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44" r:id="rId2"/>
    <p:sldId id="391" r:id="rId3"/>
    <p:sldId id="377" r:id="rId4"/>
    <p:sldId id="378" r:id="rId5"/>
    <p:sldId id="379" r:id="rId6"/>
    <p:sldId id="381" r:id="rId7"/>
    <p:sldId id="338" r:id="rId8"/>
    <p:sldId id="395" r:id="rId9"/>
    <p:sldId id="393" r:id="rId10"/>
    <p:sldId id="398" r:id="rId11"/>
    <p:sldId id="331" r:id="rId12"/>
    <p:sldId id="396" r:id="rId13"/>
    <p:sldId id="399" r:id="rId14"/>
    <p:sldId id="343" r:id="rId15"/>
    <p:sldId id="400" r:id="rId16"/>
    <p:sldId id="390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B7ECFF"/>
    <a:srgbClr val="93E3FF"/>
    <a:srgbClr val="EDF1F9"/>
    <a:srgbClr val="FFFF99"/>
    <a:srgbClr val="CAE8AA"/>
    <a:srgbClr val="FFFCF3"/>
    <a:srgbClr val="476E2C"/>
    <a:srgbClr val="3857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556" autoAdjust="0"/>
    <p:restoredTop sz="94660"/>
  </p:normalViewPr>
  <p:slideViewPr>
    <p:cSldViewPr snapToGrid="0">
      <p:cViewPr>
        <p:scale>
          <a:sx n="50" d="100"/>
          <a:sy n="50" d="100"/>
        </p:scale>
        <p:origin x="420" y="3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C42A8-DD3E-4B83-993A-B83CC34C684F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03A30-0590-4941-AADB-07DF131B6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4746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C42A8-DD3E-4B83-993A-B83CC34C684F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03A30-0590-4941-AADB-07DF131B6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9139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C42A8-DD3E-4B83-993A-B83CC34C684F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03A30-0590-4941-AADB-07DF131B6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3761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C42A8-DD3E-4B83-993A-B83CC34C684F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03A30-0590-4941-AADB-07DF131B6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3846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C42A8-DD3E-4B83-993A-B83CC34C684F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03A30-0590-4941-AADB-07DF131B6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4329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C42A8-DD3E-4B83-993A-B83CC34C684F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03A30-0590-4941-AADB-07DF131B6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8812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C42A8-DD3E-4B83-993A-B83CC34C684F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03A30-0590-4941-AADB-07DF131B6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7951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C42A8-DD3E-4B83-993A-B83CC34C684F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03A30-0590-4941-AADB-07DF131B6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4330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C42A8-DD3E-4B83-993A-B83CC34C684F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03A30-0590-4941-AADB-07DF131B6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6594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C42A8-DD3E-4B83-993A-B83CC34C684F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03A30-0590-4941-AADB-07DF131B6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1347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C42A8-DD3E-4B83-993A-B83CC34C684F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03A30-0590-4941-AADB-07DF131B6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6340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1C42A8-DD3E-4B83-993A-B83CC34C684F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A03A30-0590-4941-AADB-07DF131B6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512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jp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4A7312F-7808-465C-BFC3-F4551688CCAB}"/>
              </a:ext>
            </a:extLst>
          </p:cNvPr>
          <p:cNvSpPr txBox="1"/>
          <p:nvPr/>
        </p:nvSpPr>
        <p:spPr>
          <a:xfrm>
            <a:off x="3048000" y="3198168"/>
            <a:ext cx="60960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 hát </a:t>
            </a:r>
            <a:r>
              <a:rPr lang="en-US" sz="4000" b="1">
                <a:solidFill>
                  <a:srgbClr val="003399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“Mùa hè tuổi thơ”</a:t>
            </a:r>
            <a:r>
              <a:rPr lang="en-US" sz="4000" b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4000" b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135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9063" l="798" r="98519">
                        <a14:foregroundMark x1="912" y1="68125" x2="28091" y2="77344"/>
                        <a14:foregroundMark x1="28091" y1="77344" x2="41937" y2="68438"/>
                        <a14:foregroundMark x1="41937" y1="68438" x2="53390" y2="66250"/>
                        <a14:foregroundMark x1="53390" y1="66250" x2="65983" y2="75859"/>
                        <a14:foregroundMark x1="65983" y1="75859" x2="89117" y2="73203"/>
                        <a14:foregroundMark x1="89117" y1="73203" x2="95840" y2="67266"/>
                        <a14:foregroundMark x1="95840" y1="67266" x2="99715" y2="69453"/>
                        <a14:foregroundMark x1="99715" y1="69453" x2="98632" y2="90859"/>
                        <a14:foregroundMark x1="98632" y1="90859" x2="98519" y2="90938"/>
                        <a14:foregroundMark x1="98120" y1="98359" x2="32764" y2="84297"/>
                        <a14:foregroundMark x1="32764" y1="84297" x2="26553" y2="79844"/>
                        <a14:foregroundMark x1="26553" y1="79844" x2="26439" y2="79844"/>
                        <a14:foregroundMark x1="39031" y1="98359" x2="21311" y2="90391"/>
                        <a14:foregroundMark x1="21311" y1="90391" x2="17493" y2="91094"/>
                        <a14:foregroundMark x1="20057" y1="87422" x2="6781" y2="95156"/>
                        <a14:foregroundMark x1="6781" y1="95156" x2="3077" y2="90781"/>
                        <a14:foregroundMark x1="3077" y1="90781" x2="2849" y2="86484"/>
                        <a14:foregroundMark x1="2678" y1="74297" x2="798" y2="82891"/>
                        <a14:foregroundMark x1="798" y1="82891" x2="2792" y2="88516"/>
                        <a14:foregroundMark x1="18974" y1="80547" x2="16182" y2="80938"/>
                        <a14:foregroundMark x1="5128" y1="80391" x2="6838" y2="83359"/>
                        <a14:foregroundMark x1="66781" y1="82813" x2="72080" y2="85000"/>
                        <a14:foregroundMark x1="81937" y1="77031" x2="80000" y2="76484"/>
                        <a14:foregroundMark x1="83875" y1="90391" x2="84160" y2="83125"/>
                        <a14:foregroundMark x1="84160" y1="83125" x2="84160" y2="83125"/>
                        <a14:foregroundMark x1="53789" y1="99063" x2="56866" y2="9460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0"/>
            <a:ext cx="12192000" cy="3272589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257B6D21-B00A-49B0-B737-D8921DB43735}"/>
              </a:ext>
            </a:extLst>
          </p:cNvPr>
          <p:cNvSpPr/>
          <p:nvPr/>
        </p:nvSpPr>
        <p:spPr>
          <a:xfrm>
            <a:off x="6652959" y="3082137"/>
            <a:ext cx="1886552" cy="693726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TIẾT 2</a:t>
            </a:r>
          </a:p>
        </p:txBody>
      </p:sp>
    </p:spTree>
    <p:extLst>
      <p:ext uri="{BB962C8B-B14F-4D97-AF65-F5344CB8AC3E}">
        <p14:creationId xmlns:p14="http://schemas.microsoft.com/office/powerpoint/2010/main" val="33839748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8506" y="1421114"/>
            <a:ext cx="5364945" cy="3544586"/>
          </a:xfrm>
          <a:prstGeom prst="rect">
            <a:avLst/>
          </a:prstGeom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805" y="1421114"/>
            <a:ext cx="5364945" cy="3544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98894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VUPRO\Desktop\ABVC.jpg">
            <a:extLst>
              <a:ext uri="{FF2B5EF4-FFF2-40B4-BE49-F238E27FC236}">
                <a16:creationId xmlns:a16="http://schemas.microsoft.com/office/drawing/2014/main" id="{2855DC3B-D510-53B3-8D7A-423D809A15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702"/>
          <a:stretch/>
        </p:blipFill>
        <p:spPr bwMode="auto">
          <a:xfrm>
            <a:off x="810232" y="279401"/>
            <a:ext cx="10571537" cy="360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82E3F2F-44AA-6885-7D8C-07033F1523EC}"/>
              </a:ext>
            </a:extLst>
          </p:cNvPr>
          <p:cNvSpPr txBox="1"/>
          <p:nvPr/>
        </p:nvSpPr>
        <p:spPr>
          <a:xfrm>
            <a:off x="659115" y="2887715"/>
            <a:ext cx="10873769" cy="27622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Nhiệm vụ của em</a:t>
            </a:r>
          </a:p>
          <a:p>
            <a:pPr algn="ctr">
              <a:defRPr/>
            </a:pPr>
            <a:endParaRPr lang="en-US" sz="2400" b="1" dirty="0">
              <a:solidFill>
                <a:srgbClr val="C00000"/>
              </a:solidFill>
              <a:latin typeface="+mj-lt"/>
            </a:endParaRPr>
          </a:p>
          <a:p>
            <a:pPr algn="just">
              <a:lnSpc>
                <a:spcPts val="4667"/>
              </a:lnSpc>
              <a:defRPr/>
            </a:pP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Hoàn thiện sản phẩm đang làm ở tiết 1</a:t>
            </a:r>
            <a:endParaRPr lang="nl-NL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ts val="4667"/>
              </a:lnSpc>
              <a:defRPr/>
            </a:pPr>
            <a:r>
              <a:rPr lang="nl-NL" sz="3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nl-NL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 sát bạn và trao đổi, chia sẻ 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 bạn </a:t>
            </a:r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(cách sắp xếp hình ảnh, vẽ màu,….)</a:t>
            </a:r>
          </a:p>
        </p:txBody>
      </p:sp>
    </p:spTree>
    <p:extLst>
      <p:ext uri="{BB962C8B-B14F-4D97-AF65-F5344CB8AC3E}">
        <p14:creationId xmlns:p14="http://schemas.microsoft.com/office/powerpoint/2010/main" val="3420260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B78CF99-5950-470C-B85A-8D189A9C61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815"/>
          <a:stretch/>
        </p:blipFill>
        <p:spPr>
          <a:xfrm>
            <a:off x="3326535" y="433478"/>
            <a:ext cx="5377248" cy="2952425"/>
          </a:xfrm>
          <a:prstGeom prst="rect">
            <a:avLst/>
          </a:prstGeom>
        </p:spPr>
      </p:pic>
      <p:sp>
        <p:nvSpPr>
          <p:cNvPr id="5" name="Cloud 4">
            <a:extLst>
              <a:ext uri="{FF2B5EF4-FFF2-40B4-BE49-F238E27FC236}">
                <a16:creationId xmlns:a16="http://schemas.microsoft.com/office/drawing/2014/main" id="{98B21335-3BF3-488D-819A-AE4A796FC2EB}"/>
              </a:ext>
            </a:extLst>
          </p:cNvPr>
          <p:cNvSpPr/>
          <p:nvPr/>
        </p:nvSpPr>
        <p:spPr>
          <a:xfrm rot="258105">
            <a:off x="-30040" y="2333829"/>
            <a:ext cx="12090399" cy="3964120"/>
          </a:xfrm>
          <a:prstGeom prst="cloud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1BDAA38-A7AC-4F36-915A-6F7431E2FDE1}"/>
              </a:ext>
            </a:extLst>
          </p:cNvPr>
          <p:cNvSpPr txBox="1"/>
          <p:nvPr/>
        </p:nvSpPr>
        <p:spPr>
          <a:xfrm>
            <a:off x="3864810" y="1909184"/>
            <a:ext cx="38019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Cảm nhận, chia sẻ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821238-43A8-4680-982E-D85A7EE33C73}"/>
              </a:ext>
            </a:extLst>
          </p:cNvPr>
          <p:cNvSpPr txBox="1"/>
          <p:nvPr/>
        </p:nvSpPr>
        <p:spPr>
          <a:xfrm>
            <a:off x="2118341" y="2591976"/>
            <a:ext cx="8549660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2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Cách tạo sản phẩm?</a:t>
            </a:r>
            <a:endParaRPr lang="en-US" sz="2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Chỉ ra màu đậm, màu nhạt trong sản phẩm?</a:t>
            </a:r>
            <a:endParaRPr lang="en-US" sz="2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Các hình dáng tư thế người thay đổi như thế nào?</a:t>
            </a:r>
          </a:p>
          <a:p>
            <a:pPr>
              <a:lnSpc>
                <a:spcPct val="150000"/>
              </a:lnSpc>
            </a:pPr>
            <a:r>
              <a:rPr lang="en-US" sz="2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Cảm nhận về sản phẩm của mình/ của bạn?</a:t>
            </a:r>
          </a:p>
          <a:p>
            <a:pPr>
              <a:lnSpc>
                <a:spcPct val="150000"/>
              </a:lnSpc>
            </a:pPr>
            <a:r>
              <a:rPr lang="en-US" sz="2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Thích sản phẩm nào nhất? Vì sao?</a:t>
            </a:r>
            <a:endParaRPr lang="en-US" sz="2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2709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A50744-68EA-4428-73A1-AD0E1F7FD8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038" y="237631"/>
            <a:ext cx="1991077" cy="62596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1237" y="237631"/>
            <a:ext cx="9174563" cy="6620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4173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4B485B4-EFFB-4AE0-9667-AD384FCBF0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8" r="209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EA51119-0F94-4A41-86FC-E88B115DE37F}"/>
              </a:ext>
            </a:extLst>
          </p:cNvPr>
          <p:cNvSpPr txBox="1"/>
          <p:nvPr/>
        </p:nvSpPr>
        <p:spPr>
          <a:xfrm>
            <a:off x="2368550" y="2608555"/>
            <a:ext cx="7727950" cy="23916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rgbClr val="FF0000"/>
                </a:solidFill>
                <a:latin typeface="ArialH"/>
                <a:cs typeface="Times New Roman" pitchFamily="18" charset="0"/>
              </a:rPr>
              <a:t>CHÚNG MÌNH CẦN CHUẨN BỊ CHO GIỜ HỌC SAU</a:t>
            </a:r>
          </a:p>
          <a:p>
            <a:pPr algn="ctr">
              <a:defRPr/>
            </a:pPr>
            <a:endParaRPr lang="en-US" sz="2000" b="1" dirty="0">
              <a:solidFill>
                <a:srgbClr val="C00000"/>
              </a:solidFill>
              <a:latin typeface="Arial" panose="020B0604020202020204" pitchFamily="34" charset="0"/>
            </a:endParaRPr>
          </a:p>
          <a:p>
            <a:pPr algn="just">
              <a:lnSpc>
                <a:spcPct val="130000"/>
              </a:lnSpc>
              <a:defRPr/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</a:rPr>
              <a:t>- Xem </a:t>
            </a: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</a:rPr>
              <a:t>bài 2: Phong cảnh mùa hè (Tr.9, 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</a:rPr>
              <a:t>SGK).</a:t>
            </a:r>
          </a:p>
          <a:p>
            <a:pPr algn="just">
              <a:lnSpc>
                <a:spcPct val="130000"/>
              </a:lnSpc>
              <a:defRPr/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</a:rPr>
              <a:t>- Chuẩn bị: A4, giấy màu, giấy bìa; kéo, hồ dán; bút chì, </a:t>
            </a: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</a:rPr>
              <a:t>màu vẽ,…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54466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ach ve tran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42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9006" y="0"/>
            <a:ext cx="12401005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9006" y="0"/>
            <a:ext cx="12317587" cy="3272589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257B6D21-B00A-49B0-B737-D8921DB43735}"/>
              </a:ext>
            </a:extLst>
          </p:cNvPr>
          <p:cNvSpPr/>
          <p:nvPr/>
        </p:nvSpPr>
        <p:spPr>
          <a:xfrm>
            <a:off x="6652959" y="3082137"/>
            <a:ext cx="1886552" cy="693726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TIẾT 1</a:t>
            </a:r>
          </a:p>
        </p:txBody>
      </p:sp>
    </p:spTree>
    <p:extLst>
      <p:ext uri="{BB962C8B-B14F-4D97-AF65-F5344CB8AC3E}">
        <p14:creationId xmlns:p14="http://schemas.microsoft.com/office/powerpoint/2010/main" val="13767165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592961" y="237818"/>
            <a:ext cx="8274987" cy="900716"/>
            <a:chOff x="3370893" y="98966"/>
            <a:chExt cx="7975560" cy="900716"/>
          </a:xfrm>
        </p:grpSpPr>
        <p:sp>
          <p:nvSpPr>
            <p:cNvPr id="16" name="Speech Bubble: Rectangle with Corners Rounded 15">
              <a:extLst>
                <a:ext uri="{FF2B5EF4-FFF2-40B4-BE49-F238E27FC236}">
                  <a16:creationId xmlns:a16="http://schemas.microsoft.com/office/drawing/2014/main" id="{E2323A56-1C2E-F8F2-C3F4-5DCFF433C52B}"/>
                </a:ext>
              </a:extLst>
            </p:cNvPr>
            <p:cNvSpPr/>
            <p:nvPr/>
          </p:nvSpPr>
          <p:spPr>
            <a:xfrm>
              <a:off x="3370894" y="98966"/>
              <a:ext cx="7784099" cy="869938"/>
            </a:xfrm>
            <a:prstGeom prst="wedgeRoundRectCallout">
              <a:avLst>
                <a:gd name="adj1" fmla="val -61617"/>
                <a:gd name="adj2" fmla="val 44539"/>
                <a:gd name="adj3" fmla="val 16667"/>
              </a:avLst>
            </a:prstGeom>
            <a:solidFill>
              <a:srgbClr val="FFFFCC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687FC8F-1FD2-B1C0-3887-9DDB67DFC1D9}"/>
                </a:ext>
              </a:extLst>
            </p:cNvPr>
            <p:cNvSpPr txBox="1"/>
            <p:nvPr/>
          </p:nvSpPr>
          <p:spPr>
            <a:xfrm>
              <a:off x="3370893" y="153296"/>
              <a:ext cx="7975560" cy="846386"/>
            </a:xfrm>
            <a:prstGeom prst="rect">
              <a:avLst/>
            </a:prstGeom>
            <a:solidFill>
              <a:srgbClr val="FFFFCC"/>
            </a:solidFill>
          </p:spPr>
          <p:txBody>
            <a:bodyPr wrap="square">
              <a:spAutoFit/>
            </a:bodyPr>
            <a:lstStyle/>
            <a:p>
              <a:pPr>
                <a:spcBef>
                  <a:spcPts val="600"/>
                </a:spcBef>
                <a:spcAft>
                  <a:spcPts val="0"/>
                </a:spcAft>
              </a:pPr>
              <a:r>
                <a:rPr lang="nl-NL" sz="2200" b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+ Các nhân vật ở hình 1,2,3,4 đang tham gia hoạt động gì?</a:t>
              </a:r>
            </a:p>
            <a:p>
              <a:pPr>
                <a:spcBef>
                  <a:spcPts val="600"/>
                </a:spcBef>
                <a:spcAft>
                  <a:spcPts val="0"/>
                </a:spcAft>
              </a:pPr>
              <a:r>
                <a:rPr lang="nl-NL" sz="2200" b="1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+ Màu sắc thể hiện như thế nào?</a:t>
              </a:r>
              <a:endParaRPr lang="en-US" sz="2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1D5C68F3-C20C-98E2-B074-2EF5EB3FAA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772" y="-40122"/>
            <a:ext cx="2464438" cy="16675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8483" y="1553224"/>
            <a:ext cx="5061357" cy="259658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2262" y="1464522"/>
            <a:ext cx="5011315" cy="259361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0344" y="4132112"/>
            <a:ext cx="4887812" cy="265632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42220" y="4132112"/>
            <a:ext cx="5061357" cy="2656324"/>
          </a:xfrm>
          <a:prstGeom prst="rect">
            <a:avLst/>
          </a:prstGeom>
        </p:spPr>
      </p:pic>
      <p:pic>
        <p:nvPicPr>
          <p:cNvPr id="13" name="1 Minute timer (Đồng hồ đếm ngược 1 phút)">
            <a:hlinkClick r:id="" action="ppaction://media"/>
            <a:extLst>
              <a:ext uri="{FF2B5EF4-FFF2-40B4-BE49-F238E27FC236}">
                <a16:creationId xmlns:a16="http://schemas.microsoft.com/office/drawing/2014/main" id="{E235B180-DBD8-47A6-9D45-4113EDD6EFF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9"/>
          <a:srcRect l="22334" t="12000" r="23762" b="12000"/>
          <a:stretch/>
        </p:blipFill>
        <p:spPr>
          <a:xfrm>
            <a:off x="496103" y="626509"/>
            <a:ext cx="1703623" cy="9624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4932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97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339" y="342961"/>
            <a:ext cx="4472053" cy="28592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6" name="Picture 2" descr="https://i.pinimg.com/564x/40/94/c2/4094c2cfb9328865c874d929da8f314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4144" y="342961"/>
            <a:ext cx="4472052" cy="28427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39001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4C9A506-CF6E-9CA5-718A-6CF2DE35C9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488" y="310791"/>
            <a:ext cx="2616043" cy="1770148"/>
          </a:xfrm>
          <a:prstGeom prst="rect">
            <a:avLst/>
          </a:prstGeom>
        </p:spPr>
      </p:pic>
      <p:pic>
        <p:nvPicPr>
          <p:cNvPr id="3" name="ĐH dem nguoc 30s">
            <a:hlinkClick r:id="" action="ppaction://media"/>
            <a:extLst>
              <a:ext uri="{FF2B5EF4-FFF2-40B4-BE49-F238E27FC236}">
                <a16:creationId xmlns:a16="http://schemas.microsoft.com/office/drawing/2014/main" id="{514C79C7-E609-C1E4-4471-5113511E145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9444" y="1112242"/>
            <a:ext cx="1722128" cy="96869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5F5CA1-9F9D-4C2E-B2A5-09EA5C170F4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9441" y="250940"/>
            <a:ext cx="4809474" cy="6607060"/>
          </a:xfrm>
          <a:prstGeom prst="rect">
            <a:avLst/>
          </a:prstGeom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C86F0B42-6076-4A57-9B0D-508B3CDFABC0}"/>
              </a:ext>
            </a:extLst>
          </p:cNvPr>
          <p:cNvSpPr/>
          <p:nvPr/>
        </p:nvSpPr>
        <p:spPr>
          <a:xfrm>
            <a:off x="3215209" y="362912"/>
            <a:ext cx="3934232" cy="869938"/>
          </a:xfrm>
          <a:prstGeom prst="wedgeRoundRectCallout">
            <a:avLst>
              <a:gd name="adj1" fmla="val -61617"/>
              <a:gd name="adj2" fmla="val 44539"/>
              <a:gd name="adj3" fmla="val 16667"/>
            </a:avLst>
          </a:prstGeom>
          <a:solidFill>
            <a:srgbClr val="FFFFC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59B08D0-35C4-4617-A481-0EEDCD2122C6}"/>
              </a:ext>
            </a:extLst>
          </p:cNvPr>
          <p:cNvSpPr txBox="1"/>
          <p:nvPr/>
        </p:nvSpPr>
        <p:spPr>
          <a:xfrm>
            <a:off x="3359716" y="401853"/>
            <a:ext cx="364521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0"/>
              </a:spcAft>
            </a:pPr>
            <a:r>
              <a:rPr lang="nl-NL" sz="2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Nêu cách vẽ tranh theo hình minh họa</a:t>
            </a:r>
            <a:endParaRPr lang="en-US" sz="24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4319B32-24BC-4E43-B50B-2B306B55AF9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100"/>
          <a:stretch/>
        </p:blipFill>
        <p:spPr>
          <a:xfrm>
            <a:off x="903709" y="2407310"/>
            <a:ext cx="5135141" cy="363218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9990BCC-49FA-46B2-9E0A-AA4481371AB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63"/>
          <a:stretch/>
        </p:blipFill>
        <p:spPr>
          <a:xfrm>
            <a:off x="903709" y="2407310"/>
            <a:ext cx="5135140" cy="363218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EC2E472-797D-4E80-A334-DF197A7768D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708" y="2384336"/>
            <a:ext cx="5135140" cy="3678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199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2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45BD57-03C3-4A81-A1CC-54831842C5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0399" y="0"/>
            <a:ext cx="7727101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8DE4694-929F-484C-94D9-3C9209941D8D}"/>
              </a:ext>
            </a:extLst>
          </p:cNvPr>
          <p:cNvSpPr txBox="1"/>
          <p:nvPr/>
        </p:nvSpPr>
        <p:spPr>
          <a:xfrm>
            <a:off x="266700" y="1634003"/>
            <a:ext cx="4064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0"/>
              </a:spcAft>
            </a:pPr>
            <a:r>
              <a:rPr lang="nl-NL" sz="2400" b="1">
                <a:latin typeface="Arial" panose="020B0604020202020204" pitchFamily="34" charset="0"/>
                <a:cs typeface="Arial" panose="020B0604020202020204" pitchFamily="34" charset="0"/>
              </a:rPr>
              <a:t>Vẽ tạo hình các nhân vật, tô màu và cắt các hình ảnh.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8742FE-9560-4DE7-84F9-1D68BA6B1FBF}"/>
              </a:ext>
            </a:extLst>
          </p:cNvPr>
          <p:cNvSpPr txBox="1"/>
          <p:nvPr/>
        </p:nvSpPr>
        <p:spPr>
          <a:xfrm>
            <a:off x="175050" y="4623832"/>
            <a:ext cx="4064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0"/>
              </a:spcAft>
            </a:pPr>
            <a:r>
              <a:rPr lang="nl-NL" sz="2400" b="1">
                <a:latin typeface="Arial" panose="020B0604020202020204" pitchFamily="34" charset="0"/>
                <a:cs typeface="Arial" panose="020B0604020202020204" pitchFamily="34" charset="0"/>
              </a:rPr>
              <a:t>Sắp xếp các hình ảnh có vị trí xa, gần hoàn thiện sản phẩm.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F42B009-7E30-487E-87B2-2453FAC52C29}"/>
              </a:ext>
            </a:extLst>
          </p:cNvPr>
          <p:cNvGrpSpPr/>
          <p:nvPr/>
        </p:nvGrpSpPr>
        <p:grpSpPr>
          <a:xfrm>
            <a:off x="759250" y="3178440"/>
            <a:ext cx="2355596" cy="1445392"/>
            <a:chOff x="759250" y="3178440"/>
            <a:chExt cx="2355596" cy="1445392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3AC80AD-BDE1-48E3-89B5-3B09B5C2CBE7}"/>
                </a:ext>
              </a:extLst>
            </p:cNvPr>
            <p:cNvSpPr txBox="1"/>
            <p:nvPr/>
          </p:nvSpPr>
          <p:spPr>
            <a:xfrm>
              <a:off x="759250" y="3901136"/>
              <a:ext cx="144780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Bef>
                  <a:spcPts val="600"/>
                </a:spcBef>
                <a:spcAft>
                  <a:spcPts val="0"/>
                </a:spcAft>
              </a:pPr>
              <a:r>
                <a:rPr lang="nl-NL" sz="2400" b="1">
                  <a:solidFill>
                    <a:srgbClr val="C0000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Bước 2:</a:t>
              </a:r>
              <a:endParaRPr lang="en-US" sz="24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0FC1BDC-A3E5-4796-9FEA-A5BF584DE3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7050" y="3178440"/>
              <a:ext cx="907796" cy="1445392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1BDF06E-64FF-49EB-83AD-9AA745DD8976}"/>
              </a:ext>
            </a:extLst>
          </p:cNvPr>
          <p:cNvGrpSpPr/>
          <p:nvPr/>
        </p:nvGrpSpPr>
        <p:grpSpPr>
          <a:xfrm>
            <a:off x="764618" y="186992"/>
            <a:ext cx="2350228" cy="1445392"/>
            <a:chOff x="764618" y="186992"/>
            <a:chExt cx="2350228" cy="144539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665292E-C9C1-4632-9097-009643DC494E}"/>
                </a:ext>
              </a:extLst>
            </p:cNvPr>
            <p:cNvSpPr txBox="1"/>
            <p:nvPr/>
          </p:nvSpPr>
          <p:spPr>
            <a:xfrm>
              <a:off x="764618" y="803007"/>
              <a:ext cx="165100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Bef>
                  <a:spcPts val="600"/>
                </a:spcBef>
                <a:spcAft>
                  <a:spcPts val="0"/>
                </a:spcAft>
              </a:pPr>
              <a:r>
                <a:rPr lang="nl-NL" sz="2400" b="1">
                  <a:solidFill>
                    <a:srgbClr val="C0000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Bước 1: </a:t>
              </a:r>
              <a:endParaRPr lang="en-US" sz="24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60E15E2-BC5F-4BA3-80B3-95A525E6BBB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7050" y="186992"/>
              <a:ext cx="907796" cy="14453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52218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E3E8187C-3C26-91E3-F1FB-C2BE96731209}"/>
              </a:ext>
            </a:extLst>
          </p:cNvPr>
          <p:cNvGrpSpPr/>
          <p:nvPr/>
        </p:nvGrpSpPr>
        <p:grpSpPr>
          <a:xfrm>
            <a:off x="4975072" y="1132594"/>
            <a:ext cx="2044762" cy="1188929"/>
            <a:chOff x="-337026" y="-15312"/>
            <a:chExt cx="3200400" cy="438991"/>
          </a:xfrm>
        </p:grpSpPr>
        <p:sp>
          <p:nvSpPr>
            <p:cNvPr id="12" name="Thought Bubble: Cloud 9">
              <a:extLst>
                <a:ext uri="{FF2B5EF4-FFF2-40B4-BE49-F238E27FC236}">
                  <a16:creationId xmlns:a16="http://schemas.microsoft.com/office/drawing/2014/main" id="{18C0C54F-C80D-F789-DF0B-5890AAD9EDD5}"/>
                </a:ext>
              </a:extLst>
            </p:cNvPr>
            <p:cNvSpPr/>
            <p:nvPr/>
          </p:nvSpPr>
          <p:spPr>
            <a:xfrm>
              <a:off x="-337026" y="-15312"/>
              <a:ext cx="3200400" cy="438991"/>
            </a:xfrm>
            <a:prstGeom prst="cloudCallout">
              <a:avLst>
                <a:gd name="adj1" fmla="val 529"/>
                <a:gd name="adj2" fmla="val 66636"/>
              </a:avLst>
            </a:prstGeom>
            <a:solidFill>
              <a:srgbClr val="FFFF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0CD2900-E137-B787-801D-45FADE2364E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153434" y="105557"/>
              <a:ext cx="2833220" cy="197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w Cen MT" panose="020B0602020104020603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w Cen MT" panose="020B0602020104020603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w Cen MT" panose="020B0602020104020603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w Cen MT" panose="020B0602020104020603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w Cen MT" panose="020B0602020104020603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anose="020B0602020104020603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anose="020B0602020104020603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anose="020B0602020104020603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anose="020B0602020104020603" pitchFamily="34" charset="0"/>
                </a:defRPr>
              </a:lvl9pPr>
            </a:lstStyle>
            <a:p>
              <a:pPr algn="ctr" eaLnBrk="1" hangingPunct="1"/>
              <a:r>
                <a:rPr lang="en-US" altLang="en-US" b="1" dirty="0">
                  <a:solidFill>
                    <a:srgbClr val="FF0000"/>
                  </a:solidFill>
                  <a:latin typeface="ArialH"/>
                  <a:cs typeface="Arial" panose="020B0604020202020204" pitchFamily="34" charset="0"/>
                </a:rPr>
                <a:t>SẢN PHẨM THAM KHẢO</a:t>
              </a:r>
              <a:endParaRPr lang="en-US" altLang="en-US" dirty="0">
                <a:solidFill>
                  <a:srgbClr val="FF0000"/>
                </a:solidFill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652" y="393781"/>
            <a:ext cx="4219302" cy="26665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6423" y="439093"/>
            <a:ext cx="4302925" cy="27068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2424" r="7594"/>
          <a:stretch/>
        </p:blipFill>
        <p:spPr>
          <a:xfrm>
            <a:off x="415923" y="3277122"/>
            <a:ext cx="5360839" cy="35808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1225" r="411"/>
          <a:stretch/>
        </p:blipFill>
        <p:spPr>
          <a:xfrm>
            <a:off x="6415240" y="3277122"/>
            <a:ext cx="5442654" cy="3330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0231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VUPRO\Desktop\ABVC.jpg">
            <a:extLst>
              <a:ext uri="{FF2B5EF4-FFF2-40B4-BE49-F238E27FC236}">
                <a16:creationId xmlns:a16="http://schemas.microsoft.com/office/drawing/2014/main" id="{2855DC3B-D510-53B3-8D7A-423D809A15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5382" y="500781"/>
            <a:ext cx="9074913" cy="4891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82E3F2F-44AA-6885-7D8C-07033F1523EC}"/>
              </a:ext>
            </a:extLst>
          </p:cNvPr>
          <p:cNvSpPr txBox="1"/>
          <p:nvPr/>
        </p:nvSpPr>
        <p:spPr>
          <a:xfrm>
            <a:off x="517090" y="2946473"/>
            <a:ext cx="11157819" cy="32960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Nhiệm vụ của em</a:t>
            </a:r>
          </a:p>
          <a:p>
            <a:pPr algn="ctr">
              <a:defRPr/>
            </a:pPr>
            <a:endParaRPr lang="en-US" sz="2400" b="1" dirty="0">
              <a:solidFill>
                <a:srgbClr val="C00000"/>
              </a:solidFill>
              <a:latin typeface="+mj-lt"/>
            </a:endParaRPr>
          </a:p>
          <a:p>
            <a:pPr algn="just">
              <a:lnSpc>
                <a:spcPts val="4667"/>
              </a:lnSpc>
              <a:defRPr/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Sáng tạo sản phẩm mĩ thuật về </a:t>
            </a: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trong kì nghỉ hè của em</a:t>
            </a: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theo ý thích (có thể kết hợp vẽ/ xé dán, nặn,…)</a:t>
            </a:r>
            <a:endParaRPr lang="nl-NL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ts val="4667"/>
              </a:lnSpc>
              <a:defRPr/>
            </a:pPr>
            <a:r>
              <a:rPr lang="nl-NL" sz="28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nl-NL" sz="28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 sát bạn và trao đổi, chia sẻ </a:t>
            </a: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 bạn </a:t>
            </a: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(chọn hoạt động, hình ảnh, cách sắp xếp hình ảnh,…)</a:t>
            </a:r>
          </a:p>
        </p:txBody>
      </p:sp>
    </p:spTree>
    <p:extLst>
      <p:ext uri="{BB962C8B-B14F-4D97-AF65-F5344CB8AC3E}">
        <p14:creationId xmlns:p14="http://schemas.microsoft.com/office/powerpoint/2010/main" val="13638027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B78CF99-5950-470C-B85A-8D189A9C61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15"/>
          <a:stretch/>
        </p:blipFill>
        <p:spPr>
          <a:xfrm>
            <a:off x="3326535" y="433478"/>
            <a:ext cx="5377248" cy="2952425"/>
          </a:xfrm>
          <a:prstGeom prst="rect">
            <a:avLst/>
          </a:prstGeom>
        </p:spPr>
      </p:pic>
      <p:sp>
        <p:nvSpPr>
          <p:cNvPr id="5" name="Cloud 4">
            <a:extLst>
              <a:ext uri="{FF2B5EF4-FFF2-40B4-BE49-F238E27FC236}">
                <a16:creationId xmlns:a16="http://schemas.microsoft.com/office/drawing/2014/main" id="{98B21335-3BF3-488D-819A-AE4A796FC2EB}"/>
              </a:ext>
            </a:extLst>
          </p:cNvPr>
          <p:cNvSpPr/>
          <p:nvPr/>
        </p:nvSpPr>
        <p:spPr>
          <a:xfrm rot="258105">
            <a:off x="-30040" y="2333829"/>
            <a:ext cx="12090399" cy="3964120"/>
          </a:xfrm>
          <a:prstGeom prst="cloud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1BDAA38-A7AC-4F36-915A-6F7431E2FDE1}"/>
              </a:ext>
            </a:extLst>
          </p:cNvPr>
          <p:cNvSpPr txBox="1"/>
          <p:nvPr/>
        </p:nvSpPr>
        <p:spPr>
          <a:xfrm>
            <a:off x="3864810" y="1909184"/>
            <a:ext cx="38019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Cảm nhận, chia sẻ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78C192-00BE-4825-846C-579809D572B7}"/>
              </a:ext>
            </a:extLst>
          </p:cNvPr>
          <p:cNvSpPr txBox="1"/>
          <p:nvPr/>
        </p:nvSpPr>
        <p:spPr>
          <a:xfrm>
            <a:off x="1580607" y="3097094"/>
            <a:ext cx="9315994" cy="1818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en-US" sz="2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Sản phẩm thể hiện hoạt động nào? Cách tạo sản phẩm?</a:t>
            </a: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en-US" sz="2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Em đã tạo được những hình ảnh nào?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2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Cần làm gì để sản phẩm hoàn thiện (đẹp) hơn?</a:t>
            </a:r>
          </a:p>
        </p:txBody>
      </p:sp>
    </p:spTree>
    <p:extLst>
      <p:ext uri="{BB962C8B-B14F-4D97-AF65-F5344CB8AC3E}">
        <p14:creationId xmlns:p14="http://schemas.microsoft.com/office/powerpoint/2010/main" val="426439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16015</TotalTime>
  <Words>330</Words>
  <Application>Microsoft Office PowerPoint</Application>
  <PresentationFormat>Widescreen</PresentationFormat>
  <Paragraphs>33</Paragraphs>
  <Slides>16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ArialH</vt:lpstr>
      <vt:lpstr>Calibri</vt:lpstr>
      <vt:lpstr>Calibri Light</vt:lpstr>
      <vt:lpstr>Tahoma</vt:lpstr>
      <vt:lpstr>Tw Cen MT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AutoBVT</dc:creator>
  <cp:lastModifiedBy>ADMIN</cp:lastModifiedBy>
  <cp:revision>244</cp:revision>
  <dcterms:created xsi:type="dcterms:W3CDTF">2020-11-01T06:53:25Z</dcterms:created>
  <dcterms:modified xsi:type="dcterms:W3CDTF">2024-09-11T16:40:00Z</dcterms:modified>
</cp:coreProperties>
</file>