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57" r:id="rId2"/>
    <p:sldId id="359" r:id="rId3"/>
    <p:sldId id="258" r:id="rId4"/>
    <p:sldId id="326" r:id="rId5"/>
    <p:sldId id="344" r:id="rId6"/>
    <p:sldId id="360" r:id="rId7"/>
    <p:sldId id="305" r:id="rId8"/>
    <p:sldId id="361" r:id="rId9"/>
    <p:sldId id="362" r:id="rId10"/>
    <p:sldId id="356" r:id="rId11"/>
    <p:sldId id="328" r:id="rId12"/>
    <p:sldId id="363" r:id="rId13"/>
    <p:sldId id="364" r:id="rId14"/>
    <p:sldId id="350" r:id="rId15"/>
    <p:sldId id="355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831" autoAdjust="0"/>
    <p:restoredTop sz="94660"/>
  </p:normalViewPr>
  <p:slideViewPr>
    <p:cSldViewPr snapToGrid="0">
      <p:cViewPr varScale="1">
        <p:scale>
          <a:sx n="62" d="100"/>
          <a:sy n="62" d="100"/>
        </p:scale>
        <p:origin x="796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F511E8-FD61-1A7E-A82A-1A09C2F366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F7D706-F628-3D3D-92F8-86D325A67A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C4D5FC-5FE6-C808-A4ED-8564A6FCC4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9F1D3-9133-4462-85B8-C267230D59AC}" type="datetimeFigureOut">
              <a:rPr lang="en-US" smtClean="0"/>
              <a:t>10/22/2023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4B17E1-B2B3-D0AE-9457-CE8A81760B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BB81F8-A0D7-383F-10D5-51A9F9266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2C762-A998-4E18-8C19-911A91AEBD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2514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7A8079-8A9D-CD22-9F40-636528B03E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DFD48C-EDA6-021D-8BB4-0D550EE3B6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C635D2-463F-97B0-723D-08C17A31D6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9F1D3-9133-4462-85B8-C267230D59AC}" type="datetimeFigureOut">
              <a:rPr lang="en-US" smtClean="0"/>
              <a:t>10/22/2023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1E181F-7006-00A6-26F1-1EC35A8A80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9CD5B3-333E-9D3D-9CF4-9C774FF013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2C762-A998-4E18-8C19-911A91AEBD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5199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C8EE857-8547-0048-3015-EB8FE01966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E33F4F-08E3-7219-8BE1-B7B5DA9DA3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E19825-E9F3-9246-5788-7BF45A6E2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9F1D3-9133-4462-85B8-C267230D59AC}" type="datetimeFigureOut">
              <a:rPr lang="en-US" smtClean="0"/>
              <a:t>10/22/2023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EC1143-9766-8B22-F2E2-20800B11D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7160FA-18E0-E248-34B7-E3A195618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2C762-A998-4E18-8C19-911A91AEBD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2762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110912-B9C8-2B7A-580A-35AD9032C3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6DE696-5501-180B-673F-A2564C42A7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21655E-656B-C92D-FF13-204A5080F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9F1D3-9133-4462-85B8-C267230D59AC}" type="datetimeFigureOut">
              <a:rPr lang="en-US" smtClean="0"/>
              <a:t>10/22/2023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4B2E5E-8AA7-2169-503E-FE24E3891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06001C-14B2-9DF7-6F21-073BF0CF2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2C762-A998-4E18-8C19-911A91AEBD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8464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36D822-1507-69F8-F676-79670EFA43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EB9006-F7A5-9C98-1ACD-1DC7A197E3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EF3379-4A20-1CA5-46D0-0C5BA1ACC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9F1D3-9133-4462-85B8-C267230D59AC}" type="datetimeFigureOut">
              <a:rPr lang="en-US" smtClean="0"/>
              <a:t>10/22/2023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2E9256-B49A-0F31-97E0-8149A359B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2C04B-89BD-A761-B66E-2C8874A31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2C762-A998-4E18-8C19-911A91AEBD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2710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0C3C09-9E35-1D2B-9E86-996BA403CB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EA2288-A596-D602-A27E-0148AB5D9D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F2621D-0031-89B0-F434-2ABD1CA159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4DD46E-82BC-23F2-2A09-D29D2E1A1D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9F1D3-9133-4462-85B8-C267230D59AC}" type="datetimeFigureOut">
              <a:rPr lang="en-US" smtClean="0"/>
              <a:t>10/22/2023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E4CF34-28E0-EFEA-2208-077823C043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CC67D0-4442-5F24-852A-5018AEE07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2C762-A998-4E18-8C19-911A91AEBD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9343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47894-6C54-56BB-380E-4A1A14CBB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3CF1AC-158C-C7B8-F253-14B66C4362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11BE05-D8D8-0193-2A78-558A0E7F7C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D38A718-B6F2-8994-2FE5-9E569EE9C0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9E93889-B6C5-9D6F-947D-D57B1155BB7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33B8A9-330F-5BBA-6958-96BAAF9543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9F1D3-9133-4462-85B8-C267230D59AC}" type="datetimeFigureOut">
              <a:rPr lang="en-US" smtClean="0"/>
              <a:t>10/22/2023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D977D18-C0BA-44DE-E766-6FA5CF6422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CCB548D-F793-8422-652C-597FAE62D2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2C762-A998-4E18-8C19-911A91AEBD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1676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216EB9-C688-A7C1-0BE2-B5D0342051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8634BD-EAB1-FF1D-D116-ECC2C29A1C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9F1D3-9133-4462-85B8-C267230D59AC}" type="datetimeFigureOut">
              <a:rPr lang="en-US" smtClean="0"/>
              <a:t>10/22/2023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2C4531-D14A-0E97-645C-6A9F76E94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ACBD97-3C91-BB1C-C407-856C65BF6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2C762-A998-4E18-8C19-911A91AEBD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2901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72F046F-8B24-E2CD-6288-1E6C65229D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9F1D3-9133-4462-85B8-C267230D59AC}" type="datetimeFigureOut">
              <a:rPr lang="en-US" smtClean="0"/>
              <a:t>10/22/2023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691298-81BB-BD79-6B88-ABE55AEF57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5CC47D-2E18-9045-AC8A-39D8DA8ED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2C762-A998-4E18-8C19-911A91AEBD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3908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CE5BC6-BC57-5989-EB62-00B5599ED5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B4D7C3-0983-E4AE-B882-A1F041939D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53E059-BF81-55EC-1896-0E224B55B1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105469-CC3F-0569-8362-4A361FDE05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9F1D3-9133-4462-85B8-C267230D59AC}" type="datetimeFigureOut">
              <a:rPr lang="en-US" smtClean="0"/>
              <a:t>10/22/2023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A119AB-4482-8753-83EB-781484C24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EAAC2F-423C-C328-B3F6-99F9CE2DD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2C762-A998-4E18-8C19-911A91AEBD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2761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12CD44-A6F1-BF53-7E35-5622D69D7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89296D-315F-5FF5-AB58-BABF7C3C085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41F0D0-BB0B-EF30-21A7-FE01B15E8B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C4CAB-F471-ACAA-7ABD-7B16BB52F5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9F1D3-9133-4462-85B8-C267230D59AC}" type="datetimeFigureOut">
              <a:rPr lang="en-US" smtClean="0"/>
              <a:t>10/22/2023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76BC5C-745F-CB92-48A7-01C2B1671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47A319-4E92-692B-1D36-A37312936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2C762-A998-4E18-8C19-911A91AEBD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6505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A90751-511B-B58A-C389-80DC1693C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E15B6A-B475-794A-F419-29FF0E5709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2477E4-A280-3212-763F-3731D035D5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19F1D3-9133-4462-85B8-C267230D59AC}" type="datetimeFigureOut">
              <a:rPr lang="en-US" smtClean="0"/>
              <a:t>10/22/2023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BA5793-7F66-4AE2-B141-6F1B34E756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CF1D44-0FF3-A6BF-16AD-623599EA05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92C762-A998-4E18-8C19-911A91AEBD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557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0.wdp"/><Relationship Id="rId5" Type="http://schemas.openxmlformats.org/officeDocument/2006/relationships/image" Target="../media/image27.png"/><Relationship Id="rId4" Type="http://schemas.microsoft.com/office/2007/relationships/hdphoto" Target="../media/hdphoto9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microsoft.com/office/2007/relationships/hdphoto" Target="../media/hdphoto4.wdp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8.png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hdphoto" Target="../media/hdphoto5.wdp"/><Relationship Id="rId7" Type="http://schemas.microsoft.com/office/2007/relationships/hdphoto" Target="../media/hdphoto7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microsoft.com/office/2007/relationships/hdphoto" Target="../media/hdphoto6.wdp"/><Relationship Id="rId4" Type="http://schemas.openxmlformats.org/officeDocument/2006/relationships/image" Target="../media/image20.png"/><Relationship Id="rId9" Type="http://schemas.microsoft.com/office/2007/relationships/hdphoto" Target="../media/hdphoto8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E810F66E-FCE1-C8D4-7DBC-6A03DE2BD3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65"/>
          <a:stretch/>
        </p:blipFill>
        <p:spPr bwMode="auto">
          <a:xfrm>
            <a:off x="-408561" y="-160124"/>
            <a:ext cx="12879422" cy="7178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F7564AC-A5B2-4E37-8C18-02E385A167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10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530"/>
            <a:ext cx="12192000" cy="6935057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4118C4AE-BF32-0F4D-E0B7-EFF3BAC46B94}"/>
              </a:ext>
            </a:extLst>
          </p:cNvPr>
          <p:cNvGrpSpPr/>
          <p:nvPr/>
        </p:nvGrpSpPr>
        <p:grpSpPr>
          <a:xfrm>
            <a:off x="7536504" y="5064440"/>
            <a:ext cx="2814432" cy="997580"/>
            <a:chOff x="8392294" y="4734161"/>
            <a:chExt cx="2980330" cy="997580"/>
          </a:xfrm>
        </p:grpSpPr>
        <p:sp>
          <p:nvSpPr>
            <p:cNvPr id="13" name="Cloud 12">
              <a:extLst>
                <a:ext uri="{FF2B5EF4-FFF2-40B4-BE49-F238E27FC236}">
                  <a16:creationId xmlns:a16="http://schemas.microsoft.com/office/drawing/2014/main" id="{68C47A87-A240-FD28-C3B6-BC43A11DE763}"/>
                </a:ext>
              </a:extLst>
            </p:cNvPr>
            <p:cNvSpPr/>
            <p:nvPr/>
          </p:nvSpPr>
          <p:spPr>
            <a:xfrm>
              <a:off x="8392294" y="4734161"/>
              <a:ext cx="2980330" cy="997580"/>
            </a:xfrm>
            <a:prstGeom prst="cloud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DC1FA91-2DCD-C738-A700-62DEB84EE456}"/>
                </a:ext>
              </a:extLst>
            </p:cNvPr>
            <p:cNvSpPr txBox="1"/>
            <p:nvPr/>
          </p:nvSpPr>
          <p:spPr>
            <a:xfrm>
              <a:off x="9111651" y="4909785"/>
              <a:ext cx="157295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Tiết 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79143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hinh nen ppt\z4801092523961_76645014369c1d22fdb54c9bd03345a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ADMIN\Downloads\11-removebg-preview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ADMIN\Downloads\b5-removebg-preview.pn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00" y="533400"/>
            <a:ext cx="10799764" cy="560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78830044-DEAA-5F7E-7449-6493056A6273}"/>
              </a:ext>
            </a:extLst>
          </p:cNvPr>
          <p:cNvGrpSpPr/>
          <p:nvPr/>
        </p:nvGrpSpPr>
        <p:grpSpPr>
          <a:xfrm>
            <a:off x="7213600" y="4656149"/>
            <a:ext cx="2814432" cy="997580"/>
            <a:chOff x="8392294" y="4734161"/>
            <a:chExt cx="2980330" cy="997580"/>
          </a:xfrm>
        </p:grpSpPr>
        <p:sp>
          <p:nvSpPr>
            <p:cNvPr id="7" name="Cloud 6">
              <a:extLst>
                <a:ext uri="{FF2B5EF4-FFF2-40B4-BE49-F238E27FC236}">
                  <a16:creationId xmlns:a16="http://schemas.microsoft.com/office/drawing/2014/main" id="{88BC1BE3-D1CD-E829-BCEE-CB92DE57EAC5}"/>
                </a:ext>
              </a:extLst>
            </p:cNvPr>
            <p:cNvSpPr/>
            <p:nvPr/>
          </p:nvSpPr>
          <p:spPr>
            <a:xfrm>
              <a:off x="8392294" y="4734161"/>
              <a:ext cx="2980330" cy="997580"/>
            </a:xfrm>
            <a:prstGeom prst="cloud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69D1318-6548-6AD2-0D82-AEAAAC301380}"/>
                </a:ext>
              </a:extLst>
            </p:cNvPr>
            <p:cNvSpPr txBox="1"/>
            <p:nvPr/>
          </p:nvSpPr>
          <p:spPr>
            <a:xfrm>
              <a:off x="9111651" y="4909785"/>
              <a:ext cx="157295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6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Tiết 2</a:t>
              </a:r>
              <a:endPara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644238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EDB2A8AD-50AB-FE93-4CE0-5199C4E8E80B}"/>
              </a:ext>
            </a:extLst>
          </p:cNvPr>
          <p:cNvGrpSpPr/>
          <p:nvPr/>
        </p:nvGrpSpPr>
        <p:grpSpPr>
          <a:xfrm>
            <a:off x="445511" y="378289"/>
            <a:ext cx="5153905" cy="2925671"/>
            <a:chOff x="774284" y="207732"/>
            <a:chExt cx="5153905" cy="2925671"/>
          </a:xfrm>
        </p:grpSpPr>
        <p:pic>
          <p:nvPicPr>
            <p:cNvPr id="6" name="Picture 4" descr="This contains an image of: Abstract african art tribal seamless pattern vector image on VectorStock">
              <a:extLst>
                <a:ext uri="{FF2B5EF4-FFF2-40B4-BE49-F238E27FC236}">
                  <a16:creationId xmlns:a16="http://schemas.microsoft.com/office/drawing/2014/main" id="{069F45B1-5A85-486E-C0EE-4F5B5C42F88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428"/>
            <a:stretch/>
          </p:blipFill>
          <p:spPr bwMode="auto">
            <a:xfrm>
              <a:off x="1245645" y="207732"/>
              <a:ext cx="4682544" cy="29256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F041AF36-FADB-53CF-02E9-EDA2861EDC9E}"/>
                </a:ext>
              </a:extLst>
            </p:cNvPr>
            <p:cNvSpPr/>
            <p:nvPr/>
          </p:nvSpPr>
          <p:spPr>
            <a:xfrm>
              <a:off x="774284" y="1464641"/>
              <a:ext cx="469798" cy="411852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7B94E0FE-D144-BF2C-8DFD-9EA82AE59590}"/>
              </a:ext>
            </a:extLst>
          </p:cNvPr>
          <p:cNvGrpSpPr/>
          <p:nvPr/>
        </p:nvGrpSpPr>
        <p:grpSpPr>
          <a:xfrm>
            <a:off x="396712" y="3670281"/>
            <a:ext cx="5202704" cy="2922578"/>
            <a:chOff x="725485" y="3696481"/>
            <a:chExt cx="5202704" cy="2922578"/>
          </a:xfrm>
        </p:grpSpPr>
        <p:pic>
          <p:nvPicPr>
            <p:cNvPr id="11" name="Picture 8" descr="Pretty wallpaper">
              <a:extLst>
                <a:ext uri="{FF2B5EF4-FFF2-40B4-BE49-F238E27FC236}">
                  <a16:creationId xmlns:a16="http://schemas.microsoft.com/office/drawing/2014/main" id="{005537B1-0061-9DC9-F4AE-69CECAEB1EF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8" t="53770" r="-1"/>
            <a:stretch/>
          </p:blipFill>
          <p:spPr bwMode="auto">
            <a:xfrm>
              <a:off x="1245645" y="3696481"/>
              <a:ext cx="4682544" cy="29225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76354E1F-B81C-EF34-2BBD-21242024A46F}"/>
                </a:ext>
              </a:extLst>
            </p:cNvPr>
            <p:cNvSpPr/>
            <p:nvPr/>
          </p:nvSpPr>
          <p:spPr>
            <a:xfrm>
              <a:off x="725485" y="5043075"/>
              <a:ext cx="469798" cy="411852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F6CD808-2BE8-2EBF-C9BC-771FAEC8E7E0}"/>
              </a:ext>
            </a:extLst>
          </p:cNvPr>
          <p:cNvGrpSpPr/>
          <p:nvPr/>
        </p:nvGrpSpPr>
        <p:grpSpPr>
          <a:xfrm>
            <a:off x="6474401" y="3670281"/>
            <a:ext cx="5180691" cy="2922578"/>
            <a:chOff x="6498712" y="3670281"/>
            <a:chExt cx="5059875" cy="2922578"/>
          </a:xfrm>
        </p:grpSpPr>
        <p:pic>
          <p:nvPicPr>
            <p:cNvPr id="7" name="Picture 6" descr="This contains an image of: ">
              <a:extLst>
                <a:ext uri="{FF2B5EF4-FFF2-40B4-BE49-F238E27FC236}">
                  <a16:creationId xmlns:a16="http://schemas.microsoft.com/office/drawing/2014/main" id="{EC3D2F5A-D640-E53C-659B-D060F9ED3F8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6" b="43746"/>
            <a:stretch/>
          </p:blipFill>
          <p:spPr bwMode="auto">
            <a:xfrm>
              <a:off x="6498712" y="3670281"/>
              <a:ext cx="4590077" cy="29225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489D2CD3-D8B4-B6FF-84FE-6C6640522AC2}"/>
                </a:ext>
              </a:extLst>
            </p:cNvPr>
            <p:cNvSpPr/>
            <p:nvPr/>
          </p:nvSpPr>
          <p:spPr>
            <a:xfrm>
              <a:off x="11088789" y="4925644"/>
              <a:ext cx="469798" cy="411852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7FD30D1-2F10-8CB5-F246-06DAB47DA8A3}"/>
              </a:ext>
            </a:extLst>
          </p:cNvPr>
          <p:cNvGrpSpPr/>
          <p:nvPr/>
        </p:nvGrpSpPr>
        <p:grpSpPr>
          <a:xfrm>
            <a:off x="6482042" y="396458"/>
            <a:ext cx="5173050" cy="2889331"/>
            <a:chOff x="6482042" y="246970"/>
            <a:chExt cx="5173050" cy="2889331"/>
          </a:xfrm>
        </p:grpSpPr>
        <p:pic>
          <p:nvPicPr>
            <p:cNvPr id="12" name="Picture 2">
              <a:extLst>
                <a:ext uri="{FF2B5EF4-FFF2-40B4-BE49-F238E27FC236}">
                  <a16:creationId xmlns:a16="http://schemas.microsoft.com/office/drawing/2014/main" id="{3EE62EE9-E431-68A5-5773-4756A56ED2C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82042" y="246970"/>
              <a:ext cx="4682544" cy="2889331"/>
            </a:xfrm>
            <a:prstGeom prst="rect">
              <a:avLst/>
            </a:prstGeom>
            <a:no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16647A9A-889B-DEBF-A3DB-7BF76AC013D3}"/>
                </a:ext>
              </a:extLst>
            </p:cNvPr>
            <p:cNvSpPr/>
            <p:nvPr/>
          </p:nvSpPr>
          <p:spPr>
            <a:xfrm>
              <a:off x="11185294" y="1485709"/>
              <a:ext cx="469798" cy="411852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957414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hinh nen ppt\but chi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75" t="2221" r="2604" b="3704"/>
          <a:stretch/>
        </p:blipFill>
        <p:spPr bwMode="auto">
          <a:xfrm>
            <a:off x="0" y="0"/>
            <a:ext cx="12192000" cy="676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251F578-0981-3EEE-676F-1F1A2B854E10}"/>
              </a:ext>
            </a:extLst>
          </p:cNvPr>
          <p:cNvSpPr txBox="1"/>
          <p:nvPr/>
        </p:nvSpPr>
        <p:spPr>
          <a:xfrm>
            <a:off x="2349500" y="2261922"/>
            <a:ext cx="8001000" cy="27517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Nhiệm vụ của em</a:t>
            </a:r>
          </a:p>
          <a:p>
            <a:pPr algn="ctr">
              <a:defRPr/>
            </a:pPr>
            <a:endParaRPr lang="en-US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Hoàn thiện sản phẩm đang làm ở tiết 1.</a:t>
            </a:r>
          </a:p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Chia sẻ với bạn cùng bàn để hoàn thiện sản phẩm đẹp hơn.</a:t>
            </a:r>
          </a:p>
        </p:txBody>
      </p:sp>
    </p:spTree>
    <p:extLst>
      <p:ext uri="{BB962C8B-B14F-4D97-AF65-F5344CB8AC3E}">
        <p14:creationId xmlns:p14="http://schemas.microsoft.com/office/powerpoint/2010/main" val="14084509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Thiết Kế Nền Vàng Trang Nhã, Tải Vector - Free.Vector6.com">
            <a:extLst>
              <a:ext uri="{FF2B5EF4-FFF2-40B4-BE49-F238E27FC236}">
                <a16:creationId xmlns:a16="http://schemas.microsoft.com/office/drawing/2014/main" id="{D7AB0641-4C06-F3D4-7C24-C2017A5EA0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9792EDB-F1D6-E4B9-F559-8D152B1FC40A}"/>
              </a:ext>
            </a:extLst>
          </p:cNvPr>
          <p:cNvSpPr/>
          <p:nvPr/>
        </p:nvSpPr>
        <p:spPr>
          <a:xfrm>
            <a:off x="3074987" y="1689100"/>
            <a:ext cx="8297863" cy="3875086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altLang="en-US" sz="2800" b="1" dirty="0">
                <a:cs typeface="Times New Roman" panose="02020603050405020304" pitchFamily="18" charset="0"/>
              </a:rPr>
              <a:t>+ Hình thức tạo sản phẩm</a:t>
            </a:r>
            <a:r>
              <a:rPr lang="vi-VN" altLang="en-US" sz="2800" b="1" dirty="0">
                <a:cs typeface="Times New Roman" panose="02020603050405020304" pitchFamily="18" charset="0"/>
              </a:rPr>
              <a:t>? </a:t>
            </a:r>
            <a:endParaRPr lang="en-US" altLang="en-US" sz="2800" b="1" dirty="0">
              <a:cs typeface="Times New Roman" panose="02020603050405020304" pitchFamily="18" charset="0"/>
            </a:endParaRPr>
          </a:p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800" b="1" dirty="0">
                <a:cs typeface="Times New Roman" panose="02020603050405020304" pitchFamily="18" charset="0"/>
              </a:rPr>
              <a:t>+ Chấm, nét được sắp xếp như thế nào trên SP của em/của bạn? </a:t>
            </a:r>
          </a:p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cs typeface="Times New Roman" panose="02020603050405020304" pitchFamily="18" charset="0"/>
              </a:rPr>
              <a:t>+ Cần làm gì để sản phẩm hoàn thiện (đẹp) hơn?</a:t>
            </a:r>
          </a:p>
        </p:txBody>
      </p:sp>
      <p:sp>
        <p:nvSpPr>
          <p:cNvPr id="6" name="Rounded Rectangle 6">
            <a:extLst>
              <a:ext uri="{FF2B5EF4-FFF2-40B4-BE49-F238E27FC236}">
                <a16:creationId xmlns:a16="http://schemas.microsoft.com/office/drawing/2014/main" id="{A1677EA4-5484-4C22-1F8D-4A6FE7ED0F16}"/>
              </a:ext>
            </a:extLst>
          </p:cNvPr>
          <p:cNvSpPr/>
          <p:nvPr/>
        </p:nvSpPr>
        <p:spPr>
          <a:xfrm>
            <a:off x="5457824" y="1113635"/>
            <a:ext cx="3551237" cy="39528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vi-VN" sz="2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nhận, chia sẻ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C2C9E4DA-5EE5-5AAA-E02C-D8495362EB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00" y="1689100"/>
            <a:ext cx="2414587" cy="3736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26842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7E01591-73EB-BA2C-B240-CA2BBA56C5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1" y="155549"/>
            <a:ext cx="2758680" cy="758876"/>
          </a:xfrm>
          <a:prstGeom prst="rect">
            <a:avLst/>
          </a:prstGeom>
        </p:spPr>
      </p:pic>
      <p:pic>
        <p:nvPicPr>
          <p:cNvPr id="7170" name="Picture 2" descr="C:\Users\ADMIN\Desktop\589f65966a75dd7a5ed79af9c48ebe7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5559" y="3676652"/>
            <a:ext cx="4857750" cy="2800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D:\DO THI TRANG\NAM HOC 2023-2024\PPT\hinh PPT\L4_Bai 5-Hinh PPT\image (8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5878" y="380962"/>
            <a:ext cx="4313237" cy="302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D:\DO THI TRANG\NAM HOC 2023-2024\PPT\hinh PPT\L4_Bai 5-Hinh PPT\image (9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9425" y="348895"/>
            <a:ext cx="4092575" cy="3327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ADMIN\Desktop\9c976bf737cf531e695ad534ad817c10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5" b="25307"/>
          <a:stretch/>
        </p:blipFill>
        <p:spPr bwMode="auto">
          <a:xfrm>
            <a:off x="393607" y="1345915"/>
            <a:ext cx="3934010" cy="4849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6653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hinh nen ppt\z4517191112461_3c2a3b9e162b9703456f615764e57046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AD0EB39-1DFA-445F-8E36-D0195C3C90F4}"/>
              </a:ext>
            </a:extLst>
          </p:cNvPr>
          <p:cNvSpPr txBox="1"/>
          <p:nvPr/>
        </p:nvSpPr>
        <p:spPr>
          <a:xfrm>
            <a:off x="1504950" y="1836508"/>
            <a:ext cx="9182100" cy="26314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rgbClr val="FF0000"/>
                </a:solidFill>
                <a:latin typeface="ArialH"/>
                <a:cs typeface="Times New Roman" pitchFamily="18" charset="0"/>
              </a:rPr>
              <a:t>CHÚNG MÌNH CẦN CHUẨN BỊ CHO GIỜ </a:t>
            </a:r>
            <a:r>
              <a:rPr lang="en-US" sz="2800" b="1">
                <a:solidFill>
                  <a:srgbClr val="FF0000"/>
                </a:solidFill>
                <a:latin typeface="ArialH"/>
                <a:cs typeface="Times New Roman" pitchFamily="18" charset="0"/>
              </a:rPr>
              <a:t>HỌC SAU</a:t>
            </a:r>
          </a:p>
          <a:p>
            <a:pPr algn="ctr">
              <a:defRPr/>
            </a:pPr>
            <a:endParaRPr lang="en-US" sz="2000" b="1" dirty="0">
              <a:solidFill>
                <a:srgbClr val="C00000"/>
              </a:solidFill>
              <a:latin typeface="Arial" panose="020B0604020202020204" pitchFamily="34" charset="0"/>
            </a:endParaRPr>
          </a:p>
          <a:p>
            <a:pPr algn="just">
              <a:lnSpc>
                <a:spcPct val="130000"/>
              </a:lnSpc>
              <a:defRPr/>
            </a:pP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</a:rPr>
              <a:t>- Xem </a:t>
            </a:r>
            <a:r>
              <a:rPr lang="en-US" sz="3000" b="1">
                <a:solidFill>
                  <a:srgbClr val="002060"/>
                </a:solidFill>
                <a:latin typeface="Arial" panose="020B0604020202020204" pitchFamily="34" charset="0"/>
              </a:rPr>
              <a:t>bài 6: Trang phục lễ hội (Tr.26, 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</a:rPr>
              <a:t>SGK).</a:t>
            </a:r>
          </a:p>
          <a:p>
            <a:pPr algn="just">
              <a:lnSpc>
                <a:spcPct val="130000"/>
              </a:lnSpc>
              <a:defRPr/>
            </a:pP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</a:rPr>
              <a:t>- Chuẩn bị: </a:t>
            </a:r>
            <a:r>
              <a:rPr lang="en-US" sz="3000" b="1">
                <a:solidFill>
                  <a:srgbClr val="002060"/>
                </a:solidFill>
                <a:latin typeface="Arial" panose="020B0604020202020204" pitchFamily="34" charset="0"/>
              </a:rPr>
              <a:t>Giấy màu, giấy A4, 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</a:rPr>
              <a:t>kéo, hồ dán, bút chì, màu vẽ…</a:t>
            </a:r>
          </a:p>
        </p:txBody>
      </p:sp>
    </p:spTree>
    <p:extLst>
      <p:ext uri="{BB962C8B-B14F-4D97-AF65-F5344CB8AC3E}">
        <p14:creationId xmlns:p14="http://schemas.microsoft.com/office/powerpoint/2010/main" val="2531925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Thiết Kế Nền Vàng Trang Nhã, Tải Vector - Free.Vector6.com">
            <a:extLst>
              <a:ext uri="{FF2B5EF4-FFF2-40B4-BE49-F238E27FC236}">
                <a16:creationId xmlns:a16="http://schemas.microsoft.com/office/drawing/2014/main" id="{176C9420-9FEE-40E7-2BB4-F41FF1DAAD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8928C9E-9353-ED26-E165-2F5BF94B524E}"/>
              </a:ext>
            </a:extLst>
          </p:cNvPr>
          <p:cNvSpPr/>
          <p:nvPr/>
        </p:nvSpPr>
        <p:spPr>
          <a:xfrm>
            <a:off x="784260" y="595901"/>
            <a:ext cx="10702248" cy="573298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1 Minute timer (Đồng hồ đếm ngược 1 phút)">
            <a:hlinkClick r:id="" action="ppaction://media"/>
            <a:extLst>
              <a:ext uri="{FF2B5EF4-FFF2-40B4-BE49-F238E27FC236}">
                <a16:creationId xmlns:a16="http://schemas.microsoft.com/office/drawing/2014/main" id="{AABE37A2-9FF6-EC25-01F1-9F34AADCD57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2334" t="12000" r="23762" b="12000"/>
          <a:stretch/>
        </p:blipFill>
        <p:spPr>
          <a:xfrm>
            <a:off x="227482" y="208451"/>
            <a:ext cx="2357759" cy="180939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5DEA8F0-6192-777B-F658-7E64B7E1EA96}"/>
              </a:ext>
            </a:extLst>
          </p:cNvPr>
          <p:cNvSpPr txBox="1"/>
          <p:nvPr/>
        </p:nvSpPr>
        <p:spPr>
          <a:xfrm>
            <a:off x="227482" y="1296832"/>
            <a:ext cx="11683690" cy="19730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FF0000"/>
                </a:solidFill>
                <a:latin typeface="ArialH"/>
              </a:rPr>
              <a:t>Trò chơi</a:t>
            </a:r>
          </a:p>
          <a:p>
            <a:pPr algn="ctr">
              <a:lnSpc>
                <a:spcPct val="150000"/>
              </a:lnSpc>
            </a:pPr>
            <a:r>
              <a:rPr lang="en-US" sz="4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“NHÀ THIẾT KẾ MẪU VẢI TÀI BA”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9B89776-078F-93B4-7E70-FBECE34BE644}"/>
              </a:ext>
            </a:extLst>
          </p:cNvPr>
          <p:cNvSpPr/>
          <p:nvPr/>
        </p:nvSpPr>
        <p:spPr>
          <a:xfrm>
            <a:off x="1239534" y="3429000"/>
            <a:ext cx="9791700" cy="25968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ts val="600"/>
              </a:spcBef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* Luật chơi: </a:t>
            </a:r>
          </a:p>
          <a:p>
            <a:pPr algn="just">
              <a:lnSpc>
                <a:spcPct val="130000"/>
              </a:lnSpc>
              <a:spcBef>
                <a:spcPts val="600"/>
              </a:spcBef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- Mỗi tổ là 01 đội, mỗi đội cử 02 thành viên lên bảng để sắp xếp các họa tiết có sẵn để tạo tấm vải hoa. </a:t>
            </a:r>
          </a:p>
          <a:p>
            <a:pPr algn="just">
              <a:lnSpc>
                <a:spcPct val="130000"/>
              </a:lnSpc>
              <a:spcBef>
                <a:spcPts val="600"/>
              </a:spcBef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- Trong 1 phút, đội tạo ra tấm vải hoa đẹp (họa tiết hài hòa) thì đội đó thắng cuộc.</a:t>
            </a:r>
          </a:p>
        </p:txBody>
      </p:sp>
    </p:spTree>
    <p:extLst>
      <p:ext uri="{BB962C8B-B14F-4D97-AF65-F5344CB8AC3E}">
        <p14:creationId xmlns:p14="http://schemas.microsoft.com/office/powerpoint/2010/main" val="4227718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9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3FD6DE7-D18E-14AF-0A82-BC8BEC4DD50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891" b="89862" l="0" r="10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082"/>
          <a:stretch/>
        </p:blipFill>
        <p:spPr>
          <a:xfrm>
            <a:off x="655603" y="1025949"/>
            <a:ext cx="1964359" cy="1109466"/>
          </a:xfrm>
          <a:prstGeom prst="rect">
            <a:avLst/>
          </a:prstGeom>
        </p:spPr>
      </p:pic>
      <p:sp>
        <p:nvSpPr>
          <p:cNvPr id="14" name="Rectangle: Rounded Corners 5">
            <a:extLst>
              <a:ext uri="{FF2B5EF4-FFF2-40B4-BE49-F238E27FC236}">
                <a16:creationId xmlns:a16="http://schemas.microsoft.com/office/drawing/2014/main" id="{9866D4CE-B36F-6E12-DFF9-7585A7111E65}"/>
              </a:ext>
            </a:extLst>
          </p:cNvPr>
          <p:cNvSpPr/>
          <p:nvPr/>
        </p:nvSpPr>
        <p:spPr>
          <a:xfrm>
            <a:off x="126589" y="3193824"/>
            <a:ext cx="2825957" cy="1440599"/>
          </a:xfrm>
          <a:prstGeom prst="roundRect">
            <a:avLst/>
          </a:prstGeom>
          <a:solidFill>
            <a:srgbClr val="FFFFCC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Chấm, nét được sắp xếp như thế nào trên mỗi sản phẩm ở các hình bên?</a:t>
            </a:r>
          </a:p>
        </p:txBody>
      </p:sp>
      <p:pic>
        <p:nvPicPr>
          <p:cNvPr id="9" name="Đồng hồ đếm ngược 30 giây">
            <a:hlinkClick r:id="" action="ppaction://media"/>
            <a:extLst>
              <a:ext uri="{FF2B5EF4-FFF2-40B4-BE49-F238E27FC236}">
                <a16:creationId xmlns:a16="http://schemas.microsoft.com/office/drawing/2014/main" id="{8F13D4F1-3F13-884D-DA87-443D6C29FA8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60975" y="2057292"/>
            <a:ext cx="1757183" cy="82507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39096E7-5F4D-82F2-0C00-8F7700C34C8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9"/>
          <a:stretch/>
        </p:blipFill>
        <p:spPr>
          <a:xfrm>
            <a:off x="7760062" y="86553"/>
            <a:ext cx="4234731" cy="40436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DB7DA83-7EF2-7945-5578-CC9A9B98EF6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3" t="4397" r="6082" b="4732"/>
          <a:stretch/>
        </p:blipFill>
        <p:spPr>
          <a:xfrm>
            <a:off x="3535077" y="3749715"/>
            <a:ext cx="6266470" cy="30217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E40C3A4-D935-0435-89CF-F7CFC459A23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0" t="3271" r="5044"/>
          <a:stretch/>
        </p:blipFill>
        <p:spPr>
          <a:xfrm>
            <a:off x="3074966" y="86553"/>
            <a:ext cx="3870364" cy="3461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969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colorful pattern on a fabric&#10;&#10;Description automatically generated">
            <a:extLst>
              <a:ext uri="{FF2B5EF4-FFF2-40B4-BE49-F238E27FC236}">
                <a16:creationId xmlns:a16="http://schemas.microsoft.com/office/drawing/2014/main" id="{4A50ED4E-380B-01A6-268C-5795A1DFDDC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59" t="5716" r="2587" b="5287"/>
          <a:stretch/>
        </p:blipFill>
        <p:spPr>
          <a:xfrm>
            <a:off x="3427577" y="4550092"/>
            <a:ext cx="5435196" cy="20870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28" name="Picture 4" descr="https://i.pinimg.com/564x/15/25/40/152540a216279a7a06743c57ca278df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0" y="576520"/>
            <a:ext cx="2857500" cy="2942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d81bd5743458a5e2889eb7e0b28fc99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8501" y="977362"/>
            <a:ext cx="2809203" cy="4535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ADMIN\Downloads\d8593ecf3d89f7be8cdebab7136fc153-removebg-preview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99" b="4810"/>
          <a:stretch/>
        </p:blipFill>
        <p:spPr bwMode="auto">
          <a:xfrm>
            <a:off x="6019849" y="576520"/>
            <a:ext cx="3224803" cy="3151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ADMIN\Desktop\b0a7ae2ac26e554ed5883bf372ee15de.jpg">
            <a:extLst>
              <a:ext uri="{FF2B5EF4-FFF2-40B4-BE49-F238E27FC236}">
                <a16:creationId xmlns:a16="http://schemas.microsoft.com/office/drawing/2014/main" id="{275DBC12-EBFC-C883-1B01-7C73EAA696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07" t="3954" r="5091" b="5170"/>
          <a:stretch/>
        </p:blipFill>
        <p:spPr bwMode="auto">
          <a:xfrm>
            <a:off x="110975" y="1441780"/>
            <a:ext cx="3127525" cy="378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1500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9">
            <a:extLst>
              <a:ext uri="{FF2B5EF4-FFF2-40B4-BE49-F238E27FC236}">
                <a16:creationId xmlns:a16="http://schemas.microsoft.com/office/drawing/2014/main" id="{17162900-10BB-1BD1-72AA-8A95E1708ABE}"/>
              </a:ext>
            </a:extLst>
          </p:cNvPr>
          <p:cNvSpPr/>
          <p:nvPr/>
        </p:nvSpPr>
        <p:spPr>
          <a:xfrm>
            <a:off x="-28876" y="-426738"/>
            <a:ext cx="3041651" cy="412751"/>
          </a:xfrm>
          <a:prstGeom prst="roundRect">
            <a:avLst/>
          </a:prstGeom>
          <a:solidFill>
            <a:srgbClr val="FFFFCC"/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21917" tIns="60958" rIns="121917" bIns="60958" anchor="ctr"/>
          <a:lstStyle/>
          <a:p>
            <a:pPr algn="ctr">
              <a:defRPr/>
            </a:pPr>
            <a:r>
              <a:rPr lang="en-US" altLang="vi-VN" b="1" dirty="0" err="1">
                <a:solidFill>
                  <a:srgbClr val="FF0000"/>
                </a:solidFill>
                <a:cs typeface="Arial" panose="020B0604020202020204" pitchFamily="34" charset="0"/>
              </a:rPr>
              <a:t>Thực</a:t>
            </a:r>
            <a:r>
              <a:rPr lang="en-US" altLang="vi-VN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cs typeface="Arial" panose="020B0604020202020204" pitchFamily="34" charset="0"/>
              </a:rPr>
              <a:t>hành</a:t>
            </a:r>
            <a:r>
              <a:rPr lang="en-US" altLang="vi-VN" b="1" dirty="0">
                <a:solidFill>
                  <a:srgbClr val="FF0000"/>
                </a:solidFill>
                <a:cs typeface="Arial" panose="020B0604020202020204" pitchFamily="34" charset="0"/>
              </a:rPr>
              <a:t>, </a:t>
            </a:r>
            <a:r>
              <a:rPr lang="en-US" altLang="vi-VN" b="1" dirty="0" err="1">
                <a:solidFill>
                  <a:srgbClr val="FF0000"/>
                </a:solidFill>
                <a:cs typeface="Arial" panose="020B0604020202020204" pitchFamily="34" charset="0"/>
              </a:rPr>
              <a:t>sáng</a:t>
            </a:r>
            <a:r>
              <a:rPr lang="en-US" altLang="vi-VN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cs typeface="Arial" panose="020B0604020202020204" pitchFamily="34" charset="0"/>
              </a:rPr>
              <a:t>tạo</a:t>
            </a:r>
            <a:endParaRPr lang="en-US" altLang="vi-VN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75F486B-0AB0-089D-854F-DE63CEE1BA1D}"/>
              </a:ext>
            </a:extLst>
          </p:cNvPr>
          <p:cNvGrpSpPr/>
          <p:nvPr/>
        </p:nvGrpSpPr>
        <p:grpSpPr>
          <a:xfrm>
            <a:off x="4727000" y="98230"/>
            <a:ext cx="3119467" cy="1218901"/>
            <a:chOff x="4594273" y="420944"/>
            <a:chExt cx="3083753" cy="1897544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D567B30-CEB9-6FC5-FDFD-83A1CF1877F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4273" y="420944"/>
              <a:ext cx="3083753" cy="1462087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DC16ACD-E7DF-243F-BEDA-9DC07D588F51}"/>
                </a:ext>
              </a:extLst>
            </p:cNvPr>
            <p:cNvSpPr txBox="1"/>
            <p:nvPr/>
          </p:nvSpPr>
          <p:spPr>
            <a:xfrm>
              <a:off x="5120870" y="1671654"/>
              <a:ext cx="1933251" cy="6468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altLang="vi-VN" sz="21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THẢO LUẬN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49666C9-890F-089B-2D6B-949E762BAF57}"/>
              </a:ext>
            </a:extLst>
          </p:cNvPr>
          <p:cNvGrpSpPr/>
          <p:nvPr/>
        </p:nvGrpSpPr>
        <p:grpSpPr>
          <a:xfrm>
            <a:off x="7245360" y="855055"/>
            <a:ext cx="4678120" cy="1878596"/>
            <a:chOff x="14058" y="752823"/>
            <a:chExt cx="4859451" cy="1086097"/>
          </a:xfrm>
        </p:grpSpPr>
        <p:sp>
          <p:nvSpPr>
            <p:cNvPr id="20" name="Arrow: Down 14">
              <a:extLst>
                <a:ext uri="{FF2B5EF4-FFF2-40B4-BE49-F238E27FC236}">
                  <a16:creationId xmlns:a16="http://schemas.microsoft.com/office/drawing/2014/main" id="{CA514208-6653-D8BE-3CA0-597009EA507B}"/>
                </a:ext>
              </a:extLst>
            </p:cNvPr>
            <p:cNvSpPr/>
            <p:nvPr/>
          </p:nvSpPr>
          <p:spPr>
            <a:xfrm>
              <a:off x="2428244" y="1603963"/>
              <a:ext cx="263030" cy="234957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A4CC3AF3-2118-55A0-C4D7-DD9610A28DD9}"/>
                </a:ext>
              </a:extLst>
            </p:cNvPr>
            <p:cNvGrpSpPr/>
            <p:nvPr/>
          </p:nvGrpSpPr>
          <p:grpSpPr>
            <a:xfrm>
              <a:off x="14058" y="752823"/>
              <a:ext cx="4859451" cy="851140"/>
              <a:chOff x="14058" y="752823"/>
              <a:chExt cx="4859451" cy="851140"/>
            </a:xfrm>
          </p:grpSpPr>
          <p:sp>
            <p:nvSpPr>
              <p:cNvPr id="22" name="Rectangle: Rounded Corners 16">
                <a:extLst>
                  <a:ext uri="{FF2B5EF4-FFF2-40B4-BE49-F238E27FC236}">
                    <a16:creationId xmlns:a16="http://schemas.microsoft.com/office/drawing/2014/main" id="{D73151F5-6D80-1996-58B6-C372AE30BACE}"/>
                  </a:ext>
                </a:extLst>
              </p:cNvPr>
              <p:cNvSpPr/>
              <p:nvPr/>
            </p:nvSpPr>
            <p:spPr>
              <a:xfrm>
                <a:off x="122994" y="752823"/>
                <a:ext cx="4750515" cy="851140"/>
              </a:xfrm>
              <a:prstGeom prst="roundRect">
                <a:avLst/>
              </a:prstGeom>
              <a:solidFill>
                <a:srgbClr val="FFF2C9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E9A015D-1790-31F1-05B4-68CF9C1514BA}"/>
                  </a:ext>
                </a:extLst>
              </p:cNvPr>
              <p:cNvSpPr txBox="1"/>
              <p:nvPr/>
            </p:nvSpPr>
            <p:spPr>
              <a:xfrm>
                <a:off x="14058" y="752823"/>
                <a:ext cx="4828371" cy="85114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indent="270927" algn="ctr">
                  <a:lnSpc>
                    <a:spcPts val="2400"/>
                  </a:lnSpc>
                  <a:spcAft>
                    <a:spcPts val="267"/>
                  </a:spcAft>
                </a:pPr>
                <a:r>
                  <a:rPr lang="en-US" b="1" dirty="0"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Nhóm 2: </a:t>
                </a:r>
              </a:p>
              <a:p>
                <a:pPr indent="270927" algn="ctr">
                  <a:spcBef>
                    <a:spcPts val="533"/>
                  </a:spcBef>
                </a:pPr>
                <a:r>
                  <a:rPr lang="en-US" sz="2000" b="1" dirty="0">
                    <a:latin typeface="Arial" panose="020B0604020202020204" pitchFamily="34" charset="0"/>
                    <a:ea typeface="Calibri" panose="020F0502020204030204" pitchFamily="34" charset="0"/>
                  </a:rPr>
                  <a:t>Quan sát hình minh họa dưới đây để nêu các bước thực hành sáng tạo mẫu vải hoa bằng cách in</a:t>
                </a:r>
              </a:p>
            </p:txBody>
          </p:sp>
        </p:grpSp>
      </p:grpSp>
      <p:sp>
        <p:nvSpPr>
          <p:cNvPr id="25" name="Arrow: Down 7">
            <a:extLst>
              <a:ext uri="{FF2B5EF4-FFF2-40B4-BE49-F238E27FC236}">
                <a16:creationId xmlns:a16="http://schemas.microsoft.com/office/drawing/2014/main" id="{CC95C8E8-FEAF-D311-A351-AA87190AAECE}"/>
              </a:ext>
            </a:extLst>
          </p:cNvPr>
          <p:cNvSpPr/>
          <p:nvPr/>
        </p:nvSpPr>
        <p:spPr>
          <a:xfrm>
            <a:off x="2571744" y="2306544"/>
            <a:ext cx="272835" cy="40639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9C6C964-FE24-5DAC-2D21-F7271EA31D14}"/>
              </a:ext>
            </a:extLst>
          </p:cNvPr>
          <p:cNvGrpSpPr/>
          <p:nvPr/>
        </p:nvGrpSpPr>
        <p:grpSpPr>
          <a:xfrm>
            <a:off x="326219" y="855055"/>
            <a:ext cx="4722961" cy="1406184"/>
            <a:chOff x="451282" y="606779"/>
            <a:chExt cx="4570584" cy="816069"/>
          </a:xfrm>
        </p:grpSpPr>
        <p:sp>
          <p:nvSpPr>
            <p:cNvPr id="27" name="Rectangle: Rounded Corners 9">
              <a:extLst>
                <a:ext uri="{FF2B5EF4-FFF2-40B4-BE49-F238E27FC236}">
                  <a16:creationId xmlns:a16="http://schemas.microsoft.com/office/drawing/2014/main" id="{3DFCCB0D-8DAC-7295-9F46-87F4D3F4E1A2}"/>
                </a:ext>
              </a:extLst>
            </p:cNvPr>
            <p:cNvSpPr/>
            <p:nvPr/>
          </p:nvSpPr>
          <p:spPr>
            <a:xfrm>
              <a:off x="490888" y="606779"/>
              <a:ext cx="4530978" cy="814191"/>
            </a:xfrm>
            <a:prstGeom prst="roundRect">
              <a:avLst/>
            </a:prstGeom>
            <a:solidFill>
              <a:srgbClr val="FFF2C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E41D4DC-FF73-077C-9332-E68D9B9A2022}"/>
                </a:ext>
              </a:extLst>
            </p:cNvPr>
            <p:cNvSpPr txBox="1"/>
            <p:nvPr/>
          </p:nvSpPr>
          <p:spPr>
            <a:xfrm>
              <a:off x="451282" y="608657"/>
              <a:ext cx="4530977" cy="81419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indent="270927" algn="ctr">
                <a:spcBef>
                  <a:spcPts val="533"/>
                </a:spcBef>
              </a:pPr>
              <a:r>
                <a:rPr lang="en-US" b="1" dirty="0"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Nhóm 1: </a:t>
              </a:r>
            </a:p>
            <a:p>
              <a:pPr indent="270927" algn="ctr">
                <a:spcBef>
                  <a:spcPts val="533"/>
                </a:spcBef>
              </a:pPr>
              <a:r>
                <a:rPr lang="en-US" sz="2000" b="1" dirty="0">
                  <a:latin typeface="Arial" panose="020B0604020202020204" pitchFamily="34" charset="0"/>
                  <a:ea typeface="Calibri" panose="020F0502020204030204" pitchFamily="34" charset="0"/>
                </a:rPr>
                <a:t>Quan sát hình minh họa dưới đây để nêu các bước thực hành sáng tạo mẫu vải hoa bằng cách vẽ</a:t>
              </a:r>
            </a:p>
          </p:txBody>
        </p:sp>
      </p:grp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5" y="2681739"/>
            <a:ext cx="6019800" cy="4176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C:\Users\ADMIN\Desktop\b5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5099" y="2752012"/>
            <a:ext cx="5676901" cy="3995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Đồng hồ đếm ngược 30 giây">
            <a:hlinkClick r:id="" action="ppaction://media"/>
            <a:extLst>
              <a:ext uri="{FF2B5EF4-FFF2-40B4-BE49-F238E27FC236}">
                <a16:creationId xmlns:a16="http://schemas.microsoft.com/office/drawing/2014/main" id="{8F13D4F1-3F13-884D-DA87-443D6C29FA8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203512" y="1345811"/>
            <a:ext cx="1955641" cy="960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397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9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Thiết Kế Nền Vàng Trang Nhã, Tải Vector - Free.Vector6.com">
            <a:extLst>
              <a:ext uri="{FF2B5EF4-FFF2-40B4-BE49-F238E27FC236}">
                <a16:creationId xmlns:a16="http://schemas.microsoft.com/office/drawing/2014/main" id="{176C9420-9FEE-40E7-2BB4-F41FF1DAAD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Cach tao SP vai hoa (Ve-In)">
            <a:hlinkClick r:id="" action="ppaction://media"/>
            <a:extLst>
              <a:ext uri="{FF2B5EF4-FFF2-40B4-BE49-F238E27FC236}">
                <a16:creationId xmlns:a16="http://schemas.microsoft.com/office/drawing/2014/main" id="{0799B8D4-C1CD-EBB8-8598-23202D52B4A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1264" y="238327"/>
            <a:ext cx="11329470" cy="6415392"/>
          </a:xfrm>
          <a:prstGeom prst="roundRect">
            <a:avLst>
              <a:gd name="adj" fmla="val 5299"/>
            </a:avLst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plastic">
            <a:bevelT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99085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2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24FC2A1A-2BF2-B3DB-07AA-7979567FAA29}"/>
              </a:ext>
            </a:extLst>
          </p:cNvPr>
          <p:cNvGrpSpPr/>
          <p:nvPr/>
        </p:nvGrpSpPr>
        <p:grpSpPr>
          <a:xfrm>
            <a:off x="5223566" y="2800954"/>
            <a:ext cx="1818416" cy="1245448"/>
            <a:chOff x="-337026" y="-15312"/>
            <a:chExt cx="3200400" cy="438991"/>
          </a:xfrm>
        </p:grpSpPr>
        <p:sp>
          <p:nvSpPr>
            <p:cNvPr id="17" name="Thought Bubble: Cloud 9">
              <a:extLst>
                <a:ext uri="{FF2B5EF4-FFF2-40B4-BE49-F238E27FC236}">
                  <a16:creationId xmlns:a16="http://schemas.microsoft.com/office/drawing/2014/main" id="{99AE6D4A-CBDE-4E2F-72BF-EBE155348743}"/>
                </a:ext>
              </a:extLst>
            </p:cNvPr>
            <p:cNvSpPr/>
            <p:nvPr/>
          </p:nvSpPr>
          <p:spPr>
            <a:xfrm>
              <a:off x="-337026" y="-15312"/>
              <a:ext cx="3200400" cy="438991"/>
            </a:xfrm>
            <a:prstGeom prst="cloudCallout">
              <a:avLst>
                <a:gd name="adj1" fmla="val 529"/>
                <a:gd name="adj2" fmla="val 66636"/>
              </a:avLst>
            </a:prstGeom>
            <a:solidFill>
              <a:srgbClr val="FFFF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1062419-8803-89B5-4D56-4F9D4562FB3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153434" y="93676"/>
              <a:ext cx="2833220" cy="197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w Cen MT" panose="020B0602020104020603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w Cen MT" panose="020B0602020104020603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w Cen MT" panose="020B0602020104020603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w Cen MT" panose="020B0602020104020603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w Cen MT" panose="020B0602020104020603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anose="020B0602020104020603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anose="020B0602020104020603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anose="020B0602020104020603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anose="020B0602020104020603" pitchFamily="34" charset="0"/>
                </a:defRPr>
              </a:lvl9pPr>
            </a:lstStyle>
            <a:p>
              <a:pPr algn="ctr" eaLnBrk="1" hangingPunct="1"/>
              <a:r>
                <a:rPr lang="en-US" altLang="en-US" b="1" dirty="0">
                  <a:solidFill>
                    <a:srgbClr val="FF0000"/>
                  </a:solidFill>
                  <a:latin typeface="ArialH"/>
                  <a:cs typeface="Arial" panose="020B0604020202020204" pitchFamily="34" charset="0"/>
                </a:rPr>
                <a:t>SẢN PHẨM THAM KHẢO</a:t>
              </a:r>
              <a:endParaRPr lang="en-US" altLang="en-US" dirty="0">
                <a:solidFill>
                  <a:srgbClr val="FF0000"/>
                </a:solidFill>
              </a:endParaRPr>
            </a:p>
          </p:txBody>
        </p:sp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402" y="156208"/>
            <a:ext cx="4383260" cy="3218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4098" y="210311"/>
            <a:ext cx="4383260" cy="3218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402" y="3423678"/>
            <a:ext cx="4354471" cy="31699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5D7D6BEB-68A1-F0A6-0CE9-81E6A07F3294}"/>
              </a:ext>
            </a:extLst>
          </p:cNvPr>
          <p:cNvGrpSpPr/>
          <p:nvPr/>
        </p:nvGrpSpPr>
        <p:grpSpPr>
          <a:xfrm>
            <a:off x="7364098" y="3477781"/>
            <a:ext cx="4354471" cy="3169908"/>
            <a:chOff x="6805298" y="3477781"/>
            <a:chExt cx="4354471" cy="3169908"/>
          </a:xfrm>
        </p:grpSpPr>
        <p:pic>
          <p:nvPicPr>
            <p:cNvPr id="16" name="Picture 4">
              <a:extLst>
                <a:ext uri="{FF2B5EF4-FFF2-40B4-BE49-F238E27FC236}">
                  <a16:creationId xmlns:a16="http://schemas.microsoft.com/office/drawing/2014/main" id="{F47396DC-64AE-4FBD-A600-DD23B93C24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05298" y="3477781"/>
              <a:ext cx="4354471" cy="31699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07DED92D-8F4C-AC7B-3E25-C23356F27466}"/>
                </a:ext>
              </a:extLst>
            </p:cNvPr>
            <p:cNvSpPr/>
            <p:nvPr/>
          </p:nvSpPr>
          <p:spPr>
            <a:xfrm>
              <a:off x="8945128" y="6156588"/>
              <a:ext cx="391912" cy="411852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  <p:pic>
          <p:nvPicPr>
            <p:cNvPr id="21" name="Picture 6" descr="Samantha Hahn">
              <a:extLst>
                <a:ext uri="{FF2B5EF4-FFF2-40B4-BE49-F238E27FC236}">
                  <a16:creationId xmlns:a16="http://schemas.microsoft.com/office/drawing/2014/main" id="{A9AA22DB-6D66-11F9-E0C1-89B6A100D40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628" t="25887" b="16133"/>
            <a:stretch/>
          </p:blipFill>
          <p:spPr bwMode="auto">
            <a:xfrm>
              <a:off x="6942745" y="3653787"/>
              <a:ext cx="4039681" cy="235237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562370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hinh nen ppt\but chi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" t="2221" r="2604" b="3704"/>
          <a:stretch/>
        </p:blipFill>
        <p:spPr bwMode="auto">
          <a:xfrm>
            <a:off x="0" y="0"/>
            <a:ext cx="12192000" cy="676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251F578-0981-3EEE-676F-1F1A2B854E10}"/>
              </a:ext>
            </a:extLst>
          </p:cNvPr>
          <p:cNvSpPr txBox="1"/>
          <p:nvPr/>
        </p:nvSpPr>
        <p:spPr>
          <a:xfrm>
            <a:off x="2349500" y="2261922"/>
            <a:ext cx="8001000" cy="29443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Nhiệm vụ của em</a:t>
            </a:r>
          </a:p>
          <a:p>
            <a:pPr algn="ctr">
              <a:defRPr/>
            </a:pPr>
            <a:endParaRPr lang="en-US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ts val="4000"/>
              </a:lnSpc>
              <a:defRPr/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Sáng tạo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 vải hoa 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 ý thích (vẽ hoặc in, cắt, dán,…)</a:t>
            </a:r>
            <a:endParaRPr lang="nl-NL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ts val="4000"/>
              </a:lnSpc>
              <a:defRPr/>
            </a:pPr>
            <a:r>
              <a:rPr lang="nl-NL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nl-NL" sz="28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 sát bạn và trao đổi, chia sẻ với bạn </a:t>
            </a:r>
          </a:p>
          <a:p>
            <a:pPr algn="ctr">
              <a:lnSpc>
                <a:spcPts val="4000"/>
              </a:lnSpc>
              <a:defRPr/>
            </a:pP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(chọn cách sáng tạo, sắp xếp chấm, nét…)</a:t>
            </a:r>
          </a:p>
        </p:txBody>
      </p:sp>
    </p:spTree>
    <p:extLst>
      <p:ext uri="{BB962C8B-B14F-4D97-AF65-F5344CB8AC3E}">
        <p14:creationId xmlns:p14="http://schemas.microsoft.com/office/powerpoint/2010/main" val="10612854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Thiết Kế Nền Vàng Trang Nhã, Tải Vector - Free.Vector6.com">
            <a:extLst>
              <a:ext uri="{FF2B5EF4-FFF2-40B4-BE49-F238E27FC236}">
                <a16:creationId xmlns:a16="http://schemas.microsoft.com/office/drawing/2014/main" id="{D7AB0641-4C06-F3D4-7C24-C2017A5EA0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9792EDB-F1D6-E4B9-F559-8D152B1FC40A}"/>
              </a:ext>
            </a:extLst>
          </p:cNvPr>
          <p:cNvSpPr/>
          <p:nvPr/>
        </p:nvSpPr>
        <p:spPr>
          <a:xfrm>
            <a:off x="3074987" y="1689100"/>
            <a:ext cx="8297863" cy="3875086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altLang="en-US" sz="2800" b="1" dirty="0">
                <a:cs typeface="Times New Roman" panose="02020603050405020304" pitchFamily="18" charset="0"/>
              </a:rPr>
              <a:t>+ Hình thức tạo sản phẩm</a:t>
            </a:r>
            <a:r>
              <a:rPr lang="vi-VN" altLang="en-US" sz="2800" b="1" dirty="0">
                <a:cs typeface="Times New Roman" panose="02020603050405020304" pitchFamily="18" charset="0"/>
              </a:rPr>
              <a:t>? </a:t>
            </a:r>
            <a:endParaRPr lang="en-US" altLang="en-US" sz="2800" b="1" dirty="0">
              <a:cs typeface="Times New Roman" panose="02020603050405020304" pitchFamily="18" charset="0"/>
            </a:endParaRPr>
          </a:p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800" b="1" dirty="0">
                <a:cs typeface="Times New Roman" panose="02020603050405020304" pitchFamily="18" charset="0"/>
              </a:rPr>
              <a:t>+ Chấm, nét được sắp xếp như thế nào trên SP của em/của bạn? </a:t>
            </a:r>
          </a:p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cs typeface="Times New Roman" panose="02020603050405020304" pitchFamily="18" charset="0"/>
              </a:rPr>
              <a:t>+ Cần làm gì để sản phẩm hoàn thiện (đẹp) hơn?</a:t>
            </a:r>
          </a:p>
        </p:txBody>
      </p:sp>
      <p:sp>
        <p:nvSpPr>
          <p:cNvPr id="6" name="Rounded Rectangle 6">
            <a:extLst>
              <a:ext uri="{FF2B5EF4-FFF2-40B4-BE49-F238E27FC236}">
                <a16:creationId xmlns:a16="http://schemas.microsoft.com/office/drawing/2014/main" id="{A1677EA4-5484-4C22-1F8D-4A6FE7ED0F16}"/>
              </a:ext>
            </a:extLst>
          </p:cNvPr>
          <p:cNvSpPr/>
          <p:nvPr/>
        </p:nvSpPr>
        <p:spPr>
          <a:xfrm>
            <a:off x="5457824" y="1113635"/>
            <a:ext cx="3551237" cy="39528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vi-VN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nhận, chia sẻ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C2C9E4DA-5EE5-5AAA-E02C-D8495362EB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00" y="1689100"/>
            <a:ext cx="2414587" cy="3736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41848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2140</TotalTime>
  <Words>364</Words>
  <Application>Microsoft Office PowerPoint</Application>
  <PresentationFormat>Widescreen</PresentationFormat>
  <Paragraphs>41</Paragraphs>
  <Slides>15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ArialH</vt:lpstr>
      <vt:lpstr>Calibri</vt:lpstr>
      <vt:lpstr>Calibri Light</vt:lpstr>
      <vt:lpstr>Tahoma</vt:lpstr>
      <vt:lpstr>Tw Cen MT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PC</cp:lastModifiedBy>
  <cp:revision>279</cp:revision>
  <dcterms:created xsi:type="dcterms:W3CDTF">2023-09-10T05:19:57Z</dcterms:created>
  <dcterms:modified xsi:type="dcterms:W3CDTF">2023-10-22T15:34:48Z</dcterms:modified>
</cp:coreProperties>
</file>