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1.bin" ContentType="application/vnd.ms-office.activeX"/>
  <Override PartName="/ppt/activeX/activeX2.xml" ContentType="application/vnd.ms-office.activeX+xml"/>
  <Override PartName="/ppt/activeX/activeX2.bin" ContentType="application/vnd.ms-office.activeX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7"/>
  </p:notesMasterIdLst>
  <p:sldIdLst>
    <p:sldId id="2876" r:id="rId3"/>
    <p:sldId id="321" r:id="rId4"/>
    <p:sldId id="2877" r:id="rId5"/>
    <p:sldId id="318" r:id="rId6"/>
    <p:sldId id="2878" r:id="rId7"/>
    <p:sldId id="315" r:id="rId8"/>
    <p:sldId id="2892" r:id="rId9"/>
    <p:sldId id="281" r:id="rId10"/>
    <p:sldId id="302" r:id="rId11"/>
    <p:sldId id="303" r:id="rId12"/>
    <p:sldId id="304" r:id="rId13"/>
    <p:sldId id="2893" r:id="rId14"/>
    <p:sldId id="2894" r:id="rId15"/>
    <p:sldId id="2895" r:id="rId16"/>
    <p:sldId id="301" r:id="rId17"/>
    <p:sldId id="2885" r:id="rId18"/>
    <p:sldId id="2886" r:id="rId19"/>
    <p:sldId id="307" r:id="rId20"/>
    <p:sldId id="2887" r:id="rId21"/>
    <p:sldId id="2888" r:id="rId22"/>
    <p:sldId id="2889" r:id="rId23"/>
    <p:sldId id="320" r:id="rId24"/>
    <p:sldId id="305" r:id="rId25"/>
    <p:sldId id="2890" r:id="rId2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22" autoAdjust="0"/>
  </p:normalViewPr>
  <p:slideViewPr>
    <p:cSldViewPr>
      <p:cViewPr varScale="1">
        <p:scale>
          <a:sx n="39" d="100"/>
          <a:sy n="39" d="100"/>
        </p:scale>
        <p:origin x="96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22CF0-A4DF-403F-ADBD-73E06A88FA4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EFAB-90F5-474B-B3B0-860E49A1C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6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797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404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057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77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83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31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181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647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Đánh</a:t>
            </a:r>
            <a:r>
              <a:rPr lang="en-US" altLang="zh-CN" dirty="0"/>
              <a:t> </a:t>
            </a:r>
            <a:r>
              <a:rPr lang="en-US" altLang="zh-CN" dirty="0" err="1"/>
              <a:t>trực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ô </a:t>
            </a:r>
            <a:r>
              <a:rPr lang="en-US" altLang="zh-CN" dirty="0" err="1"/>
              <a:t>trống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4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32657"/>
            <a:ext cx="18288000" cy="10287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14190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33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03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68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83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1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15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1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43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99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38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89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74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37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97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61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43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86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86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64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26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00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58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25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550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84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443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2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915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40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131" y="1560910"/>
            <a:ext cx="5831214" cy="5774534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547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131" y="1560910"/>
            <a:ext cx="5831214" cy="5774534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4695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297" y="444843"/>
            <a:ext cx="14606703" cy="984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BAFEBC8-3041-57DB-46BC-DE0D2A3CC76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326" y="213160"/>
            <a:ext cx="1958539" cy="19585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B0FA61B-7063-7504-63E3-6E9DF4D228CD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326" y="213160"/>
            <a:ext cx="1958539" cy="195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8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1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55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273342"/>
            <a:ext cx="5829300" cy="92041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E7793E-9892-5F1F-FE1D-44EB29BCD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816" y="3904322"/>
            <a:ext cx="12263168" cy="38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786873" y="1829698"/>
            <a:ext cx="5080117" cy="80382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33522" y="1829698"/>
            <a:ext cx="11463316" cy="80382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CF8"/>
              </a:clrFrom>
              <a:clrTo>
                <a:srgbClr val="FFFC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102" y="1829698"/>
            <a:ext cx="4235778" cy="3291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135" y="2250803"/>
            <a:ext cx="579684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046" y="6419894"/>
            <a:ext cx="3889834" cy="1965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042" y="5246189"/>
            <a:ext cx="5511259" cy="3296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6893" y="2059868"/>
            <a:ext cx="2899136" cy="3061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1761" y="6255568"/>
            <a:ext cx="3985193" cy="2407164"/>
          </a:xfrm>
          <a:prstGeom prst="rect">
            <a:avLst/>
          </a:prstGeom>
        </p:spPr>
      </p:pic>
      <p:sp>
        <p:nvSpPr>
          <p:cNvPr id="22" name="TextBox 9"/>
          <p:cNvSpPr txBox="1"/>
          <p:nvPr/>
        </p:nvSpPr>
        <p:spPr>
          <a:xfrm>
            <a:off x="1219200" y="1893299"/>
            <a:ext cx="5510321" cy="189976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7971" y="4982458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39261" y="4833136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Nòng nọc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557863" y="5050400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87905" y="8560359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15198" y="8542312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Thạch sùng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037097" y="8613491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84425" y="531161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 ra từ trứng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821731" y="490477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Đẻ ra đã thành con</a:t>
            </a:r>
          </a:p>
        </p:txBody>
      </p:sp>
    </p:spTree>
    <p:extLst>
      <p:ext uri="{BB962C8B-B14F-4D97-AF65-F5344CB8AC3E}">
        <p14:creationId xmlns:p14="http://schemas.microsoft.com/office/powerpoint/2010/main" val="215381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  <p:bldP spid="30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9"/>
          <p:cNvSpPr txBox="1"/>
          <p:nvPr/>
        </p:nvSpPr>
        <p:spPr>
          <a:xfrm>
            <a:off x="1219200" y="1893299"/>
            <a:ext cx="5510321" cy="189976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7"/>
          <p:cNvGrpSpPr/>
          <p:nvPr/>
        </p:nvGrpSpPr>
        <p:grpSpPr>
          <a:xfrm>
            <a:off x="4724400" y="240776"/>
            <a:ext cx="10134600" cy="1602176"/>
            <a:chOff x="0" y="0"/>
            <a:chExt cx="2031273" cy="812800"/>
          </a:xfrm>
        </p:grpSpPr>
        <p:sp>
          <p:nvSpPr>
            <p:cNvPr id="24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12"/>
          <p:cNvSpPr txBox="1"/>
          <p:nvPr/>
        </p:nvSpPr>
        <p:spPr>
          <a:xfrm>
            <a:off x="2612901" y="580199"/>
            <a:ext cx="1483801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65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Londrina Solid Black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vật nào đẻ con ?</a:t>
            </a:r>
          </a:p>
        </p:txBody>
      </p:sp>
      <p:pic>
        <p:nvPicPr>
          <p:cNvPr id="27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78400" y="343172"/>
            <a:ext cx="1780509" cy="15501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29870" y="5197526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467021" y="5339483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Dơi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793437" y="5612753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 heo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71125" y="8997160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Rùa 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55827" y="9058159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08286" y="9117224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 sấu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94376" y="2128638"/>
            <a:ext cx="2636557" cy="3385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38686">
            <a:off x="13532769" y="2189422"/>
            <a:ext cx="4075731" cy="4425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2154" y="6686659"/>
            <a:ext cx="3332631" cy="2083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9504" y="6390683"/>
            <a:ext cx="2429214" cy="26102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34978" y="6961882"/>
            <a:ext cx="6153022" cy="23073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79890" y="5444365"/>
            <a:ext cx="2314342" cy="946318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622191" y="5544247"/>
            <a:ext cx="2646624" cy="990965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Mèo Ragdoll giá bao nhiêu? Giống mèo này có đặc điểm gì, cách chăm sóc -  IAS Link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098" y="2626854"/>
            <a:ext cx="3263302" cy="23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779534" y="5232199"/>
            <a:ext cx="2314342" cy="946318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145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  <p:bldP spid="30" grpId="0"/>
      <p:bldP spid="31" grpId="0"/>
      <p:bldP spid="32" grpId="0"/>
      <p:bldP spid="33" grpId="0"/>
      <p:bldP spid="11" grpId="0" animBg="1"/>
      <p:bldP spid="28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1A36DCB-516D-B318-0F6D-4588BDE6C86A}"/>
              </a:ext>
            </a:extLst>
          </p:cNvPr>
          <p:cNvGrpSpPr/>
          <p:nvPr/>
        </p:nvGrpSpPr>
        <p:grpSpPr>
          <a:xfrm>
            <a:off x="4876800" y="2095500"/>
            <a:ext cx="12192000" cy="2743200"/>
            <a:chOff x="4638198" y="989838"/>
            <a:chExt cx="7145383" cy="2883862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D4E6D960-76D6-661C-5CFD-C5E06791CA27}"/>
                </a:ext>
              </a:extLst>
            </p:cNvPr>
            <p:cNvGrpSpPr/>
            <p:nvPr/>
          </p:nvGrpSpPr>
          <p:grpSpPr>
            <a:xfrm>
              <a:off x="4638198" y="989838"/>
              <a:ext cx="7145383" cy="2883862"/>
              <a:chOff x="0" y="711780"/>
              <a:chExt cx="9454516" cy="3861212"/>
            </a:xfrm>
          </p:grpSpPr>
          <p:sp>
            <p:nvSpPr>
              <p:cNvPr id="14" name="Freeform 3">
                <a:extLst>
                  <a:ext uri="{FF2B5EF4-FFF2-40B4-BE49-F238E27FC236}">
                    <a16:creationId xmlns:a16="http://schemas.microsoft.com/office/drawing/2014/main" id="{547B0F60-5561-C3A0-FD76-93F34619DB17}"/>
                  </a:ext>
                </a:extLst>
              </p:cNvPr>
              <p:cNvSpPr/>
              <p:nvPr/>
            </p:nvSpPr>
            <p:spPr>
              <a:xfrm>
                <a:off x="0" y="711780"/>
                <a:ext cx="9454516" cy="386121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83540733-2D67-F514-C0FE-5201E60D9A38}"/>
                </a:ext>
              </a:extLst>
            </p:cNvPr>
            <p:cNvSpPr txBox="1"/>
            <p:nvPr/>
          </p:nvSpPr>
          <p:spPr>
            <a:xfrm>
              <a:off x="4906150" y="1167043"/>
              <a:ext cx="6673411" cy="1431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7188" algn="just">
                <a:buFontTx/>
                <a:buChar char="-"/>
              </a:pP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Cơ quan sinh dục của con đực và con cái tạo ra gì?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13518A1C-197C-92D5-D91A-B71589186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4610100"/>
            <a:ext cx="4372987" cy="5676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7">
            <a:extLst>
              <a:ext uri="{FF2B5EF4-FFF2-40B4-BE49-F238E27FC236}">
                <a16:creationId xmlns:a16="http://schemas.microsoft.com/office/drawing/2014/main" id="{55899ECF-BA85-B34E-27C1-11640749BE2F}"/>
              </a:ext>
            </a:extLst>
          </p:cNvPr>
          <p:cNvGrpSpPr/>
          <p:nvPr/>
        </p:nvGrpSpPr>
        <p:grpSpPr>
          <a:xfrm>
            <a:off x="5867400" y="5829300"/>
            <a:ext cx="10134600" cy="2971800"/>
            <a:chOff x="0" y="0"/>
            <a:chExt cx="2031273" cy="812800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AF173144-A98D-6FAC-8B7F-8010BF1D8D47}"/>
                </a:ext>
              </a:extLst>
            </p:cNvPr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0A6ACE7A-EA9E-E7FA-66A0-A84BFE53B01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8D2F5B4-9125-2E8A-25B2-E4966A43FB81}"/>
              </a:ext>
            </a:extLst>
          </p:cNvPr>
          <p:cNvSpPr txBox="1"/>
          <p:nvPr/>
        </p:nvSpPr>
        <p:spPr>
          <a:xfrm>
            <a:off x="6324600" y="61341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đực có cơ quan sinh dục đực tạo ra tinh trùng. Con cái có cơ quan sinh dục cái tạo ra trứng.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227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1A36DCB-516D-B318-0F6D-4588BDE6C86A}"/>
              </a:ext>
            </a:extLst>
          </p:cNvPr>
          <p:cNvGrpSpPr/>
          <p:nvPr/>
        </p:nvGrpSpPr>
        <p:grpSpPr>
          <a:xfrm>
            <a:off x="4876800" y="2095500"/>
            <a:ext cx="12192000" cy="2743200"/>
            <a:chOff x="4638198" y="989838"/>
            <a:chExt cx="7145383" cy="2883862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D4E6D960-76D6-661C-5CFD-C5E06791CA27}"/>
                </a:ext>
              </a:extLst>
            </p:cNvPr>
            <p:cNvGrpSpPr/>
            <p:nvPr/>
          </p:nvGrpSpPr>
          <p:grpSpPr>
            <a:xfrm>
              <a:off x="4638198" y="989838"/>
              <a:ext cx="7145383" cy="2883862"/>
              <a:chOff x="0" y="711780"/>
              <a:chExt cx="9454516" cy="3861212"/>
            </a:xfrm>
          </p:grpSpPr>
          <p:sp>
            <p:nvSpPr>
              <p:cNvPr id="14" name="Freeform 3">
                <a:extLst>
                  <a:ext uri="{FF2B5EF4-FFF2-40B4-BE49-F238E27FC236}">
                    <a16:creationId xmlns:a16="http://schemas.microsoft.com/office/drawing/2014/main" id="{547B0F60-5561-C3A0-FD76-93F34619DB17}"/>
                  </a:ext>
                </a:extLst>
              </p:cNvPr>
              <p:cNvSpPr/>
              <p:nvPr/>
            </p:nvSpPr>
            <p:spPr>
              <a:xfrm>
                <a:off x="0" y="711780"/>
                <a:ext cx="9454516" cy="386121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83540733-2D67-F514-C0FE-5201E60D9A38}"/>
                </a:ext>
              </a:extLst>
            </p:cNvPr>
            <p:cNvSpPr txBox="1"/>
            <p:nvPr/>
          </p:nvSpPr>
          <p:spPr>
            <a:xfrm>
              <a:off x="4906150" y="1167043"/>
              <a:ext cx="6673411" cy="19413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357188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Cơ thể mới của động vật được hình thành như thế nào?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13518A1C-197C-92D5-D91A-B71589186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4610100"/>
            <a:ext cx="4372987" cy="5676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7">
            <a:extLst>
              <a:ext uri="{FF2B5EF4-FFF2-40B4-BE49-F238E27FC236}">
                <a16:creationId xmlns:a16="http://schemas.microsoft.com/office/drawing/2014/main" id="{55899ECF-BA85-B34E-27C1-11640749BE2F}"/>
              </a:ext>
            </a:extLst>
          </p:cNvPr>
          <p:cNvGrpSpPr/>
          <p:nvPr/>
        </p:nvGrpSpPr>
        <p:grpSpPr>
          <a:xfrm>
            <a:off x="5867400" y="5829300"/>
            <a:ext cx="11430000" cy="3505200"/>
            <a:chOff x="0" y="0"/>
            <a:chExt cx="2031273" cy="812800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AF173144-A98D-6FAC-8B7F-8010BF1D8D47}"/>
                </a:ext>
              </a:extLst>
            </p:cNvPr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0A6ACE7A-EA9E-E7FA-66A0-A84BFE53B01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8D2F5B4-9125-2E8A-25B2-E4966A43FB81}"/>
              </a:ext>
            </a:extLst>
          </p:cNvPr>
          <p:cNvSpPr txBox="1"/>
          <p:nvPr/>
        </p:nvSpPr>
        <p:spPr>
          <a:xfrm>
            <a:off x="6324600" y="6134100"/>
            <a:ext cx="10668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 kết hợp với tinh trùng trong quá trình thụ tinh tạo thành hợp tử. Hợp tử phát triển thành phôi. Phôi phát triển thành cơ thể mới.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7083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5CDAE0E-B099-0EDE-A121-03FD96CDBA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462548"/>
              </p:ext>
            </p:extLst>
          </p:nvPr>
        </p:nvGraphicFramePr>
        <p:xfrm>
          <a:off x="2743200" y="3467100"/>
          <a:ext cx="14630400" cy="582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8369730" imgH="2324219" progId="Paint.Picture">
                  <p:embed/>
                </p:oleObj>
              </mc:Choice>
              <mc:Fallback>
                <p:oleObj name="Bitmap Image" r:id="rId4" imgW="8369730" imgH="2324219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3467100"/>
                        <a:ext cx="14630400" cy="58245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77434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98593">
            <a:off x="11399901" y="6123576"/>
            <a:ext cx="10532079" cy="8267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38200" y="3320494"/>
            <a:ext cx="15925800" cy="3423206"/>
            <a:chOff x="0" y="0"/>
            <a:chExt cx="2031273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8096">
            <a:off x="14464554" y="5311046"/>
            <a:ext cx="1220777" cy="20659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10786" y="4686300"/>
            <a:ext cx="1780509" cy="20574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362200" y="3238500"/>
            <a:ext cx="1399894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Sinh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đẻ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trứng</a:t>
            </a:r>
            <a:endParaRPr kumimoji="0" lang="en-US" sz="34400" b="0" i="0" u="none" strike="noStrike" kern="1200" cap="none" spc="0" normalizeH="0" baseline="0" noProof="0" dirty="0">
              <a:ln>
                <a:noFill/>
              </a:ln>
              <a:solidFill>
                <a:srgbClr val="FAFFE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4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80A4DD-B178-4ADC-A8DC-758968609E41}"/>
              </a:ext>
            </a:extLst>
          </p:cNvPr>
          <p:cNvGrpSpPr/>
          <p:nvPr/>
        </p:nvGrpSpPr>
        <p:grpSpPr>
          <a:xfrm>
            <a:off x="2215130" y="217759"/>
            <a:ext cx="14396470" cy="2460995"/>
            <a:chOff x="940903" y="371060"/>
            <a:chExt cx="10515600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9561A9B-FE16-4406-8338-1558591C9832}"/>
                </a:ext>
              </a:extLst>
            </p:cNvPr>
            <p:cNvSpPr/>
            <p:nvPr/>
          </p:nvSpPr>
          <p:spPr>
            <a:xfrm>
              <a:off x="940903" y="371060"/>
              <a:ext cx="10515600" cy="1371600"/>
            </a:xfrm>
            <a:prstGeom prst="roundRect">
              <a:avLst/>
            </a:prstGeom>
            <a:pattFill prst="ltUpDiag">
              <a:fgClr>
                <a:srgbClr val="CBDC2B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E5B7D8-68CE-43E4-9B59-7D20A9BC10D2}"/>
                </a:ext>
              </a:extLst>
            </p:cNvPr>
            <p:cNvSpPr/>
            <p:nvPr/>
          </p:nvSpPr>
          <p:spPr>
            <a:xfrm>
              <a:off x="1022792" y="477274"/>
              <a:ext cx="10332720" cy="1188720"/>
            </a:xfrm>
            <a:prstGeom prst="roundRect">
              <a:avLst/>
            </a:prstGeom>
            <a:solidFill>
              <a:srgbClr val="DBE7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5B35285-918D-4BFA-8405-F28F943D73E0}"/>
              </a:ext>
            </a:extLst>
          </p:cNvPr>
          <p:cNvSpPr txBox="1"/>
          <p:nvPr/>
        </p:nvSpPr>
        <p:spPr>
          <a:xfrm>
            <a:off x="2297599" y="717354"/>
            <a:ext cx="14009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 vào hình và nói về sự sinh sản của động vật ở hình 2 và hình 3.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50966-C9DD-7E18-F06C-8DA1C88CE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009899"/>
            <a:ext cx="11506200" cy="671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4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AD24A-BB40-E874-922C-C7175E219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1028700"/>
            <a:ext cx="14616113" cy="83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3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bryonic development of the chicken">
            <a:hlinkClick r:id="" action="ppaction://media"/>
            <a:extLst>
              <a:ext uri="{FF2B5EF4-FFF2-40B4-BE49-F238E27FC236}">
                <a16:creationId xmlns:a16="http://schemas.microsoft.com/office/drawing/2014/main" id="{68B36739-00E2-4CA1-82A1-A4DADF1E44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242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80A4DD-B178-4ADC-A8DC-758968609E41}"/>
              </a:ext>
            </a:extLst>
          </p:cNvPr>
          <p:cNvGrpSpPr/>
          <p:nvPr/>
        </p:nvGrpSpPr>
        <p:grpSpPr>
          <a:xfrm>
            <a:off x="2215130" y="217759"/>
            <a:ext cx="14396470" cy="2460995"/>
            <a:chOff x="940903" y="371060"/>
            <a:chExt cx="10515600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9561A9B-FE16-4406-8338-1558591C9832}"/>
                </a:ext>
              </a:extLst>
            </p:cNvPr>
            <p:cNvSpPr/>
            <p:nvPr/>
          </p:nvSpPr>
          <p:spPr>
            <a:xfrm>
              <a:off x="940903" y="371060"/>
              <a:ext cx="10515600" cy="1371600"/>
            </a:xfrm>
            <a:prstGeom prst="roundRect">
              <a:avLst/>
            </a:prstGeom>
            <a:pattFill prst="ltUpDiag">
              <a:fgClr>
                <a:srgbClr val="CBDC2B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E5B7D8-68CE-43E4-9B59-7D20A9BC10D2}"/>
                </a:ext>
              </a:extLst>
            </p:cNvPr>
            <p:cNvSpPr/>
            <p:nvPr/>
          </p:nvSpPr>
          <p:spPr>
            <a:xfrm>
              <a:off x="1022792" y="477274"/>
              <a:ext cx="10332720" cy="1188720"/>
            </a:xfrm>
            <a:prstGeom prst="roundRect">
              <a:avLst/>
            </a:prstGeom>
            <a:solidFill>
              <a:srgbClr val="DBE7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5B35285-918D-4BFA-8405-F28F943D73E0}"/>
              </a:ext>
            </a:extLst>
          </p:cNvPr>
          <p:cNvSpPr txBox="1"/>
          <p:nvPr/>
        </p:nvSpPr>
        <p:spPr>
          <a:xfrm>
            <a:off x="2297599" y="717354"/>
            <a:ext cx="14009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D539613-BD68-D502-4774-BB189F120C0A}"/>
              </a:ext>
            </a:extLst>
          </p:cNvPr>
          <p:cNvGraphicFramePr>
            <a:graphicFrameLocks noGrp="1"/>
          </p:cNvGraphicFramePr>
          <p:nvPr/>
        </p:nvGraphicFramePr>
        <p:xfrm>
          <a:off x="1447800" y="2903060"/>
          <a:ext cx="16002000" cy="5593241"/>
        </p:xfrm>
        <a:graphic>
          <a:graphicData uri="http://schemas.openxmlformats.org/drawingml/2006/table">
            <a:tbl>
              <a:tblPr/>
              <a:tblGrid>
                <a:gridCol w="4419600">
                  <a:extLst>
                    <a:ext uri="{9D8B030D-6E8A-4147-A177-3AD203B41FA5}">
                      <a16:colId xmlns:a16="http://schemas.microsoft.com/office/drawing/2014/main" val="3797106710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1638735345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1057749581"/>
                    </a:ext>
                  </a:extLst>
                </a:gridCol>
              </a:tblGrid>
              <a:tr h="79903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Gà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000930"/>
                  </a:ext>
                </a:extLst>
              </a:tr>
              <a:tr h="1598069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840230"/>
                  </a:ext>
                </a:extLst>
              </a:tr>
              <a:tr h="3196138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95697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A058EC3-FE10-431E-BED5-6580FB7AE816}"/>
              </a:ext>
            </a:extLst>
          </p:cNvPr>
          <p:cNvSpPr txBox="1"/>
          <p:nvPr/>
        </p:nvSpPr>
        <p:spPr>
          <a:xfrm>
            <a:off x="1752600" y="4000500"/>
            <a:ext cx="388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A7B919-5A69-6586-BA23-4B8022CAF6F0}"/>
              </a:ext>
            </a:extLst>
          </p:cNvPr>
          <p:cNvSpPr txBox="1"/>
          <p:nvPr/>
        </p:nvSpPr>
        <p:spPr>
          <a:xfrm>
            <a:off x="5943600" y="3848100"/>
            <a:ext cx="48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Thụ tinh diễn ra bên ngoài cơ thể cá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B59D59-8358-57D0-7A1B-ACD8B78E8B9F}"/>
              </a:ext>
            </a:extLst>
          </p:cNvPr>
          <p:cNvSpPr txBox="1"/>
          <p:nvPr/>
        </p:nvSpPr>
        <p:spPr>
          <a:xfrm>
            <a:off x="11049000" y="3771900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Thụ tinh diễn ra bên trong cơ thể gà mái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7E8720-ED6C-39D0-C552-92473B942EB6}"/>
              </a:ext>
            </a:extLst>
          </p:cNvPr>
          <p:cNvSpPr txBox="1"/>
          <p:nvPr/>
        </p:nvSpPr>
        <p:spPr>
          <a:xfrm>
            <a:off x="1828800" y="5600700"/>
            <a:ext cx="388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 trình tạo thành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E1255C-77BA-EAD0-42DC-A2B53F399888}"/>
              </a:ext>
            </a:extLst>
          </p:cNvPr>
          <p:cNvSpPr txBox="1"/>
          <p:nvPr/>
        </p:nvSpPr>
        <p:spPr>
          <a:xfrm>
            <a:off x="6019800" y="5448300"/>
            <a:ext cx="464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 tử phát triển thành phôi → Cá bột → Cá con.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D472F8-EEBF-D4D4-DBD0-BE28A6E650FD}"/>
              </a:ext>
            </a:extLst>
          </p:cNvPr>
          <p:cNvSpPr txBox="1"/>
          <p:nvPr/>
        </p:nvSpPr>
        <p:spPr>
          <a:xfrm>
            <a:off x="11201400" y="5372100"/>
            <a:ext cx="6019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 tử → Phôi → Gà mái đẻ trứng → Trứng đã thụ tinh → Gà mái ấp trứng → Trứng nở ra gà con.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2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Hát Động Vật  Little Angel tiếng Việt Nhạc   Little Angel Tiếng Việt_720pFH">
            <a:hlinkClick r:id="" action="ppaction://media"/>
            <a:extLst>
              <a:ext uri="{FF2B5EF4-FFF2-40B4-BE49-F238E27FC236}">
                <a16:creationId xmlns:a16="http://schemas.microsoft.com/office/drawing/2014/main" id="{615A6AB1-22AD-4578-F08F-1DEC436C94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14" y="0"/>
            <a:ext cx="18260786" cy="10172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548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B2EE45-2F5A-65F4-C7A9-02B15F2D5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09900"/>
            <a:ext cx="17526000" cy="458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273342"/>
            <a:ext cx="5829300" cy="9204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FC625F-CD69-460E-E849-1834EBA97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8" y="2933700"/>
            <a:ext cx="10090677" cy="779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03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0" flipH="1">
            <a:off x="16237337" y="8521728"/>
            <a:ext cx="1670001" cy="164859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16365810" y="563316"/>
            <a:ext cx="1991154" cy="207679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0000">
            <a:off x="170426" y="2808599"/>
            <a:ext cx="1562946" cy="167000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60C96C5-2638-4BC5-99CB-EC858C8A9597}"/>
              </a:ext>
            </a:extLst>
          </p:cNvPr>
          <p:cNvGrpSpPr/>
          <p:nvPr/>
        </p:nvGrpSpPr>
        <p:grpSpPr>
          <a:xfrm>
            <a:off x="1219201" y="120315"/>
            <a:ext cx="15104048" cy="2279985"/>
            <a:chOff x="940903" y="299988"/>
            <a:chExt cx="10515600" cy="147119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9612734-B9CD-4674-9F1C-8330C466ED0B}"/>
                </a:ext>
              </a:extLst>
            </p:cNvPr>
            <p:cNvSpPr/>
            <p:nvPr/>
          </p:nvSpPr>
          <p:spPr>
            <a:xfrm>
              <a:off x="940903" y="299988"/>
              <a:ext cx="10515600" cy="1471192"/>
            </a:xfrm>
            <a:prstGeom prst="roundRect">
              <a:avLst/>
            </a:prstGeom>
            <a:pattFill prst="ltUpDiag">
              <a:fgClr>
                <a:srgbClr val="FF99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A1F25D-C386-4D78-A2B3-262DA1C27440}"/>
                </a:ext>
              </a:extLst>
            </p:cNvPr>
            <p:cNvSpPr/>
            <p:nvPr/>
          </p:nvSpPr>
          <p:spPr>
            <a:xfrm>
              <a:off x="1022793" y="372783"/>
              <a:ext cx="10332720" cy="1325951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E9EB369-99B5-440B-AF1D-53DD3C08859F}"/>
              </a:ext>
            </a:extLst>
          </p:cNvPr>
          <p:cNvSpPr txBox="1"/>
          <p:nvPr/>
        </p:nvSpPr>
        <p:spPr>
          <a:xfrm>
            <a:off x="1752600" y="419100"/>
            <a:ext cx="1410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số 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ững động vật đẻ trứng mà em biết, động vật nào thụ tinh trong, động vật nào thụ tinh ngoài?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4592686-5846-480B-AF6B-9952B788F3F3}"/>
              </a:ext>
            </a:extLst>
          </p:cNvPr>
          <p:cNvGraphicFramePr>
            <a:graphicFrameLocks noGrp="1"/>
          </p:cNvGraphicFramePr>
          <p:nvPr/>
        </p:nvGraphicFramePr>
        <p:xfrm>
          <a:off x="2066301" y="3643598"/>
          <a:ext cx="14074902" cy="6239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7451">
                  <a:extLst>
                    <a:ext uri="{9D8B030D-6E8A-4147-A177-3AD203B41FA5}">
                      <a16:colId xmlns:a16="http://schemas.microsoft.com/office/drawing/2014/main" val="1576467313"/>
                    </a:ext>
                  </a:extLst>
                </a:gridCol>
                <a:gridCol w="7037451">
                  <a:extLst>
                    <a:ext uri="{9D8B030D-6E8A-4147-A177-3AD203B41FA5}">
                      <a16:colId xmlns:a16="http://schemas.microsoft.com/office/drawing/2014/main" val="3319324491"/>
                    </a:ext>
                  </a:extLst>
                </a:gridCol>
              </a:tblGrid>
              <a:tr h="1364885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Động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vật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thụ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tinh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trong</a:t>
                      </a:r>
                      <a:endParaRPr lang="en-US" sz="4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Động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vật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thụ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tinh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ngoài</a:t>
                      </a:r>
                      <a:endParaRPr lang="en-US" sz="4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522779"/>
                  </a:ext>
                </a:extLst>
              </a:tr>
              <a:tr h="4874229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0106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BFDBDB9-234D-8DE4-6A14-104A08D95505}"/>
              </a:ext>
            </a:extLst>
          </p:cNvPr>
          <p:cNvSpPr txBox="1"/>
          <p:nvPr/>
        </p:nvSpPr>
        <p:spPr>
          <a:xfrm>
            <a:off x="2590800" y="5753100"/>
            <a:ext cx="5867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Khỉ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rùa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mèo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bướm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CF34D-BC8B-B849-B2FD-DD5C312ADE82}"/>
              </a:ext>
            </a:extLst>
          </p:cNvPr>
          <p:cNvSpPr txBox="1"/>
          <p:nvPr/>
        </p:nvSpPr>
        <p:spPr>
          <a:xfrm>
            <a:off x="9525000" y="5905500"/>
            <a:ext cx="624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Ếch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6756480" imgH="4597560"/>
        </mc:Choice>
        <mc:Fallback>
          <p:control name="TextBox1" r:id="rId1" imgW="6756480" imgH="459756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2A085199-BA0A-4F2B-A41F-2BB339F13F0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146798" y="5166584"/>
                  <a:ext cx="6756572" cy="45958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6756480" imgH="4597560"/>
        </mc:Choice>
        <mc:Fallback>
          <p:control name="TextBox2" r:id="rId2" imgW="6756480" imgH="4597560">
            <p:pic>
              <p:nvPicPr>
                <p:cNvPr id="12" name="TextBox2">
                  <a:extLst>
                    <a:ext uri="{FF2B5EF4-FFF2-40B4-BE49-F238E27FC236}">
                      <a16:creationId xmlns:a16="http://schemas.microsoft.com/office/drawing/2014/main" id="{43C42874-2E9C-479B-A62E-B77B65688C8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232531" y="5166584"/>
                  <a:ext cx="6756572" cy="459581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1451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66" y="1"/>
            <a:ext cx="1829693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CF8"/>
              </a:clrFrom>
              <a:clrTo>
                <a:srgbClr val="FFFC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9800" y="2476500"/>
            <a:ext cx="7467600" cy="6516313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5333999" y="419100"/>
            <a:ext cx="7162801" cy="3124200"/>
          </a:xfrm>
          <a:prstGeom prst="cloudCallout">
            <a:avLst>
              <a:gd name="adj1" fmla="val 33656"/>
              <a:gd name="adj2" fmla="val 578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?</a:t>
            </a:r>
          </a:p>
        </p:txBody>
      </p:sp>
    </p:spTree>
    <p:extLst>
      <p:ext uri="{BB962C8B-B14F-4D97-AF65-F5344CB8AC3E}">
        <p14:creationId xmlns:p14="http://schemas.microsoft.com/office/powerpoint/2010/main" val="1518430873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9098" y="2022346"/>
            <a:ext cx="3372618" cy="76979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4391984" y="4718302"/>
            <a:ext cx="3456432" cy="44780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7592369" y="4740115"/>
            <a:ext cx="2962656" cy="44780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10698480" y="4718303"/>
            <a:ext cx="4440234" cy="44780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929" y="3812406"/>
            <a:ext cx="3410727" cy="550670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37160" y="6528816"/>
            <a:ext cx="18425160" cy="3758184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 rot="1440122">
            <a:off x="1792685" y="4402008"/>
            <a:ext cx="3836367" cy="48828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3818905" y="2078391"/>
            <a:ext cx="2304288" cy="24632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14661641" y="44001"/>
            <a:ext cx="4097411" cy="134495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13707981" y="-358663"/>
            <a:ext cx="4862034" cy="158592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74248" y="479123"/>
            <a:ext cx="3048695" cy="10860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F18672-3362-C21F-4A94-83A89B7B69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1800" y="2628900"/>
            <a:ext cx="1142772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7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34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81000" y="1333500"/>
            <a:ext cx="9582099" cy="4905713"/>
            <a:chOff x="0" y="0"/>
            <a:chExt cx="2383197" cy="1292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3197" cy="1292040"/>
            </a:xfrm>
            <a:custGeom>
              <a:avLst/>
              <a:gdLst/>
              <a:ahLst/>
              <a:cxnLst/>
              <a:rect l="l" t="t" r="r" b="b"/>
              <a:pathLst>
                <a:path w="2383197" h="1292040">
                  <a:moveTo>
                    <a:pt x="43635" y="0"/>
                  </a:moveTo>
                  <a:lnTo>
                    <a:pt x="2339562" y="0"/>
                  </a:lnTo>
                  <a:cubicBezTo>
                    <a:pt x="2351134" y="0"/>
                    <a:pt x="2362233" y="4597"/>
                    <a:pt x="2370416" y="12780"/>
                  </a:cubicBezTo>
                  <a:cubicBezTo>
                    <a:pt x="2378599" y="20963"/>
                    <a:pt x="2383197" y="32062"/>
                    <a:pt x="2383197" y="43635"/>
                  </a:cubicBezTo>
                  <a:lnTo>
                    <a:pt x="2383197" y="1248405"/>
                  </a:lnTo>
                  <a:cubicBezTo>
                    <a:pt x="2383197" y="1259978"/>
                    <a:pt x="2378599" y="1271076"/>
                    <a:pt x="2370416" y="1279259"/>
                  </a:cubicBezTo>
                  <a:cubicBezTo>
                    <a:pt x="2362233" y="1287443"/>
                    <a:pt x="2351134" y="1292040"/>
                    <a:pt x="2339562" y="1292040"/>
                  </a:cubicBezTo>
                  <a:lnTo>
                    <a:pt x="43635" y="1292040"/>
                  </a:lnTo>
                  <a:cubicBezTo>
                    <a:pt x="32062" y="1292040"/>
                    <a:pt x="20963" y="1287443"/>
                    <a:pt x="12780" y="1279259"/>
                  </a:cubicBezTo>
                  <a:cubicBezTo>
                    <a:pt x="4597" y="1271076"/>
                    <a:pt x="0" y="1259978"/>
                    <a:pt x="0" y="1248405"/>
                  </a:cubicBezTo>
                  <a:lnTo>
                    <a:pt x="0" y="43635"/>
                  </a:lnTo>
                  <a:cubicBezTo>
                    <a:pt x="0" y="32062"/>
                    <a:pt x="4597" y="20963"/>
                    <a:pt x="12780" y="12780"/>
                  </a:cubicBezTo>
                  <a:cubicBezTo>
                    <a:pt x="20963" y="4597"/>
                    <a:pt x="32062" y="0"/>
                    <a:pt x="43635" y="0"/>
                  </a:cubicBezTo>
                  <a:close/>
                </a:path>
              </a:pathLst>
            </a:custGeom>
            <a:solidFill>
              <a:srgbClr val="C0E4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596903" y="3016397"/>
            <a:ext cx="8044928" cy="727060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57200" y="1638300"/>
            <a:ext cx="90678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379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9098" y="2022346"/>
            <a:ext cx="3372618" cy="76979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4391984" y="4718302"/>
            <a:ext cx="3456432" cy="44780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7592369" y="4740115"/>
            <a:ext cx="2962656" cy="44780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10698480" y="4718303"/>
            <a:ext cx="4440234" cy="44780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929" y="3812406"/>
            <a:ext cx="3410727" cy="550670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37160" y="6528816"/>
            <a:ext cx="18425160" cy="3758184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 rot="1440122">
            <a:off x="1792685" y="4402008"/>
            <a:ext cx="3836367" cy="48828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3818905" y="2078391"/>
            <a:ext cx="2304288" cy="24632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14661641" y="44001"/>
            <a:ext cx="4097411" cy="134495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13707981" y="-358663"/>
            <a:ext cx="4862034" cy="158592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74248" y="479123"/>
            <a:ext cx="3048695" cy="10860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564BAA-543E-2EA3-E39C-D66768EB0E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000" y="190500"/>
            <a:ext cx="16759357" cy="1450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DAB4C7-277A-262E-F01B-134835B764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09700"/>
            <a:ext cx="15011400" cy="3723531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0B8DD6C-9787-7532-EC34-D8C2722D46C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00" y="8115300"/>
            <a:ext cx="1958539" cy="195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49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273342"/>
            <a:ext cx="5829300" cy="92041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A2B06F-4F3A-F686-D5FE-E1204B867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4305300"/>
            <a:ext cx="1198577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8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991" y="4761242"/>
            <a:ext cx="5964009" cy="552575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63770" y="6528816"/>
            <a:ext cx="18551771" cy="3758184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2527944" y="2122495"/>
            <a:ext cx="1575134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zh-CN" sz="81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zh-CN" sz="81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81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zh-CN" sz="81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altLang="zh-CN" sz="81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81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endParaRPr lang="zh-CN" altLang="en-US" sz="8100" dirty="0">
              <a:solidFill>
                <a:srgbClr val="CF734E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7792" y="490355"/>
            <a:ext cx="2038865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9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zh-CN" altLang="en-US" sz="24900" dirty="0">
              <a:solidFill>
                <a:srgbClr val="CF734E"/>
              </a:solidFill>
              <a:latin typeface="Cambria" panose="02040503050406030204" pitchFamily="18" charset="0"/>
              <a:ea typeface="HanWangKanDaYan" panose="02000500000000000000" pitchFamily="2" charset="-12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527945" y="3717460"/>
            <a:ext cx="15178166" cy="64832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6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56719 0 " pathEditMode="relative" rAng="0" ptsTypes="AA">
                                      <p:cBhvr>
                                        <p:cTn id="16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80A4DD-B178-4ADC-A8DC-758968609E41}"/>
              </a:ext>
            </a:extLst>
          </p:cNvPr>
          <p:cNvGrpSpPr/>
          <p:nvPr/>
        </p:nvGrpSpPr>
        <p:grpSpPr>
          <a:xfrm>
            <a:off x="2215130" y="217759"/>
            <a:ext cx="14396470" cy="2460995"/>
            <a:chOff x="940903" y="371060"/>
            <a:chExt cx="10515600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9561A9B-FE16-4406-8338-1558591C9832}"/>
                </a:ext>
              </a:extLst>
            </p:cNvPr>
            <p:cNvSpPr/>
            <p:nvPr/>
          </p:nvSpPr>
          <p:spPr>
            <a:xfrm>
              <a:off x="940903" y="371060"/>
              <a:ext cx="10515600" cy="1371600"/>
            </a:xfrm>
            <a:prstGeom prst="roundRect">
              <a:avLst/>
            </a:prstGeom>
            <a:pattFill prst="ltUpDiag">
              <a:fgClr>
                <a:srgbClr val="CBDC2B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E5B7D8-68CE-43E4-9B59-7D20A9BC10D2}"/>
                </a:ext>
              </a:extLst>
            </p:cNvPr>
            <p:cNvSpPr/>
            <p:nvPr/>
          </p:nvSpPr>
          <p:spPr>
            <a:xfrm>
              <a:off x="1022792" y="477274"/>
              <a:ext cx="10332720" cy="1188720"/>
            </a:xfrm>
            <a:prstGeom prst="roundRect">
              <a:avLst/>
            </a:prstGeom>
            <a:solidFill>
              <a:srgbClr val="DBE7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5B35285-918D-4BFA-8405-F28F943D73E0}"/>
              </a:ext>
            </a:extLst>
          </p:cNvPr>
          <p:cNvSpPr txBox="1"/>
          <p:nvPr/>
        </p:nvSpPr>
        <p:spPr>
          <a:xfrm>
            <a:off x="2297599" y="717354"/>
            <a:ext cx="14009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 tên những động vật trong hình 1. Động vật nào đẻ trứng, động vật nào đẻ con?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6A093E-DA02-0064-A40C-C823E6D5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009899"/>
            <a:ext cx="11582400" cy="6934685"/>
          </a:xfrm>
          <a:prstGeom prst="rect">
            <a:avLst/>
          </a:prstGeom>
        </p:spPr>
      </p:pic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D1F2D6F2-8EBF-25B0-D249-8BBA424E61A9}"/>
              </a:ext>
            </a:extLst>
          </p:cNvPr>
          <p:cNvSpPr/>
          <p:nvPr/>
        </p:nvSpPr>
        <p:spPr>
          <a:xfrm>
            <a:off x="1371600" y="5295900"/>
            <a:ext cx="24384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D8E6E443-9846-A6F0-AFE0-823DB53C5BBB}"/>
              </a:ext>
            </a:extLst>
          </p:cNvPr>
          <p:cNvSpPr/>
          <p:nvPr/>
        </p:nvSpPr>
        <p:spPr>
          <a:xfrm>
            <a:off x="7772400" y="2552700"/>
            <a:ext cx="27432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F824CE06-A12F-FAAB-66C6-2EDCBE530110}"/>
              </a:ext>
            </a:extLst>
          </p:cNvPr>
          <p:cNvSpPr/>
          <p:nvPr/>
        </p:nvSpPr>
        <p:spPr>
          <a:xfrm>
            <a:off x="14401800" y="5295900"/>
            <a:ext cx="27432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26CE4470-FA7E-7F13-92F7-8BE2AE8F728E}"/>
              </a:ext>
            </a:extLst>
          </p:cNvPr>
          <p:cNvSpPr/>
          <p:nvPr/>
        </p:nvSpPr>
        <p:spPr>
          <a:xfrm>
            <a:off x="914400" y="8648700"/>
            <a:ext cx="27432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46E06EA8-CE19-B595-1E24-2FF432408071}"/>
              </a:ext>
            </a:extLst>
          </p:cNvPr>
          <p:cNvSpPr/>
          <p:nvPr/>
        </p:nvSpPr>
        <p:spPr>
          <a:xfrm>
            <a:off x="8077200" y="8953500"/>
            <a:ext cx="27432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E970F613-8AF9-C7EA-5368-8581ACDEBCDE}"/>
              </a:ext>
            </a:extLst>
          </p:cNvPr>
          <p:cNvSpPr/>
          <p:nvPr/>
        </p:nvSpPr>
        <p:spPr>
          <a:xfrm>
            <a:off x="14859000" y="8267700"/>
            <a:ext cx="27432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1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98593">
            <a:off x="11399901" y="6123576"/>
            <a:ext cx="10532079" cy="8267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38200" y="3320494"/>
            <a:ext cx="7924800" cy="4414530"/>
            <a:chOff x="0" y="0"/>
            <a:chExt cx="2031273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8096">
            <a:off x="7329650" y="6244345"/>
            <a:ext cx="1220777" cy="20659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6479" y="405416"/>
            <a:ext cx="2192094" cy="253299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19201" y="4084666"/>
            <a:ext cx="7086600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77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65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Londrina Solid Black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loài động vật có những cách sinh sản nào ?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810853" y="2705102"/>
            <a:ext cx="1933347" cy="213359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0756232" y="1429872"/>
            <a:ext cx="6705600" cy="193293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Đẻ trứng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880558" y="5699750"/>
            <a:ext cx="6705600" cy="193293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Đẻ con</a:t>
            </a:r>
          </a:p>
        </p:txBody>
      </p:sp>
      <p:cxnSp>
        <p:nvCxnSpPr>
          <p:cNvPr id="19" name="Straight Arrow Connector 18"/>
          <p:cNvCxnSpPr>
            <a:endCxn id="18" idx="1"/>
          </p:cNvCxnSpPr>
          <p:nvPr/>
        </p:nvCxnSpPr>
        <p:spPr>
          <a:xfrm>
            <a:off x="8763000" y="4902756"/>
            <a:ext cx="2117558" cy="17634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CF8"/>
              </a:clrFrom>
              <a:clrTo>
                <a:srgbClr val="FFFC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7628" y="2209185"/>
            <a:ext cx="4235778" cy="3291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835" y="2491978"/>
            <a:ext cx="642725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515" y="6594708"/>
            <a:ext cx="3889834" cy="1965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872" y="5444365"/>
            <a:ext cx="5511259" cy="3296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6893" y="2059868"/>
            <a:ext cx="2899136" cy="3061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1761" y="6255568"/>
            <a:ext cx="3985193" cy="2407164"/>
          </a:xfrm>
          <a:prstGeom prst="rect">
            <a:avLst/>
          </a:prstGeom>
        </p:spPr>
      </p:pic>
      <p:sp>
        <p:nvSpPr>
          <p:cNvPr id="22" name="TextBox 9"/>
          <p:cNvSpPr txBox="1"/>
          <p:nvPr/>
        </p:nvSpPr>
        <p:spPr>
          <a:xfrm>
            <a:off x="1219200" y="1893299"/>
            <a:ext cx="5510321" cy="189976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7"/>
          <p:cNvGrpSpPr/>
          <p:nvPr/>
        </p:nvGrpSpPr>
        <p:grpSpPr>
          <a:xfrm>
            <a:off x="4724400" y="240776"/>
            <a:ext cx="10134600" cy="1602176"/>
            <a:chOff x="0" y="0"/>
            <a:chExt cx="2031273" cy="812800"/>
          </a:xfrm>
        </p:grpSpPr>
        <p:sp>
          <p:nvSpPr>
            <p:cNvPr id="24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12"/>
          <p:cNvSpPr txBox="1"/>
          <p:nvPr/>
        </p:nvSpPr>
        <p:spPr>
          <a:xfrm>
            <a:off x="2612901" y="580199"/>
            <a:ext cx="1483801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65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Londrina Solid Black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vật nào nở ra từ trứng ?</a:t>
            </a:r>
          </a:p>
        </p:txBody>
      </p:sp>
      <p:pic>
        <p:nvPicPr>
          <p:cNvPr id="27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78400" y="343172"/>
            <a:ext cx="1780509" cy="15501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00" y="5295900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56108" y="4984339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Nòng nọc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301154" y="5121357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87905" y="8560359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96201" y="8644874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Thạch sùng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354407" y="8632544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36864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  <p:bldP spid="30" grpId="0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2388</TotalTime>
  <Words>410</Words>
  <Application>Microsoft Office PowerPoint</Application>
  <PresentationFormat>Custom</PresentationFormat>
  <Paragraphs>68</Paragraphs>
  <Slides>24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Londrina Solid Black</vt:lpstr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Paintbrush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Personal</dc:creator>
  <cp:lastModifiedBy>Thao Tran</cp:lastModifiedBy>
  <cp:revision>82</cp:revision>
  <dcterms:created xsi:type="dcterms:W3CDTF">2006-08-16T00:00:00Z</dcterms:created>
  <dcterms:modified xsi:type="dcterms:W3CDTF">2024-11-22T04:25:58Z</dcterms:modified>
  <dc:identifier>DAFeKZrhtj8</dc:identifier>
</cp:coreProperties>
</file>