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1"/>
  </p:notesMasterIdLst>
  <p:sldIdLst>
    <p:sldId id="372" r:id="rId3"/>
    <p:sldId id="357" r:id="rId4"/>
    <p:sldId id="256" r:id="rId5"/>
    <p:sldId id="377" r:id="rId6"/>
    <p:sldId id="350" r:id="rId7"/>
    <p:sldId id="378" r:id="rId8"/>
    <p:sldId id="344" r:id="rId9"/>
    <p:sldId id="374" r:id="rId10"/>
    <p:sldId id="343" r:id="rId11"/>
    <p:sldId id="375" r:id="rId12"/>
    <p:sldId id="376" r:id="rId13"/>
    <p:sldId id="360" r:id="rId14"/>
    <p:sldId id="361" r:id="rId15"/>
    <p:sldId id="258" r:id="rId16"/>
    <p:sldId id="280" r:id="rId17"/>
    <p:sldId id="278" r:id="rId18"/>
    <p:sldId id="272" r:id="rId19"/>
    <p:sldId id="261"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varScale="1">
        <p:scale>
          <a:sx n="75" d="100"/>
          <a:sy n="75" d="100"/>
        </p:scale>
        <p:origin x="8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205EC7CA-7516-448A-133F-6D98A51E2E43}"/>
              </a:ext>
            </a:extLst>
          </p:cNvPr>
          <p:cNvPicPr>
            <a:picLocks noChangeAspect="1"/>
          </p:cNvPicPr>
          <p:nvPr userDrawn="1"/>
        </p:nvPicPr>
        <p:blipFill>
          <a:blip r:embed="rId10"/>
          <a:stretch>
            <a:fillRect/>
          </a:stretch>
        </p:blipFill>
        <p:spPr>
          <a:xfrm>
            <a:off x="-1432560" y="0"/>
            <a:ext cx="1184612" cy="118461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audio" Target="../media/audio2.wav"/><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18.png"/><Relationship Id="rId12" Type="http://schemas.openxmlformats.org/officeDocument/2006/relationships/image" Target="../media/image38.sv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5" Type="http://schemas.openxmlformats.org/officeDocument/2006/relationships/audio" Target="../media/audio1.wav"/><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 Id="rId14"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5" y="952180"/>
            <a:ext cx="4583276"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409;p53">
            <a:extLst>
              <a:ext uri="{FF2B5EF4-FFF2-40B4-BE49-F238E27FC236}">
                <a16:creationId xmlns:a16="http://schemas.microsoft.com/office/drawing/2014/main" id="{9115202D-4DBE-59F1-C7F9-1E2D6F46D265}"/>
              </a:ext>
            </a:extLst>
          </p:cNvPr>
          <p:cNvSpPr/>
          <p:nvPr/>
        </p:nvSpPr>
        <p:spPr>
          <a:xfrm rot="894505">
            <a:off x="-1857367" y="-179977"/>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187819" y="1310279"/>
            <a:ext cx="4358782"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dirty="0">
                <a:latin typeface="Cambria" panose="02040503050406030204" pitchFamily="18" charset="0"/>
                <a:ea typeface="Cambria" panose="02040503050406030204" pitchFamily="18" charset="0"/>
              </a:rPr>
              <a:t>Khu di tích Bạch Đằng Giang là nơi lưu giữ nhiều dấu tích lịch sử gắn liền với những chiến thắng chống giặc ngoại xâm, trong đó có chiến thắng quân Nguyên trên sông Bạch Đằng năm 1288 của nhà Trần. Em hãy chia sẻ những điều em biết về nhà Trần.</a:t>
            </a:r>
            <a:endParaRPr lang="vi-VN" sz="2200" b="1" i="0" dirty="0">
              <a:solidFill>
                <a:srgbClr val="000000"/>
              </a:solidFill>
              <a:effectLst/>
              <a:latin typeface="Cambria" panose="02040503050406030204" pitchFamily="18" charset="0"/>
              <a:ea typeface="Cambria" panose="02040503050406030204" pitchFamily="18" charset="0"/>
            </a:endParaRP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2"/>
          <a:stretch>
            <a:fillRect/>
          </a:stretch>
        </p:blipFill>
        <p:spPr>
          <a:xfrm>
            <a:off x="1185333" y="-234064"/>
            <a:ext cx="5431035" cy="1342152"/>
          </a:xfrm>
          <a:prstGeom prst="rect">
            <a:avLst/>
          </a:prstGeom>
        </p:spPr>
      </p:pic>
      <p:pic>
        <p:nvPicPr>
          <p:cNvPr id="3" name="Picture 2">
            <a:extLst>
              <a:ext uri="{FF2B5EF4-FFF2-40B4-BE49-F238E27FC236}">
                <a16:creationId xmlns:a16="http://schemas.microsoft.com/office/drawing/2014/main" id="{519E6B49-0178-C840-7B06-BA4500CAE302}"/>
              </a:ext>
            </a:extLst>
          </p:cNvPr>
          <p:cNvPicPr>
            <a:picLocks noChangeAspect="1"/>
          </p:cNvPicPr>
          <p:nvPr/>
        </p:nvPicPr>
        <p:blipFill>
          <a:blip r:embed="rId3"/>
          <a:stretch>
            <a:fillRect/>
          </a:stretch>
        </p:blipFill>
        <p:spPr>
          <a:xfrm>
            <a:off x="5038104" y="1786466"/>
            <a:ext cx="3702141" cy="257704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25F4A3B-F417-6562-3502-F04CB9A04F58}"/>
              </a:ext>
            </a:extLst>
          </p:cNvPr>
          <p:cNvGraphicFramePr>
            <a:graphicFrameLocks noGrp="1"/>
          </p:cNvGraphicFramePr>
          <p:nvPr>
            <p:extLst>
              <p:ext uri="{D42A27DB-BD31-4B8C-83A1-F6EECF244321}">
                <p14:modId xmlns:p14="http://schemas.microsoft.com/office/powerpoint/2010/main" val="600598915"/>
              </p:ext>
            </p:extLst>
          </p:nvPr>
        </p:nvGraphicFramePr>
        <p:xfrm>
          <a:off x="558799" y="389467"/>
          <a:ext cx="8415868" cy="4428066"/>
        </p:xfrm>
        <a:graphic>
          <a:graphicData uri="http://schemas.openxmlformats.org/drawingml/2006/table">
            <a:tbl>
              <a:tblPr firstRow="1" firstCol="1" bandRow="1">
                <a:tableStyleId>{C1EAA453-DE7E-46AA-947D-58791EEF6214}</a:tableStyleId>
              </a:tblPr>
              <a:tblGrid>
                <a:gridCol w="8415868">
                  <a:extLst>
                    <a:ext uri="{9D8B030D-6E8A-4147-A177-3AD203B41FA5}">
                      <a16:colId xmlns:a16="http://schemas.microsoft.com/office/drawing/2014/main" val="2296965217"/>
                    </a:ext>
                  </a:extLst>
                </a:gridCol>
              </a:tblGrid>
              <a:tr h="4428066">
                <a:tc>
                  <a:txBody>
                    <a:bodyPr/>
                    <a:lstStyle/>
                    <a:p>
                      <a:pPr marL="0" marR="0" algn="ctr">
                        <a:lnSpc>
                          <a:spcPct val="150000"/>
                        </a:lnSpc>
                        <a:spcBef>
                          <a:spcPts val="0"/>
                        </a:spcBef>
                        <a:spcAft>
                          <a:spcPts val="0"/>
                        </a:spcAft>
                      </a:pPr>
                      <a:r>
                        <a:rPr lang="en-US" sz="1900" b="1" kern="0" dirty="0" err="1">
                          <a:effectLst/>
                          <a:latin typeface="Cambria" panose="02040503050406030204" pitchFamily="18" charset="0"/>
                          <a:ea typeface="Cambria" panose="02040503050406030204" pitchFamily="18" charset="0"/>
                        </a:rPr>
                        <a:t>Phiếu</a:t>
                      </a:r>
                      <a:r>
                        <a:rPr lang="en-US" sz="1900" b="1" kern="0" dirty="0">
                          <a:effectLst/>
                          <a:latin typeface="Cambria" panose="02040503050406030204" pitchFamily="18" charset="0"/>
                          <a:ea typeface="Cambria" panose="02040503050406030204" pitchFamily="18" charset="0"/>
                        </a:rPr>
                        <a:t> </a:t>
                      </a:r>
                      <a:r>
                        <a:rPr lang="en-US" sz="1900" b="1" kern="0" dirty="0" err="1">
                          <a:effectLst/>
                          <a:latin typeface="Cambria" panose="02040503050406030204" pitchFamily="18" charset="0"/>
                          <a:ea typeface="Cambria" panose="02040503050406030204" pitchFamily="18" charset="0"/>
                        </a:rPr>
                        <a:t>học</a:t>
                      </a:r>
                      <a:r>
                        <a:rPr lang="en-US" sz="1900" b="1" kern="0" dirty="0">
                          <a:effectLst/>
                          <a:latin typeface="Cambria" panose="02040503050406030204" pitchFamily="18" charset="0"/>
                          <a:ea typeface="Cambria" panose="02040503050406030204" pitchFamily="18" charset="0"/>
                        </a:rPr>
                        <a:t> </a:t>
                      </a:r>
                      <a:r>
                        <a:rPr lang="en-US" sz="1900" b="1" kern="0" dirty="0" err="1">
                          <a:effectLst/>
                          <a:latin typeface="Cambria" panose="02040503050406030204" pitchFamily="18" charset="0"/>
                          <a:ea typeface="Cambria" panose="02040503050406030204" pitchFamily="18" charset="0"/>
                        </a:rPr>
                        <a:t>tập</a:t>
                      </a:r>
                      <a:r>
                        <a:rPr lang="en-US" sz="1900" b="1" kern="0" dirty="0">
                          <a:effectLst/>
                          <a:latin typeface="Cambria" panose="02040503050406030204" pitchFamily="18" charset="0"/>
                          <a:ea typeface="Cambria" panose="02040503050406030204" pitchFamily="18" charset="0"/>
                        </a:rPr>
                        <a:t> </a:t>
                      </a:r>
                      <a:r>
                        <a:rPr lang="en-US" sz="1900" b="1" kern="0" dirty="0" err="1">
                          <a:effectLst/>
                          <a:latin typeface="Cambria" panose="02040503050406030204" pitchFamily="18" charset="0"/>
                          <a:ea typeface="Cambria" panose="02040503050406030204" pitchFamily="18" charset="0"/>
                        </a:rPr>
                        <a:t>số</a:t>
                      </a:r>
                      <a:r>
                        <a:rPr lang="en-US" sz="1900" b="1" kern="0" dirty="0">
                          <a:effectLst/>
                          <a:latin typeface="Cambria" panose="02040503050406030204" pitchFamily="18" charset="0"/>
                          <a:ea typeface="Cambria" panose="02040503050406030204" pitchFamily="18" charset="0"/>
                        </a:rPr>
                        <a:t> 1</a:t>
                      </a:r>
                      <a:endParaRPr lang="en-US" sz="1900" b="1" kern="100" dirty="0">
                        <a:effectLst/>
                        <a:latin typeface="Cambria" panose="02040503050406030204" pitchFamily="18" charset="0"/>
                        <a:ea typeface="Cambria" panose="02040503050406030204" pitchFamily="18" charset="0"/>
                      </a:endParaRPr>
                    </a:p>
                    <a:p>
                      <a:pPr marL="0" marR="0" algn="ctr">
                        <a:lnSpc>
                          <a:spcPct val="150000"/>
                        </a:lnSpc>
                        <a:spcBef>
                          <a:spcPts val="0"/>
                        </a:spcBef>
                        <a:spcAft>
                          <a:spcPts val="0"/>
                        </a:spcAft>
                      </a:pPr>
                      <a:r>
                        <a:rPr lang="en-US" sz="1900" kern="0" dirty="0" err="1">
                          <a:effectLst/>
                          <a:latin typeface="Cambria" panose="02040503050406030204" pitchFamily="18" charset="0"/>
                          <a:ea typeface="Cambria" panose="02040503050406030204" pitchFamily="18" charset="0"/>
                        </a:rPr>
                        <a:t>Tên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câu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chuyện</a:t>
                      </a:r>
                      <a:r>
                        <a:rPr lang="en-US" sz="1900" kern="0" dirty="0">
                          <a:effectLst/>
                          <a:latin typeface="Cambria" panose="02040503050406030204" pitchFamily="18" charset="0"/>
                          <a:ea typeface="Cambria" panose="02040503050406030204" pitchFamily="18" charset="0"/>
                        </a:rPr>
                        <a:t>: Chu Văn An – </a:t>
                      </a:r>
                      <a:r>
                        <a:rPr lang="en-US" sz="1900" kern="0" dirty="0" err="1">
                          <a:effectLst/>
                          <a:latin typeface="Cambria" panose="02040503050406030204" pitchFamily="18" charset="0"/>
                          <a:ea typeface="Cambria" panose="02040503050406030204" pitchFamily="18" charset="0"/>
                        </a:rPr>
                        <a:t>Người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thầy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mẫu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mực</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Nhân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vật</a:t>
                      </a:r>
                      <a:r>
                        <a:rPr lang="en-US" sz="1900" kern="0" dirty="0">
                          <a:effectLst/>
                          <a:latin typeface="Cambria" panose="02040503050406030204" pitchFamily="18" charset="0"/>
                          <a:ea typeface="Cambria" panose="02040503050406030204" pitchFamily="18" charset="0"/>
                        </a:rPr>
                        <a:t>: Chu Văn An,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Bối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cảnh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Thời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nhà</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Trần</a:t>
                      </a:r>
                      <a:r>
                        <a:rPr lang="en-US" sz="1900" kern="0" dirty="0">
                          <a:effectLst/>
                          <a:latin typeface="Cambria" panose="02040503050406030204" pitchFamily="18" charset="0"/>
                          <a:ea typeface="Cambria" panose="02040503050406030204" pitchFamily="18" charset="0"/>
                        </a:rPr>
                        <a:t>.</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Vấn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đề</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nảy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sinh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lúc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đó</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là</a:t>
                      </a:r>
                      <a:r>
                        <a:rPr lang="en-US" sz="1900" kern="0" dirty="0">
                          <a:effectLst/>
                          <a:latin typeface="Cambria" panose="02040503050406030204" pitchFamily="18" charset="0"/>
                          <a:ea typeface="Cambria" panose="02040503050406030204" pitchFamily="18" charset="0"/>
                        </a:rPr>
                        <a:t> vi </a:t>
                      </a:r>
                      <a:r>
                        <a:rPr lang="en-US" sz="1900" kern="0" dirty="0" err="1">
                          <a:effectLst/>
                          <a:latin typeface="Cambria" panose="02040503050406030204" pitchFamily="18" charset="0"/>
                          <a:ea typeface="Cambria" panose="02040503050406030204" pitchFamily="18" charset="0"/>
                        </a:rPr>
                        <a:t>quan</a:t>
                      </a:r>
                      <a:r>
                        <a:rPr lang="en-US" sz="1900" kern="0" dirty="0">
                          <a:effectLst/>
                          <a:latin typeface="Cambria" panose="02040503050406030204" pitchFamily="18" charset="0"/>
                          <a:ea typeface="Cambria" panose="02040503050406030204" pitchFamily="18" charset="0"/>
                        </a:rPr>
                        <a:t> to </a:t>
                      </a:r>
                      <a:r>
                        <a:rPr lang="en-US" sz="1900" kern="0" dirty="0" err="1">
                          <a:effectLst/>
                          <a:latin typeface="Cambria" panose="02040503050406030204" pitchFamily="18" charset="0"/>
                          <a:ea typeface="Cambria" panose="02040503050406030204" pitchFamily="18" charset="0"/>
                        </a:rPr>
                        <a:t>trong</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triều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về</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thăm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thầy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và</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làm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huyên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náo</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xóm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làng</a:t>
                      </a:r>
                      <a:r>
                        <a:rPr lang="en-US" sz="1900" kern="0" dirty="0">
                          <a:effectLst/>
                          <a:latin typeface="Cambria" panose="02040503050406030204" pitchFamily="18" charset="0"/>
                          <a:ea typeface="Cambria" panose="02040503050406030204" pitchFamily="18" charset="0"/>
                        </a:rPr>
                        <a:t>. Chu Văn An </a:t>
                      </a:r>
                      <a:r>
                        <a:rPr lang="en-US" sz="1900" kern="0" dirty="0" err="1">
                          <a:effectLst/>
                          <a:latin typeface="Cambria" panose="02040503050406030204" pitchFamily="18" charset="0"/>
                          <a:ea typeface="Cambria" panose="02040503050406030204" pitchFamily="18" charset="0"/>
                        </a:rPr>
                        <a:t>biết</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chuyện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đã</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nghiêm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khắc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răn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dạy</a:t>
                      </a:r>
                      <a:r>
                        <a:rPr lang="en-US" sz="1900" kern="0" dirty="0">
                          <a:effectLst/>
                          <a:latin typeface="Cambria" panose="02040503050406030204" pitchFamily="18" charset="0"/>
                          <a:ea typeface="Cambria" panose="02040503050406030204" pitchFamily="18" charset="0"/>
                        </a:rPr>
                        <a:t>. </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Kết</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thúc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câu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chuyện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hối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hận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Từ</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đó</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mỗi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khi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thăm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thầy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chỉ</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mặc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áo</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vải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thâm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một</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mình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như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người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thường</a:t>
                      </a:r>
                      <a:r>
                        <a:rPr lang="en-US" sz="1900" kern="0" dirty="0">
                          <a:effectLst/>
                          <a:latin typeface="Cambria" panose="02040503050406030204" pitchFamily="18" charset="0"/>
                          <a:ea typeface="Cambria" panose="02040503050406030204" pitchFamily="18" charset="0"/>
                        </a:rPr>
                        <a:t>.</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Điều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em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học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được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từ</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câu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chuyện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Sự</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nghiêm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khắc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của</a:t>
                      </a:r>
                      <a:r>
                        <a:rPr lang="en-US" sz="1900" kern="0" dirty="0">
                          <a:effectLst/>
                          <a:latin typeface="Cambria" panose="02040503050406030204" pitchFamily="18" charset="0"/>
                          <a:ea typeface="Cambria" panose="02040503050406030204" pitchFamily="18" charset="0"/>
                        </a:rPr>
                        <a:t> Chu Văn An </a:t>
                      </a:r>
                      <a:r>
                        <a:rPr lang="en-US" sz="1900" kern="0" dirty="0" err="1">
                          <a:effectLst/>
                          <a:latin typeface="Cambria" panose="02040503050406030204" pitchFamily="18" charset="0"/>
                          <a:ea typeface="Cambria" panose="02040503050406030204" pitchFamily="18" charset="0"/>
                        </a:rPr>
                        <a:t>khi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dạy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dỗ</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trò</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sự</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biết</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lỗi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và</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sửa</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lỗi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của</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a:t>
                      </a:r>
                      <a:endParaRPr lang="en-US" sz="19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56284" marR="56284" marT="0" marB="0">
                    <a:solidFill>
                      <a:srgbClr val="FFFFFF"/>
                    </a:solidFill>
                  </a:tcPr>
                </a:tc>
                <a:extLst>
                  <a:ext uri="{0D108BD9-81ED-4DB2-BD59-A6C34878D82A}">
                    <a16:rowId xmlns:a16="http://schemas.microsoft.com/office/drawing/2014/main" val="407754126"/>
                  </a:ext>
                </a:extLst>
              </a:tr>
            </a:tbl>
          </a:graphicData>
        </a:graphic>
      </p:graphicFrame>
    </p:spTree>
    <p:extLst>
      <p:ext uri="{BB962C8B-B14F-4D97-AF65-F5344CB8AC3E}">
        <p14:creationId xmlns:p14="http://schemas.microsoft.com/office/powerpoint/2010/main" val="222189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5"/>
            <a:ext cx="8115300" cy="3084256"/>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457200">
                <a:buClrTx/>
              </a:pPr>
              <a:endParaRPr lang="en-US" sz="900" kern="1200" dirty="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31936" y="822960"/>
            <a:ext cx="6663194" cy="2062103"/>
          </a:xfrm>
          <a:prstGeom prst="rect">
            <a:avLst/>
          </a:prstGeom>
          <a:noFill/>
        </p:spPr>
        <p:txBody>
          <a:bodyPr wrap="square" rtlCol="0">
            <a:spAutoFit/>
          </a:bodyPr>
          <a:lstStyle/>
          <a:p>
            <a:pPr algn="ctr"/>
            <a:r>
              <a:rPr lang="vi-VN" sz="3200" b="1" dirty="0">
                <a:solidFill>
                  <a:srgbClr val="FF0000"/>
                </a:solidFill>
                <a:latin typeface="Cambria" panose="02040503050406030204" pitchFamily="18" charset="0"/>
                <a:ea typeface="Cambria" panose="02040503050406030204" pitchFamily="18" charset="0"/>
              </a:rPr>
              <a:t>Tại sao các vua nhường ngôi sớm cho con và xưng là Thái Thượng hoàng cùng vua quản lí đất nước nhằm mục đích gì? </a:t>
            </a:r>
            <a:endParaRPr lang="en-US" sz="2400" b="1"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004422EF-039F-5E12-7FBB-EBE927249C57}"/>
              </a:ext>
            </a:extLst>
          </p:cNvPr>
          <p:cNvSpPr txBox="1"/>
          <p:nvPr/>
        </p:nvSpPr>
        <p:spPr>
          <a:xfrm>
            <a:off x="1718733" y="3132667"/>
            <a:ext cx="5782734" cy="1569660"/>
          </a:xfrm>
          <a:prstGeom prst="rect">
            <a:avLst/>
          </a:prstGeom>
          <a:noFill/>
        </p:spPr>
        <p:txBody>
          <a:bodyPr wrap="square" rtlCol="0">
            <a:spAutoFit/>
          </a:bodyPr>
          <a:lstStyle/>
          <a:p>
            <a:pPr algn="ctr"/>
            <a:r>
              <a:rPr lang="en-US" sz="3200" dirty="0" err="1"/>
              <a:t>Nhằm</a:t>
            </a:r>
            <a:r>
              <a:rPr lang="en-US" sz="3200" dirty="0"/>
              <a:t> </a:t>
            </a:r>
            <a:r>
              <a:rPr lang="en-US" sz="3200" dirty="0" err="1"/>
              <a:t>mục</a:t>
            </a:r>
            <a:r>
              <a:rPr lang="en-US" sz="3200" dirty="0"/>
              <a:t> </a:t>
            </a:r>
            <a:r>
              <a:rPr lang="en-US" sz="3200" dirty="0" err="1"/>
              <a:t>đích</a:t>
            </a:r>
            <a:r>
              <a:rPr lang="en-US" sz="3200" dirty="0"/>
              <a:t> </a:t>
            </a:r>
            <a:r>
              <a:rPr lang="en-US" sz="3200" dirty="0" err="1"/>
              <a:t>rèn</a:t>
            </a:r>
            <a:r>
              <a:rPr lang="en-US" sz="3200" dirty="0"/>
              <a:t> </a:t>
            </a:r>
            <a:r>
              <a:rPr lang="en-US" sz="3200" dirty="0" err="1"/>
              <a:t>luyện</a:t>
            </a:r>
            <a:r>
              <a:rPr lang="en-US" sz="3200" dirty="0"/>
              <a:t> </a:t>
            </a:r>
            <a:r>
              <a:rPr lang="en-US" sz="3200" dirty="0" err="1"/>
              <a:t>cho</a:t>
            </a:r>
            <a:r>
              <a:rPr lang="en-US" sz="3200" dirty="0"/>
              <a:t> </a:t>
            </a:r>
            <a:r>
              <a:rPr lang="en-US" sz="3200" dirty="0" err="1"/>
              <a:t>vua</a:t>
            </a:r>
            <a:r>
              <a:rPr lang="en-US" sz="3200" dirty="0"/>
              <a:t> </a:t>
            </a:r>
            <a:r>
              <a:rPr lang="en-US" sz="3200" dirty="0" err="1"/>
              <a:t>trẻ</a:t>
            </a:r>
            <a:r>
              <a:rPr lang="en-US" sz="3200" dirty="0"/>
              <a:t> </a:t>
            </a:r>
            <a:r>
              <a:rPr lang="en-US" sz="3200" dirty="0" err="1"/>
              <a:t>cách</a:t>
            </a:r>
            <a:r>
              <a:rPr lang="en-US" sz="3200" dirty="0"/>
              <a:t> </a:t>
            </a:r>
            <a:r>
              <a:rPr lang="en-US" sz="3200" dirty="0" err="1"/>
              <a:t>xử</a:t>
            </a:r>
            <a:r>
              <a:rPr lang="en-US" sz="3200" dirty="0"/>
              <a:t> </a:t>
            </a:r>
            <a:r>
              <a:rPr lang="en-US" sz="3200" dirty="0" err="1"/>
              <a:t>lí</a:t>
            </a:r>
            <a:r>
              <a:rPr lang="en-US" sz="3200" dirty="0"/>
              <a:t> </a:t>
            </a:r>
            <a:r>
              <a:rPr lang="en-US" sz="3200" dirty="0" err="1"/>
              <a:t>công</a:t>
            </a:r>
            <a:r>
              <a:rPr lang="en-US" sz="3200" dirty="0"/>
              <a:t> </a:t>
            </a:r>
            <a:r>
              <a:rPr lang="en-US" sz="3200" dirty="0" err="1"/>
              <a:t>việc</a:t>
            </a:r>
            <a:r>
              <a:rPr lang="en-US" sz="3200" dirty="0"/>
              <a:t> </a:t>
            </a:r>
            <a:r>
              <a:rPr lang="en-US" sz="3200" dirty="0" err="1"/>
              <a:t>triều</a:t>
            </a:r>
            <a:r>
              <a:rPr lang="en-US" sz="3200" dirty="0"/>
              <a:t> </a:t>
            </a:r>
            <a:r>
              <a:rPr lang="en-US" sz="3200" dirty="0" err="1"/>
              <a:t>chính</a:t>
            </a:r>
            <a:r>
              <a:rPr lang="en-US" sz="3200" dirty="0"/>
              <a:t>. </a:t>
            </a: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asvg="http://schemas.microsoft.com/office/drawing/2016/SVG/main"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466884" y="0"/>
            <a:ext cx="9637427" cy="5894561"/>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3">
              <a:alphaModFix amt="7999"/>
              <a:extLst>
                <a:ext uri="{96DAC541-7B7A-43D3-8B79-37D633B846F1}">
                  <asvg:svgBlip xmlns:asvg="http://schemas.microsoft.com/office/drawing/2016/SVG/main" r:embed="rId4"/>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10" name="Group 10"/>
          <p:cNvGrpSpPr/>
          <p:nvPr/>
        </p:nvGrpSpPr>
        <p:grpSpPr>
          <a:xfrm>
            <a:off x="774151" y="1506729"/>
            <a:ext cx="7539994" cy="1875626"/>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5" name="TextBox 15"/>
            <p:cNvSpPr txBox="1"/>
            <p:nvPr/>
          </p:nvSpPr>
          <p:spPr>
            <a:xfrm>
              <a:off x="986605" y="1864090"/>
              <a:ext cx="18133441" cy="1919330"/>
            </a:xfrm>
            <a:prstGeom prst="rect">
              <a:avLst/>
            </a:prstGeom>
          </p:spPr>
          <p:txBody>
            <a:bodyPr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Chúc</a:t>
              </a:r>
              <a:r>
                <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rPr>
                <a:t> </a:t>
              </a: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mừng</a:t>
              </a:r>
              <a:endPar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endParaRPr>
            </a:p>
          </p:txBody>
        </p:sp>
      </p:grpSp>
      <p:sp>
        <p:nvSpPr>
          <p:cNvPr id="18" name="Freeform 18"/>
          <p:cNvSpPr/>
          <p:nvPr/>
        </p:nvSpPr>
        <p:spPr>
          <a:xfrm>
            <a:off x="1480360" y="4730752"/>
            <a:ext cx="1215048" cy="534621"/>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rot="-1108897">
            <a:off x="881709" y="3660612"/>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rot="1187371">
            <a:off x="8528369" y="3420684"/>
            <a:ext cx="202563" cy="215077"/>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Freeform 22"/>
          <p:cNvSpPr/>
          <p:nvPr/>
        </p:nvSpPr>
        <p:spPr>
          <a:xfrm rot="1187371">
            <a:off x="7020239" y="436645"/>
            <a:ext cx="255235" cy="271002"/>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rot="-1147221">
            <a:off x="1601937" y="453433"/>
            <a:ext cx="255235" cy="271002"/>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24"/>
          <p:cNvSpPr/>
          <p:nvPr/>
        </p:nvSpPr>
        <p:spPr>
          <a:xfrm>
            <a:off x="7874070" y="1602747"/>
            <a:ext cx="1613196" cy="841795"/>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VN" sz="900" b="0" i="0" u="none" strike="noStrike" kern="1200" cap="none" spc="0" normalizeH="0" baseline="0" noProof="0" dirty="0">
                <a:ln>
                  <a:noFill/>
                </a:ln>
                <a:solidFill>
                  <a:prstClr val="black"/>
                </a:solidFill>
                <a:effectLst/>
                <a:uLnTx/>
                <a:uFillTx/>
                <a:latin typeface="Calibri"/>
                <a:ea typeface="+mn-ea"/>
                <a:cs typeface="Arial"/>
                <a:sym typeface="Arial"/>
              </a:rPr>
              <a:t> </a:t>
            </a:r>
          </a:p>
        </p:txBody>
      </p:sp>
      <p:sp>
        <p:nvSpPr>
          <p:cNvPr id="25" name="Freeform 25"/>
          <p:cNvSpPr/>
          <p:nvPr/>
        </p:nvSpPr>
        <p:spPr>
          <a:xfrm rot="322681">
            <a:off x="3657872" y="425868"/>
            <a:ext cx="874490" cy="292557"/>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Freeform 26"/>
          <p:cNvSpPr/>
          <p:nvPr/>
        </p:nvSpPr>
        <p:spPr>
          <a:xfrm rot="-612318">
            <a:off x="7279804" y="4078062"/>
            <a:ext cx="840867" cy="674222"/>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158067" y="67733"/>
            <a:ext cx="5884333" cy="3239679"/>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226611" y="156633"/>
            <a:ext cx="5629523"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Nhà Trần (1225-1400) là một vương triều phong kiến ​​của Việt Nam, nổi tiếng với những chiến công hiển hách trong việc ba lần đánh bại quân Nguyên Mông hùng mạnh. Dưới sự lãnh đạo tài ba của các vị vua Trần, đặc biệt là Hưng Đạo Đại Vương Trần Quốc Tuấn, Đại Việt đã bảo vệ vững chắc độc lập dân tộc và ghi dấu ấn chói lọi trong lịch sử.</a:t>
            </a:r>
            <a:endParaRPr kumimoji="0" lang="en-GB" sz="22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195685" y="1159933"/>
            <a:ext cx="3633690" cy="42799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4"/>
          <a:srcRect l="13837" t="15372" r="52860" b="74305"/>
          <a:stretch/>
        </p:blipFill>
        <p:spPr>
          <a:xfrm>
            <a:off x="5238421" y="172176"/>
            <a:ext cx="2644949" cy="415237"/>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5DF65F21-C57D-5292-33B2-475C7F3715E8}"/>
              </a:ext>
            </a:extLst>
          </p:cNvPr>
          <p:cNvPicPr>
            <a:picLocks noChangeAspect="1"/>
          </p:cNvPicPr>
          <p:nvPr/>
        </p:nvPicPr>
        <p:blipFill>
          <a:blip r:embed="rId5"/>
          <a:stretch>
            <a:fillRect/>
          </a:stretch>
        </p:blipFill>
        <p:spPr>
          <a:xfrm>
            <a:off x="1175468" y="3840480"/>
            <a:ext cx="1184612" cy="1184612"/>
          </a:xfrm>
          <a:prstGeom prst="rect">
            <a:avLst/>
          </a:prstGeom>
        </p:spPr>
      </p:pic>
      <p:pic>
        <p:nvPicPr>
          <p:cNvPr id="4" name="Picture 3">
            <a:extLst>
              <a:ext uri="{FF2B5EF4-FFF2-40B4-BE49-F238E27FC236}">
                <a16:creationId xmlns:a16="http://schemas.microsoft.com/office/drawing/2014/main" id="{BAAD2BE6-8BB1-E73D-2AFB-843DBFC7D96D}"/>
              </a:ext>
            </a:extLst>
          </p:cNvPr>
          <p:cNvPicPr>
            <a:picLocks noChangeAspect="1"/>
          </p:cNvPicPr>
          <p:nvPr/>
        </p:nvPicPr>
        <p:blipFill>
          <a:blip r:embed="rId6"/>
          <a:stretch>
            <a:fillRect/>
          </a:stretch>
        </p:blipFill>
        <p:spPr>
          <a:xfrm>
            <a:off x="3376835" y="1203652"/>
            <a:ext cx="5541744" cy="206672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a:t>
            </a:r>
            <a:r>
              <a:rPr lang="en-US"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Sưu tầm và giới thiệu được một số tư liệu lịch sử (câu chuyện, văn bản, tranh ảnh,...) liên quan đến Triều Trần.</a:t>
            </a:r>
          </a:p>
          <a:p>
            <a:pPr lvl="0" algn="just" defTabSz="914377">
              <a:defRPr/>
            </a:pP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a:t>
            </a:r>
            <a:r>
              <a:rPr lang="en-US"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Trình bày được những nét chính về lịch sử Việt Nam thời nhà Trần thông qua</a:t>
            </a:r>
            <a:r>
              <a:rPr lang="en-US"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các câu chuyện về một số nhân vật lịch sử.</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Triều Trần với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1"/>
            <a:ext cx="8746980" cy="314474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200" b="1" dirty="0">
                <a:solidFill>
                  <a:srgbClr val="1E421E"/>
                </a:solidFill>
                <a:latin typeface="Cambria" panose="02040503050406030204" pitchFamily="18" charset="0"/>
                <a:ea typeface="Assistant"/>
                <a:cs typeface="Assistant"/>
                <a:sym typeface="Assistant"/>
              </a:rPr>
              <a:t>Đọc thông tin và quan sát các hình 2, 3, em hãy:</a:t>
            </a:r>
          </a:p>
          <a:p>
            <a:pPr algn="just"/>
            <a:r>
              <a:rPr lang="vi-VN" sz="3200" dirty="0">
                <a:solidFill>
                  <a:srgbClr val="1E421E"/>
                </a:solidFill>
                <a:latin typeface="Cambria" panose="02040503050406030204" pitchFamily="18" charset="0"/>
                <a:ea typeface="Assistant"/>
                <a:cs typeface="Assistant"/>
                <a:sym typeface="Assistant"/>
              </a:rPr>
              <a:t>• Trình bày những nét chính về công cuộc xây dựng đất nước dưới thời Trần.</a:t>
            </a:r>
          </a:p>
          <a:p>
            <a:pPr algn="just"/>
            <a:r>
              <a:rPr lang="vi-VN" sz="3200" dirty="0">
                <a:solidFill>
                  <a:srgbClr val="1E421E"/>
                </a:solidFill>
                <a:latin typeface="Cambria" panose="02040503050406030204" pitchFamily="18" charset="0"/>
                <a:ea typeface="Assistant"/>
                <a:cs typeface="Assistant"/>
                <a:sym typeface="Assistant"/>
              </a:rPr>
              <a:t>• Kể về đóng góp của một nhân vật lịch sử của Triều Trần mà em yêu thích.</a:t>
            </a:r>
            <a:endParaRPr lang="vi-VN" sz="2800" dirty="0">
              <a:solidFill>
                <a:srgbClr val="1E421E"/>
              </a:solidFill>
              <a:latin typeface="Cambria" panose="02040503050406030204" pitchFamily="18" charset="0"/>
              <a:ea typeface="Assistant"/>
              <a:cs typeface="Assistant"/>
              <a:sym typeface="Assistant"/>
            </a:endParaRPr>
          </a:p>
        </p:txBody>
      </p:sp>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389468" y="428677"/>
            <a:ext cx="8136466" cy="4278789"/>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533400" y="6608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400" b="1" dirty="0">
                <a:solidFill>
                  <a:srgbClr val="1E421E"/>
                </a:solidFill>
                <a:latin typeface="Cambria" panose="02040503050406030204" pitchFamily="18" charset="0"/>
                <a:ea typeface="Assistant"/>
                <a:cs typeface="Assistant"/>
                <a:sym typeface="Assistant"/>
              </a:rPr>
              <a:t>- Hoàn cảnh thành lập nhà Trần: </a:t>
            </a:r>
            <a:r>
              <a:rPr lang="vi-VN" sz="2400" dirty="0">
                <a:solidFill>
                  <a:srgbClr val="1E421E"/>
                </a:solidFill>
                <a:latin typeface="Cambria" panose="02040503050406030204" pitchFamily="18" charset="0"/>
                <a:ea typeface="Assistant"/>
                <a:cs typeface="Assistant"/>
                <a:sym typeface="Assistant"/>
              </a:rPr>
              <a:t>Năm 1226, Lý Chiêu Hoàng nhường ngôi cho chồng là Trần Cảnh. Nhà Trần được thành lập. </a:t>
            </a:r>
          </a:p>
          <a:p>
            <a:pPr lvl="0" algn="just"/>
            <a:r>
              <a:rPr lang="vi-VN" sz="2400" b="1" dirty="0">
                <a:solidFill>
                  <a:srgbClr val="1E421E"/>
                </a:solidFill>
                <a:latin typeface="Cambria" panose="02040503050406030204" pitchFamily="18" charset="0"/>
                <a:ea typeface="Assistant"/>
                <a:cs typeface="Assistant"/>
                <a:sym typeface="Assistant"/>
              </a:rPr>
              <a:t>+ Một số nét chính về công cuộc xây dựng đất nước dưới Triều Trần: </a:t>
            </a:r>
          </a:p>
          <a:p>
            <a:pPr marL="342900" lvl="0" indent="-342900" algn="just">
              <a:buFont typeface="Arial" panose="020B0604020202020204" pitchFamily="34" charset="0"/>
              <a:buChar char="•"/>
            </a:pPr>
            <a:r>
              <a:rPr lang="vi-VN" sz="2400" dirty="0">
                <a:solidFill>
                  <a:srgbClr val="1E421E"/>
                </a:solidFill>
                <a:latin typeface="Cambria" panose="02040503050406030204" pitchFamily="18" charset="0"/>
                <a:ea typeface="Assistant"/>
                <a:cs typeface="Assistant"/>
                <a:sym typeface="Assistant"/>
              </a:rPr>
              <a:t>Các vua Trần nhường ngôi sớm cho con, xưng là Thái Thượng Hoàng, cùng vua chăm lo việc nước.</a:t>
            </a:r>
          </a:p>
          <a:p>
            <a:pPr marL="342900" lvl="0" indent="-342900" algn="just">
              <a:buFont typeface="Arial" panose="020B0604020202020204" pitchFamily="34" charset="0"/>
              <a:buChar char="•"/>
            </a:pPr>
            <a:r>
              <a:rPr lang="vi-VN" sz="2400" dirty="0">
                <a:solidFill>
                  <a:srgbClr val="1E421E"/>
                </a:solidFill>
                <a:latin typeface="Cambria" panose="02040503050406030204" pitchFamily="18" charset="0"/>
                <a:ea typeface="Assistant"/>
                <a:cs typeface="Assistant"/>
                <a:sym typeface="Assistant"/>
              </a:rPr>
              <a:t>Giáo dục được quan </a:t>
            </a:r>
            <a:r>
              <a:rPr lang="en-US" sz="2400" dirty="0">
                <a:solidFill>
                  <a:srgbClr val="1E421E"/>
                </a:solidFill>
                <a:latin typeface="Cambria" panose="02040503050406030204" pitchFamily="18" charset="0"/>
                <a:ea typeface="Assistant"/>
                <a:cs typeface="Assistant"/>
                <a:sym typeface="Assistant"/>
              </a:rPr>
              <a:t>t</a:t>
            </a:r>
            <a:r>
              <a:rPr lang="vi-VN" sz="2400" dirty="0">
                <a:solidFill>
                  <a:srgbClr val="1E421E"/>
                </a:solidFill>
                <a:latin typeface="Cambria" panose="02040503050406030204" pitchFamily="18" charset="0"/>
                <a:ea typeface="Assistant"/>
                <a:cs typeface="Assistant"/>
                <a:sym typeface="Assistant"/>
              </a:rPr>
              <a:t>âm. Nhà nước mở thêm nhiều trường học và tổ chức các khoa thi, tuyển chọn nhiều nhân tài như Nguyễn Hiền, Mạc Đĩnh Chi.</a:t>
            </a:r>
          </a:p>
        </p:txBody>
      </p:sp>
    </p:spTree>
    <p:extLst>
      <p:ext uri="{BB962C8B-B14F-4D97-AF65-F5344CB8AC3E}">
        <p14:creationId xmlns:p14="http://schemas.microsoft.com/office/powerpoint/2010/main" val="1084637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2074332" y="157745"/>
            <a:ext cx="5266267" cy="60425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rgbClr val="1E421E"/>
                </a:solidFill>
                <a:latin typeface="Cambria" panose="02040503050406030204" pitchFamily="18" charset="0"/>
                <a:ea typeface="Assistant"/>
                <a:cs typeface="Assistant"/>
                <a:sym typeface="Assistant"/>
              </a:rPr>
              <a:t>Hoàn </a:t>
            </a:r>
            <a:r>
              <a:rPr lang="en-US" sz="2800" b="1" dirty="0" err="1">
                <a:solidFill>
                  <a:srgbClr val="1E421E"/>
                </a:solidFill>
                <a:latin typeface="Cambria" panose="02040503050406030204" pitchFamily="18" charset="0"/>
                <a:ea typeface="Assistant"/>
                <a:cs typeface="Assistant"/>
                <a:sym typeface="Assistant"/>
              </a:rPr>
              <a:t>thành</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phiếu</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học</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tập</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số</a:t>
            </a:r>
            <a:r>
              <a:rPr lang="en-US" sz="2800" b="1" dirty="0">
                <a:solidFill>
                  <a:srgbClr val="1E421E"/>
                </a:solidFill>
                <a:latin typeface="Cambria" panose="02040503050406030204" pitchFamily="18" charset="0"/>
                <a:ea typeface="Assistant"/>
                <a:cs typeface="Assistant"/>
                <a:sym typeface="Assistant"/>
              </a:rPr>
              <a:t> 1:</a:t>
            </a:r>
            <a:endParaRPr lang="vi-VN" sz="2800" b="1" dirty="0">
              <a:solidFill>
                <a:srgbClr val="1E421E"/>
              </a:solidFill>
              <a:latin typeface="Cambria" panose="02040503050406030204" pitchFamily="18" charset="0"/>
              <a:ea typeface="Assistant"/>
              <a:cs typeface="Assistant"/>
              <a:sym typeface="Assistant"/>
            </a:endParaRPr>
          </a:p>
        </p:txBody>
      </p:sp>
      <p:sp>
        <p:nvSpPr>
          <p:cNvPr id="5" name="TextBox 4">
            <a:extLst>
              <a:ext uri="{FF2B5EF4-FFF2-40B4-BE49-F238E27FC236}">
                <a16:creationId xmlns:a16="http://schemas.microsoft.com/office/drawing/2014/main" id="{DAF607F1-5E34-C9AC-F070-81FAE4AD37DB}"/>
              </a:ext>
            </a:extLst>
          </p:cNvPr>
          <p:cNvSpPr txBox="1"/>
          <p:nvPr/>
        </p:nvSpPr>
        <p:spPr>
          <a:xfrm>
            <a:off x="1371600" y="1181302"/>
            <a:ext cx="6510866" cy="3652282"/>
          </a:xfrm>
          <a:prstGeom prst="rect">
            <a:avLst/>
          </a:prstGeom>
          <a:solidFill>
            <a:srgbClr val="FFFFFF"/>
          </a:solidFill>
        </p:spPr>
        <p:txBody>
          <a:bodyPr wrap="square">
            <a:spAutoFit/>
          </a:bodyPr>
          <a:lstStyle/>
          <a:p>
            <a:pPr marL="0" marR="0" algn="ctr">
              <a:lnSpc>
                <a:spcPct val="150000"/>
              </a:lnSpc>
              <a:spcBef>
                <a:spcPts val="0"/>
              </a:spcBef>
              <a:spcAft>
                <a:spcPts val="800"/>
              </a:spcAft>
            </a:pP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50000"/>
              </a:lnSpc>
              <a:spcBef>
                <a:spcPts val="0"/>
              </a:spcBef>
              <a:spcAft>
                <a:spcPts val="0"/>
              </a:spcAft>
            </a:pP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Bối</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nảy</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Điều</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em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học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được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từ</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câu</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chuyện</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p>
        </p:txBody>
      </p:sp>
    </p:spTree>
    <p:extLst>
      <p:ext uri="{BB962C8B-B14F-4D97-AF65-F5344CB8AC3E}">
        <p14:creationId xmlns:p14="http://schemas.microsoft.com/office/powerpoint/2010/main" val="207756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692</Words>
  <Application>Microsoft Office PowerPoint</Application>
  <PresentationFormat>On-screen Show (16:9)</PresentationFormat>
  <Paragraphs>60</Paragraphs>
  <Slides>18</Slides>
  <Notes>10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18</vt:i4>
      </vt:variant>
    </vt:vector>
  </HeadingPairs>
  <TitlesOfParts>
    <vt:vector size="34" baseType="lpstr">
      <vt:lpstr>Arimo</vt:lpstr>
      <vt:lpstr>Assistant Medium</vt:lpstr>
      <vt:lpstr>Cloud Soft Bold</vt:lpstr>
      <vt:lpstr>Rajdhani</vt:lpstr>
      <vt:lpstr>#9Slide07 IcielCrocante</vt:lpstr>
      <vt:lpstr>Arial</vt:lpstr>
      <vt:lpstr>Calibri</vt:lpstr>
      <vt:lpstr>Cambria</vt:lpstr>
      <vt:lpstr>Livvic</vt:lpstr>
      <vt:lpstr>Montserrat Bold</vt:lpstr>
      <vt:lpstr>Nunito</vt:lpstr>
      <vt:lpstr>Roboto Condensed Light</vt:lpstr>
      <vt:lpstr>SVN-Androgyne</vt:lpstr>
      <vt:lpstr>Times New Roman</vt: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54</cp:revision>
  <dcterms:modified xsi:type="dcterms:W3CDTF">2024-11-08T10:41:55Z</dcterms:modified>
</cp:coreProperties>
</file>