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8" r:id="rId3"/>
  </p:sldMasterIdLst>
  <p:notesMasterIdLst>
    <p:notesMasterId r:id="rId21"/>
  </p:notesMasterIdLst>
  <p:sldIdLst>
    <p:sldId id="257" r:id="rId4"/>
    <p:sldId id="8333" r:id="rId5"/>
    <p:sldId id="2718" r:id="rId6"/>
    <p:sldId id="2715" r:id="rId7"/>
    <p:sldId id="8369" r:id="rId8"/>
    <p:sldId id="3419" r:id="rId9"/>
    <p:sldId id="8342" r:id="rId10"/>
    <p:sldId id="8365" r:id="rId11"/>
    <p:sldId id="8366" r:id="rId12"/>
    <p:sldId id="8368" r:id="rId13"/>
    <p:sldId id="8370" r:id="rId14"/>
    <p:sldId id="273" r:id="rId15"/>
    <p:sldId id="267" r:id="rId16"/>
    <p:sldId id="315" r:id="rId17"/>
    <p:sldId id="8371" r:id="rId18"/>
    <p:sldId id="277" r:id="rId19"/>
    <p:sldId id="833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3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BF2F4-10E6-4415-99A6-C337FBED84A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838F1-87DF-48B4-AF80-9FA0E573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1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149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59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0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30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300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95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92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278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451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44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672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588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251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4" y="355786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043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2" y="463644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803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3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9" y="1915802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8" y="6328403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1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7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2" y="5397671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78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0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421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6082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03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5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372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489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1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6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2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5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080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9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6278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3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8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29" y="-5080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5" y="287867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1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1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1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39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37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43332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3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1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3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1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20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8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4DA6CC2-7CD5-D269-35A1-FE36148192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52400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3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56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A0D39E0-2E60-424B-8D67-551B1BFDF67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49310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.wdp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6" Type="http://schemas.openxmlformats.org/officeDocument/2006/relationships/image" Target="../media/image29.png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microsoft.com/office/2007/relationships/media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image" Target="../media/image29.png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2.jpeg"/><Relationship Id="rId10" Type="http://schemas.openxmlformats.org/officeDocument/2006/relationships/image" Target="../media/image25.png"/><Relationship Id="rId4" Type="http://schemas.microsoft.com/office/2007/relationships/media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image" Target="../media/image29.png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2.jpeg"/><Relationship Id="rId10" Type="http://schemas.openxmlformats.org/officeDocument/2006/relationships/image" Target="../media/image25.png"/><Relationship Id="rId4" Type="http://schemas.microsoft.com/office/2007/relationships/media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5.png"/><Relationship Id="rId4" Type="http://schemas.microsoft.com/office/2007/relationships/media" Target="../media/media2.mp3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82A07-D49F-ED7E-50DA-C8100FEDC52A}"/>
              </a:ext>
            </a:extLst>
          </p:cNvPr>
          <p:cNvPicPr/>
          <p:nvPr/>
        </p:nvPicPr>
        <p:blipFill>
          <a:blip r:embed="rId9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197350" y="730885"/>
            <a:ext cx="2951480" cy="113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圆角矩形 1">
            <a:extLst>
              <a:ext uri="{FF2B5EF4-FFF2-40B4-BE49-F238E27FC236}">
                <a16:creationId xmlns:a16="http://schemas.microsoft.com/office/drawing/2014/main" id="{1BBC313A-DD82-F76C-86CE-F270BA40F525}"/>
              </a:ext>
            </a:extLst>
          </p:cNvPr>
          <p:cNvSpPr/>
          <p:nvPr/>
        </p:nvSpPr>
        <p:spPr>
          <a:xfrm>
            <a:off x="2076133" y="0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Thứ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lang="en-US" altLang="zh-CN" sz="40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ngày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lang="en-US" altLang="zh-CN" sz="40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tháng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lang="en-US" altLang="zh-CN" sz="40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năm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2023</a:t>
            </a:r>
          </a:p>
        </p:txBody>
      </p:sp>
      <p:pic>
        <p:nvPicPr>
          <p:cNvPr id="12" name="Picture 11" descr="Picture1">
            <a:extLst>
              <a:ext uri="{FF2B5EF4-FFF2-40B4-BE49-F238E27FC236}">
                <a16:creationId xmlns:a16="http://schemas.microsoft.com/office/drawing/2014/main" id="{60DA3C1D-ED59-CC66-F116-09E116A6D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4255" y="1057910"/>
            <a:ext cx="1957070" cy="774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0F65F8-830A-D2AF-0C77-4B78D93187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7862" y="1526949"/>
            <a:ext cx="7504826" cy="22801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6BB0C6-BF7B-FB98-42FC-71A59DA6F15D}"/>
              </a:ext>
            </a:extLst>
          </p:cNvPr>
          <p:cNvSpPr txBox="1"/>
          <p:nvPr/>
        </p:nvSpPr>
        <p:spPr>
          <a:xfrm>
            <a:off x="4867275" y="3514725"/>
            <a:ext cx="242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4D76A2F-D881-3B16-4C6A-9188338C1C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111983" y="3401527"/>
            <a:ext cx="3638058" cy="38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5" y="507911"/>
            <a:ext cx="99250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 sát sơ đồ các gian hàng của một Hội chợ về sản phẩm thủ công mĩ nghệ và cho biết gian hàng nào có diện tích lớn nhất.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F5410-60C9-78A7-0BDC-A59CF783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074" y="1780562"/>
            <a:ext cx="5800725" cy="378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2380A-D185-B5D2-71D9-F31A52791510}"/>
              </a:ext>
            </a:extLst>
          </p:cNvPr>
          <p:cNvSpPr txBox="1"/>
          <p:nvPr/>
        </p:nvSpPr>
        <p:spPr>
          <a:xfrm>
            <a:off x="1057275" y="2247900"/>
            <a:ext cx="51435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gốm sứ gồm 16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sơn mài gồm 8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mây tre gồm 4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điêu khắc gồm 12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đồ gỗ gồm 12 ô vuông.</a:t>
            </a:r>
          </a:p>
          <a:p>
            <a:pPr algn="just" latinLnBrk="0"/>
            <a:r>
              <a:rPr lang="en-US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gian hàng gốm sứ có diện tích lớn nhất.</a:t>
            </a:r>
          </a:p>
        </p:txBody>
      </p:sp>
    </p:spTree>
    <p:extLst>
      <p:ext uri="{BB962C8B-B14F-4D97-AF65-F5344CB8AC3E}">
        <p14:creationId xmlns:p14="http://schemas.microsoft.com/office/powerpoint/2010/main" val="8979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00290-C969-A42D-9B8B-2DCF21F295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4872" y="1771504"/>
            <a:ext cx="429195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7" y="3088366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2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6" y="2786883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C0D72-7B49-057B-8D8C-244912AD7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180" y="-252398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km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652208" y="0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1: 5 000 g = ….kg</a:t>
            </a:r>
            <a:endParaRPr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51" y="2406192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3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046615" y="0"/>
            <a:ext cx="10272000" cy="22551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 2: 3 </a:t>
            </a:r>
            <a:r>
              <a:rPr lang="en" sz="6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….</a:t>
            </a:r>
            <a:r>
              <a:rPr lang="en" sz="6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endParaRPr sz="60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01" y="2438371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49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871283" y="430691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3: Tính diện tích hình vuông có cạnh 7 cm.</a:t>
            </a:r>
            <a:b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51" y="2406192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97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5" y="-122891"/>
            <a:ext cx="12637359" cy="759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80"/>
            <a:ext cx="1166451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8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4" y="2803155"/>
            <a:ext cx="5812119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F7074-A392-A0DD-BA1C-0A92016EC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220" y="1358934"/>
            <a:ext cx="51637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34633" y="1469903"/>
            <a:ext cx="72004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gi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̀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bốn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cạnh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bằng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nhau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Xinh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xắn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đáng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yêu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Đô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́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gi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̀?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3208B7-B31F-6C24-7A48-1F8D4CDD8C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616" y="4283463"/>
            <a:ext cx="13995557" cy="2439943"/>
          </a:xfrm>
          <a:prstGeom prst="rect">
            <a:avLst/>
          </a:prstGeom>
        </p:spPr>
      </p:pic>
      <p:pic>
        <p:nvPicPr>
          <p:cNvPr id="24" name="Picture 2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6A1D37F-8170-F68C-C347-AB7AE97FBD2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157568" y="1712217"/>
            <a:ext cx="4850744" cy="5101187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32F5EA1F-E3AA-719F-075E-97F15646A2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66D47ED-7B9A-2D58-7D1D-A116B8112E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48" y="1600579"/>
            <a:ext cx="4437565" cy="4437565"/>
          </a:xfrm>
          <a:prstGeom prst="rect">
            <a:avLst/>
          </a:prstGeom>
        </p:spPr>
      </p:pic>
      <p:pic>
        <p:nvPicPr>
          <p:cNvPr id="7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E29C8F43-5284-216B-862E-D2E980CBC8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8530191" y="2236618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08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11039" y="1286133"/>
            <a:ext cx="72004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Có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̀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ngắn</a:t>
            </a:r>
            <a:endParaRPr lang="en-US" sz="4800" b="1" dirty="0">
              <a:solidFill>
                <a:srgbClr val="002060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Đáng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làm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sao</a:t>
            </a:r>
            <a:endParaRPr lang="en-US" sz="4800" b="1" dirty="0">
              <a:solidFill>
                <a:srgbClr val="002060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đoán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xem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nào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?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nhi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̉?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7F43C9-ADB9-CE0D-E3A1-AE92D59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23030" l="24469" r="46750">
                        <a14:foregroundMark x1="32875" y1="8687" x2="38844" y2="10061"/>
                        <a14:foregroundMark x1="24469" y1="8687" x2="24469" y2="8687"/>
                        <a14:foregroundMark x1="32594" y1="9697" x2="39000" y2="11273"/>
                        <a14:foregroundMark x1="33344" y1="8283" x2="36563" y2="9859"/>
                        <a14:foregroundMark x1="35031" y1="11838" x2="37156" y2="13253"/>
                        <a14:foregroundMark x1="35344" y1="8889" x2="38688" y2="9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-122" r="50494" b="74368"/>
          <a:stretch/>
        </p:blipFill>
        <p:spPr>
          <a:xfrm>
            <a:off x="-429263" y="2245995"/>
            <a:ext cx="6318445" cy="4588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03ECD2-8E06-7F13-4808-4A1725EA08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748" y="4838161"/>
            <a:ext cx="14518747" cy="2338628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Shape, square&#10;&#10;Description automatically generated">
            <a:extLst>
              <a:ext uri="{FF2B5EF4-FFF2-40B4-BE49-F238E27FC236}">
                <a16:creationId xmlns:a16="http://schemas.microsoft.com/office/drawing/2014/main" id="{D9AD04EE-425F-D1D3-6C24-11751327D9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95" y="2475556"/>
            <a:ext cx="5701391" cy="3762919"/>
          </a:xfrm>
          <a:prstGeom prst="rect">
            <a:avLst/>
          </a:prstGeom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33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11039" y="1286133"/>
            <a:ext cx="72004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cạnh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nhau</a:t>
            </a:r>
            <a:endParaRPr lang="en-US" sz="4800" b="1" dirty="0">
              <a:solidFill>
                <a:srgbClr val="002060"/>
              </a:solidFill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Xinh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xắn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đáng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yêu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Đố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bé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hình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gì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7F43C9-ADB9-CE0D-E3A1-AE92D59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23030" l="24469" r="46750">
                        <a14:foregroundMark x1="32875" y1="8687" x2="38844" y2="10061"/>
                        <a14:foregroundMark x1="24469" y1="8687" x2="24469" y2="8687"/>
                        <a14:foregroundMark x1="32594" y1="9697" x2="39000" y2="11273"/>
                        <a14:foregroundMark x1="33344" y1="8283" x2="36563" y2="9859"/>
                        <a14:foregroundMark x1="35031" y1="11838" x2="37156" y2="13253"/>
                        <a14:foregroundMark x1="35344" y1="8889" x2="38688" y2="9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-122" r="50494" b="74368"/>
          <a:stretch/>
        </p:blipFill>
        <p:spPr>
          <a:xfrm>
            <a:off x="-429263" y="2245995"/>
            <a:ext cx="6318445" cy="4588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03ECD2-8E06-7F13-4808-4A1725EA08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8216" y="4838161"/>
            <a:ext cx="8111811" cy="2338628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Shape, square&#10;&#10;Description automatically generated">
            <a:extLst>
              <a:ext uri="{FF2B5EF4-FFF2-40B4-BE49-F238E27FC236}">
                <a16:creationId xmlns:a16="http://schemas.microsoft.com/office/drawing/2014/main" id="{D9AD04EE-425F-D1D3-6C24-11751327D9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69" y="2316530"/>
            <a:ext cx="4048273" cy="3762919"/>
          </a:xfrm>
          <a:prstGeom prst="rect">
            <a:avLst/>
          </a:prstGeom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39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760843" y="1286132"/>
            <a:ext cx="69506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Muốn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diện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tích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vuông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ta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AD25EBD-74BA-4E00-B65A-636E124F0C9F}"/>
              </a:ext>
            </a:extLst>
          </p:cNvPr>
          <p:cNvSpPr txBox="1"/>
          <p:nvPr/>
        </p:nvSpPr>
        <p:spPr>
          <a:xfrm>
            <a:off x="1077662" y="3758061"/>
            <a:ext cx="96246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Muốn tính diện tích hình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vuông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ta lấy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độ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cạnh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nó</a:t>
            </a:r>
            <a:r>
              <a:rPr lang="en-US" sz="4800" b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.</a:t>
            </a:r>
            <a:endParaRPr lang="vi-VN" sz="4800" b="1" dirty="0">
              <a:solidFill>
                <a:srgbClr val="FF0000"/>
              </a:solidFill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42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10106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 thẻ ghi cân nặng thích hợp với mỗi hình vẽ sau: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49A4B23-3421-173D-44B1-908B4FA5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1433512"/>
            <a:ext cx="10448925" cy="2809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428DC3-C1E1-CF3F-0F83-1ED2FBFC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5476875"/>
            <a:ext cx="1333500" cy="571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2D9AE-2BAF-D39C-AFBD-3AF2549F2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5405437"/>
            <a:ext cx="1266825" cy="581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2BB62D-AFB4-A992-DABD-11A93E5AD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5937" y="5353050"/>
            <a:ext cx="1247775" cy="5715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E958507-7DC8-71E8-648B-2C63F7AAB8A3}"/>
              </a:ext>
            </a:extLst>
          </p:cNvPr>
          <p:cNvSpPr txBox="1"/>
          <p:nvPr/>
        </p:nvSpPr>
        <p:spPr>
          <a:xfrm>
            <a:off x="3200400" y="4143375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 kg = 4 000 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CA9B97-1857-7CB3-C571-0027E022D431}"/>
              </a:ext>
            </a:extLst>
          </p:cNvPr>
          <p:cNvSpPr txBox="1"/>
          <p:nvPr/>
        </p:nvSpPr>
        <p:spPr>
          <a:xfrm>
            <a:off x="1009651" y="4162425"/>
            <a:ext cx="308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500 g x 2 = 1 000 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A7CE6F-25C9-1F1F-1936-D1A47BDCBE4A}"/>
              </a:ext>
            </a:extLst>
          </p:cNvPr>
          <p:cNvSpPr txBox="1"/>
          <p:nvPr/>
        </p:nvSpPr>
        <p:spPr>
          <a:xfrm>
            <a:off x="1371600" y="4552950"/>
            <a:ext cx="401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1 000 g + 4 000g = 5 000 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64CBE0-A3CF-4B06-BC33-A86627840DF7}"/>
              </a:ext>
            </a:extLst>
          </p:cNvPr>
          <p:cNvSpPr txBox="1"/>
          <p:nvPr/>
        </p:nvSpPr>
        <p:spPr>
          <a:xfrm>
            <a:off x="5600701" y="4162425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250 g x 8 = 2 000 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D8FAAA-4263-A9EA-3BA1-333B33CC50BE}"/>
              </a:ext>
            </a:extLst>
          </p:cNvPr>
          <p:cNvSpPr txBox="1"/>
          <p:nvPr/>
        </p:nvSpPr>
        <p:spPr>
          <a:xfrm>
            <a:off x="8524876" y="4143375"/>
            <a:ext cx="308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</a:rPr>
              <a:t>450 g + 450 g + 100 g = 1 000 g</a:t>
            </a:r>
          </a:p>
        </p:txBody>
      </p:sp>
    </p:spTree>
    <p:extLst>
      <p:ext uri="{BB962C8B-B14F-4D97-AF65-F5344CB8AC3E}">
        <p14:creationId xmlns:p14="http://schemas.microsoft.com/office/powerpoint/2010/main" val="16594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56485 -0.24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2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0703 -0.2666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64297 -0.270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4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9817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BACC0-39E6-A448-507A-50B12B13E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287" y="409575"/>
            <a:ext cx="4752975" cy="3676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8C79E-39B9-6C1C-E8FE-165EF2ADCA24}"/>
              </a:ext>
            </a:extLst>
          </p:cNvPr>
          <p:cNvSpPr txBox="1"/>
          <p:nvPr/>
        </p:nvSpPr>
        <p:spPr>
          <a:xfrm>
            <a:off x="1133475" y="1590675"/>
            <a:ext cx="54673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Hệ thống xử lí nước thải trong một cơ sở sản xuất mỗi ngày xử lí 36 000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nước thải được chứa trong 4 chiếc bể như nhau. Mỗi bể chứa số lít nước thải là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0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4 000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6 000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9 000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12 000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DF29D-031D-C21A-2EDC-AEAFA5C969CC}"/>
              </a:ext>
            </a:extLst>
          </p:cNvPr>
          <p:cNvSpPr txBox="1"/>
          <p:nvPr/>
        </p:nvSpPr>
        <p:spPr>
          <a:xfrm>
            <a:off x="5286375" y="4457700"/>
            <a:ext cx="6381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bể chứa số lít nước thải là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36 000 : 4 = 9 000 (lít)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 Đáp số: 9 000 lít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F32CA3-B374-7085-6F28-C2CCB46AD33B}"/>
              </a:ext>
            </a:extLst>
          </p:cNvPr>
          <p:cNvSpPr/>
          <p:nvPr/>
        </p:nvSpPr>
        <p:spPr>
          <a:xfrm>
            <a:off x="1104901" y="4791075"/>
            <a:ext cx="457200" cy="476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 build="p"/>
      <p:bldP spid="15" grpId="0" animBg="1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华康海报体W12">
      <a:majorFont>
        <a:latin typeface="Arial"/>
        <a:ea typeface="华康海报体W12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408</Words>
  <Application>Microsoft Office PowerPoint</Application>
  <PresentationFormat>Widescreen</PresentationFormat>
  <Paragraphs>67</Paragraphs>
  <Slides>17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字魂35号-经典雅黑</vt:lpstr>
      <vt:lpstr>Arial</vt:lpstr>
      <vt:lpstr>Calibri</vt:lpstr>
      <vt:lpstr>Calibri Light</vt:lpstr>
      <vt:lpstr>Cambria</vt:lpstr>
      <vt:lpstr>Caveat Brush</vt:lpstr>
      <vt:lpstr>回顾</vt:lpstr>
      <vt:lpstr>Office 主题</vt:lpstr>
      <vt:lpstr>Kawaii Bubble Tea Bran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5 000 g = ….kg</vt:lpstr>
      <vt:lpstr>Câu 2: 3 l = ….ml</vt:lpstr>
      <vt:lpstr>Câu 3: Tính diện tích hình vuông có cạnh 7 cm. </vt:lpstr>
      <vt:lpstr>Hoàn thành BTVN Ôn lại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27</cp:revision>
  <dcterms:created xsi:type="dcterms:W3CDTF">2023-08-12T14:47:53Z</dcterms:created>
  <dcterms:modified xsi:type="dcterms:W3CDTF">2023-08-13T08:40:41Z</dcterms:modified>
</cp:coreProperties>
</file>