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9" roundtripDataSignature="AMtx7mgBoJ+JgnfW1XwqPKQMUZK44CbW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vi-V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a:t>GV click vào từng hộp quà để lựa chọn câu hỏi. GV click biểu tượng NEXT để chuyển sang slide Củng cố, dặn dò.</a:t>
            </a:r>
            <a:endParaRPr/>
          </a:p>
        </p:txBody>
      </p:sp>
      <p:sp>
        <p:nvSpPr>
          <p:cNvPr id="505" name="Google Shape;5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a:t>Sau khi HS trả lời câu hỏi, GV click vào nút HOME để quay lại slide câu hỏi. Phần quà sẽ hiển thị ngay khi quay lại slide câu hỏi.</a:t>
            </a:r>
            <a:endParaRPr/>
          </a:p>
        </p:txBody>
      </p:sp>
      <p:sp>
        <p:nvSpPr>
          <p:cNvPr id="526" name="Google Shape;52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86" name="Google Shape;58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5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4"/>
          <p:cNvSpPr/>
          <p:nvPr>
            <p:ph idx="2" type="pic"/>
          </p:nvPr>
        </p:nvSpPr>
        <p:spPr>
          <a:xfrm>
            <a:off x="1792288" y="612775"/>
            <a:ext cx="5486400" cy="4114800"/>
          </a:xfrm>
          <a:prstGeom prst="rect">
            <a:avLst/>
          </a:prstGeom>
          <a:noFill/>
          <a:ln>
            <a:noFill/>
          </a:ln>
        </p:spPr>
      </p:sp>
      <p:sp>
        <p:nvSpPr>
          <p:cNvPr id="69" name="Google Shape;69;p5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 name="Google Shape;70;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5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 name="Google Shape;82;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0"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4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4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6" name="Google Shape;36;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5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5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5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5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1" name="Google Shape;51;p5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2" name="Google Shape;52;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5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5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2" name="Google Shape;62;p5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3" name="Google Shape;63;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35.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4.png"/><Relationship Id="rId5"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60.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33.png"/><Relationship Id="rId5"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28.png"/><Relationship Id="rId5" Type="http://schemas.openxmlformats.org/officeDocument/2006/relationships/image" Target="../media/image60.png"/><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4.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12.png"/><Relationship Id="rId7"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2.png"/><Relationship Id="rId5" Type="http://schemas.openxmlformats.org/officeDocument/2006/relationships/image" Target="../media/image99.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79.png"/><Relationship Id="rId5" Type="http://schemas.openxmlformats.org/officeDocument/2006/relationships/image" Target="../media/image58.png"/><Relationship Id="rId6" Type="http://schemas.openxmlformats.org/officeDocument/2006/relationships/image" Target="../media/image80.png"/><Relationship Id="rId7" Type="http://schemas.openxmlformats.org/officeDocument/2006/relationships/image" Target="../media/image41.png"/><Relationship Id="rId8"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79.png"/><Relationship Id="rId5" Type="http://schemas.openxmlformats.org/officeDocument/2006/relationships/image" Target="../media/image38.png"/><Relationship Id="rId6" Type="http://schemas.openxmlformats.org/officeDocument/2006/relationships/image" Target="../media/image72.png"/><Relationship Id="rId7"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72.png"/><Relationship Id="rId5" Type="http://schemas.openxmlformats.org/officeDocument/2006/relationships/image" Target="../media/image58.png"/><Relationship Id="rId6"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2.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65.png"/><Relationship Id="rId5"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73.jpg"/><Relationship Id="rId5" Type="http://schemas.openxmlformats.org/officeDocument/2006/relationships/image" Target="../media/image96.png"/><Relationship Id="rId6"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69.png"/><Relationship Id="rId5" Type="http://schemas.openxmlformats.org/officeDocument/2006/relationships/image" Target="../media/image90.png"/><Relationship Id="rId6" Type="http://schemas.openxmlformats.org/officeDocument/2006/relationships/image" Target="../media/image56.png"/><Relationship Id="rId7" Type="http://schemas.openxmlformats.org/officeDocument/2006/relationships/image" Target="../media/image9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12.png"/><Relationship Id="rId7"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1.png"/></Relationships>
</file>

<file path=ppt/slides/_rels/slide3.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4.jp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image" Target="../media/image60.png"/><Relationship Id="rId6"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12.png"/><Relationship Id="rId7"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4.jpg"/></Relationships>
</file>

<file path=ppt/slides/_rels/slide35.xml.rels><?xml version="1.0" encoding="UTF-8" standalone="yes"?><Relationships xmlns="http://schemas.openxmlformats.org/package/2006/relationships"><Relationship Id="rId20" Type="http://schemas.openxmlformats.org/officeDocument/2006/relationships/slide" Target="/ppt/slides/slide42.xml"/><Relationship Id="rId11" Type="http://schemas.openxmlformats.org/officeDocument/2006/relationships/slide" Target="/ppt/slides/slide37.xml"/><Relationship Id="rId22" Type="http://schemas.openxmlformats.org/officeDocument/2006/relationships/image" Target="../media/image6.png"/><Relationship Id="rId10" Type="http://schemas.openxmlformats.org/officeDocument/2006/relationships/image" Target="../media/image87.png"/><Relationship Id="rId21" Type="http://schemas.openxmlformats.org/officeDocument/2006/relationships/image" Target="../media/image84.png"/><Relationship Id="rId13" Type="http://schemas.openxmlformats.org/officeDocument/2006/relationships/image" Target="../media/image55.gif"/><Relationship Id="rId12"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6.png"/><Relationship Id="rId4" Type="http://schemas.openxmlformats.org/officeDocument/2006/relationships/image" Target="../media/image59.png"/><Relationship Id="rId9" Type="http://schemas.openxmlformats.org/officeDocument/2006/relationships/slide" Target="/ppt/slides/slide36.xml"/><Relationship Id="rId15" Type="http://schemas.openxmlformats.org/officeDocument/2006/relationships/image" Target="../media/image86.png"/><Relationship Id="rId14" Type="http://schemas.openxmlformats.org/officeDocument/2006/relationships/slide" Target="/ppt/slides/slide38.xml"/><Relationship Id="rId17" Type="http://schemas.openxmlformats.org/officeDocument/2006/relationships/image" Target="../media/image100.png"/><Relationship Id="rId16" Type="http://schemas.openxmlformats.org/officeDocument/2006/relationships/slide" Target="/ppt/slides/slide39.xml"/><Relationship Id="rId5" Type="http://schemas.openxmlformats.org/officeDocument/2006/relationships/image" Target="../media/image103.png"/><Relationship Id="rId19" Type="http://schemas.openxmlformats.org/officeDocument/2006/relationships/image" Target="../media/image77.png"/><Relationship Id="rId6" Type="http://schemas.openxmlformats.org/officeDocument/2006/relationships/image" Target="../media/image91.png"/><Relationship Id="rId18" Type="http://schemas.openxmlformats.org/officeDocument/2006/relationships/slide" Target="/ppt/slides/slide40.xml"/><Relationship Id="rId7" Type="http://schemas.openxmlformats.org/officeDocument/2006/relationships/image" Target="../media/image94.png"/><Relationship Id="rId8"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slide" Target="/ppt/slides/slide35.xml"/><Relationship Id="rId4" Type="http://schemas.openxmlformats.org/officeDocument/2006/relationships/image" Target="../media/image88.png"/><Relationship Id="rId5"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slide" Target="/ppt/slides/slide35.xml"/><Relationship Id="rId4" Type="http://schemas.openxmlformats.org/officeDocument/2006/relationships/image" Target="../media/image88.png"/><Relationship Id="rId5"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slide" Target="/ppt/slides/slide35.xml"/><Relationship Id="rId4" Type="http://schemas.openxmlformats.org/officeDocument/2006/relationships/image" Target="../media/image88.png"/><Relationship Id="rId5"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slide" Target="/ppt/slides/slide35.xml"/><Relationship Id="rId4" Type="http://schemas.openxmlformats.org/officeDocument/2006/relationships/image" Target="../media/image88.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slide" Target="/ppt/slides/slide35.xml"/><Relationship Id="rId4" Type="http://schemas.openxmlformats.org/officeDocument/2006/relationships/image" Target="../media/image88.png"/><Relationship Id="rId5" Type="http://schemas.openxmlformats.org/officeDocument/2006/relationships/image" Target="../media/image82.jpg"/><Relationship Id="rId6"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kenhgiaovien.com/" TargetMode="External"/><Relationship Id="rId4" Type="http://schemas.openxmlformats.org/officeDocument/2006/relationships/image" Target="../media/image95.png"/><Relationship Id="rId5" Type="http://schemas.openxmlformats.org/officeDocument/2006/relationships/image" Target="../media/image93.png"/><Relationship Id="rId6"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54.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7.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12.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88" name="Shape 88"/>
        <p:cNvGrpSpPr/>
        <p:nvPr/>
      </p:nvGrpSpPr>
      <p:grpSpPr>
        <a:xfrm>
          <a:off x="0" y="0"/>
          <a:ext cx="0" cy="0"/>
          <a:chOff x="0" y="0"/>
          <a:chExt cx="0" cy="0"/>
        </a:xfrm>
      </p:grpSpPr>
      <p:sp>
        <p:nvSpPr>
          <p:cNvPr id="89" name="Google Shape;89;p1"/>
          <p:cNvSpPr/>
          <p:nvPr/>
        </p:nvSpPr>
        <p:spPr>
          <a:xfrm rot="-2912120">
            <a:off x="13545748" y="4900725"/>
            <a:ext cx="5544750" cy="3981277"/>
          </a:xfrm>
          <a:custGeom>
            <a:rect b="b" l="l" r="r" t="t"/>
            <a:pathLst>
              <a:path extrusionOk="0" h="3981277" w="5544750">
                <a:moveTo>
                  <a:pt x="0" y="0"/>
                </a:moveTo>
                <a:lnTo>
                  <a:pt x="5544751" y="0"/>
                </a:lnTo>
                <a:lnTo>
                  <a:pt x="5544751" y="3981277"/>
                </a:lnTo>
                <a:lnTo>
                  <a:pt x="0" y="3981277"/>
                </a:lnTo>
                <a:lnTo>
                  <a:pt x="0" y="0"/>
                </a:lnTo>
                <a:close/>
              </a:path>
            </a:pathLst>
          </a:custGeom>
          <a:blipFill rotWithShape="1">
            <a:blip r:embed="rId3">
              <a:alphaModFix/>
            </a:blip>
            <a:stretch>
              <a:fillRect b="0" l="0" r="0" t="0"/>
            </a:stretch>
          </a:blipFill>
          <a:ln>
            <a:noFill/>
          </a:ln>
        </p:spPr>
      </p:sp>
      <p:sp>
        <p:nvSpPr>
          <p:cNvPr id="90" name="Google Shape;90;p1"/>
          <p:cNvSpPr/>
          <p:nvPr/>
        </p:nvSpPr>
        <p:spPr>
          <a:xfrm>
            <a:off x="12789515" y="7017828"/>
            <a:ext cx="7445676" cy="4480943"/>
          </a:xfrm>
          <a:custGeom>
            <a:rect b="b" l="l" r="r" t="t"/>
            <a:pathLst>
              <a:path extrusionOk="0" h="4480943" w="7445676">
                <a:moveTo>
                  <a:pt x="0" y="0"/>
                </a:moveTo>
                <a:lnTo>
                  <a:pt x="7445676" y="0"/>
                </a:lnTo>
                <a:lnTo>
                  <a:pt x="7445676" y="4480944"/>
                </a:lnTo>
                <a:lnTo>
                  <a:pt x="0" y="4480944"/>
                </a:lnTo>
                <a:lnTo>
                  <a:pt x="0" y="0"/>
                </a:lnTo>
                <a:close/>
              </a:path>
            </a:pathLst>
          </a:custGeom>
          <a:blipFill rotWithShape="1">
            <a:blip r:embed="rId4">
              <a:alphaModFix/>
            </a:blip>
            <a:stretch>
              <a:fillRect b="0" l="0" r="0" t="0"/>
            </a:stretch>
          </a:blipFill>
          <a:ln>
            <a:noFill/>
          </a:ln>
        </p:spPr>
      </p:sp>
      <p:sp>
        <p:nvSpPr>
          <p:cNvPr id="91" name="Google Shape;91;p1"/>
          <p:cNvSpPr/>
          <p:nvPr/>
        </p:nvSpPr>
        <p:spPr>
          <a:xfrm rot="-1545876">
            <a:off x="-2086332" y="137878"/>
            <a:ext cx="6910814" cy="2148635"/>
          </a:xfrm>
          <a:custGeom>
            <a:rect b="b" l="l" r="r" t="t"/>
            <a:pathLst>
              <a:path extrusionOk="0" h="2508608" w="8068622">
                <a:moveTo>
                  <a:pt x="0" y="0"/>
                </a:moveTo>
                <a:lnTo>
                  <a:pt x="8068622" y="0"/>
                </a:lnTo>
                <a:lnTo>
                  <a:pt x="8068622" y="2508608"/>
                </a:lnTo>
                <a:lnTo>
                  <a:pt x="0" y="2508608"/>
                </a:lnTo>
                <a:lnTo>
                  <a:pt x="0" y="0"/>
                </a:lnTo>
                <a:close/>
              </a:path>
            </a:pathLst>
          </a:custGeom>
          <a:blipFill rotWithShape="1">
            <a:blip r:embed="rId5">
              <a:alphaModFix/>
            </a:blip>
            <a:stretch>
              <a:fillRect b="0" l="0" r="0" t="0"/>
            </a:stretch>
          </a:blipFill>
          <a:ln>
            <a:noFill/>
          </a:ln>
        </p:spPr>
      </p:sp>
      <p:sp>
        <p:nvSpPr>
          <p:cNvPr id="92" name="Google Shape;92;p1"/>
          <p:cNvSpPr txBox="1"/>
          <p:nvPr>
            <p:ph type="title"/>
          </p:nvPr>
        </p:nvSpPr>
        <p:spPr>
          <a:xfrm>
            <a:off x="3178512" y="2363326"/>
            <a:ext cx="11606570" cy="5686373"/>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rgbClr val="2E7E7C"/>
              </a:buClr>
              <a:buSzPts val="8000"/>
              <a:buFont typeface="Arial"/>
              <a:buNone/>
            </a:pPr>
            <a:r>
              <a:rPr b="1" lang="vi-VN" sz="8000">
                <a:solidFill>
                  <a:srgbClr val="2E7E7C"/>
                </a:solidFill>
                <a:latin typeface="Arial"/>
                <a:ea typeface="Arial"/>
                <a:cs typeface="Arial"/>
                <a:sym typeface="Arial"/>
              </a:rPr>
              <a:t>VUI MỪNG CHÀO ĐÓN CÁC EM ĐẾN VỚI </a:t>
            </a:r>
            <a:br>
              <a:rPr b="1" lang="vi-VN" sz="8000">
                <a:solidFill>
                  <a:srgbClr val="2E7E7C"/>
                </a:solidFill>
                <a:latin typeface="Arial"/>
                <a:ea typeface="Arial"/>
                <a:cs typeface="Arial"/>
                <a:sym typeface="Arial"/>
              </a:rPr>
            </a:br>
            <a:r>
              <a:rPr b="1" lang="vi-VN" sz="8000">
                <a:solidFill>
                  <a:srgbClr val="2E7E7C"/>
                </a:solidFill>
                <a:latin typeface="Arial"/>
                <a:ea typeface="Arial"/>
                <a:cs typeface="Arial"/>
                <a:sym typeface="Arial"/>
              </a:rPr>
              <a:t>BÀI HỌC MỚI!</a:t>
            </a:r>
            <a:endParaRPr/>
          </a:p>
        </p:txBody>
      </p:sp>
      <p:pic>
        <p:nvPicPr>
          <p:cNvPr id="93" name="Google Shape;93;p1"/>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các hình ảnh sản phẩm thủ công mĩ nghệ SGK tr.23</a:t>
            </a:r>
            <a:endParaRPr/>
          </a:p>
        </p:txBody>
      </p:sp>
      <p:sp>
        <p:nvSpPr>
          <p:cNvPr id="221" name="Google Shape;221;p10"/>
          <p:cNvSpPr/>
          <p:nvPr/>
        </p:nvSpPr>
        <p:spPr>
          <a:xfrm>
            <a:off x="-152400" y="2209800"/>
            <a:ext cx="6553200" cy="1143000"/>
          </a:xfrm>
          <a:prstGeom prst="homePlate">
            <a:avLst>
              <a:gd fmla="val 50000" name="adj"/>
            </a:avLst>
          </a:prstGeom>
          <a:solidFill>
            <a:srgbClr val="369694"/>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THẢO LUẬN NHÓM</a:t>
            </a:r>
            <a:endParaRPr/>
          </a:p>
        </p:txBody>
      </p:sp>
      <p:sp>
        <p:nvSpPr>
          <p:cNvPr id="222" name="Google Shape;222;p10"/>
          <p:cNvSpPr/>
          <p:nvPr/>
        </p:nvSpPr>
        <p:spPr>
          <a:xfrm>
            <a:off x="914400" y="3848100"/>
            <a:ext cx="7086600" cy="55626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Mỗi sản phẩm có dạng hình, khối nào?</a:t>
            </a:r>
            <a:endParaRPr/>
          </a:p>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Sản phẩm nào trang trí bằng chấm, nét, màu sắc lặp lại?</a:t>
            </a:r>
            <a:endParaRPr/>
          </a:p>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Các sản phẩm thường được dùng để làm gì?</a:t>
            </a:r>
            <a:endParaRPr/>
          </a:p>
        </p:txBody>
      </p:sp>
      <p:pic>
        <p:nvPicPr>
          <p:cNvPr id="223" name="Google Shape;223;p10"/>
          <p:cNvPicPr preferRelativeResize="0"/>
          <p:nvPr/>
        </p:nvPicPr>
        <p:blipFill rotWithShape="1">
          <a:blip r:embed="rId3">
            <a:alphaModFix/>
          </a:blip>
          <a:srcRect b="4077" l="28750" r="27499" t="3841"/>
          <a:stretch/>
        </p:blipFill>
        <p:spPr>
          <a:xfrm>
            <a:off x="8526775" y="2601878"/>
            <a:ext cx="4594863" cy="5243549"/>
          </a:xfrm>
          <a:prstGeom prst="rect">
            <a:avLst/>
          </a:prstGeom>
          <a:noFill/>
          <a:ln>
            <a:noFill/>
          </a:ln>
        </p:spPr>
      </p:pic>
      <p:pic>
        <p:nvPicPr>
          <p:cNvPr id="224" name="Google Shape;224;p10"/>
          <p:cNvPicPr preferRelativeResize="0"/>
          <p:nvPr/>
        </p:nvPicPr>
        <p:blipFill rotWithShape="1">
          <a:blip r:embed="rId4">
            <a:alphaModFix/>
          </a:blip>
          <a:srcRect b="6438" l="23749" r="23750" t="8858"/>
          <a:stretch/>
        </p:blipFill>
        <p:spPr>
          <a:xfrm>
            <a:off x="13064294" y="5223653"/>
            <a:ext cx="4785362" cy="39878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1"/>
          <p:cNvSpPr txBox="1"/>
          <p:nvPr>
            <p:ph type="title"/>
          </p:nvPr>
        </p:nvSpPr>
        <p:spPr>
          <a:xfrm>
            <a:off x="0" y="406736"/>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Nhận xét các hình ảnh sản phẩm thủ công mĩ nghệ SGK tr.23</a:t>
            </a:r>
            <a:endParaRPr/>
          </a:p>
        </p:txBody>
      </p:sp>
      <p:pic>
        <p:nvPicPr>
          <p:cNvPr id="230" name="Google Shape;230;p11"/>
          <p:cNvPicPr preferRelativeResize="0"/>
          <p:nvPr/>
        </p:nvPicPr>
        <p:blipFill rotWithShape="1">
          <a:blip r:embed="rId3">
            <a:alphaModFix/>
          </a:blip>
          <a:srcRect b="18817" l="23750" r="25769" t="8858"/>
          <a:stretch/>
        </p:blipFill>
        <p:spPr>
          <a:xfrm>
            <a:off x="5927766" y="2247900"/>
            <a:ext cx="6432468" cy="4953000"/>
          </a:xfrm>
          <a:prstGeom prst="rect">
            <a:avLst/>
          </a:prstGeom>
          <a:noFill/>
          <a:ln>
            <a:noFill/>
          </a:ln>
        </p:spPr>
      </p:pic>
      <p:pic>
        <p:nvPicPr>
          <p:cNvPr id="231" name="Google Shape;231;p11"/>
          <p:cNvPicPr preferRelativeResize="0"/>
          <p:nvPr/>
        </p:nvPicPr>
        <p:blipFill rotWithShape="1">
          <a:blip r:embed="rId4">
            <a:alphaModFix/>
          </a:blip>
          <a:srcRect b="14348" l="29901" r="29195" t="3841"/>
          <a:stretch/>
        </p:blipFill>
        <p:spPr>
          <a:xfrm>
            <a:off x="1136103" y="2247900"/>
            <a:ext cx="4567054" cy="4953000"/>
          </a:xfrm>
          <a:prstGeom prst="rect">
            <a:avLst/>
          </a:prstGeom>
          <a:noFill/>
          <a:ln>
            <a:noFill/>
          </a:ln>
        </p:spPr>
      </p:pic>
      <p:sp>
        <p:nvSpPr>
          <p:cNvPr id="232" name="Google Shape;232;p11"/>
          <p:cNvSpPr/>
          <p:nvPr/>
        </p:nvSpPr>
        <p:spPr>
          <a:xfrm>
            <a:off x="714529" y="7429500"/>
            <a:ext cx="5410201" cy="18969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Mô hình Tháp Rùa có hình khối chữ nhật</a:t>
            </a:r>
            <a:endParaRPr/>
          </a:p>
        </p:txBody>
      </p:sp>
      <p:sp>
        <p:nvSpPr>
          <p:cNvPr id="233" name="Google Shape;233;p11"/>
          <p:cNvSpPr/>
          <p:nvPr/>
        </p:nvSpPr>
        <p:spPr>
          <a:xfrm>
            <a:off x="6857999" y="7429500"/>
            <a:ext cx="4572002" cy="18969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Quạt cói Ninh Bình có hình bán nguyệt.</a:t>
            </a:r>
            <a:endParaRPr/>
          </a:p>
        </p:txBody>
      </p:sp>
      <p:sp>
        <p:nvSpPr>
          <p:cNvPr id="234" name="Google Shape;234;p11"/>
          <p:cNvSpPr/>
          <p:nvPr/>
        </p:nvSpPr>
        <p:spPr>
          <a:xfrm>
            <a:off x="13944600" y="7073274"/>
            <a:ext cx="2780041" cy="3223236"/>
          </a:xfrm>
          <a:custGeom>
            <a:rect b="b" l="l" r="r" t="t"/>
            <a:pathLst>
              <a:path extrusionOk="0" h="1213984" w="1047061">
                <a:moveTo>
                  <a:pt x="0" y="0"/>
                </a:moveTo>
                <a:lnTo>
                  <a:pt x="1047061" y="0"/>
                </a:lnTo>
                <a:lnTo>
                  <a:pt x="1047061" y="1213984"/>
                </a:lnTo>
                <a:lnTo>
                  <a:pt x="0" y="12139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35" name="Google Shape;235;p11"/>
          <p:cNvSpPr/>
          <p:nvPr/>
        </p:nvSpPr>
        <p:spPr>
          <a:xfrm>
            <a:off x="13487400" y="1866900"/>
            <a:ext cx="4191000" cy="4673599"/>
          </a:xfrm>
          <a:prstGeom prst="wedgeRoundRectCallout">
            <a:avLst>
              <a:gd fmla="val -71438" name="adj1"/>
              <a:gd fmla="val 30463" name="adj2"/>
              <a:gd fmla="val 16667" name="adj3"/>
            </a:avLst>
          </a:prstGeom>
          <a:solidFill>
            <a:schemeClr val="lt1"/>
          </a:solidFill>
          <a:ln cap="flat" cmpd="sng" w="25400">
            <a:solidFill>
              <a:srgbClr val="E5272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vi-VN" sz="4000">
                <a:solidFill>
                  <a:schemeClr val="dk1"/>
                </a:solidFill>
                <a:latin typeface="Arial"/>
                <a:ea typeface="Arial"/>
                <a:cs typeface="Arial"/>
                <a:sym typeface="Arial"/>
              </a:rPr>
              <a:t>Các sản phẩm thủ công mỹ nghệ thường được dùng để làm quà tặng.</a:t>
            </a:r>
            <a:endParaRPr/>
          </a:p>
        </p:txBody>
      </p:sp>
      <p:pic>
        <p:nvPicPr>
          <p:cNvPr id="236" name="Google Shape;236;p11"/>
          <p:cNvPicPr preferRelativeResize="0"/>
          <p:nvPr/>
        </p:nvPicPr>
        <p:blipFill rotWithShape="1">
          <a:blip r:embed="rId6">
            <a:alphaModFix/>
          </a:blip>
          <a:srcRect b="0" l="0" r="0" t="0"/>
          <a:stretch/>
        </p:blipFill>
        <p:spPr>
          <a:xfrm>
            <a:off x="15316200" y="9558670"/>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40" name="Shape 240"/>
        <p:cNvGrpSpPr/>
        <p:nvPr/>
      </p:nvGrpSpPr>
      <p:grpSpPr>
        <a:xfrm>
          <a:off x="0" y="0"/>
          <a:ext cx="0" cy="0"/>
          <a:chOff x="0" y="0"/>
          <a:chExt cx="0" cy="0"/>
        </a:xfrm>
      </p:grpSpPr>
      <p:sp>
        <p:nvSpPr>
          <p:cNvPr id="241" name="Google Shape;241;p12"/>
          <p:cNvSpPr txBox="1"/>
          <p:nvPr>
            <p:ph type="title"/>
          </p:nvPr>
        </p:nvSpPr>
        <p:spPr>
          <a:xfrm>
            <a:off x="0" y="922246"/>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một số sản phẩm thủ công mĩ nghệ khác</a:t>
            </a:r>
            <a:endParaRPr/>
          </a:p>
        </p:txBody>
      </p:sp>
      <p:grpSp>
        <p:nvGrpSpPr>
          <p:cNvPr id="242" name="Google Shape;242;p12"/>
          <p:cNvGrpSpPr/>
          <p:nvPr/>
        </p:nvGrpSpPr>
        <p:grpSpPr>
          <a:xfrm>
            <a:off x="762000" y="2628586"/>
            <a:ext cx="8001000" cy="7010714"/>
            <a:chOff x="773430" y="2705100"/>
            <a:chExt cx="6530339" cy="6116948"/>
          </a:xfrm>
        </p:grpSpPr>
        <p:pic>
          <p:nvPicPr>
            <p:cNvPr id="243" name="Google Shape;243;p12"/>
            <p:cNvPicPr preferRelativeResize="0"/>
            <p:nvPr/>
          </p:nvPicPr>
          <p:blipFill rotWithShape="1">
            <a:blip r:embed="rId3">
              <a:alphaModFix/>
            </a:blip>
            <a:srcRect b="0" l="11" r="10" t="0"/>
            <a:stretch/>
          </p:blipFill>
          <p:spPr>
            <a:xfrm>
              <a:off x="773431" y="2705100"/>
              <a:ext cx="6530338" cy="5243549"/>
            </a:xfrm>
            <a:prstGeom prst="rect">
              <a:avLst/>
            </a:prstGeom>
            <a:noFill/>
            <a:ln cap="flat" cmpd="sng" w="9525">
              <a:solidFill>
                <a:srgbClr val="369694"/>
              </a:solidFill>
              <a:prstDash val="solid"/>
              <a:round/>
              <a:headEnd len="sm" w="sm" type="none"/>
              <a:tailEnd len="sm" w="sm" type="none"/>
            </a:ln>
          </p:spPr>
        </p:pic>
        <p:sp>
          <p:nvSpPr>
            <p:cNvPr id="244" name="Google Shape;244;p12"/>
            <p:cNvSpPr txBox="1"/>
            <p:nvPr/>
          </p:nvSpPr>
          <p:spPr>
            <a:xfrm>
              <a:off x="773430" y="8150902"/>
              <a:ext cx="6530337" cy="671146"/>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Túi xách làm từ dừa Bến Tre</a:t>
              </a:r>
              <a:endParaRPr/>
            </a:p>
          </p:txBody>
        </p:sp>
      </p:grpSp>
      <p:grpSp>
        <p:nvGrpSpPr>
          <p:cNvPr id="245" name="Google Shape;245;p12"/>
          <p:cNvGrpSpPr/>
          <p:nvPr/>
        </p:nvGrpSpPr>
        <p:grpSpPr>
          <a:xfrm>
            <a:off x="9804815" y="2634127"/>
            <a:ext cx="8001000" cy="6967972"/>
            <a:chOff x="773430" y="2705100"/>
            <a:chExt cx="6530339" cy="6079655"/>
          </a:xfrm>
        </p:grpSpPr>
        <p:pic>
          <p:nvPicPr>
            <p:cNvPr id="246" name="Google Shape;246;p12"/>
            <p:cNvPicPr preferRelativeResize="0"/>
            <p:nvPr/>
          </p:nvPicPr>
          <p:blipFill rotWithShape="1">
            <a:blip r:embed="rId4">
              <a:alphaModFix/>
            </a:blip>
            <a:srcRect b="0" l="3090" r="3089" t="0"/>
            <a:stretch/>
          </p:blipFill>
          <p:spPr>
            <a:xfrm>
              <a:off x="773431" y="2705100"/>
              <a:ext cx="6530338" cy="5243549"/>
            </a:xfrm>
            <a:prstGeom prst="rect">
              <a:avLst/>
            </a:prstGeom>
            <a:noFill/>
            <a:ln cap="flat" cmpd="sng" w="9525">
              <a:solidFill>
                <a:srgbClr val="369694"/>
              </a:solidFill>
              <a:prstDash val="solid"/>
              <a:round/>
              <a:headEnd len="sm" w="sm" type="none"/>
              <a:tailEnd len="sm" w="sm" type="none"/>
            </a:ln>
          </p:spPr>
        </p:pic>
        <p:sp>
          <p:nvSpPr>
            <p:cNvPr id="247" name="Google Shape;247;p12"/>
            <p:cNvSpPr txBox="1"/>
            <p:nvPr/>
          </p:nvSpPr>
          <p:spPr>
            <a:xfrm>
              <a:off x="773430" y="8188195"/>
              <a:ext cx="6530337" cy="596560"/>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Bộ ấm chén làm từ dừa Bến Tre</a:t>
              </a:r>
              <a:endParaRPr/>
            </a:p>
          </p:txBody>
        </p:sp>
      </p:grpSp>
      <p:sp>
        <p:nvSpPr>
          <p:cNvPr id="248" name="Google Shape;248;p12"/>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249" name="Google Shape;249;p12"/>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53" name="Shape 253"/>
        <p:cNvGrpSpPr/>
        <p:nvPr/>
      </p:nvGrpSpPr>
      <p:grpSpPr>
        <a:xfrm>
          <a:off x="0" y="0"/>
          <a:ext cx="0" cy="0"/>
          <a:chOff x="0" y="0"/>
          <a:chExt cx="0" cy="0"/>
        </a:xfrm>
      </p:grpSpPr>
      <p:sp>
        <p:nvSpPr>
          <p:cNvPr id="254" name="Google Shape;254;p13"/>
          <p:cNvSpPr txBox="1"/>
          <p:nvPr>
            <p:ph type="title"/>
          </p:nvPr>
        </p:nvSpPr>
        <p:spPr>
          <a:xfrm>
            <a:off x="0" y="11049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một số sản phẩm thủ công mĩ nghệ khác</a:t>
            </a:r>
            <a:endParaRPr/>
          </a:p>
        </p:txBody>
      </p:sp>
      <p:grpSp>
        <p:nvGrpSpPr>
          <p:cNvPr id="255" name="Google Shape;255;p13"/>
          <p:cNvGrpSpPr/>
          <p:nvPr/>
        </p:nvGrpSpPr>
        <p:grpSpPr>
          <a:xfrm>
            <a:off x="1108749" y="3012337"/>
            <a:ext cx="16070502" cy="6169763"/>
            <a:chOff x="773429" y="2800297"/>
            <a:chExt cx="13116589" cy="5383207"/>
          </a:xfrm>
        </p:grpSpPr>
        <p:pic>
          <p:nvPicPr>
            <p:cNvPr id="256" name="Google Shape;256;p13"/>
            <p:cNvPicPr preferRelativeResize="0"/>
            <p:nvPr/>
          </p:nvPicPr>
          <p:blipFill rotWithShape="1">
            <a:blip r:embed="rId3">
              <a:alphaModFix/>
            </a:blip>
            <a:srcRect b="0" l="83" r="84" t="0"/>
            <a:stretch/>
          </p:blipFill>
          <p:spPr>
            <a:xfrm>
              <a:off x="773429" y="2800298"/>
              <a:ext cx="6461861" cy="4578145"/>
            </a:xfrm>
            <a:prstGeom prst="rect">
              <a:avLst/>
            </a:prstGeom>
            <a:noFill/>
            <a:ln cap="flat" cmpd="sng" w="9525">
              <a:solidFill>
                <a:srgbClr val="369694"/>
              </a:solidFill>
              <a:prstDash val="solid"/>
              <a:round/>
              <a:headEnd len="sm" w="sm" type="none"/>
              <a:tailEnd len="sm" w="sm" type="none"/>
            </a:ln>
          </p:spPr>
        </p:pic>
        <p:sp>
          <p:nvSpPr>
            <p:cNvPr id="257" name="Google Shape;257;p13"/>
            <p:cNvSpPr txBox="1"/>
            <p:nvPr/>
          </p:nvSpPr>
          <p:spPr>
            <a:xfrm>
              <a:off x="773429" y="7619571"/>
              <a:ext cx="13116588"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Tranh gạo</a:t>
              </a:r>
              <a:endParaRPr sz="3600">
                <a:solidFill>
                  <a:schemeClr val="dk1"/>
                </a:solidFill>
                <a:latin typeface="Arial"/>
                <a:ea typeface="Arial"/>
                <a:cs typeface="Arial"/>
                <a:sym typeface="Arial"/>
              </a:endParaRPr>
            </a:p>
          </p:txBody>
        </p:sp>
        <p:pic>
          <p:nvPicPr>
            <p:cNvPr id="258" name="Google Shape;258;p13"/>
            <p:cNvPicPr preferRelativeResize="0"/>
            <p:nvPr/>
          </p:nvPicPr>
          <p:blipFill rotWithShape="1">
            <a:blip r:embed="rId4">
              <a:alphaModFix/>
            </a:blip>
            <a:srcRect b="0" l="7148" r="7147" t="0"/>
            <a:stretch/>
          </p:blipFill>
          <p:spPr>
            <a:xfrm>
              <a:off x="7428157" y="2800297"/>
              <a:ext cx="6461861" cy="4578145"/>
            </a:xfrm>
            <a:prstGeom prst="rect">
              <a:avLst/>
            </a:prstGeom>
            <a:noFill/>
            <a:ln cap="flat" cmpd="sng" w="9525">
              <a:solidFill>
                <a:srgbClr val="369694"/>
              </a:solidFill>
              <a:prstDash val="solid"/>
              <a:round/>
              <a:headEnd len="sm" w="sm" type="none"/>
              <a:tailEnd len="sm" w="sm" type="none"/>
            </a:ln>
          </p:spPr>
        </p:pic>
      </p:grpSp>
      <p:sp>
        <p:nvSpPr>
          <p:cNvPr id="259" name="Google Shape;259;p13"/>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260" name="Google Shape;260;p13"/>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pic>
        <p:nvPicPr>
          <p:cNvPr id="261" name="Google Shape;261;p13"/>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65" name="Shape 265"/>
        <p:cNvGrpSpPr/>
        <p:nvPr/>
      </p:nvGrpSpPr>
      <p:grpSpPr>
        <a:xfrm>
          <a:off x="0" y="0"/>
          <a:ext cx="0" cy="0"/>
          <a:chOff x="0" y="0"/>
          <a:chExt cx="0" cy="0"/>
        </a:xfrm>
      </p:grpSpPr>
      <p:sp>
        <p:nvSpPr>
          <p:cNvPr id="266" name="Google Shape;266;p14"/>
          <p:cNvSpPr txBox="1"/>
          <p:nvPr>
            <p:ph type="title"/>
          </p:nvPr>
        </p:nvSpPr>
        <p:spPr>
          <a:xfrm>
            <a:off x="0" y="11049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một số sản phẩm thủ công mĩ nghệ khác</a:t>
            </a:r>
            <a:endParaRPr/>
          </a:p>
        </p:txBody>
      </p:sp>
      <p:grpSp>
        <p:nvGrpSpPr>
          <p:cNvPr id="267" name="Google Shape;267;p14"/>
          <p:cNvGrpSpPr/>
          <p:nvPr/>
        </p:nvGrpSpPr>
        <p:grpSpPr>
          <a:xfrm>
            <a:off x="1278275" y="2857500"/>
            <a:ext cx="15731450" cy="6169763"/>
            <a:chOff x="773429" y="2800297"/>
            <a:chExt cx="12839858" cy="5383207"/>
          </a:xfrm>
        </p:grpSpPr>
        <p:pic>
          <p:nvPicPr>
            <p:cNvPr id="268" name="Google Shape;268;p14"/>
            <p:cNvPicPr preferRelativeResize="0"/>
            <p:nvPr/>
          </p:nvPicPr>
          <p:blipFill rotWithShape="1">
            <a:blip r:embed="rId3">
              <a:alphaModFix/>
            </a:blip>
            <a:srcRect b="0" l="4337" r="4337" t="0"/>
            <a:stretch/>
          </p:blipFill>
          <p:spPr>
            <a:xfrm>
              <a:off x="773429" y="2800298"/>
              <a:ext cx="6461861" cy="4578145"/>
            </a:xfrm>
            <a:prstGeom prst="rect">
              <a:avLst/>
            </a:prstGeom>
            <a:noFill/>
            <a:ln cap="flat" cmpd="sng" w="9525">
              <a:solidFill>
                <a:srgbClr val="369694"/>
              </a:solidFill>
              <a:prstDash val="solid"/>
              <a:round/>
              <a:headEnd len="sm" w="sm" type="none"/>
              <a:tailEnd len="sm" w="sm" type="none"/>
            </a:ln>
          </p:spPr>
        </p:pic>
        <p:sp>
          <p:nvSpPr>
            <p:cNvPr id="269" name="Google Shape;269;p14"/>
            <p:cNvSpPr txBox="1"/>
            <p:nvPr/>
          </p:nvSpPr>
          <p:spPr>
            <a:xfrm>
              <a:off x="773429" y="7619571"/>
              <a:ext cx="12839858"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Tranh đá</a:t>
              </a:r>
              <a:endParaRPr/>
            </a:p>
          </p:txBody>
        </p:sp>
        <p:pic>
          <p:nvPicPr>
            <p:cNvPr id="270" name="Google Shape;270;p14"/>
            <p:cNvPicPr preferRelativeResize="0"/>
            <p:nvPr/>
          </p:nvPicPr>
          <p:blipFill rotWithShape="1">
            <a:blip r:embed="rId4">
              <a:alphaModFix/>
            </a:blip>
            <a:srcRect b="5847" l="3320" r="3320" t="5847"/>
            <a:stretch/>
          </p:blipFill>
          <p:spPr>
            <a:xfrm>
              <a:off x="7580498" y="2800297"/>
              <a:ext cx="6032788" cy="4578145"/>
            </a:xfrm>
            <a:prstGeom prst="rect">
              <a:avLst/>
            </a:prstGeom>
            <a:noFill/>
            <a:ln cap="flat" cmpd="sng" w="9525">
              <a:solidFill>
                <a:srgbClr val="369694"/>
              </a:solidFill>
              <a:prstDash val="solid"/>
              <a:round/>
              <a:headEnd len="sm" w="sm" type="none"/>
              <a:tailEnd len="sm" w="sm" type="none"/>
            </a:ln>
          </p:spPr>
        </p:pic>
      </p:grpSp>
      <p:sp>
        <p:nvSpPr>
          <p:cNvPr id="271" name="Google Shape;271;p14"/>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272" name="Google Shape;272;p14"/>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76" name="Shape 276"/>
        <p:cNvGrpSpPr/>
        <p:nvPr/>
      </p:nvGrpSpPr>
      <p:grpSpPr>
        <a:xfrm>
          <a:off x="0" y="0"/>
          <a:ext cx="0" cy="0"/>
          <a:chOff x="0" y="0"/>
          <a:chExt cx="0" cy="0"/>
        </a:xfrm>
      </p:grpSpPr>
      <p:sp>
        <p:nvSpPr>
          <p:cNvPr id="277" name="Google Shape;277;p15"/>
          <p:cNvSpPr txBox="1"/>
          <p:nvPr>
            <p:ph type="title"/>
          </p:nvPr>
        </p:nvSpPr>
        <p:spPr>
          <a:xfrm>
            <a:off x="0" y="11049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một số sản phẩm thủ công mĩ nghệ khác</a:t>
            </a:r>
            <a:endParaRPr/>
          </a:p>
        </p:txBody>
      </p:sp>
      <p:grpSp>
        <p:nvGrpSpPr>
          <p:cNvPr id="278" name="Google Shape;278;p15"/>
          <p:cNvGrpSpPr/>
          <p:nvPr/>
        </p:nvGrpSpPr>
        <p:grpSpPr>
          <a:xfrm>
            <a:off x="1278275" y="2857500"/>
            <a:ext cx="15731450" cy="6169763"/>
            <a:chOff x="773429" y="2800297"/>
            <a:chExt cx="12839858" cy="5383207"/>
          </a:xfrm>
        </p:grpSpPr>
        <p:pic>
          <p:nvPicPr>
            <p:cNvPr id="279" name="Google Shape;279;p15"/>
            <p:cNvPicPr preferRelativeResize="0"/>
            <p:nvPr/>
          </p:nvPicPr>
          <p:blipFill rotWithShape="1">
            <a:blip r:embed="rId3">
              <a:alphaModFix/>
            </a:blip>
            <a:srcRect b="5817" l="0" r="0" t="5817"/>
            <a:stretch/>
          </p:blipFill>
          <p:spPr>
            <a:xfrm>
              <a:off x="773429" y="2800298"/>
              <a:ext cx="6461861" cy="4578145"/>
            </a:xfrm>
            <a:prstGeom prst="rect">
              <a:avLst/>
            </a:prstGeom>
            <a:noFill/>
            <a:ln cap="flat" cmpd="sng" w="9525">
              <a:solidFill>
                <a:srgbClr val="369694"/>
              </a:solidFill>
              <a:prstDash val="solid"/>
              <a:round/>
              <a:headEnd len="sm" w="sm" type="none"/>
              <a:tailEnd len="sm" w="sm" type="none"/>
            </a:ln>
          </p:spPr>
        </p:pic>
        <p:sp>
          <p:nvSpPr>
            <p:cNvPr id="280" name="Google Shape;280;p15"/>
            <p:cNvSpPr txBox="1"/>
            <p:nvPr/>
          </p:nvSpPr>
          <p:spPr>
            <a:xfrm>
              <a:off x="773429" y="7619571"/>
              <a:ext cx="12839858"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Đồ gỗ mỹ nghệ</a:t>
              </a:r>
              <a:endParaRPr/>
            </a:p>
          </p:txBody>
        </p:sp>
        <p:pic>
          <p:nvPicPr>
            <p:cNvPr id="281" name="Google Shape;281;p15"/>
            <p:cNvPicPr preferRelativeResize="0"/>
            <p:nvPr/>
          </p:nvPicPr>
          <p:blipFill rotWithShape="1">
            <a:blip r:embed="rId4">
              <a:alphaModFix/>
            </a:blip>
            <a:srcRect b="2674" l="0" r="0" t="2674"/>
            <a:stretch/>
          </p:blipFill>
          <p:spPr>
            <a:xfrm>
              <a:off x="7580498" y="2800297"/>
              <a:ext cx="6032788" cy="4578145"/>
            </a:xfrm>
            <a:prstGeom prst="rect">
              <a:avLst/>
            </a:prstGeom>
            <a:noFill/>
            <a:ln cap="flat" cmpd="sng" w="9525">
              <a:solidFill>
                <a:srgbClr val="369694"/>
              </a:solidFill>
              <a:prstDash val="solid"/>
              <a:round/>
              <a:headEnd len="sm" w="sm" type="none"/>
              <a:tailEnd len="sm" w="sm" type="none"/>
            </a:ln>
          </p:spPr>
        </p:pic>
      </p:grpSp>
      <p:sp>
        <p:nvSpPr>
          <p:cNvPr id="282" name="Google Shape;282;p15"/>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283" name="Google Shape;283;p15"/>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pic>
        <p:nvPicPr>
          <p:cNvPr id="284" name="Google Shape;284;p15"/>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88" name="Shape 288"/>
        <p:cNvGrpSpPr/>
        <p:nvPr/>
      </p:nvGrpSpPr>
      <p:grpSpPr>
        <a:xfrm>
          <a:off x="0" y="0"/>
          <a:ext cx="0" cy="0"/>
          <a:chOff x="0" y="0"/>
          <a:chExt cx="0" cy="0"/>
        </a:xfrm>
      </p:grpSpPr>
      <p:sp>
        <p:nvSpPr>
          <p:cNvPr id="289" name="Google Shape;289;p16"/>
          <p:cNvSpPr txBox="1"/>
          <p:nvPr>
            <p:ph type="title"/>
          </p:nvPr>
        </p:nvSpPr>
        <p:spPr>
          <a:xfrm>
            <a:off x="0" y="495300"/>
            <a:ext cx="18288000" cy="1143000"/>
          </a:xfrm>
          <a:prstGeom prst="rect">
            <a:avLst/>
          </a:prstGeom>
          <a:solidFill>
            <a:srgbClr val="CCECEB"/>
          </a:solid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E7E7C"/>
              </a:buClr>
              <a:buSzPts val="4000"/>
              <a:buFont typeface="Arial"/>
              <a:buNone/>
            </a:pPr>
            <a:r>
              <a:rPr b="1" lang="vi-VN" sz="4000">
                <a:solidFill>
                  <a:srgbClr val="2E7E7C"/>
                </a:solidFill>
                <a:latin typeface="Arial"/>
                <a:ea typeface="Arial"/>
                <a:cs typeface="Arial"/>
                <a:sym typeface="Arial"/>
              </a:rPr>
              <a:t>Các sản phẩm thủ công mỹ nghệ cạnh tranh giành ngôi vương</a:t>
            </a:r>
            <a:endParaRPr/>
          </a:p>
        </p:txBody>
      </p:sp>
      <p:pic>
        <p:nvPicPr>
          <p:cNvPr id="290" name="Google Shape;290;p16"/>
          <p:cNvPicPr preferRelativeResize="0"/>
          <p:nvPr/>
        </p:nvPicPr>
        <p:blipFill rotWithShape="1">
          <a:blip r:embed="rId3">
            <a:alphaModFix/>
          </a:blip>
          <a:srcRect b="0" l="0" r="0" t="0"/>
          <a:stretch/>
        </p:blipFill>
        <p:spPr>
          <a:xfrm>
            <a:off x="533400" y="2247900"/>
            <a:ext cx="13003330" cy="7315200"/>
          </a:xfrm>
          <a:prstGeom prst="rect">
            <a:avLst/>
          </a:prstGeom>
          <a:noFill/>
          <a:ln cap="rnd" cmpd="sng" w="10795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
        <p:nvSpPr>
          <p:cNvPr id="291" name="Google Shape;291;p16"/>
          <p:cNvSpPr/>
          <p:nvPr/>
        </p:nvSpPr>
        <p:spPr>
          <a:xfrm>
            <a:off x="14173200" y="5837935"/>
            <a:ext cx="3774997" cy="4476279"/>
          </a:xfrm>
          <a:custGeom>
            <a:rect b="b" l="l" r="r" t="t"/>
            <a:pathLst>
              <a:path extrusionOk="0" h="1106649" w="933274">
                <a:moveTo>
                  <a:pt x="0" y="0"/>
                </a:moveTo>
                <a:lnTo>
                  <a:pt x="933274" y="0"/>
                </a:lnTo>
                <a:lnTo>
                  <a:pt x="933274" y="1106649"/>
                </a:lnTo>
                <a:lnTo>
                  <a:pt x="0" y="11066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7"/>
          <p:cNvSpPr/>
          <p:nvPr/>
        </p:nvSpPr>
        <p:spPr>
          <a:xfrm>
            <a:off x="609600" y="1"/>
            <a:ext cx="7429500" cy="10286998"/>
          </a:xfrm>
          <a:custGeom>
            <a:rect b="b" l="l" r="r" t="t"/>
            <a:pathLst>
              <a:path extrusionOk="0" h="8229600" w="5486400">
                <a:moveTo>
                  <a:pt x="0" y="0"/>
                </a:moveTo>
                <a:lnTo>
                  <a:pt x="5486400" y="0"/>
                </a:lnTo>
                <a:lnTo>
                  <a:pt x="5486400" y="8229600"/>
                </a:lnTo>
                <a:lnTo>
                  <a:pt x="0" y="8229600"/>
                </a:lnTo>
                <a:lnTo>
                  <a:pt x="0" y="0"/>
                </a:lnTo>
                <a:close/>
              </a:path>
            </a:pathLst>
          </a:custGeom>
          <a:blipFill rotWithShape="1">
            <a:blip r:embed="rId3">
              <a:alphaModFix/>
            </a:blip>
            <a:stretch>
              <a:fillRect b="0" l="0" r="0" t="0"/>
            </a:stretch>
          </a:blipFill>
          <a:ln>
            <a:noFill/>
          </a:ln>
        </p:spPr>
      </p:sp>
      <p:sp>
        <p:nvSpPr>
          <p:cNvPr id="297" name="Google Shape;297;p17"/>
          <p:cNvSpPr txBox="1"/>
          <p:nvPr>
            <p:ph type="title"/>
          </p:nvPr>
        </p:nvSpPr>
        <p:spPr>
          <a:xfrm>
            <a:off x="9029700" y="1730829"/>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5400"/>
              <a:buFont typeface="Arial"/>
              <a:buNone/>
            </a:pPr>
            <a:r>
              <a:rPr b="1" lang="vi-VN" sz="5400">
                <a:solidFill>
                  <a:srgbClr val="E52725"/>
                </a:solidFill>
                <a:latin typeface="Arial"/>
                <a:ea typeface="Arial"/>
                <a:cs typeface="Arial"/>
                <a:sym typeface="Arial"/>
              </a:rPr>
              <a:t>KẾT LUẬN</a:t>
            </a:r>
            <a:endParaRPr/>
          </a:p>
        </p:txBody>
      </p:sp>
      <p:sp>
        <p:nvSpPr>
          <p:cNvPr id="298" name="Google Shape;298;p17"/>
          <p:cNvSpPr/>
          <p:nvPr/>
        </p:nvSpPr>
        <p:spPr>
          <a:xfrm>
            <a:off x="8763000" y="3238500"/>
            <a:ext cx="8763000" cy="5317671"/>
          </a:xfrm>
          <a:prstGeom prst="roundRect">
            <a:avLst>
              <a:gd fmla="val 1502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Sản phẩm thủ công mĩ nghệ thường được sáng tạo từ những chất liệu, hoạ tiết trang trí mang đậm nét văn hoá dân tộc và có thể sử dụng làm quà tặng.</a:t>
            </a:r>
            <a:endParaRPr/>
          </a:p>
        </p:txBody>
      </p:sp>
      <p:pic>
        <p:nvPicPr>
          <p:cNvPr id="299" name="Google Shape;299;p17"/>
          <p:cNvPicPr preferRelativeResize="0"/>
          <p:nvPr/>
        </p:nvPicPr>
        <p:blipFill rotWithShape="1">
          <a:blip r:embed="rId4">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303" name="Shape 303"/>
        <p:cNvGrpSpPr/>
        <p:nvPr/>
      </p:nvGrpSpPr>
      <p:grpSpPr>
        <a:xfrm>
          <a:off x="0" y="0"/>
          <a:ext cx="0" cy="0"/>
          <a:chOff x="0" y="0"/>
          <a:chExt cx="0" cy="0"/>
        </a:xfrm>
      </p:grpSpPr>
      <p:sp>
        <p:nvSpPr>
          <p:cNvPr id="304" name="Google Shape;304;p18"/>
          <p:cNvSpPr/>
          <p:nvPr/>
        </p:nvSpPr>
        <p:spPr>
          <a:xfrm>
            <a:off x="893794" y="-1312989"/>
            <a:ext cx="4160206" cy="8972994"/>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305" name="Google Shape;305;p18"/>
          <p:cNvSpPr/>
          <p:nvPr/>
        </p:nvSpPr>
        <p:spPr>
          <a:xfrm>
            <a:off x="3276600" y="6629971"/>
            <a:ext cx="1081773" cy="1551035"/>
          </a:xfrm>
          <a:custGeom>
            <a:rect b="b" l="l" r="r" t="t"/>
            <a:pathLst>
              <a:path extrusionOk="0" h="1551035" w="1081773">
                <a:moveTo>
                  <a:pt x="0" y="0"/>
                </a:moveTo>
                <a:lnTo>
                  <a:pt x="1081772" y="0"/>
                </a:lnTo>
                <a:lnTo>
                  <a:pt x="1081772" y="1551034"/>
                </a:lnTo>
                <a:lnTo>
                  <a:pt x="0" y="1551034"/>
                </a:lnTo>
                <a:lnTo>
                  <a:pt x="0" y="0"/>
                </a:lnTo>
                <a:close/>
              </a:path>
            </a:pathLst>
          </a:custGeom>
          <a:blipFill rotWithShape="1">
            <a:blip r:embed="rId4">
              <a:alphaModFix/>
            </a:blip>
            <a:stretch>
              <a:fillRect b="0" l="0" r="0" t="0"/>
            </a:stretch>
          </a:blipFill>
          <a:ln>
            <a:noFill/>
          </a:ln>
        </p:spPr>
      </p:sp>
      <p:sp>
        <p:nvSpPr>
          <p:cNvPr id="306" name="Google Shape;306;p18"/>
          <p:cNvSpPr/>
          <p:nvPr/>
        </p:nvSpPr>
        <p:spPr>
          <a:xfrm>
            <a:off x="17555594" y="322700"/>
            <a:ext cx="265729" cy="381000"/>
          </a:xfrm>
          <a:custGeom>
            <a:rect b="b" l="l" r="r" t="t"/>
            <a:pathLst>
              <a:path extrusionOk="0" h="747243" w="521166">
                <a:moveTo>
                  <a:pt x="0" y="0"/>
                </a:moveTo>
                <a:lnTo>
                  <a:pt x="521167" y="0"/>
                </a:lnTo>
                <a:lnTo>
                  <a:pt x="521167" y="747243"/>
                </a:lnTo>
                <a:lnTo>
                  <a:pt x="0" y="747243"/>
                </a:lnTo>
                <a:lnTo>
                  <a:pt x="0" y="0"/>
                </a:lnTo>
                <a:close/>
              </a:path>
            </a:pathLst>
          </a:custGeom>
          <a:blipFill rotWithShape="1">
            <a:blip r:embed="rId4">
              <a:alphaModFix/>
            </a:blip>
            <a:stretch>
              <a:fillRect b="0" l="0" r="0" t="0"/>
            </a:stretch>
          </a:blipFill>
          <a:ln>
            <a:noFill/>
          </a:ln>
        </p:spPr>
      </p:sp>
      <p:sp>
        <p:nvSpPr>
          <p:cNvPr id="307" name="Google Shape;307;p18"/>
          <p:cNvSpPr/>
          <p:nvPr/>
        </p:nvSpPr>
        <p:spPr>
          <a:xfrm>
            <a:off x="16915206" y="489614"/>
            <a:ext cx="773252" cy="1108681"/>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4">
              <a:alphaModFix/>
            </a:blip>
            <a:stretch>
              <a:fillRect b="0" l="0" r="0" t="0"/>
            </a:stretch>
          </a:blipFill>
          <a:ln>
            <a:noFill/>
          </a:ln>
        </p:spPr>
      </p:sp>
      <p:sp>
        <p:nvSpPr>
          <p:cNvPr id="308" name="Google Shape;308;p18"/>
          <p:cNvSpPr txBox="1"/>
          <p:nvPr>
            <p:ph type="title"/>
          </p:nvPr>
        </p:nvSpPr>
        <p:spPr>
          <a:xfrm>
            <a:off x="6958780" y="4367698"/>
            <a:ext cx="7665780" cy="3772292"/>
          </a:xfrm>
          <a:prstGeom prst="rect">
            <a:avLst/>
          </a:prstGeom>
          <a:noFill/>
          <a:ln>
            <a:noFill/>
          </a:ln>
        </p:spPr>
        <p:txBody>
          <a:bodyPr anchorCtr="0" anchor="ctr" bIns="45700" lIns="91425" spcFirstLastPara="1" rIns="91425" wrap="square" tIns="45700">
            <a:noAutofit/>
          </a:bodyPr>
          <a:lstStyle/>
          <a:p>
            <a:pPr indent="0" lvl="0" marL="0" rtl="0" algn="ctr">
              <a:lnSpc>
                <a:spcPct val="150000"/>
              </a:lnSpc>
              <a:spcBef>
                <a:spcPts val="0"/>
              </a:spcBef>
              <a:spcAft>
                <a:spcPts val="0"/>
              </a:spcAft>
              <a:buClr>
                <a:schemeClr val="dk1"/>
              </a:buClr>
              <a:buSzPts val="7200"/>
              <a:buFont typeface="Arial"/>
              <a:buNone/>
            </a:pPr>
            <a:r>
              <a:rPr b="1" lang="vi-VN" sz="7200">
                <a:latin typeface="Arial"/>
                <a:ea typeface="Arial"/>
                <a:cs typeface="Arial"/>
                <a:sym typeface="Arial"/>
              </a:rPr>
              <a:t>THỰC HÀNH, SÁNG TẠO</a:t>
            </a:r>
            <a:endParaRPr/>
          </a:p>
        </p:txBody>
      </p:sp>
      <p:sp>
        <p:nvSpPr>
          <p:cNvPr id="309" name="Google Shape;309;p18"/>
          <p:cNvSpPr txBox="1"/>
          <p:nvPr/>
        </p:nvSpPr>
        <p:spPr>
          <a:xfrm>
            <a:off x="9559752" y="1823357"/>
            <a:ext cx="2463836" cy="22098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7200" u="none" cap="none" strike="noStrike">
                <a:solidFill>
                  <a:srgbClr val="E52725"/>
                </a:solidFill>
                <a:latin typeface="Arial"/>
                <a:ea typeface="Arial"/>
                <a:cs typeface="Arial"/>
                <a:sym typeface="Arial"/>
              </a:rPr>
              <a:t>02</a:t>
            </a:r>
            <a:endParaRPr b="1" i="0" sz="7200" u="none" cap="none" strike="noStrike">
              <a:solidFill>
                <a:srgbClr val="E52725"/>
              </a:solidFill>
              <a:latin typeface="Arial"/>
              <a:ea typeface="Arial"/>
              <a:cs typeface="Arial"/>
              <a:sym typeface="Arial"/>
            </a:endParaRPr>
          </a:p>
        </p:txBody>
      </p:sp>
      <p:sp>
        <p:nvSpPr>
          <p:cNvPr id="310" name="Google Shape;310;p18"/>
          <p:cNvSpPr/>
          <p:nvPr/>
        </p:nvSpPr>
        <p:spPr>
          <a:xfrm>
            <a:off x="15768576" y="7660005"/>
            <a:ext cx="2321177" cy="2304295"/>
          </a:xfrm>
          <a:custGeom>
            <a:rect b="b" l="l" r="r" t="t"/>
            <a:pathLst>
              <a:path extrusionOk="0" h="2259697" w="2276252">
                <a:moveTo>
                  <a:pt x="0" y="0"/>
                </a:moveTo>
                <a:lnTo>
                  <a:pt x="2276252" y="0"/>
                </a:lnTo>
                <a:lnTo>
                  <a:pt x="2276252" y="2259698"/>
                </a:lnTo>
                <a:lnTo>
                  <a:pt x="0" y="2259698"/>
                </a:lnTo>
                <a:lnTo>
                  <a:pt x="0" y="0"/>
                </a:lnTo>
                <a:close/>
              </a:path>
            </a:pathLst>
          </a:custGeom>
          <a:blipFill rotWithShape="1">
            <a:blip r:embed="rId5">
              <a:alphaModFix/>
            </a:blip>
            <a:stretch>
              <a:fillRect b="0" l="0" r="0" t="0"/>
            </a:stretch>
          </a:blipFill>
          <a:ln>
            <a:noFill/>
          </a:ln>
        </p:spPr>
      </p:sp>
      <p:sp>
        <p:nvSpPr>
          <p:cNvPr id="311" name="Google Shape;311;p18"/>
          <p:cNvSpPr/>
          <p:nvPr/>
        </p:nvSpPr>
        <p:spPr>
          <a:xfrm>
            <a:off x="14782800" y="8679483"/>
            <a:ext cx="1693744" cy="1607517"/>
          </a:xfrm>
          <a:custGeom>
            <a:rect b="b" l="l" r="r" t="t"/>
            <a:pathLst>
              <a:path extrusionOk="0" h="2347245" w="2473151">
                <a:moveTo>
                  <a:pt x="0" y="0"/>
                </a:moveTo>
                <a:lnTo>
                  <a:pt x="2473151" y="0"/>
                </a:lnTo>
                <a:lnTo>
                  <a:pt x="2473151" y="2347245"/>
                </a:lnTo>
                <a:lnTo>
                  <a:pt x="0" y="2347245"/>
                </a:lnTo>
                <a:lnTo>
                  <a:pt x="0" y="0"/>
                </a:lnTo>
                <a:close/>
              </a:path>
            </a:pathLst>
          </a:custGeom>
          <a:blipFill rotWithShape="1">
            <a:blip r:embed="rId6">
              <a:alphaModFix/>
            </a:blip>
            <a:stretch>
              <a:fillRect b="0" l="0" r="0" t="0"/>
            </a:stretch>
          </a:blipFill>
          <a:ln>
            <a:noFill/>
          </a:ln>
        </p:spPr>
      </p:sp>
      <p:pic>
        <p:nvPicPr>
          <p:cNvPr id="312" name="Google Shape;312;p18"/>
          <p:cNvPicPr preferRelativeResize="0"/>
          <p:nvPr/>
        </p:nvPicPr>
        <p:blipFill rotWithShape="1">
          <a:blip r:embed="rId7">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9"/>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800"/>
              <a:buFont typeface="Arial"/>
              <a:buNone/>
            </a:pPr>
            <a:r>
              <a:rPr b="1" lang="vi-VN" sz="4800">
                <a:solidFill>
                  <a:srgbClr val="E52725"/>
                </a:solidFill>
                <a:latin typeface="Arial"/>
                <a:ea typeface="Arial"/>
                <a:cs typeface="Arial"/>
                <a:sym typeface="Arial"/>
              </a:rPr>
              <a:t>1. Mô phỏng sản phẩm đĩa gốm mỹ nghệ</a:t>
            </a:r>
            <a:endParaRPr/>
          </a:p>
        </p:txBody>
      </p:sp>
      <p:sp>
        <p:nvSpPr>
          <p:cNvPr id="318" name="Google Shape;318;p19"/>
          <p:cNvSpPr/>
          <p:nvPr/>
        </p:nvSpPr>
        <p:spPr>
          <a:xfrm>
            <a:off x="-152400" y="2400300"/>
            <a:ext cx="6553200" cy="1143000"/>
          </a:xfrm>
          <a:prstGeom prst="homePlate">
            <a:avLst>
              <a:gd fmla="val 50000" name="adj"/>
            </a:avLst>
          </a:prstGeom>
          <a:solidFill>
            <a:srgbClr val="369694"/>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THẢO LUẬN NHÓM</a:t>
            </a:r>
            <a:endParaRPr/>
          </a:p>
        </p:txBody>
      </p:sp>
      <p:sp>
        <p:nvSpPr>
          <p:cNvPr id="319" name="Google Shape;319;p19"/>
          <p:cNvSpPr/>
          <p:nvPr/>
        </p:nvSpPr>
        <p:spPr>
          <a:xfrm>
            <a:off x="762000" y="4361245"/>
            <a:ext cx="12496800" cy="5029200"/>
          </a:xfrm>
          <a:prstGeom prst="roundRect">
            <a:avLst>
              <a:gd fmla="val 1178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Hình thức thể hiện của sản phẩm đĩa gốm mĩ nghệ.</a:t>
            </a:r>
            <a:endParaRPr/>
          </a:p>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Vật liệu chính tạo nên sản phẩm đĩa gốm mĩ nghệ.</a:t>
            </a:r>
            <a:endParaRPr/>
          </a:p>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Sản phẩm đĩa gốm mĩ nghệ được trang trí bằng những hoạ tiết/chi tiết nào?</a:t>
            </a:r>
            <a:endParaRPr/>
          </a:p>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 Em hãy nêu các bước tạo sản phẩm đĩa gốm mĩ nghệ.</a:t>
            </a:r>
            <a:endParaRPr/>
          </a:p>
        </p:txBody>
      </p:sp>
      <p:pic>
        <p:nvPicPr>
          <p:cNvPr id="320" name="Google Shape;320;p19"/>
          <p:cNvPicPr preferRelativeResize="0"/>
          <p:nvPr/>
        </p:nvPicPr>
        <p:blipFill rotWithShape="1">
          <a:blip r:embed="rId3">
            <a:alphaModFix/>
          </a:blip>
          <a:srcRect b="12806" l="29072" r="29071" t="8718"/>
          <a:stretch/>
        </p:blipFill>
        <p:spPr>
          <a:xfrm>
            <a:off x="13944600" y="2375941"/>
            <a:ext cx="3886049" cy="1985304"/>
          </a:xfrm>
          <a:prstGeom prst="rect">
            <a:avLst/>
          </a:prstGeom>
          <a:noFill/>
          <a:ln>
            <a:noFill/>
          </a:ln>
        </p:spPr>
      </p:pic>
      <p:pic>
        <p:nvPicPr>
          <p:cNvPr id="321" name="Google Shape;321;p19"/>
          <p:cNvPicPr preferRelativeResize="0"/>
          <p:nvPr/>
        </p:nvPicPr>
        <p:blipFill rotWithShape="1">
          <a:blip r:embed="rId4">
            <a:alphaModFix/>
          </a:blip>
          <a:srcRect b="4387" l="33439" r="33439" t="6491"/>
          <a:stretch/>
        </p:blipFill>
        <p:spPr>
          <a:xfrm>
            <a:off x="15163800" y="4588151"/>
            <a:ext cx="2182870" cy="2155549"/>
          </a:xfrm>
          <a:prstGeom prst="rect">
            <a:avLst/>
          </a:prstGeom>
          <a:noFill/>
          <a:ln>
            <a:noFill/>
          </a:ln>
        </p:spPr>
      </p:pic>
      <p:pic>
        <p:nvPicPr>
          <p:cNvPr id="322" name="Google Shape;322;p19"/>
          <p:cNvPicPr preferRelativeResize="0"/>
          <p:nvPr/>
        </p:nvPicPr>
        <p:blipFill rotWithShape="1">
          <a:blip r:embed="rId5">
            <a:alphaModFix/>
          </a:blip>
          <a:srcRect b="4756" l="27410" r="30583" t="4757"/>
          <a:stretch/>
        </p:blipFill>
        <p:spPr>
          <a:xfrm>
            <a:off x="15163800" y="7102751"/>
            <a:ext cx="2029815" cy="2155549"/>
          </a:xfrm>
          <a:prstGeom prst="rect">
            <a:avLst/>
          </a:prstGeom>
          <a:noFill/>
          <a:ln>
            <a:noFill/>
          </a:ln>
        </p:spPr>
      </p:pic>
      <p:sp>
        <p:nvSpPr>
          <p:cNvPr id="323" name="Google Shape;323;p19"/>
          <p:cNvSpPr/>
          <p:nvPr/>
        </p:nvSpPr>
        <p:spPr>
          <a:xfrm>
            <a:off x="17206180" y="489615"/>
            <a:ext cx="482278" cy="691486"/>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6">
              <a:alphaModFix/>
            </a:blip>
            <a:stretch>
              <a:fillRect b="0" l="0" r="0" t="0"/>
            </a:stretch>
          </a:blipFill>
          <a:ln>
            <a:noFill/>
          </a:ln>
        </p:spPr>
      </p:sp>
      <p:sp>
        <p:nvSpPr>
          <p:cNvPr id="324" name="Google Shape;324;p19"/>
          <p:cNvSpPr/>
          <p:nvPr/>
        </p:nvSpPr>
        <p:spPr>
          <a:xfrm rot="2822174">
            <a:off x="-349170" y="9507496"/>
            <a:ext cx="850739" cy="1219782"/>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rot="-2586399">
            <a:off x="-744112" y="-329676"/>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99" name="Google Shape;99;p2"/>
          <p:cNvSpPr/>
          <p:nvPr/>
        </p:nvSpPr>
        <p:spPr>
          <a:xfrm flipH="1" rot="2586399">
            <a:off x="16781889" y="-329677"/>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100" name="Google Shape;100;p2"/>
          <p:cNvSpPr txBox="1"/>
          <p:nvPr>
            <p:ph type="title"/>
          </p:nvPr>
        </p:nvSpPr>
        <p:spPr>
          <a:xfrm>
            <a:off x="381000" y="539386"/>
            <a:ext cx="17512476"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6000"/>
              <a:buFont typeface="Arial"/>
              <a:buNone/>
            </a:pPr>
            <a:r>
              <a:rPr b="1" lang="vi-VN" sz="6000">
                <a:solidFill>
                  <a:srgbClr val="E52725"/>
                </a:solidFill>
                <a:latin typeface="Arial"/>
                <a:ea typeface="Arial"/>
                <a:cs typeface="Arial"/>
                <a:sym typeface="Arial"/>
              </a:rPr>
              <a:t>KHỞI ĐỘNG</a:t>
            </a:r>
            <a:endParaRPr/>
          </a:p>
        </p:txBody>
      </p:sp>
      <p:grpSp>
        <p:nvGrpSpPr>
          <p:cNvPr id="101" name="Google Shape;101;p2"/>
          <p:cNvGrpSpPr/>
          <p:nvPr/>
        </p:nvGrpSpPr>
        <p:grpSpPr>
          <a:xfrm>
            <a:off x="2400299" y="2067659"/>
            <a:ext cx="13487400" cy="3695701"/>
            <a:chOff x="2209800" y="2171700"/>
            <a:chExt cx="13487400" cy="3695701"/>
          </a:xfrm>
        </p:grpSpPr>
        <p:grpSp>
          <p:nvGrpSpPr>
            <p:cNvPr id="102" name="Google Shape;102;p2"/>
            <p:cNvGrpSpPr/>
            <p:nvPr/>
          </p:nvGrpSpPr>
          <p:grpSpPr>
            <a:xfrm>
              <a:off x="2209800" y="2171700"/>
              <a:ext cx="13487400" cy="3695701"/>
              <a:chOff x="533400" y="2133600"/>
              <a:chExt cx="13487400" cy="3695701"/>
            </a:xfrm>
          </p:grpSpPr>
          <p:sp>
            <p:nvSpPr>
              <p:cNvPr id="103" name="Google Shape;103;p2"/>
              <p:cNvSpPr/>
              <p:nvPr/>
            </p:nvSpPr>
            <p:spPr>
              <a:xfrm>
                <a:off x="533400" y="2705101"/>
                <a:ext cx="13487400" cy="3124200"/>
              </a:xfrm>
              <a:prstGeom prst="roundRect">
                <a:avLst>
                  <a:gd fmla="val 12275" name="adj"/>
                </a:avLst>
              </a:prstGeom>
              <a:solidFill>
                <a:schemeClr val="lt1"/>
              </a:solidFill>
              <a:ln cap="flat" cmpd="sng" w="25400">
                <a:solidFill>
                  <a:srgbClr val="3696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0" sz="4000" u="none" cap="none" strike="noStrike">
                  <a:solidFill>
                    <a:schemeClr val="dk1"/>
                  </a:solidFill>
                  <a:latin typeface="Arial"/>
                  <a:ea typeface="Arial"/>
                  <a:cs typeface="Arial"/>
                  <a:sym typeface="Arial"/>
                </a:endParaRPr>
              </a:p>
            </p:txBody>
          </p:sp>
          <p:sp>
            <p:nvSpPr>
              <p:cNvPr id="104" name="Google Shape;104;p2"/>
              <p:cNvSpPr/>
              <p:nvPr/>
            </p:nvSpPr>
            <p:spPr>
              <a:xfrm>
                <a:off x="2895600" y="2133600"/>
                <a:ext cx="8763000" cy="1143000"/>
              </a:xfrm>
              <a:prstGeom prst="roundRect">
                <a:avLst>
                  <a:gd fmla="val 50000" name="adj"/>
                </a:avLst>
              </a:prstGeom>
              <a:solidFill>
                <a:srgbClr val="369694"/>
              </a:solidFill>
              <a:ln cap="flat" cmpd="sng" w="9525">
                <a:solidFill>
                  <a:srgbClr val="36969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vi-VN" sz="4400" u="none" cap="none" strike="noStrike">
                    <a:solidFill>
                      <a:schemeClr val="lt1"/>
                    </a:solidFill>
                    <a:latin typeface="Arial"/>
                    <a:ea typeface="Arial"/>
                    <a:cs typeface="Arial"/>
                    <a:sym typeface="Arial"/>
                  </a:rPr>
                  <a:t>NHANH TAY NHANH MẮT</a:t>
                </a:r>
                <a:endParaRPr/>
              </a:p>
            </p:txBody>
          </p:sp>
        </p:grpSp>
        <p:sp>
          <p:nvSpPr>
            <p:cNvPr id="105" name="Google Shape;105;p2"/>
            <p:cNvSpPr txBox="1"/>
            <p:nvPr/>
          </p:nvSpPr>
          <p:spPr>
            <a:xfrm>
              <a:off x="2514600" y="3602389"/>
              <a:ext cx="128778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vi-VN" sz="4000" u="none" cap="none" strike="noStrike">
                  <a:solidFill>
                    <a:schemeClr val="dk1"/>
                  </a:solidFill>
                  <a:latin typeface="Arial"/>
                  <a:ea typeface="Arial"/>
                  <a:cs typeface="Arial"/>
                  <a:sym typeface="Arial"/>
                </a:rPr>
                <a:t>Quan sát nhanh các hình ảnh và viết lại tên ngành nghề thủ công của các sản phẩm thủ công mĩ nghệ.</a:t>
              </a:r>
              <a:endParaRPr/>
            </a:p>
          </p:txBody>
        </p:sp>
      </p:grpSp>
      <p:sp>
        <p:nvSpPr>
          <p:cNvPr id="106" name="Google Shape;106;p2"/>
          <p:cNvSpPr/>
          <p:nvPr/>
        </p:nvSpPr>
        <p:spPr>
          <a:xfrm>
            <a:off x="3433077" y="6148633"/>
            <a:ext cx="11421845" cy="4069037"/>
          </a:xfrm>
          <a:custGeom>
            <a:rect b="b" l="l" r="r" t="t"/>
            <a:pathLst>
              <a:path extrusionOk="0" h="754711" w="2118486">
                <a:moveTo>
                  <a:pt x="0" y="0"/>
                </a:moveTo>
                <a:lnTo>
                  <a:pt x="2118486" y="0"/>
                </a:lnTo>
                <a:lnTo>
                  <a:pt x="2118486" y="754710"/>
                </a:lnTo>
                <a:lnTo>
                  <a:pt x="0" y="754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0"/>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E7E7C"/>
              </a:buClr>
              <a:buSzPts val="4400"/>
              <a:buFont typeface="Arial"/>
              <a:buNone/>
            </a:pPr>
            <a:r>
              <a:rPr b="1" lang="vi-VN">
                <a:solidFill>
                  <a:srgbClr val="2E7E7C"/>
                </a:solidFill>
                <a:latin typeface="Arial"/>
                <a:ea typeface="Arial"/>
                <a:cs typeface="Arial"/>
                <a:sym typeface="Arial"/>
              </a:rPr>
              <a:t>Các bước mô phỏng sản phẩm đĩa gốm mỹ nghệ</a:t>
            </a:r>
            <a:endParaRPr/>
          </a:p>
        </p:txBody>
      </p:sp>
      <p:pic>
        <p:nvPicPr>
          <p:cNvPr id="330" name="Google Shape;330;p20"/>
          <p:cNvPicPr preferRelativeResize="0"/>
          <p:nvPr/>
        </p:nvPicPr>
        <p:blipFill rotWithShape="1">
          <a:blip r:embed="rId3">
            <a:alphaModFix/>
          </a:blip>
          <a:srcRect b="12806" l="29072" r="29071" t="8718"/>
          <a:stretch/>
        </p:blipFill>
        <p:spPr>
          <a:xfrm>
            <a:off x="914400" y="2396196"/>
            <a:ext cx="7092869" cy="3623604"/>
          </a:xfrm>
          <a:prstGeom prst="rect">
            <a:avLst/>
          </a:prstGeom>
          <a:noFill/>
          <a:ln>
            <a:noFill/>
          </a:ln>
        </p:spPr>
      </p:pic>
      <p:pic>
        <p:nvPicPr>
          <p:cNvPr id="331" name="Google Shape;331;p20"/>
          <p:cNvPicPr preferRelativeResize="0"/>
          <p:nvPr/>
        </p:nvPicPr>
        <p:blipFill rotWithShape="1">
          <a:blip r:embed="rId4">
            <a:alphaModFix/>
          </a:blip>
          <a:srcRect b="4387" l="33439" r="33439" t="6491"/>
          <a:stretch/>
        </p:blipFill>
        <p:spPr>
          <a:xfrm>
            <a:off x="8872053" y="2205696"/>
            <a:ext cx="4055362" cy="4004604"/>
          </a:xfrm>
          <a:prstGeom prst="rect">
            <a:avLst/>
          </a:prstGeom>
          <a:noFill/>
          <a:ln>
            <a:noFill/>
          </a:ln>
        </p:spPr>
      </p:pic>
      <p:pic>
        <p:nvPicPr>
          <p:cNvPr id="332" name="Google Shape;332;p20"/>
          <p:cNvPicPr preferRelativeResize="0"/>
          <p:nvPr/>
        </p:nvPicPr>
        <p:blipFill rotWithShape="1">
          <a:blip r:embed="rId5">
            <a:alphaModFix/>
          </a:blip>
          <a:srcRect b="4756" l="27410" r="30583" t="4757"/>
          <a:stretch/>
        </p:blipFill>
        <p:spPr>
          <a:xfrm>
            <a:off x="13792200" y="2205696"/>
            <a:ext cx="3771014" cy="4004604"/>
          </a:xfrm>
          <a:prstGeom prst="rect">
            <a:avLst/>
          </a:prstGeom>
          <a:noFill/>
          <a:ln>
            <a:noFill/>
          </a:ln>
        </p:spPr>
      </p:pic>
      <p:sp>
        <p:nvSpPr>
          <p:cNvPr id="333" name="Google Shape;333;p20"/>
          <p:cNvSpPr/>
          <p:nvPr/>
        </p:nvSpPr>
        <p:spPr>
          <a:xfrm>
            <a:off x="1755733" y="6663396"/>
            <a:ext cx="5410201" cy="28163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Vẽ các hình tròn bằng compa trên giấy để tạo hình cho chiếc đĩa.</a:t>
            </a:r>
            <a:endParaRPr/>
          </a:p>
        </p:txBody>
      </p:sp>
      <p:sp>
        <p:nvSpPr>
          <p:cNvPr id="334" name="Google Shape;334;p20"/>
          <p:cNvSpPr/>
          <p:nvPr/>
        </p:nvSpPr>
        <p:spPr>
          <a:xfrm>
            <a:off x="9074068" y="6663396"/>
            <a:ext cx="3651332" cy="28163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Trang trí các hoạ tiết cho chiếc đĩa.</a:t>
            </a:r>
            <a:endParaRPr/>
          </a:p>
        </p:txBody>
      </p:sp>
      <p:sp>
        <p:nvSpPr>
          <p:cNvPr id="335" name="Google Shape;335;p20"/>
          <p:cNvSpPr/>
          <p:nvPr/>
        </p:nvSpPr>
        <p:spPr>
          <a:xfrm>
            <a:off x="14286613" y="6663396"/>
            <a:ext cx="2782188" cy="28163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Tô màu hoàn thiện chiếc đĩa.</a:t>
            </a:r>
            <a:endParaRPr/>
          </a:p>
        </p:txBody>
      </p:sp>
      <p:pic>
        <p:nvPicPr>
          <p:cNvPr id="336" name="Google Shape;336;p20"/>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1"/>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800"/>
              <a:buFont typeface="Arial"/>
              <a:buNone/>
            </a:pPr>
            <a:r>
              <a:rPr b="1" lang="vi-VN" sz="4800">
                <a:solidFill>
                  <a:srgbClr val="E52725"/>
                </a:solidFill>
                <a:latin typeface="Arial"/>
                <a:ea typeface="Arial"/>
                <a:cs typeface="Arial"/>
                <a:sym typeface="Arial"/>
              </a:rPr>
              <a:t>2. Vẽ, cắt, dán, đan tạo sản phẩm chiếc thuyền</a:t>
            </a:r>
            <a:endParaRPr/>
          </a:p>
        </p:txBody>
      </p:sp>
      <p:sp>
        <p:nvSpPr>
          <p:cNvPr id="342" name="Google Shape;342;p21"/>
          <p:cNvSpPr/>
          <p:nvPr/>
        </p:nvSpPr>
        <p:spPr>
          <a:xfrm>
            <a:off x="0" y="2225593"/>
            <a:ext cx="6553200" cy="1143000"/>
          </a:xfrm>
          <a:prstGeom prst="homePlate">
            <a:avLst>
              <a:gd fmla="val 50000" name="adj"/>
            </a:avLst>
          </a:prstGeom>
          <a:solidFill>
            <a:srgbClr val="369694"/>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THẢO LUẬN NHÓM</a:t>
            </a:r>
            <a:endParaRPr/>
          </a:p>
        </p:txBody>
      </p:sp>
      <p:sp>
        <p:nvSpPr>
          <p:cNvPr id="343" name="Google Shape;343;p21"/>
          <p:cNvSpPr/>
          <p:nvPr/>
        </p:nvSpPr>
        <p:spPr>
          <a:xfrm>
            <a:off x="740149" y="3907878"/>
            <a:ext cx="6117851" cy="2971805"/>
          </a:xfrm>
          <a:prstGeom prst="roundRect">
            <a:avLst>
              <a:gd fmla="val 1178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Sản phẩm chiếc thuyền được tạo hình bằng những nguyên liệu nào?</a:t>
            </a:r>
            <a:endParaRPr/>
          </a:p>
        </p:txBody>
      </p:sp>
      <p:pic>
        <p:nvPicPr>
          <p:cNvPr id="344" name="Google Shape;344;p21"/>
          <p:cNvPicPr preferRelativeResize="0"/>
          <p:nvPr/>
        </p:nvPicPr>
        <p:blipFill rotWithShape="1">
          <a:blip r:embed="rId3">
            <a:alphaModFix/>
          </a:blip>
          <a:srcRect b="10494" l="36373" r="36148" t="16580"/>
          <a:stretch/>
        </p:blipFill>
        <p:spPr>
          <a:xfrm>
            <a:off x="7116641" y="3162302"/>
            <a:ext cx="2843256" cy="2689308"/>
          </a:xfrm>
          <a:prstGeom prst="rect">
            <a:avLst/>
          </a:prstGeom>
          <a:noFill/>
          <a:ln>
            <a:noFill/>
          </a:ln>
        </p:spPr>
      </p:pic>
      <p:pic>
        <p:nvPicPr>
          <p:cNvPr id="345" name="Google Shape;345;p21"/>
          <p:cNvPicPr preferRelativeResize="0"/>
          <p:nvPr/>
        </p:nvPicPr>
        <p:blipFill rotWithShape="1">
          <a:blip r:embed="rId4">
            <a:alphaModFix/>
          </a:blip>
          <a:srcRect b="9205" l="36376" r="36376" t="18901"/>
          <a:stretch/>
        </p:blipFill>
        <p:spPr>
          <a:xfrm>
            <a:off x="10340895" y="3162301"/>
            <a:ext cx="2689307" cy="2689307"/>
          </a:xfrm>
          <a:prstGeom prst="rect">
            <a:avLst/>
          </a:prstGeom>
          <a:noFill/>
          <a:ln>
            <a:noFill/>
          </a:ln>
        </p:spPr>
      </p:pic>
      <p:pic>
        <p:nvPicPr>
          <p:cNvPr id="346" name="Google Shape;346;p21"/>
          <p:cNvPicPr preferRelativeResize="0"/>
          <p:nvPr/>
        </p:nvPicPr>
        <p:blipFill rotWithShape="1">
          <a:blip r:embed="rId5">
            <a:alphaModFix/>
          </a:blip>
          <a:srcRect b="14112" l="35199" r="31885" t="14112"/>
          <a:stretch/>
        </p:blipFill>
        <p:spPr>
          <a:xfrm>
            <a:off x="13411200" y="3162300"/>
            <a:ext cx="4572000" cy="2689308"/>
          </a:xfrm>
          <a:prstGeom prst="rect">
            <a:avLst/>
          </a:prstGeom>
          <a:noFill/>
          <a:ln>
            <a:noFill/>
          </a:ln>
        </p:spPr>
      </p:pic>
      <p:pic>
        <p:nvPicPr>
          <p:cNvPr id="347" name="Google Shape;347;p21"/>
          <p:cNvPicPr preferRelativeResize="0"/>
          <p:nvPr/>
        </p:nvPicPr>
        <p:blipFill rotWithShape="1">
          <a:blip r:embed="rId6">
            <a:alphaModFix/>
          </a:blip>
          <a:srcRect b="11951" l="27938" r="27937" t="5962"/>
          <a:stretch/>
        </p:blipFill>
        <p:spPr>
          <a:xfrm>
            <a:off x="7940273" y="6515102"/>
            <a:ext cx="5031212" cy="2971804"/>
          </a:xfrm>
          <a:prstGeom prst="rect">
            <a:avLst/>
          </a:prstGeom>
          <a:noFill/>
          <a:ln>
            <a:noFill/>
          </a:ln>
        </p:spPr>
      </p:pic>
      <p:pic>
        <p:nvPicPr>
          <p:cNvPr id="348" name="Google Shape;348;p21"/>
          <p:cNvPicPr preferRelativeResize="0"/>
          <p:nvPr/>
        </p:nvPicPr>
        <p:blipFill rotWithShape="1">
          <a:blip r:embed="rId7">
            <a:alphaModFix/>
          </a:blip>
          <a:srcRect b="0" l="28489" r="28489" t="0"/>
          <a:stretch/>
        </p:blipFill>
        <p:spPr>
          <a:xfrm>
            <a:off x="13716000" y="6515100"/>
            <a:ext cx="2546870" cy="2971804"/>
          </a:xfrm>
          <a:prstGeom prst="rect">
            <a:avLst/>
          </a:prstGeom>
          <a:noFill/>
          <a:ln>
            <a:noFill/>
          </a:ln>
        </p:spPr>
      </p:pic>
      <p:sp>
        <p:nvSpPr>
          <p:cNvPr id="349" name="Google Shape;349;p21"/>
          <p:cNvSpPr/>
          <p:nvPr/>
        </p:nvSpPr>
        <p:spPr>
          <a:xfrm>
            <a:off x="740149" y="7124701"/>
            <a:ext cx="6117851" cy="2209800"/>
          </a:xfrm>
          <a:prstGeom prst="roundRect">
            <a:avLst>
              <a:gd fmla="val 1178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Calibri"/>
                <a:ea typeface="Calibri"/>
                <a:cs typeface="Calibri"/>
                <a:sym typeface="Calibri"/>
              </a:rPr>
              <a:t>Em hãy nêu các bước để tạo sản phẩm chiếc thuyền.</a:t>
            </a:r>
            <a:endParaRPr sz="3600">
              <a:solidFill>
                <a:schemeClr val="dk1"/>
              </a:solidFill>
              <a:latin typeface="Arial"/>
              <a:ea typeface="Arial"/>
              <a:cs typeface="Arial"/>
              <a:sym typeface="Arial"/>
            </a:endParaRPr>
          </a:p>
        </p:txBody>
      </p:sp>
      <p:grpSp>
        <p:nvGrpSpPr>
          <p:cNvPr id="350" name="Google Shape;350;p21"/>
          <p:cNvGrpSpPr/>
          <p:nvPr/>
        </p:nvGrpSpPr>
        <p:grpSpPr>
          <a:xfrm>
            <a:off x="-24375" y="0"/>
            <a:ext cx="1219866" cy="1001277"/>
            <a:chOff x="-24375" y="0"/>
            <a:chExt cx="1219866" cy="1001277"/>
          </a:xfrm>
        </p:grpSpPr>
        <p:sp>
          <p:nvSpPr>
            <p:cNvPr id="351" name="Google Shape;351;p21"/>
            <p:cNvSpPr/>
            <p:nvPr/>
          </p:nvSpPr>
          <p:spPr>
            <a:xfrm>
              <a:off x="-24375" y="0"/>
              <a:ext cx="795684" cy="878768"/>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8">
                <a:alphaModFix/>
              </a:blip>
              <a:stretch>
                <a:fillRect b="0" l="0" r="0" t="0"/>
              </a:stretch>
            </a:blipFill>
            <a:ln>
              <a:noFill/>
            </a:ln>
          </p:spPr>
        </p:sp>
        <p:sp>
          <p:nvSpPr>
            <p:cNvPr id="352" name="Google Shape;352;p21"/>
            <p:cNvSpPr/>
            <p:nvPr/>
          </p:nvSpPr>
          <p:spPr>
            <a:xfrm>
              <a:off x="713916" y="469417"/>
              <a:ext cx="481575" cy="531860"/>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8">
                <a:alphaModFix/>
              </a:blip>
              <a:stretch>
                <a:fillRect b="0" l="0" r="0" t="0"/>
              </a:stretch>
            </a:blipFill>
            <a:ln>
              <a:noFill/>
            </a:ln>
          </p:spPr>
        </p:sp>
      </p:grpSp>
      <p:grpSp>
        <p:nvGrpSpPr>
          <p:cNvPr id="353" name="Google Shape;353;p21"/>
          <p:cNvGrpSpPr/>
          <p:nvPr/>
        </p:nvGrpSpPr>
        <p:grpSpPr>
          <a:xfrm>
            <a:off x="17007385" y="9336018"/>
            <a:ext cx="1585748" cy="1301596"/>
            <a:chOff x="-24375" y="0"/>
            <a:chExt cx="1219866" cy="1001277"/>
          </a:xfrm>
        </p:grpSpPr>
        <p:sp>
          <p:nvSpPr>
            <p:cNvPr id="354" name="Google Shape;354;p21"/>
            <p:cNvSpPr/>
            <p:nvPr/>
          </p:nvSpPr>
          <p:spPr>
            <a:xfrm>
              <a:off x="-24375" y="0"/>
              <a:ext cx="795684" cy="878768"/>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8">
                <a:alphaModFix/>
              </a:blip>
              <a:stretch>
                <a:fillRect b="0" l="0" r="0" t="0"/>
              </a:stretch>
            </a:blipFill>
            <a:ln>
              <a:noFill/>
            </a:ln>
          </p:spPr>
        </p:sp>
        <p:sp>
          <p:nvSpPr>
            <p:cNvPr id="355" name="Google Shape;355;p21"/>
            <p:cNvSpPr/>
            <p:nvPr/>
          </p:nvSpPr>
          <p:spPr>
            <a:xfrm>
              <a:off x="713916" y="469417"/>
              <a:ext cx="481575" cy="531860"/>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8">
                <a:alphaModFix/>
              </a:blip>
              <a:stretch>
                <a:fillRect b="0" l="0" r="0" t="0"/>
              </a:stretch>
            </a:blipFill>
            <a:ln>
              <a:noFill/>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2"/>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E7E7C"/>
              </a:buClr>
              <a:buSzPts val="4400"/>
              <a:buFont typeface="Arial"/>
              <a:buNone/>
            </a:pPr>
            <a:r>
              <a:rPr b="1" lang="vi-VN">
                <a:solidFill>
                  <a:srgbClr val="2E7E7C"/>
                </a:solidFill>
                <a:latin typeface="Arial"/>
                <a:ea typeface="Arial"/>
                <a:cs typeface="Arial"/>
                <a:sym typeface="Arial"/>
              </a:rPr>
              <a:t>Các bước vẽ, cắt, dán, đan </a:t>
            </a:r>
            <a:r>
              <a:rPr b="1" lang="vi-VN" sz="4400">
                <a:solidFill>
                  <a:srgbClr val="2E7E7C"/>
                </a:solidFill>
                <a:latin typeface="Arial"/>
                <a:ea typeface="Arial"/>
                <a:cs typeface="Arial"/>
                <a:sym typeface="Arial"/>
              </a:rPr>
              <a:t>tạo sản phẩm chiếc thuyền</a:t>
            </a:r>
            <a:endParaRPr b="1">
              <a:solidFill>
                <a:srgbClr val="2E7E7C"/>
              </a:solidFill>
              <a:latin typeface="Arial"/>
              <a:ea typeface="Arial"/>
              <a:cs typeface="Arial"/>
              <a:sym typeface="Arial"/>
            </a:endParaRPr>
          </a:p>
        </p:txBody>
      </p:sp>
      <p:sp>
        <p:nvSpPr>
          <p:cNvPr id="361" name="Google Shape;361;p22"/>
          <p:cNvSpPr/>
          <p:nvPr/>
        </p:nvSpPr>
        <p:spPr>
          <a:xfrm>
            <a:off x="5105400" y="2489414"/>
            <a:ext cx="10098059" cy="28163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Cắt hai tờ giấy màu xanh và màu vàng thành các mảnh giấy nhỏ với chiều rộng khoảng 1cm, chiều dài khoảng 10cm.</a:t>
            </a:r>
            <a:endParaRPr/>
          </a:p>
        </p:txBody>
      </p:sp>
      <p:sp>
        <p:nvSpPr>
          <p:cNvPr id="362" name="Google Shape;362;p22"/>
          <p:cNvSpPr/>
          <p:nvPr/>
        </p:nvSpPr>
        <p:spPr>
          <a:xfrm>
            <a:off x="5105400" y="6849106"/>
            <a:ext cx="10018742" cy="18969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Lần lượt đan các mảnh giấy vừa cắt được vào nhau để tạo thân cho chiếc thuyền.</a:t>
            </a:r>
            <a:endParaRPr/>
          </a:p>
        </p:txBody>
      </p:sp>
      <p:pic>
        <p:nvPicPr>
          <p:cNvPr id="363" name="Google Shape;363;p22"/>
          <p:cNvPicPr preferRelativeResize="0"/>
          <p:nvPr/>
        </p:nvPicPr>
        <p:blipFill rotWithShape="1">
          <a:blip r:embed="rId3">
            <a:alphaModFix/>
          </a:blip>
          <a:srcRect b="10494" l="36373" r="36148" t="16580"/>
          <a:stretch/>
        </p:blipFill>
        <p:spPr>
          <a:xfrm>
            <a:off x="1030258" y="2163120"/>
            <a:ext cx="3667527" cy="3468949"/>
          </a:xfrm>
          <a:prstGeom prst="rect">
            <a:avLst/>
          </a:prstGeom>
          <a:noFill/>
          <a:ln>
            <a:noFill/>
          </a:ln>
        </p:spPr>
      </p:pic>
      <p:pic>
        <p:nvPicPr>
          <p:cNvPr id="364" name="Google Shape;364;p22"/>
          <p:cNvPicPr preferRelativeResize="0"/>
          <p:nvPr/>
        </p:nvPicPr>
        <p:blipFill rotWithShape="1">
          <a:blip r:embed="rId4">
            <a:alphaModFix/>
          </a:blip>
          <a:srcRect b="9205" l="36376" r="36376" t="18901"/>
          <a:stretch/>
        </p:blipFill>
        <p:spPr>
          <a:xfrm>
            <a:off x="1129547" y="5890994"/>
            <a:ext cx="3468948" cy="3468948"/>
          </a:xfrm>
          <a:prstGeom prst="rect">
            <a:avLst/>
          </a:prstGeom>
          <a:noFill/>
          <a:ln>
            <a:noFill/>
          </a:ln>
        </p:spPr>
      </p:pic>
      <p:grpSp>
        <p:nvGrpSpPr>
          <p:cNvPr id="365" name="Google Shape;365;p22"/>
          <p:cNvGrpSpPr/>
          <p:nvPr/>
        </p:nvGrpSpPr>
        <p:grpSpPr>
          <a:xfrm flipH="1" rot="-1139196">
            <a:off x="-144608" y="102695"/>
            <a:ext cx="1151705" cy="945330"/>
            <a:chOff x="-24375" y="0"/>
            <a:chExt cx="1219866" cy="1001277"/>
          </a:xfrm>
        </p:grpSpPr>
        <p:sp>
          <p:nvSpPr>
            <p:cNvPr id="366" name="Google Shape;366;p22"/>
            <p:cNvSpPr/>
            <p:nvPr/>
          </p:nvSpPr>
          <p:spPr>
            <a:xfrm>
              <a:off x="-24375" y="0"/>
              <a:ext cx="795684" cy="878768"/>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5">
                <a:alphaModFix/>
              </a:blip>
              <a:stretch>
                <a:fillRect b="0" l="0" r="0" t="0"/>
              </a:stretch>
            </a:blipFill>
            <a:ln>
              <a:noFill/>
            </a:ln>
          </p:spPr>
        </p:sp>
        <p:sp>
          <p:nvSpPr>
            <p:cNvPr id="367" name="Google Shape;367;p22"/>
            <p:cNvSpPr/>
            <p:nvPr/>
          </p:nvSpPr>
          <p:spPr>
            <a:xfrm>
              <a:off x="713916" y="469417"/>
              <a:ext cx="481575" cy="531860"/>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5">
                <a:alphaModFix/>
              </a:blip>
              <a:stretch>
                <a:fillRect b="0" l="0" r="0" t="0"/>
              </a:stretch>
            </a:blipFill>
            <a:ln>
              <a:noFill/>
            </a:ln>
          </p:spPr>
        </p:sp>
      </p:grpSp>
      <p:sp>
        <p:nvSpPr>
          <p:cNvPr id="368" name="Google Shape;368;p22"/>
          <p:cNvSpPr/>
          <p:nvPr/>
        </p:nvSpPr>
        <p:spPr>
          <a:xfrm flipH="1">
            <a:off x="14932882" y="4415204"/>
            <a:ext cx="3860343" cy="6420527"/>
          </a:xfrm>
          <a:custGeom>
            <a:rect b="b" l="l" r="r" t="t"/>
            <a:pathLst>
              <a:path extrusionOk="0" h="1184502" w="712182">
                <a:moveTo>
                  <a:pt x="0" y="0"/>
                </a:moveTo>
                <a:lnTo>
                  <a:pt x="712182" y="0"/>
                </a:lnTo>
                <a:lnTo>
                  <a:pt x="712182" y="1184502"/>
                </a:lnTo>
                <a:lnTo>
                  <a:pt x="0" y="11845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pic>
        <p:nvPicPr>
          <p:cNvPr id="369" name="Google Shape;369;p22"/>
          <p:cNvPicPr preferRelativeResize="0"/>
          <p:nvPr/>
        </p:nvPicPr>
        <p:blipFill rotWithShape="1">
          <a:blip r:embed="rId7">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3"/>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E7E7C"/>
              </a:buClr>
              <a:buSzPts val="4400"/>
              <a:buFont typeface="Arial"/>
              <a:buNone/>
            </a:pPr>
            <a:r>
              <a:rPr b="1" lang="vi-VN">
                <a:solidFill>
                  <a:srgbClr val="2E7E7C"/>
                </a:solidFill>
                <a:latin typeface="Arial"/>
                <a:ea typeface="Arial"/>
                <a:cs typeface="Arial"/>
                <a:sym typeface="Arial"/>
              </a:rPr>
              <a:t>Các bước vẽ, cắt, dán, đan </a:t>
            </a:r>
            <a:r>
              <a:rPr b="1" lang="vi-VN" sz="4400">
                <a:solidFill>
                  <a:srgbClr val="2E7E7C"/>
                </a:solidFill>
                <a:latin typeface="Arial"/>
                <a:ea typeface="Arial"/>
                <a:cs typeface="Arial"/>
                <a:sym typeface="Arial"/>
              </a:rPr>
              <a:t>tạo sản phẩm chiếc thuyền</a:t>
            </a:r>
            <a:endParaRPr b="1">
              <a:solidFill>
                <a:srgbClr val="2E7E7C"/>
              </a:solidFill>
              <a:latin typeface="Arial"/>
              <a:ea typeface="Arial"/>
              <a:cs typeface="Arial"/>
              <a:sym typeface="Arial"/>
            </a:endParaRPr>
          </a:p>
        </p:txBody>
      </p:sp>
      <p:sp>
        <p:nvSpPr>
          <p:cNvPr id="375" name="Google Shape;375;p23"/>
          <p:cNvSpPr/>
          <p:nvPr/>
        </p:nvSpPr>
        <p:spPr>
          <a:xfrm>
            <a:off x="6257449" y="2029714"/>
            <a:ext cx="8946010" cy="3735760"/>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Gắn hai đầu màu vàng vào nhau để tạo phần khoang thuyền. Lấy một tờ giấy màu hồng khác, cắt thành hình cánh buồm và trang trí hoạ tiết trên đó.</a:t>
            </a:r>
            <a:endParaRPr/>
          </a:p>
        </p:txBody>
      </p:sp>
      <p:sp>
        <p:nvSpPr>
          <p:cNvPr id="376" name="Google Shape;376;p23"/>
          <p:cNvSpPr/>
          <p:nvPr/>
        </p:nvSpPr>
        <p:spPr>
          <a:xfrm>
            <a:off x="6248400" y="6325881"/>
            <a:ext cx="8875742" cy="2816359"/>
          </a:xfrm>
          <a:prstGeom prst="roundRect">
            <a:avLst>
              <a:gd fmla="val 16667" name="adj"/>
            </a:avLst>
          </a:prstGeom>
          <a:solidFill>
            <a:srgbClr val="CCECEB"/>
          </a:solidFill>
          <a:ln>
            <a:noFill/>
          </a:ln>
        </p:spPr>
        <p:txBody>
          <a:bodyPr anchorCtr="0" anchor="ctr" bIns="108000" lIns="91425" spcFirstLastPara="1" rIns="91425" wrap="square" tIns="45700">
            <a:sp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Sử dụng một chiếc que nhỏ, gắn cánh buồm đã trang trí lên đó và dán lên thân chiếc thuyền đã hoàn thành.</a:t>
            </a:r>
            <a:endParaRPr/>
          </a:p>
        </p:txBody>
      </p:sp>
      <p:grpSp>
        <p:nvGrpSpPr>
          <p:cNvPr id="377" name="Google Shape;377;p23"/>
          <p:cNvGrpSpPr/>
          <p:nvPr/>
        </p:nvGrpSpPr>
        <p:grpSpPr>
          <a:xfrm flipH="1" rot="-1139196">
            <a:off x="-144608" y="102695"/>
            <a:ext cx="1151705" cy="945330"/>
            <a:chOff x="-24375" y="0"/>
            <a:chExt cx="1219866" cy="1001277"/>
          </a:xfrm>
        </p:grpSpPr>
        <p:sp>
          <p:nvSpPr>
            <p:cNvPr id="378" name="Google Shape;378;p23"/>
            <p:cNvSpPr/>
            <p:nvPr/>
          </p:nvSpPr>
          <p:spPr>
            <a:xfrm>
              <a:off x="-24375" y="0"/>
              <a:ext cx="795684" cy="878768"/>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3">
                <a:alphaModFix/>
              </a:blip>
              <a:stretch>
                <a:fillRect b="0" l="0" r="0" t="0"/>
              </a:stretch>
            </a:blipFill>
            <a:ln>
              <a:noFill/>
            </a:ln>
          </p:spPr>
        </p:sp>
        <p:sp>
          <p:nvSpPr>
            <p:cNvPr id="379" name="Google Shape;379;p23"/>
            <p:cNvSpPr/>
            <p:nvPr/>
          </p:nvSpPr>
          <p:spPr>
            <a:xfrm>
              <a:off x="713916" y="469417"/>
              <a:ext cx="481575" cy="531860"/>
            </a:xfrm>
            <a:custGeom>
              <a:rect b="b" l="l" r="r" t="t"/>
              <a:pathLst>
                <a:path extrusionOk="0" h="878768" w="795684">
                  <a:moveTo>
                    <a:pt x="0" y="0"/>
                  </a:moveTo>
                  <a:lnTo>
                    <a:pt x="795684" y="0"/>
                  </a:lnTo>
                  <a:lnTo>
                    <a:pt x="795684" y="878768"/>
                  </a:lnTo>
                  <a:lnTo>
                    <a:pt x="0" y="878768"/>
                  </a:lnTo>
                  <a:lnTo>
                    <a:pt x="0" y="0"/>
                  </a:lnTo>
                  <a:close/>
                </a:path>
              </a:pathLst>
            </a:custGeom>
            <a:blipFill rotWithShape="1">
              <a:blip r:embed="rId3">
                <a:alphaModFix/>
              </a:blip>
              <a:stretch>
                <a:fillRect b="0" l="0" r="0" t="0"/>
              </a:stretch>
            </a:blipFill>
            <a:ln>
              <a:noFill/>
            </a:ln>
          </p:spPr>
        </p:sp>
      </p:grpSp>
      <p:sp>
        <p:nvSpPr>
          <p:cNvPr id="380" name="Google Shape;380;p23"/>
          <p:cNvSpPr/>
          <p:nvPr/>
        </p:nvSpPr>
        <p:spPr>
          <a:xfrm flipH="1">
            <a:off x="14932882" y="4415204"/>
            <a:ext cx="3860343" cy="6420527"/>
          </a:xfrm>
          <a:custGeom>
            <a:rect b="b" l="l" r="r" t="t"/>
            <a:pathLst>
              <a:path extrusionOk="0" h="1184502" w="712182">
                <a:moveTo>
                  <a:pt x="0" y="0"/>
                </a:moveTo>
                <a:lnTo>
                  <a:pt x="712182" y="0"/>
                </a:lnTo>
                <a:lnTo>
                  <a:pt x="712182" y="1184502"/>
                </a:lnTo>
                <a:lnTo>
                  <a:pt x="0" y="11845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pic>
        <p:nvPicPr>
          <p:cNvPr id="381" name="Google Shape;381;p23"/>
          <p:cNvPicPr preferRelativeResize="0"/>
          <p:nvPr/>
        </p:nvPicPr>
        <p:blipFill rotWithShape="1">
          <a:blip r:embed="rId5">
            <a:alphaModFix/>
          </a:blip>
          <a:srcRect b="14112" l="35199" r="31885" t="14112"/>
          <a:stretch/>
        </p:blipFill>
        <p:spPr>
          <a:xfrm>
            <a:off x="1086921" y="2552939"/>
            <a:ext cx="4572000" cy="2689308"/>
          </a:xfrm>
          <a:prstGeom prst="rect">
            <a:avLst/>
          </a:prstGeom>
          <a:noFill/>
          <a:ln>
            <a:noFill/>
          </a:ln>
        </p:spPr>
      </p:pic>
      <p:pic>
        <p:nvPicPr>
          <p:cNvPr id="382" name="Google Shape;382;p23"/>
          <p:cNvPicPr preferRelativeResize="0"/>
          <p:nvPr/>
        </p:nvPicPr>
        <p:blipFill rotWithShape="1">
          <a:blip r:embed="rId6">
            <a:alphaModFix/>
          </a:blip>
          <a:srcRect b="11951" l="27938" r="27937" t="5962"/>
          <a:stretch/>
        </p:blipFill>
        <p:spPr>
          <a:xfrm>
            <a:off x="1080675" y="6383781"/>
            <a:ext cx="4572000" cy="2700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4"/>
          <p:cNvSpPr/>
          <p:nvPr/>
        </p:nvSpPr>
        <p:spPr>
          <a:xfrm>
            <a:off x="10479314" y="0"/>
            <a:ext cx="6858000" cy="10287000"/>
          </a:xfrm>
          <a:custGeom>
            <a:rect b="b" l="l" r="r" t="t"/>
            <a:pathLst>
              <a:path extrusionOk="0" h="10287000" w="6521958">
                <a:moveTo>
                  <a:pt x="0" y="0"/>
                </a:moveTo>
                <a:lnTo>
                  <a:pt x="6521958" y="0"/>
                </a:lnTo>
                <a:lnTo>
                  <a:pt x="6521958" y="10287000"/>
                </a:lnTo>
                <a:lnTo>
                  <a:pt x="0" y="10287000"/>
                </a:lnTo>
                <a:lnTo>
                  <a:pt x="0" y="0"/>
                </a:lnTo>
                <a:close/>
              </a:path>
            </a:pathLst>
          </a:custGeom>
          <a:blipFill rotWithShape="1">
            <a:blip r:embed="rId3">
              <a:alphaModFix/>
            </a:blip>
            <a:stretch>
              <a:fillRect b="0" l="0" r="0" t="0"/>
            </a:stretch>
          </a:blipFill>
          <a:ln>
            <a:noFill/>
          </a:ln>
        </p:spPr>
      </p:sp>
      <p:sp>
        <p:nvSpPr>
          <p:cNvPr id="388" name="Google Shape;388;p24"/>
          <p:cNvSpPr txBox="1"/>
          <p:nvPr>
            <p:ph type="title"/>
          </p:nvPr>
        </p:nvSpPr>
        <p:spPr>
          <a:xfrm>
            <a:off x="1217386" y="19431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5400"/>
              <a:buFont typeface="Arial"/>
              <a:buNone/>
            </a:pPr>
            <a:r>
              <a:rPr b="1" lang="vi-VN" sz="5400">
                <a:solidFill>
                  <a:srgbClr val="E52725"/>
                </a:solidFill>
                <a:latin typeface="Arial"/>
                <a:ea typeface="Arial"/>
                <a:cs typeface="Arial"/>
                <a:sym typeface="Arial"/>
              </a:rPr>
              <a:t>THỰC HÀNH</a:t>
            </a:r>
            <a:endParaRPr/>
          </a:p>
        </p:txBody>
      </p:sp>
      <p:sp>
        <p:nvSpPr>
          <p:cNvPr id="389" name="Google Shape;389;p24"/>
          <p:cNvSpPr/>
          <p:nvPr/>
        </p:nvSpPr>
        <p:spPr>
          <a:xfrm>
            <a:off x="1217386" y="3619500"/>
            <a:ext cx="8229600" cy="4860471"/>
          </a:xfrm>
          <a:prstGeom prst="roundRect">
            <a:avLst>
              <a:gd fmla="val 1502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400">
                <a:solidFill>
                  <a:schemeClr val="dk1"/>
                </a:solidFill>
                <a:latin typeface="Arial"/>
                <a:ea typeface="Arial"/>
                <a:cs typeface="Arial"/>
                <a:sym typeface="Arial"/>
              </a:rPr>
              <a:t>Em hãy sáng tạo sản phẩm mĩ thuật dựa trên đặc điểm của sản phẩm thủ công mĩ nghệ theo ý thích.</a:t>
            </a:r>
            <a:endParaRPr/>
          </a:p>
        </p:txBody>
      </p:sp>
      <p:pic>
        <p:nvPicPr>
          <p:cNvPr id="390" name="Google Shape;390;p24"/>
          <p:cNvPicPr preferRelativeResize="0"/>
          <p:nvPr/>
        </p:nvPicPr>
        <p:blipFill rotWithShape="1">
          <a:blip r:embed="rId4">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394" name="Shape 394"/>
        <p:cNvGrpSpPr/>
        <p:nvPr/>
      </p:nvGrpSpPr>
      <p:grpSpPr>
        <a:xfrm>
          <a:off x="0" y="0"/>
          <a:ext cx="0" cy="0"/>
          <a:chOff x="0" y="0"/>
          <a:chExt cx="0" cy="0"/>
        </a:xfrm>
      </p:grpSpPr>
      <p:sp>
        <p:nvSpPr>
          <p:cNvPr id="395" name="Google Shape;395;p25"/>
          <p:cNvSpPr txBox="1"/>
          <p:nvPr>
            <p:ph type="title"/>
          </p:nvPr>
        </p:nvSpPr>
        <p:spPr>
          <a:xfrm>
            <a:off x="0" y="922246"/>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Tham khảo SPMT của học sinh</a:t>
            </a:r>
            <a:endParaRPr/>
          </a:p>
        </p:txBody>
      </p:sp>
      <p:grpSp>
        <p:nvGrpSpPr>
          <p:cNvPr id="396" name="Google Shape;396;p25"/>
          <p:cNvGrpSpPr/>
          <p:nvPr/>
        </p:nvGrpSpPr>
        <p:grpSpPr>
          <a:xfrm>
            <a:off x="762000" y="2781300"/>
            <a:ext cx="8000998" cy="6414074"/>
            <a:chOff x="773430" y="2639078"/>
            <a:chExt cx="6530337" cy="5596371"/>
          </a:xfrm>
        </p:grpSpPr>
        <p:pic>
          <p:nvPicPr>
            <p:cNvPr id="397" name="Google Shape;397;p25"/>
            <p:cNvPicPr preferRelativeResize="0"/>
            <p:nvPr/>
          </p:nvPicPr>
          <p:blipFill rotWithShape="1">
            <a:blip r:embed="rId3">
              <a:alphaModFix/>
            </a:blip>
            <a:srcRect b="25735" l="29697" r="29697" t="9599"/>
            <a:stretch/>
          </p:blipFill>
          <p:spPr>
            <a:xfrm>
              <a:off x="773430" y="2639078"/>
              <a:ext cx="6530337" cy="4757924"/>
            </a:xfrm>
            <a:prstGeom prst="rect">
              <a:avLst/>
            </a:prstGeom>
            <a:noFill/>
            <a:ln cap="flat" cmpd="sng" w="9525">
              <a:solidFill>
                <a:srgbClr val="369694"/>
              </a:solidFill>
              <a:prstDash val="solid"/>
              <a:round/>
              <a:headEnd len="sm" w="sm" type="none"/>
              <a:tailEnd len="sm" w="sm" type="none"/>
            </a:ln>
          </p:spPr>
        </p:pic>
        <p:sp>
          <p:nvSpPr>
            <p:cNvPr id="398" name="Google Shape;398;p25"/>
            <p:cNvSpPr txBox="1"/>
            <p:nvPr/>
          </p:nvSpPr>
          <p:spPr>
            <a:xfrm>
              <a:off x="773430" y="7671516"/>
              <a:ext cx="6530337"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Hộp đựng quà – Đình Nguyên</a:t>
              </a:r>
              <a:endParaRPr/>
            </a:p>
          </p:txBody>
        </p:sp>
      </p:grpSp>
      <p:grpSp>
        <p:nvGrpSpPr>
          <p:cNvPr id="399" name="Google Shape;399;p25"/>
          <p:cNvGrpSpPr/>
          <p:nvPr/>
        </p:nvGrpSpPr>
        <p:grpSpPr>
          <a:xfrm>
            <a:off x="9524999" y="2781300"/>
            <a:ext cx="8000998" cy="6414073"/>
            <a:chOff x="773430" y="2872120"/>
            <a:chExt cx="6530337" cy="5596371"/>
          </a:xfrm>
        </p:grpSpPr>
        <p:pic>
          <p:nvPicPr>
            <p:cNvPr id="400" name="Google Shape;400;p25"/>
            <p:cNvPicPr preferRelativeResize="0"/>
            <p:nvPr/>
          </p:nvPicPr>
          <p:blipFill rotWithShape="1">
            <a:blip r:embed="rId4">
              <a:alphaModFix/>
            </a:blip>
            <a:srcRect b="19489" l="26578" r="26577" t="3185"/>
            <a:stretch/>
          </p:blipFill>
          <p:spPr>
            <a:xfrm>
              <a:off x="773430" y="2872120"/>
              <a:ext cx="6530337" cy="4757924"/>
            </a:xfrm>
            <a:prstGeom prst="rect">
              <a:avLst/>
            </a:prstGeom>
            <a:noFill/>
            <a:ln cap="flat" cmpd="sng" w="9525">
              <a:solidFill>
                <a:srgbClr val="369694"/>
              </a:solidFill>
              <a:prstDash val="solid"/>
              <a:round/>
              <a:headEnd len="sm" w="sm" type="none"/>
              <a:tailEnd len="sm" w="sm" type="none"/>
            </a:ln>
          </p:spPr>
        </p:pic>
        <p:sp>
          <p:nvSpPr>
            <p:cNvPr id="401" name="Google Shape;401;p25"/>
            <p:cNvSpPr txBox="1"/>
            <p:nvPr/>
          </p:nvSpPr>
          <p:spPr>
            <a:xfrm>
              <a:off x="773430" y="7904558"/>
              <a:ext cx="6530337"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Đĩa trang trí – Phương Dung</a:t>
              </a:r>
              <a:endParaRPr sz="3600">
                <a:solidFill>
                  <a:schemeClr val="dk1"/>
                </a:solidFill>
                <a:latin typeface="Arial"/>
                <a:ea typeface="Arial"/>
                <a:cs typeface="Arial"/>
                <a:sym typeface="Arial"/>
              </a:endParaRPr>
            </a:p>
          </p:txBody>
        </p:sp>
      </p:grpSp>
      <p:sp>
        <p:nvSpPr>
          <p:cNvPr id="402" name="Google Shape;402;p25"/>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403" name="Google Shape;403;p25"/>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07" name="Shape 407"/>
        <p:cNvGrpSpPr/>
        <p:nvPr/>
      </p:nvGrpSpPr>
      <p:grpSpPr>
        <a:xfrm>
          <a:off x="0" y="0"/>
          <a:ext cx="0" cy="0"/>
          <a:chOff x="0" y="0"/>
          <a:chExt cx="0" cy="0"/>
        </a:xfrm>
      </p:grpSpPr>
      <p:sp>
        <p:nvSpPr>
          <p:cNvPr id="408" name="Google Shape;408;p26"/>
          <p:cNvSpPr txBox="1"/>
          <p:nvPr>
            <p:ph type="title"/>
          </p:nvPr>
        </p:nvSpPr>
        <p:spPr>
          <a:xfrm>
            <a:off x="0" y="1219199"/>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Tham khảo SPMT khác</a:t>
            </a:r>
            <a:endParaRPr/>
          </a:p>
        </p:txBody>
      </p:sp>
      <p:sp>
        <p:nvSpPr>
          <p:cNvPr id="409" name="Google Shape;409;p26"/>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410" name="Google Shape;410;p26"/>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pic>
        <p:nvPicPr>
          <p:cNvPr descr="Miễn phí Ảnh lưu trữ miễn phí về bàn tay con người, cành cây, chế tạo Ảnh lưu trữ" id="411" name="Google Shape;411;p26"/>
          <p:cNvPicPr preferRelativeResize="0"/>
          <p:nvPr/>
        </p:nvPicPr>
        <p:blipFill rotWithShape="1">
          <a:blip r:embed="rId4">
            <a:alphaModFix/>
          </a:blip>
          <a:srcRect b="0" l="0" r="0" t="0"/>
          <a:stretch/>
        </p:blipFill>
        <p:spPr>
          <a:xfrm>
            <a:off x="614704" y="3242872"/>
            <a:ext cx="8415692" cy="5610460"/>
          </a:xfrm>
          <a:prstGeom prst="rect">
            <a:avLst/>
          </a:prstGeom>
          <a:noFill/>
          <a:ln>
            <a:noFill/>
          </a:ln>
        </p:spPr>
      </p:pic>
      <p:pic>
        <p:nvPicPr>
          <p:cNvPr id="412" name="Google Shape;412;p26"/>
          <p:cNvPicPr preferRelativeResize="0"/>
          <p:nvPr/>
        </p:nvPicPr>
        <p:blipFill rotWithShape="1">
          <a:blip r:embed="rId5">
            <a:alphaModFix/>
          </a:blip>
          <a:srcRect b="0" l="0" r="0" t="0"/>
          <a:stretch/>
        </p:blipFill>
        <p:spPr>
          <a:xfrm>
            <a:off x="9793422" y="3238500"/>
            <a:ext cx="7652666" cy="5610460"/>
          </a:xfrm>
          <a:prstGeom prst="rect">
            <a:avLst/>
          </a:prstGeom>
          <a:noFill/>
          <a:ln>
            <a:noFill/>
          </a:ln>
        </p:spPr>
      </p:pic>
      <p:pic>
        <p:nvPicPr>
          <p:cNvPr id="413" name="Google Shape;413;p26"/>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17" name="Shape 417"/>
        <p:cNvGrpSpPr/>
        <p:nvPr/>
      </p:nvGrpSpPr>
      <p:grpSpPr>
        <a:xfrm>
          <a:off x="0" y="0"/>
          <a:ext cx="0" cy="0"/>
          <a:chOff x="0" y="0"/>
          <a:chExt cx="0" cy="0"/>
        </a:xfrm>
      </p:grpSpPr>
      <p:sp>
        <p:nvSpPr>
          <p:cNvPr id="418" name="Google Shape;418;p27"/>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419" name="Google Shape;419;p27"/>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pic>
        <p:nvPicPr>
          <p:cNvPr id="420" name="Google Shape;420;p27"/>
          <p:cNvPicPr preferRelativeResize="0"/>
          <p:nvPr/>
        </p:nvPicPr>
        <p:blipFill rotWithShape="1">
          <a:blip r:embed="rId4">
            <a:alphaModFix/>
          </a:blip>
          <a:srcRect b="0" l="0" r="0" t="6238"/>
          <a:stretch/>
        </p:blipFill>
        <p:spPr>
          <a:xfrm>
            <a:off x="946040" y="698857"/>
            <a:ext cx="6567908" cy="4095200"/>
          </a:xfrm>
          <a:prstGeom prst="rect">
            <a:avLst/>
          </a:prstGeom>
          <a:noFill/>
          <a:ln>
            <a:noFill/>
          </a:ln>
        </p:spPr>
      </p:pic>
      <p:pic>
        <p:nvPicPr>
          <p:cNvPr id="421" name="Google Shape;421;p27"/>
          <p:cNvPicPr preferRelativeResize="0"/>
          <p:nvPr/>
        </p:nvPicPr>
        <p:blipFill rotWithShape="1">
          <a:blip r:embed="rId5">
            <a:alphaModFix/>
          </a:blip>
          <a:srcRect b="0" l="0" r="0" t="0"/>
          <a:stretch/>
        </p:blipFill>
        <p:spPr>
          <a:xfrm>
            <a:off x="9030798" y="698857"/>
            <a:ext cx="8190402" cy="4095200"/>
          </a:xfrm>
          <a:prstGeom prst="rect">
            <a:avLst/>
          </a:prstGeom>
          <a:noFill/>
          <a:ln>
            <a:noFill/>
          </a:ln>
        </p:spPr>
      </p:pic>
      <p:pic>
        <p:nvPicPr>
          <p:cNvPr id="422" name="Google Shape;422;p27"/>
          <p:cNvPicPr preferRelativeResize="0"/>
          <p:nvPr/>
        </p:nvPicPr>
        <p:blipFill rotWithShape="1">
          <a:blip r:embed="rId6">
            <a:alphaModFix/>
          </a:blip>
          <a:srcRect b="3118" l="0" r="0" t="3119"/>
          <a:stretch/>
        </p:blipFill>
        <p:spPr>
          <a:xfrm>
            <a:off x="946040" y="5600700"/>
            <a:ext cx="6567908" cy="4095200"/>
          </a:xfrm>
          <a:prstGeom prst="rect">
            <a:avLst/>
          </a:prstGeom>
          <a:noFill/>
          <a:ln>
            <a:noFill/>
          </a:ln>
        </p:spPr>
      </p:pic>
      <p:pic>
        <p:nvPicPr>
          <p:cNvPr id="423" name="Google Shape;423;p27"/>
          <p:cNvPicPr preferRelativeResize="0"/>
          <p:nvPr/>
        </p:nvPicPr>
        <p:blipFill rotWithShape="1">
          <a:blip r:embed="rId7">
            <a:alphaModFix/>
          </a:blip>
          <a:srcRect b="0" l="0" r="0" t="0"/>
          <a:stretch/>
        </p:blipFill>
        <p:spPr>
          <a:xfrm>
            <a:off x="9030799" y="5600700"/>
            <a:ext cx="8190400" cy="4095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27" name="Shape 427"/>
        <p:cNvGrpSpPr/>
        <p:nvPr/>
      </p:nvGrpSpPr>
      <p:grpSpPr>
        <a:xfrm>
          <a:off x="0" y="0"/>
          <a:ext cx="0" cy="0"/>
          <a:chOff x="0" y="0"/>
          <a:chExt cx="0" cy="0"/>
        </a:xfrm>
      </p:grpSpPr>
      <p:sp>
        <p:nvSpPr>
          <p:cNvPr id="428" name="Google Shape;428;p28"/>
          <p:cNvSpPr/>
          <p:nvPr/>
        </p:nvSpPr>
        <p:spPr>
          <a:xfrm>
            <a:off x="893794" y="-1312989"/>
            <a:ext cx="4160206" cy="8972994"/>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429" name="Google Shape;429;p28"/>
          <p:cNvSpPr/>
          <p:nvPr/>
        </p:nvSpPr>
        <p:spPr>
          <a:xfrm>
            <a:off x="3276600" y="6629971"/>
            <a:ext cx="1081773" cy="1551035"/>
          </a:xfrm>
          <a:custGeom>
            <a:rect b="b" l="l" r="r" t="t"/>
            <a:pathLst>
              <a:path extrusionOk="0" h="1551035" w="1081773">
                <a:moveTo>
                  <a:pt x="0" y="0"/>
                </a:moveTo>
                <a:lnTo>
                  <a:pt x="1081772" y="0"/>
                </a:lnTo>
                <a:lnTo>
                  <a:pt x="1081772" y="1551034"/>
                </a:lnTo>
                <a:lnTo>
                  <a:pt x="0" y="1551034"/>
                </a:lnTo>
                <a:lnTo>
                  <a:pt x="0" y="0"/>
                </a:lnTo>
                <a:close/>
              </a:path>
            </a:pathLst>
          </a:custGeom>
          <a:blipFill rotWithShape="1">
            <a:blip r:embed="rId4">
              <a:alphaModFix/>
            </a:blip>
            <a:stretch>
              <a:fillRect b="0" l="0" r="0" t="0"/>
            </a:stretch>
          </a:blipFill>
          <a:ln>
            <a:noFill/>
          </a:ln>
        </p:spPr>
      </p:sp>
      <p:sp>
        <p:nvSpPr>
          <p:cNvPr id="430" name="Google Shape;430;p28"/>
          <p:cNvSpPr/>
          <p:nvPr/>
        </p:nvSpPr>
        <p:spPr>
          <a:xfrm>
            <a:off x="17555594" y="322700"/>
            <a:ext cx="265729" cy="381000"/>
          </a:xfrm>
          <a:custGeom>
            <a:rect b="b" l="l" r="r" t="t"/>
            <a:pathLst>
              <a:path extrusionOk="0" h="747243" w="521166">
                <a:moveTo>
                  <a:pt x="0" y="0"/>
                </a:moveTo>
                <a:lnTo>
                  <a:pt x="521167" y="0"/>
                </a:lnTo>
                <a:lnTo>
                  <a:pt x="521167" y="747243"/>
                </a:lnTo>
                <a:lnTo>
                  <a:pt x="0" y="747243"/>
                </a:lnTo>
                <a:lnTo>
                  <a:pt x="0" y="0"/>
                </a:lnTo>
                <a:close/>
              </a:path>
            </a:pathLst>
          </a:custGeom>
          <a:blipFill rotWithShape="1">
            <a:blip r:embed="rId4">
              <a:alphaModFix/>
            </a:blip>
            <a:stretch>
              <a:fillRect b="0" l="0" r="0" t="0"/>
            </a:stretch>
          </a:blipFill>
          <a:ln>
            <a:noFill/>
          </a:ln>
        </p:spPr>
      </p:sp>
      <p:sp>
        <p:nvSpPr>
          <p:cNvPr id="431" name="Google Shape;431;p28"/>
          <p:cNvSpPr/>
          <p:nvPr/>
        </p:nvSpPr>
        <p:spPr>
          <a:xfrm>
            <a:off x="16915206" y="489614"/>
            <a:ext cx="773252" cy="1108681"/>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4">
              <a:alphaModFix/>
            </a:blip>
            <a:stretch>
              <a:fillRect b="0" l="0" r="0" t="0"/>
            </a:stretch>
          </a:blipFill>
          <a:ln>
            <a:noFill/>
          </a:ln>
        </p:spPr>
      </p:sp>
      <p:sp>
        <p:nvSpPr>
          <p:cNvPr id="432" name="Google Shape;432;p28"/>
          <p:cNvSpPr txBox="1"/>
          <p:nvPr>
            <p:ph type="title"/>
          </p:nvPr>
        </p:nvSpPr>
        <p:spPr>
          <a:xfrm>
            <a:off x="6958780" y="4367698"/>
            <a:ext cx="7665780" cy="3772292"/>
          </a:xfrm>
          <a:prstGeom prst="rect">
            <a:avLst/>
          </a:prstGeom>
          <a:noFill/>
          <a:ln>
            <a:noFill/>
          </a:ln>
        </p:spPr>
        <p:txBody>
          <a:bodyPr anchorCtr="0" anchor="ctr" bIns="45700" lIns="91425" spcFirstLastPara="1" rIns="91425" wrap="square" tIns="45700">
            <a:noAutofit/>
          </a:bodyPr>
          <a:lstStyle/>
          <a:p>
            <a:pPr indent="0" lvl="0" marL="0" rtl="0" algn="ctr">
              <a:lnSpc>
                <a:spcPct val="150000"/>
              </a:lnSpc>
              <a:spcBef>
                <a:spcPts val="0"/>
              </a:spcBef>
              <a:spcAft>
                <a:spcPts val="0"/>
              </a:spcAft>
              <a:buClr>
                <a:schemeClr val="dk1"/>
              </a:buClr>
              <a:buSzPts val="7200"/>
              <a:buFont typeface="Arial"/>
              <a:buNone/>
            </a:pPr>
            <a:r>
              <a:rPr b="1" lang="vi-VN" sz="7200">
                <a:latin typeface="Arial"/>
                <a:ea typeface="Arial"/>
                <a:cs typeface="Arial"/>
                <a:sym typeface="Arial"/>
              </a:rPr>
              <a:t>CẢM NHẬN, CHIA SẺ</a:t>
            </a:r>
            <a:endParaRPr/>
          </a:p>
        </p:txBody>
      </p:sp>
      <p:sp>
        <p:nvSpPr>
          <p:cNvPr id="433" name="Google Shape;433;p28"/>
          <p:cNvSpPr txBox="1"/>
          <p:nvPr/>
        </p:nvSpPr>
        <p:spPr>
          <a:xfrm>
            <a:off x="9559752" y="1823357"/>
            <a:ext cx="2463836" cy="22098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7200" u="none" cap="none" strike="noStrike">
                <a:solidFill>
                  <a:srgbClr val="E52725"/>
                </a:solidFill>
                <a:latin typeface="Arial"/>
                <a:ea typeface="Arial"/>
                <a:cs typeface="Arial"/>
                <a:sym typeface="Arial"/>
              </a:rPr>
              <a:t>03</a:t>
            </a:r>
            <a:endParaRPr b="1" i="0" sz="7200" u="none" cap="none" strike="noStrike">
              <a:solidFill>
                <a:srgbClr val="E52725"/>
              </a:solidFill>
              <a:latin typeface="Arial"/>
              <a:ea typeface="Arial"/>
              <a:cs typeface="Arial"/>
              <a:sym typeface="Arial"/>
            </a:endParaRPr>
          </a:p>
        </p:txBody>
      </p:sp>
      <p:sp>
        <p:nvSpPr>
          <p:cNvPr id="434" name="Google Shape;434;p28"/>
          <p:cNvSpPr/>
          <p:nvPr/>
        </p:nvSpPr>
        <p:spPr>
          <a:xfrm>
            <a:off x="15768576" y="7660005"/>
            <a:ext cx="2321177" cy="2304295"/>
          </a:xfrm>
          <a:custGeom>
            <a:rect b="b" l="l" r="r" t="t"/>
            <a:pathLst>
              <a:path extrusionOk="0" h="2259697" w="2276252">
                <a:moveTo>
                  <a:pt x="0" y="0"/>
                </a:moveTo>
                <a:lnTo>
                  <a:pt x="2276252" y="0"/>
                </a:lnTo>
                <a:lnTo>
                  <a:pt x="2276252" y="2259698"/>
                </a:lnTo>
                <a:lnTo>
                  <a:pt x="0" y="2259698"/>
                </a:lnTo>
                <a:lnTo>
                  <a:pt x="0" y="0"/>
                </a:lnTo>
                <a:close/>
              </a:path>
            </a:pathLst>
          </a:custGeom>
          <a:blipFill rotWithShape="1">
            <a:blip r:embed="rId5">
              <a:alphaModFix/>
            </a:blip>
            <a:stretch>
              <a:fillRect b="0" l="0" r="0" t="0"/>
            </a:stretch>
          </a:blipFill>
          <a:ln>
            <a:noFill/>
          </a:ln>
        </p:spPr>
      </p:sp>
      <p:sp>
        <p:nvSpPr>
          <p:cNvPr id="435" name="Google Shape;435;p28"/>
          <p:cNvSpPr/>
          <p:nvPr/>
        </p:nvSpPr>
        <p:spPr>
          <a:xfrm>
            <a:off x="14782800" y="8679483"/>
            <a:ext cx="1693744" cy="1607517"/>
          </a:xfrm>
          <a:custGeom>
            <a:rect b="b" l="l" r="r" t="t"/>
            <a:pathLst>
              <a:path extrusionOk="0" h="2347245" w="2473151">
                <a:moveTo>
                  <a:pt x="0" y="0"/>
                </a:moveTo>
                <a:lnTo>
                  <a:pt x="2473151" y="0"/>
                </a:lnTo>
                <a:lnTo>
                  <a:pt x="2473151" y="2347245"/>
                </a:lnTo>
                <a:lnTo>
                  <a:pt x="0" y="2347245"/>
                </a:lnTo>
                <a:lnTo>
                  <a:pt x="0" y="0"/>
                </a:lnTo>
                <a:close/>
              </a:path>
            </a:pathLst>
          </a:custGeom>
          <a:blipFill rotWithShape="1">
            <a:blip r:embed="rId6">
              <a:alphaModFix/>
            </a:blip>
            <a:stretch>
              <a:fillRect b="0" l="0" r="0" t="0"/>
            </a:stretch>
          </a:blipFill>
          <a:ln>
            <a:noFill/>
          </a:ln>
        </p:spPr>
      </p:sp>
      <p:pic>
        <p:nvPicPr>
          <p:cNvPr id="436" name="Google Shape;436;p28"/>
          <p:cNvPicPr preferRelativeResize="0"/>
          <p:nvPr/>
        </p:nvPicPr>
        <p:blipFill rotWithShape="1">
          <a:blip r:embed="rId7">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type="title"/>
          </p:nvPr>
        </p:nvSpPr>
        <p:spPr>
          <a:xfrm>
            <a:off x="5029200" y="610507"/>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800"/>
              <a:buFont typeface="Arial"/>
              <a:buNone/>
            </a:pPr>
            <a:r>
              <a:rPr b="1" lang="vi-VN" sz="4800">
                <a:solidFill>
                  <a:srgbClr val="E52725"/>
                </a:solidFill>
                <a:latin typeface="Arial"/>
                <a:ea typeface="Arial"/>
                <a:cs typeface="Arial"/>
                <a:sym typeface="Arial"/>
              </a:rPr>
              <a:t>TRƯNG BÀY SẢN PHẨM</a:t>
            </a:r>
            <a:endParaRPr/>
          </a:p>
        </p:txBody>
      </p:sp>
      <p:sp>
        <p:nvSpPr>
          <p:cNvPr id="442" name="Google Shape;442;p29"/>
          <p:cNvSpPr/>
          <p:nvPr/>
        </p:nvSpPr>
        <p:spPr>
          <a:xfrm>
            <a:off x="1371600" y="2219778"/>
            <a:ext cx="6705600" cy="29718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Sản phẩm của em được </a:t>
            </a:r>
            <a:endParaRPr/>
          </a:p>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mô phỏng theo sản phẩm </a:t>
            </a:r>
            <a:endParaRPr/>
          </a:p>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thủ công mĩ nghệ nào?</a:t>
            </a:r>
            <a:endParaRPr/>
          </a:p>
        </p:txBody>
      </p:sp>
      <p:sp>
        <p:nvSpPr>
          <p:cNvPr id="443" name="Google Shape;443;p29"/>
          <p:cNvSpPr/>
          <p:nvPr/>
        </p:nvSpPr>
        <p:spPr>
          <a:xfrm>
            <a:off x="1371600" y="5808436"/>
            <a:ext cx="6705600" cy="20574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Em sử dụng những vật liệu nào để tạo sản phẩm?</a:t>
            </a:r>
            <a:endParaRPr/>
          </a:p>
        </p:txBody>
      </p:sp>
      <p:sp>
        <p:nvSpPr>
          <p:cNvPr id="444" name="Google Shape;444;p29"/>
          <p:cNvSpPr/>
          <p:nvPr/>
        </p:nvSpPr>
        <p:spPr>
          <a:xfrm>
            <a:off x="10210802" y="2219778"/>
            <a:ext cx="6705598" cy="29718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Em sử dụng màu sắc, </a:t>
            </a:r>
            <a:endParaRPr/>
          </a:p>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hoạ tiết trang trí như thế nào trên sản phẩm?</a:t>
            </a:r>
            <a:endParaRPr/>
          </a:p>
        </p:txBody>
      </p:sp>
      <p:sp>
        <p:nvSpPr>
          <p:cNvPr id="445" name="Google Shape;445;p29"/>
          <p:cNvSpPr/>
          <p:nvPr/>
        </p:nvSpPr>
        <p:spPr>
          <a:xfrm>
            <a:off x="10210802" y="5808436"/>
            <a:ext cx="6705600" cy="20574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Em thích sản phẩm của bạn nào nhất? Vì sao?</a:t>
            </a:r>
            <a:endParaRPr/>
          </a:p>
        </p:txBody>
      </p:sp>
      <p:sp>
        <p:nvSpPr>
          <p:cNvPr id="446" name="Google Shape;446;p29"/>
          <p:cNvSpPr/>
          <p:nvPr/>
        </p:nvSpPr>
        <p:spPr>
          <a:xfrm>
            <a:off x="0" y="8225972"/>
            <a:ext cx="18288000" cy="2792184"/>
          </a:xfrm>
          <a:custGeom>
            <a:rect b="b" l="l" r="r" t="t"/>
            <a:pathLst>
              <a:path extrusionOk="0" h="614299" w="3869597">
                <a:moveTo>
                  <a:pt x="0" y="0"/>
                </a:moveTo>
                <a:lnTo>
                  <a:pt x="3869598" y="0"/>
                </a:lnTo>
                <a:lnTo>
                  <a:pt x="3869598" y="614299"/>
                </a:lnTo>
                <a:lnTo>
                  <a:pt x="0" y="6142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grpSp>
        <p:nvGrpSpPr>
          <p:cNvPr id="111" name="Google Shape;111;p3"/>
          <p:cNvGrpSpPr/>
          <p:nvPr/>
        </p:nvGrpSpPr>
        <p:grpSpPr>
          <a:xfrm>
            <a:off x="533400" y="2435104"/>
            <a:ext cx="5334000" cy="3429000"/>
            <a:chOff x="1013056" y="381000"/>
            <a:chExt cx="5334000" cy="3073718"/>
          </a:xfrm>
        </p:grpSpPr>
        <p:pic>
          <p:nvPicPr>
            <p:cNvPr descr="IMG_256" id="112" name="Google Shape;112;p3"/>
            <p:cNvPicPr preferRelativeResize="0"/>
            <p:nvPr/>
          </p:nvPicPr>
          <p:blipFill rotWithShape="1">
            <a:blip r:embed="rId3">
              <a:alphaModFix/>
            </a:blip>
            <a:srcRect b="0" l="0" r="0" t="0"/>
            <a:stretch/>
          </p:blipFill>
          <p:spPr>
            <a:xfrm>
              <a:off x="1013056" y="647700"/>
              <a:ext cx="5334000" cy="2807018"/>
            </a:xfrm>
            <a:prstGeom prst="rect">
              <a:avLst/>
            </a:prstGeom>
            <a:noFill/>
            <a:ln>
              <a:noFill/>
            </a:ln>
          </p:spPr>
        </p:pic>
        <p:sp>
          <p:nvSpPr>
            <p:cNvPr id="113" name="Google Shape;113;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1</a:t>
              </a:r>
              <a:endParaRPr/>
            </a:p>
          </p:txBody>
        </p:sp>
      </p:grpSp>
      <p:grpSp>
        <p:nvGrpSpPr>
          <p:cNvPr id="114" name="Google Shape;114;p3"/>
          <p:cNvGrpSpPr/>
          <p:nvPr/>
        </p:nvGrpSpPr>
        <p:grpSpPr>
          <a:xfrm>
            <a:off x="6477000" y="2435104"/>
            <a:ext cx="5334000" cy="3428999"/>
            <a:chOff x="1013056" y="381000"/>
            <a:chExt cx="5334000" cy="3073717"/>
          </a:xfrm>
        </p:grpSpPr>
        <p:pic>
          <p:nvPicPr>
            <p:cNvPr id="115" name="Google Shape;115;p3"/>
            <p:cNvPicPr preferRelativeResize="0"/>
            <p:nvPr/>
          </p:nvPicPr>
          <p:blipFill rotWithShape="1">
            <a:blip r:embed="rId4">
              <a:alphaModFix/>
            </a:blip>
            <a:srcRect b="0" l="0" r="0" t="0"/>
            <a:stretch/>
          </p:blipFill>
          <p:spPr>
            <a:xfrm>
              <a:off x="1013056" y="647701"/>
              <a:ext cx="5334000" cy="2807016"/>
            </a:xfrm>
            <a:prstGeom prst="rect">
              <a:avLst/>
            </a:prstGeom>
            <a:noFill/>
            <a:ln>
              <a:noFill/>
            </a:ln>
          </p:spPr>
        </p:pic>
        <p:sp>
          <p:nvSpPr>
            <p:cNvPr id="116" name="Google Shape;116;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2</a:t>
              </a:r>
              <a:endParaRPr/>
            </a:p>
          </p:txBody>
        </p:sp>
      </p:grpSp>
      <p:grpSp>
        <p:nvGrpSpPr>
          <p:cNvPr id="117" name="Google Shape;117;p3"/>
          <p:cNvGrpSpPr/>
          <p:nvPr/>
        </p:nvGrpSpPr>
        <p:grpSpPr>
          <a:xfrm>
            <a:off x="12420600" y="2435104"/>
            <a:ext cx="5334000" cy="3429000"/>
            <a:chOff x="1013056" y="381000"/>
            <a:chExt cx="5334000" cy="3073718"/>
          </a:xfrm>
        </p:grpSpPr>
        <p:pic>
          <p:nvPicPr>
            <p:cNvPr id="118" name="Google Shape;118;p3"/>
            <p:cNvPicPr preferRelativeResize="0"/>
            <p:nvPr/>
          </p:nvPicPr>
          <p:blipFill rotWithShape="1">
            <a:blip r:embed="rId5">
              <a:alphaModFix/>
            </a:blip>
            <a:srcRect b="0" l="0" r="0" t="0"/>
            <a:stretch/>
          </p:blipFill>
          <p:spPr>
            <a:xfrm>
              <a:off x="1013056" y="647700"/>
              <a:ext cx="5334000" cy="2807018"/>
            </a:xfrm>
            <a:prstGeom prst="rect">
              <a:avLst/>
            </a:prstGeom>
            <a:noFill/>
            <a:ln>
              <a:noFill/>
            </a:ln>
          </p:spPr>
        </p:pic>
        <p:sp>
          <p:nvSpPr>
            <p:cNvPr id="119" name="Google Shape;119;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3</a:t>
              </a:r>
              <a:endParaRPr/>
            </a:p>
          </p:txBody>
        </p:sp>
      </p:grpSp>
      <p:grpSp>
        <p:nvGrpSpPr>
          <p:cNvPr id="120" name="Google Shape;120;p3"/>
          <p:cNvGrpSpPr/>
          <p:nvPr/>
        </p:nvGrpSpPr>
        <p:grpSpPr>
          <a:xfrm>
            <a:off x="533400" y="6279227"/>
            <a:ext cx="5334000" cy="3429000"/>
            <a:chOff x="1013056" y="381000"/>
            <a:chExt cx="5334000" cy="3073718"/>
          </a:xfrm>
        </p:grpSpPr>
        <p:pic>
          <p:nvPicPr>
            <p:cNvPr id="121" name="Google Shape;121;p3"/>
            <p:cNvPicPr preferRelativeResize="0"/>
            <p:nvPr/>
          </p:nvPicPr>
          <p:blipFill rotWithShape="1">
            <a:blip r:embed="rId6">
              <a:alphaModFix/>
            </a:blip>
            <a:srcRect b="0" l="0" r="0" t="0"/>
            <a:stretch/>
          </p:blipFill>
          <p:spPr>
            <a:xfrm>
              <a:off x="1013056" y="647700"/>
              <a:ext cx="5334000" cy="2807018"/>
            </a:xfrm>
            <a:prstGeom prst="rect">
              <a:avLst/>
            </a:prstGeom>
            <a:noFill/>
            <a:ln>
              <a:noFill/>
            </a:ln>
          </p:spPr>
        </p:pic>
        <p:sp>
          <p:nvSpPr>
            <p:cNvPr id="122" name="Google Shape;122;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4</a:t>
              </a:r>
              <a:endParaRPr/>
            </a:p>
          </p:txBody>
        </p:sp>
      </p:grpSp>
      <p:grpSp>
        <p:nvGrpSpPr>
          <p:cNvPr id="123" name="Google Shape;123;p3"/>
          <p:cNvGrpSpPr/>
          <p:nvPr/>
        </p:nvGrpSpPr>
        <p:grpSpPr>
          <a:xfrm>
            <a:off x="6477000" y="6279227"/>
            <a:ext cx="5334000" cy="3429001"/>
            <a:chOff x="1013056" y="381000"/>
            <a:chExt cx="5334000" cy="3073719"/>
          </a:xfrm>
        </p:grpSpPr>
        <p:pic>
          <p:nvPicPr>
            <p:cNvPr id="124" name="Google Shape;124;p3"/>
            <p:cNvPicPr preferRelativeResize="0"/>
            <p:nvPr/>
          </p:nvPicPr>
          <p:blipFill rotWithShape="1">
            <a:blip r:embed="rId7">
              <a:alphaModFix/>
            </a:blip>
            <a:srcRect b="9500" l="0" r="0" t="9501"/>
            <a:stretch/>
          </p:blipFill>
          <p:spPr>
            <a:xfrm>
              <a:off x="1013056" y="647700"/>
              <a:ext cx="5334000" cy="2807019"/>
            </a:xfrm>
            <a:prstGeom prst="rect">
              <a:avLst/>
            </a:prstGeom>
            <a:noFill/>
            <a:ln>
              <a:noFill/>
            </a:ln>
          </p:spPr>
        </p:pic>
        <p:sp>
          <p:nvSpPr>
            <p:cNvPr id="125" name="Google Shape;125;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5</a:t>
              </a:r>
              <a:endParaRPr/>
            </a:p>
          </p:txBody>
        </p:sp>
      </p:grpSp>
      <p:grpSp>
        <p:nvGrpSpPr>
          <p:cNvPr id="126" name="Google Shape;126;p3"/>
          <p:cNvGrpSpPr/>
          <p:nvPr/>
        </p:nvGrpSpPr>
        <p:grpSpPr>
          <a:xfrm>
            <a:off x="12420600" y="6279227"/>
            <a:ext cx="5334000" cy="3429000"/>
            <a:chOff x="1013056" y="381000"/>
            <a:chExt cx="5334000" cy="3073718"/>
          </a:xfrm>
        </p:grpSpPr>
        <p:pic>
          <p:nvPicPr>
            <p:cNvPr id="127" name="Google Shape;127;p3"/>
            <p:cNvPicPr preferRelativeResize="0"/>
            <p:nvPr/>
          </p:nvPicPr>
          <p:blipFill rotWithShape="1">
            <a:blip r:embed="rId8">
              <a:alphaModFix/>
            </a:blip>
            <a:srcRect b="0" l="0" r="0" t="0"/>
            <a:stretch/>
          </p:blipFill>
          <p:spPr>
            <a:xfrm>
              <a:off x="1013056" y="647700"/>
              <a:ext cx="5334000" cy="2807018"/>
            </a:xfrm>
            <a:prstGeom prst="rect">
              <a:avLst/>
            </a:prstGeom>
            <a:noFill/>
            <a:ln>
              <a:noFill/>
            </a:ln>
          </p:spPr>
        </p:pic>
        <p:sp>
          <p:nvSpPr>
            <p:cNvPr id="128" name="Google Shape;128;p3"/>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3600">
                  <a:solidFill>
                    <a:schemeClr val="dk1"/>
                  </a:solidFill>
                  <a:latin typeface="Arial"/>
                  <a:ea typeface="Arial"/>
                  <a:cs typeface="Arial"/>
                  <a:sym typeface="Arial"/>
                </a:rPr>
                <a:t>6</a:t>
              </a:r>
              <a:endParaRPr/>
            </a:p>
          </p:txBody>
        </p:sp>
      </p:grpSp>
      <p:sp>
        <p:nvSpPr>
          <p:cNvPr id="129" name="Google Shape;129;p3"/>
          <p:cNvSpPr/>
          <p:nvPr>
            <p:ph type="title"/>
          </p:nvPr>
        </p:nvSpPr>
        <p:spPr>
          <a:xfrm>
            <a:off x="5029200" y="706449"/>
            <a:ext cx="8229600" cy="1143000"/>
          </a:xfrm>
          <a:prstGeom prst="roundRect">
            <a:avLst>
              <a:gd fmla="val 50000" name="adj"/>
            </a:avLst>
          </a:prstGeom>
          <a:solidFill>
            <a:srgbClr val="369694"/>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vi-VN">
                <a:solidFill>
                  <a:schemeClr val="lt1"/>
                </a:solidFill>
                <a:latin typeface="Arial"/>
                <a:ea typeface="Arial"/>
                <a:cs typeface="Arial"/>
                <a:sym typeface="Arial"/>
              </a:rPr>
              <a:t>NHANH TAY NHANH MẮT</a:t>
            </a:r>
            <a:endParaRPr/>
          </a:p>
        </p:txBody>
      </p:sp>
      <p:sp>
        <p:nvSpPr>
          <p:cNvPr id="130" name="Google Shape;130;p3"/>
          <p:cNvSpPr/>
          <p:nvPr/>
        </p:nvSpPr>
        <p:spPr>
          <a:xfrm rot="-2586399">
            <a:off x="-744112" y="-329676"/>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9">
              <a:alphaModFix/>
            </a:blip>
            <a:stretch>
              <a:fillRect b="0" l="0" r="0" t="0"/>
            </a:stretch>
          </a:blipFill>
          <a:ln>
            <a:noFill/>
          </a:ln>
        </p:spPr>
      </p:sp>
      <p:sp>
        <p:nvSpPr>
          <p:cNvPr id="131" name="Google Shape;131;p3"/>
          <p:cNvSpPr/>
          <p:nvPr/>
        </p:nvSpPr>
        <p:spPr>
          <a:xfrm flipH="1" rot="2586399">
            <a:off x="16781889" y="-329677"/>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9">
              <a:alphaModFix/>
            </a:blip>
            <a:stretch>
              <a:fillRect b="0" l="0" r="0" t="0"/>
            </a:stretch>
          </a:blipFill>
          <a:ln>
            <a:noFill/>
          </a:ln>
        </p:spPr>
      </p:sp>
      <p:pic>
        <p:nvPicPr>
          <p:cNvPr id="132" name="Google Shape;132;p3"/>
          <p:cNvPicPr preferRelativeResize="0"/>
          <p:nvPr/>
        </p:nvPicPr>
        <p:blipFill rotWithShape="1">
          <a:blip r:embed="rId10">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50" name="Shape 450"/>
        <p:cNvGrpSpPr/>
        <p:nvPr/>
      </p:nvGrpSpPr>
      <p:grpSpPr>
        <a:xfrm>
          <a:off x="0" y="0"/>
          <a:ext cx="0" cy="0"/>
          <a:chOff x="0" y="0"/>
          <a:chExt cx="0" cy="0"/>
        </a:xfrm>
      </p:grpSpPr>
      <p:sp>
        <p:nvSpPr>
          <p:cNvPr id="451" name="Google Shape;451;p30"/>
          <p:cNvSpPr txBox="1"/>
          <p:nvPr>
            <p:ph type="title"/>
          </p:nvPr>
        </p:nvSpPr>
        <p:spPr>
          <a:xfrm>
            <a:off x="0" y="922246"/>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Quan sát một số sản phẩm thủ công mĩ nghệ khác</a:t>
            </a:r>
            <a:endParaRPr/>
          </a:p>
        </p:txBody>
      </p:sp>
      <p:grpSp>
        <p:nvGrpSpPr>
          <p:cNvPr id="452" name="Google Shape;452;p30"/>
          <p:cNvGrpSpPr/>
          <p:nvPr/>
        </p:nvGrpSpPr>
        <p:grpSpPr>
          <a:xfrm>
            <a:off x="762000" y="2628586"/>
            <a:ext cx="8001000" cy="6949275"/>
            <a:chOff x="773430" y="2705100"/>
            <a:chExt cx="6530339" cy="6063341"/>
          </a:xfrm>
        </p:grpSpPr>
        <p:pic>
          <p:nvPicPr>
            <p:cNvPr id="453" name="Google Shape;453;p30"/>
            <p:cNvPicPr preferRelativeResize="0"/>
            <p:nvPr/>
          </p:nvPicPr>
          <p:blipFill rotWithShape="1">
            <a:blip r:embed="rId3">
              <a:alphaModFix/>
            </a:blip>
            <a:srcRect b="0" l="149" r="150" t="0"/>
            <a:stretch/>
          </p:blipFill>
          <p:spPr>
            <a:xfrm>
              <a:off x="773431" y="2705100"/>
              <a:ext cx="6530338" cy="5243549"/>
            </a:xfrm>
            <a:prstGeom prst="rect">
              <a:avLst/>
            </a:prstGeom>
            <a:noFill/>
            <a:ln cap="flat" cmpd="sng" w="9525">
              <a:solidFill>
                <a:srgbClr val="369694"/>
              </a:solidFill>
              <a:prstDash val="solid"/>
              <a:round/>
              <a:headEnd len="sm" w="sm" type="none"/>
              <a:tailEnd len="sm" w="sm" type="none"/>
            </a:ln>
          </p:spPr>
        </p:pic>
        <p:sp>
          <p:nvSpPr>
            <p:cNvPr id="454" name="Google Shape;454;p30"/>
            <p:cNvSpPr txBox="1"/>
            <p:nvPr/>
          </p:nvSpPr>
          <p:spPr>
            <a:xfrm>
              <a:off x="773430" y="8204508"/>
              <a:ext cx="6530337"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Sản phẩm Origami hình thú</a:t>
              </a:r>
              <a:endParaRPr/>
            </a:p>
          </p:txBody>
        </p:sp>
      </p:grpSp>
      <p:grpSp>
        <p:nvGrpSpPr>
          <p:cNvPr id="455" name="Google Shape;455;p30"/>
          <p:cNvGrpSpPr/>
          <p:nvPr/>
        </p:nvGrpSpPr>
        <p:grpSpPr>
          <a:xfrm>
            <a:off x="9804815" y="2634127"/>
            <a:ext cx="8001000" cy="6949275"/>
            <a:chOff x="773430" y="2705100"/>
            <a:chExt cx="6530339" cy="6063341"/>
          </a:xfrm>
        </p:grpSpPr>
        <p:pic>
          <p:nvPicPr>
            <p:cNvPr id="456" name="Google Shape;456;p30"/>
            <p:cNvPicPr preferRelativeResize="0"/>
            <p:nvPr/>
          </p:nvPicPr>
          <p:blipFill rotWithShape="1">
            <a:blip r:embed="rId4">
              <a:alphaModFix/>
            </a:blip>
            <a:srcRect b="0" l="74" r="73" t="0"/>
            <a:stretch/>
          </p:blipFill>
          <p:spPr>
            <a:xfrm>
              <a:off x="773431" y="2705100"/>
              <a:ext cx="6530338" cy="5243549"/>
            </a:xfrm>
            <a:prstGeom prst="rect">
              <a:avLst/>
            </a:prstGeom>
            <a:noFill/>
            <a:ln cap="flat" cmpd="sng" w="9525">
              <a:solidFill>
                <a:srgbClr val="369694"/>
              </a:solidFill>
              <a:prstDash val="solid"/>
              <a:round/>
              <a:headEnd len="sm" w="sm" type="none"/>
              <a:tailEnd len="sm" w="sm" type="none"/>
            </a:ln>
          </p:spPr>
        </p:pic>
        <p:sp>
          <p:nvSpPr>
            <p:cNvPr id="457" name="Google Shape;457;p30"/>
            <p:cNvSpPr txBox="1"/>
            <p:nvPr/>
          </p:nvSpPr>
          <p:spPr>
            <a:xfrm>
              <a:off x="773430" y="8204508"/>
              <a:ext cx="6530337" cy="563933"/>
            </a:xfrm>
            <a:prstGeom prst="rect">
              <a:avLst/>
            </a:prstGeom>
            <a:solidFill>
              <a:srgbClr val="CCECEB"/>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vi-VN" sz="3600">
                  <a:solidFill>
                    <a:schemeClr val="dk1"/>
                  </a:solidFill>
                  <a:latin typeface="Arial"/>
                  <a:ea typeface="Arial"/>
                  <a:cs typeface="Arial"/>
                  <a:sym typeface="Arial"/>
                </a:rPr>
                <a:t>Búp bê Yoyo</a:t>
              </a:r>
              <a:endParaRPr/>
            </a:p>
          </p:txBody>
        </p:sp>
      </p:grpSp>
      <p:sp>
        <p:nvSpPr>
          <p:cNvPr id="458" name="Google Shape;458;p30"/>
          <p:cNvSpPr/>
          <p:nvPr/>
        </p:nvSpPr>
        <p:spPr>
          <a:xfrm>
            <a:off x="152400" y="-1312989"/>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sp>
        <p:nvSpPr>
          <p:cNvPr id="459" name="Google Shape;459;p30"/>
          <p:cNvSpPr/>
          <p:nvPr/>
        </p:nvSpPr>
        <p:spPr>
          <a:xfrm flipH="1">
            <a:off x="16696617" y="-1312990"/>
            <a:ext cx="1438983" cy="3103689"/>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5">
              <a:alphaModFix/>
            </a:blip>
            <a:stretch>
              <a:fillRect b="0" l="0" r="0" t="0"/>
            </a:stretch>
          </a:blipFill>
          <a:ln>
            <a:noFill/>
          </a:ln>
        </p:spPr>
      </p:sp>
      <p:pic>
        <p:nvPicPr>
          <p:cNvPr id="460" name="Google Shape;460;p30"/>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64" name="Shape 464"/>
        <p:cNvGrpSpPr/>
        <p:nvPr/>
      </p:nvGrpSpPr>
      <p:grpSpPr>
        <a:xfrm>
          <a:off x="0" y="0"/>
          <a:ext cx="0" cy="0"/>
          <a:chOff x="0" y="0"/>
          <a:chExt cx="0" cy="0"/>
        </a:xfrm>
      </p:grpSpPr>
      <p:sp>
        <p:nvSpPr>
          <p:cNvPr id="465" name="Google Shape;465;p31"/>
          <p:cNvSpPr/>
          <p:nvPr/>
        </p:nvSpPr>
        <p:spPr>
          <a:xfrm>
            <a:off x="893794" y="-1312989"/>
            <a:ext cx="4160206" cy="8972994"/>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466" name="Google Shape;466;p31"/>
          <p:cNvSpPr/>
          <p:nvPr/>
        </p:nvSpPr>
        <p:spPr>
          <a:xfrm>
            <a:off x="3276600" y="6629971"/>
            <a:ext cx="1081773" cy="1551035"/>
          </a:xfrm>
          <a:custGeom>
            <a:rect b="b" l="l" r="r" t="t"/>
            <a:pathLst>
              <a:path extrusionOk="0" h="1551035" w="1081773">
                <a:moveTo>
                  <a:pt x="0" y="0"/>
                </a:moveTo>
                <a:lnTo>
                  <a:pt x="1081772" y="0"/>
                </a:lnTo>
                <a:lnTo>
                  <a:pt x="1081772" y="1551034"/>
                </a:lnTo>
                <a:lnTo>
                  <a:pt x="0" y="1551034"/>
                </a:lnTo>
                <a:lnTo>
                  <a:pt x="0" y="0"/>
                </a:lnTo>
                <a:close/>
              </a:path>
            </a:pathLst>
          </a:custGeom>
          <a:blipFill rotWithShape="1">
            <a:blip r:embed="rId4">
              <a:alphaModFix/>
            </a:blip>
            <a:stretch>
              <a:fillRect b="0" l="0" r="0" t="0"/>
            </a:stretch>
          </a:blipFill>
          <a:ln>
            <a:noFill/>
          </a:ln>
        </p:spPr>
      </p:sp>
      <p:sp>
        <p:nvSpPr>
          <p:cNvPr id="467" name="Google Shape;467;p31"/>
          <p:cNvSpPr/>
          <p:nvPr/>
        </p:nvSpPr>
        <p:spPr>
          <a:xfrm>
            <a:off x="17555594" y="322700"/>
            <a:ext cx="265729" cy="381000"/>
          </a:xfrm>
          <a:custGeom>
            <a:rect b="b" l="l" r="r" t="t"/>
            <a:pathLst>
              <a:path extrusionOk="0" h="747243" w="521166">
                <a:moveTo>
                  <a:pt x="0" y="0"/>
                </a:moveTo>
                <a:lnTo>
                  <a:pt x="521167" y="0"/>
                </a:lnTo>
                <a:lnTo>
                  <a:pt x="521167" y="747243"/>
                </a:lnTo>
                <a:lnTo>
                  <a:pt x="0" y="747243"/>
                </a:lnTo>
                <a:lnTo>
                  <a:pt x="0" y="0"/>
                </a:lnTo>
                <a:close/>
              </a:path>
            </a:pathLst>
          </a:custGeom>
          <a:blipFill rotWithShape="1">
            <a:blip r:embed="rId4">
              <a:alphaModFix/>
            </a:blip>
            <a:stretch>
              <a:fillRect b="0" l="0" r="0" t="0"/>
            </a:stretch>
          </a:blipFill>
          <a:ln>
            <a:noFill/>
          </a:ln>
        </p:spPr>
      </p:sp>
      <p:sp>
        <p:nvSpPr>
          <p:cNvPr id="468" name="Google Shape;468;p31"/>
          <p:cNvSpPr/>
          <p:nvPr/>
        </p:nvSpPr>
        <p:spPr>
          <a:xfrm>
            <a:off x="16915206" y="489614"/>
            <a:ext cx="773252" cy="1108681"/>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4">
              <a:alphaModFix/>
            </a:blip>
            <a:stretch>
              <a:fillRect b="0" l="0" r="0" t="0"/>
            </a:stretch>
          </a:blipFill>
          <a:ln>
            <a:noFill/>
          </a:ln>
        </p:spPr>
      </p:sp>
      <p:sp>
        <p:nvSpPr>
          <p:cNvPr id="469" name="Google Shape;469;p31"/>
          <p:cNvSpPr txBox="1"/>
          <p:nvPr>
            <p:ph type="title"/>
          </p:nvPr>
        </p:nvSpPr>
        <p:spPr>
          <a:xfrm>
            <a:off x="6958780" y="5704398"/>
            <a:ext cx="7665780" cy="170109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7200"/>
              <a:buFont typeface="Arial"/>
              <a:buNone/>
            </a:pPr>
            <a:r>
              <a:rPr b="1" lang="vi-VN" sz="7200">
                <a:latin typeface="Arial"/>
                <a:ea typeface="Arial"/>
                <a:cs typeface="Arial"/>
                <a:sym typeface="Arial"/>
              </a:rPr>
              <a:t>VẬN DỤNG</a:t>
            </a:r>
            <a:endParaRPr b="1" sz="7200">
              <a:latin typeface="Arial"/>
              <a:ea typeface="Arial"/>
              <a:cs typeface="Arial"/>
              <a:sym typeface="Arial"/>
            </a:endParaRPr>
          </a:p>
        </p:txBody>
      </p:sp>
      <p:sp>
        <p:nvSpPr>
          <p:cNvPr id="470" name="Google Shape;470;p31"/>
          <p:cNvSpPr txBox="1"/>
          <p:nvPr/>
        </p:nvSpPr>
        <p:spPr>
          <a:xfrm>
            <a:off x="9559752" y="2806983"/>
            <a:ext cx="2463836" cy="22098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7200" u="none" cap="none" strike="noStrike">
                <a:solidFill>
                  <a:srgbClr val="E52725"/>
                </a:solidFill>
                <a:latin typeface="Arial"/>
                <a:ea typeface="Arial"/>
                <a:cs typeface="Arial"/>
                <a:sym typeface="Arial"/>
              </a:rPr>
              <a:t>04</a:t>
            </a:r>
            <a:endParaRPr b="1" i="0" sz="7200" u="none" cap="none" strike="noStrike">
              <a:solidFill>
                <a:srgbClr val="E52725"/>
              </a:solidFill>
              <a:latin typeface="Arial"/>
              <a:ea typeface="Arial"/>
              <a:cs typeface="Arial"/>
              <a:sym typeface="Arial"/>
            </a:endParaRPr>
          </a:p>
        </p:txBody>
      </p:sp>
      <p:sp>
        <p:nvSpPr>
          <p:cNvPr id="471" name="Google Shape;471;p31"/>
          <p:cNvSpPr/>
          <p:nvPr/>
        </p:nvSpPr>
        <p:spPr>
          <a:xfrm>
            <a:off x="15768576" y="7660005"/>
            <a:ext cx="2321177" cy="2304295"/>
          </a:xfrm>
          <a:custGeom>
            <a:rect b="b" l="l" r="r" t="t"/>
            <a:pathLst>
              <a:path extrusionOk="0" h="2259697" w="2276252">
                <a:moveTo>
                  <a:pt x="0" y="0"/>
                </a:moveTo>
                <a:lnTo>
                  <a:pt x="2276252" y="0"/>
                </a:lnTo>
                <a:lnTo>
                  <a:pt x="2276252" y="2259698"/>
                </a:lnTo>
                <a:lnTo>
                  <a:pt x="0" y="2259698"/>
                </a:lnTo>
                <a:lnTo>
                  <a:pt x="0" y="0"/>
                </a:lnTo>
                <a:close/>
              </a:path>
            </a:pathLst>
          </a:custGeom>
          <a:blipFill rotWithShape="1">
            <a:blip r:embed="rId5">
              <a:alphaModFix/>
            </a:blip>
            <a:stretch>
              <a:fillRect b="0" l="0" r="0" t="0"/>
            </a:stretch>
          </a:blipFill>
          <a:ln>
            <a:noFill/>
          </a:ln>
        </p:spPr>
      </p:sp>
      <p:sp>
        <p:nvSpPr>
          <p:cNvPr id="472" name="Google Shape;472;p31"/>
          <p:cNvSpPr/>
          <p:nvPr/>
        </p:nvSpPr>
        <p:spPr>
          <a:xfrm>
            <a:off x="14782800" y="8679483"/>
            <a:ext cx="1693744" cy="1607517"/>
          </a:xfrm>
          <a:custGeom>
            <a:rect b="b" l="l" r="r" t="t"/>
            <a:pathLst>
              <a:path extrusionOk="0" h="2347245" w="2473151">
                <a:moveTo>
                  <a:pt x="0" y="0"/>
                </a:moveTo>
                <a:lnTo>
                  <a:pt x="2473151" y="0"/>
                </a:lnTo>
                <a:lnTo>
                  <a:pt x="2473151" y="2347245"/>
                </a:lnTo>
                <a:lnTo>
                  <a:pt x="0" y="2347245"/>
                </a:lnTo>
                <a:lnTo>
                  <a:pt x="0" y="0"/>
                </a:lnTo>
                <a:close/>
              </a:path>
            </a:pathLst>
          </a:custGeom>
          <a:blipFill rotWithShape="1">
            <a:blip r:embed="rId6">
              <a:alphaModFix/>
            </a:blip>
            <a:stretch>
              <a:fillRect b="0" l="0" r="0" t="0"/>
            </a:stretch>
          </a:blipFill>
          <a:ln>
            <a:noFill/>
          </a:ln>
        </p:spPr>
      </p:sp>
      <p:pic>
        <p:nvPicPr>
          <p:cNvPr id="473" name="Google Shape;473;p31"/>
          <p:cNvPicPr preferRelativeResize="0"/>
          <p:nvPr/>
        </p:nvPicPr>
        <p:blipFill rotWithShape="1">
          <a:blip r:embed="rId7">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2"/>
          <p:cNvPicPr preferRelativeResize="0"/>
          <p:nvPr/>
        </p:nvPicPr>
        <p:blipFill rotWithShape="1">
          <a:blip r:embed="rId3">
            <a:alphaModFix/>
          </a:blip>
          <a:srcRect b="10290" l="32022" r="35031" t="3721"/>
          <a:stretch/>
        </p:blipFill>
        <p:spPr>
          <a:xfrm>
            <a:off x="8061299" y="3657600"/>
            <a:ext cx="4299002" cy="6210300"/>
          </a:xfrm>
          <a:prstGeom prst="rect">
            <a:avLst/>
          </a:prstGeom>
          <a:noFill/>
          <a:ln>
            <a:noFill/>
          </a:ln>
        </p:spPr>
      </p:pic>
      <p:sp>
        <p:nvSpPr>
          <p:cNvPr id="479" name="Google Shape;479;p32"/>
          <p:cNvSpPr txBox="1"/>
          <p:nvPr>
            <p:ph type="title"/>
          </p:nvPr>
        </p:nvSpPr>
        <p:spPr>
          <a:xfrm>
            <a:off x="0" y="571500"/>
            <a:ext cx="18288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E52725"/>
              </a:buClr>
              <a:buSzPts val="4800"/>
              <a:buFont typeface="Arial"/>
              <a:buNone/>
            </a:pPr>
            <a:r>
              <a:rPr b="1" lang="vi-VN" sz="4800">
                <a:solidFill>
                  <a:srgbClr val="E52725"/>
                </a:solidFill>
                <a:latin typeface="Arial"/>
                <a:ea typeface="Arial"/>
                <a:cs typeface="Arial"/>
                <a:sym typeface="Arial"/>
              </a:rPr>
              <a:t>Quan sát hình SGK tr.26 và trả lời câu hỏi</a:t>
            </a:r>
            <a:endParaRPr/>
          </a:p>
        </p:txBody>
      </p:sp>
      <p:sp>
        <p:nvSpPr>
          <p:cNvPr id="480" name="Google Shape;480;p32"/>
          <p:cNvSpPr/>
          <p:nvPr/>
        </p:nvSpPr>
        <p:spPr>
          <a:xfrm>
            <a:off x="-152400" y="2514600"/>
            <a:ext cx="6553200" cy="1143000"/>
          </a:xfrm>
          <a:prstGeom prst="homePlate">
            <a:avLst>
              <a:gd fmla="val 50000" name="adj"/>
            </a:avLst>
          </a:prstGeom>
          <a:solidFill>
            <a:srgbClr val="369694"/>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lt1"/>
                </a:solidFill>
                <a:latin typeface="Arial"/>
                <a:ea typeface="Arial"/>
                <a:cs typeface="Arial"/>
                <a:sym typeface="Arial"/>
              </a:rPr>
              <a:t>THẢO LUẬN NHÓM</a:t>
            </a:r>
            <a:endParaRPr/>
          </a:p>
        </p:txBody>
      </p:sp>
      <p:sp>
        <p:nvSpPr>
          <p:cNvPr id="481" name="Google Shape;481;p32"/>
          <p:cNvSpPr/>
          <p:nvPr/>
        </p:nvSpPr>
        <p:spPr>
          <a:xfrm>
            <a:off x="1143000" y="4457700"/>
            <a:ext cx="6553200" cy="4953000"/>
          </a:xfrm>
          <a:prstGeom prst="roundRect">
            <a:avLst>
              <a:gd fmla="val 14214"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Các sản phẩm thủ công mĩ nghệ dưới đây được làm bằng chất liệu nào và sử dụng để làm gì?</a:t>
            </a:r>
            <a:endParaRPr/>
          </a:p>
        </p:txBody>
      </p:sp>
      <p:pic>
        <p:nvPicPr>
          <p:cNvPr id="482" name="Google Shape;482;p32"/>
          <p:cNvPicPr preferRelativeResize="0"/>
          <p:nvPr/>
        </p:nvPicPr>
        <p:blipFill rotWithShape="1">
          <a:blip r:embed="rId4">
            <a:alphaModFix/>
          </a:blip>
          <a:srcRect b="12066" l="17598" r="16343" t="15122"/>
          <a:stretch/>
        </p:blipFill>
        <p:spPr>
          <a:xfrm>
            <a:off x="11895946" y="2095500"/>
            <a:ext cx="5979816" cy="3124200"/>
          </a:xfrm>
          <a:prstGeom prst="rect">
            <a:avLst/>
          </a:prstGeom>
          <a:noFill/>
          <a:ln>
            <a:noFill/>
          </a:ln>
        </p:spPr>
      </p:pic>
      <p:pic>
        <p:nvPicPr>
          <p:cNvPr id="483" name="Google Shape;483;p32"/>
          <p:cNvPicPr preferRelativeResize="0"/>
          <p:nvPr/>
        </p:nvPicPr>
        <p:blipFill rotWithShape="1">
          <a:blip r:embed="rId5">
            <a:alphaModFix/>
          </a:blip>
          <a:srcRect b="13935" l="32010" r="32009" t="4767"/>
          <a:stretch/>
        </p:blipFill>
        <p:spPr>
          <a:xfrm>
            <a:off x="13255753" y="5676900"/>
            <a:ext cx="4495800" cy="41852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3"/>
          <p:cNvSpPr txBox="1"/>
          <p:nvPr>
            <p:ph type="title"/>
          </p:nvPr>
        </p:nvSpPr>
        <p:spPr>
          <a:xfrm>
            <a:off x="0" y="406736"/>
            <a:ext cx="182880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4400"/>
              <a:buFont typeface="Arial"/>
              <a:buNone/>
            </a:pPr>
            <a:r>
              <a:rPr b="1" lang="vi-VN">
                <a:solidFill>
                  <a:srgbClr val="E52725"/>
                </a:solidFill>
                <a:latin typeface="Arial"/>
                <a:ea typeface="Arial"/>
                <a:cs typeface="Arial"/>
                <a:sym typeface="Arial"/>
              </a:rPr>
              <a:t>Nhận xét các hình ảnh sản phẩm thủ công mĩ nghệ SGK tr.26</a:t>
            </a:r>
            <a:endParaRPr/>
          </a:p>
        </p:txBody>
      </p:sp>
      <p:sp>
        <p:nvSpPr>
          <p:cNvPr id="489" name="Google Shape;489;p33"/>
          <p:cNvSpPr/>
          <p:nvPr/>
        </p:nvSpPr>
        <p:spPr>
          <a:xfrm>
            <a:off x="12268200" y="2325075"/>
            <a:ext cx="5308328" cy="7086600"/>
          </a:xfrm>
          <a:prstGeom prst="wedgeRoundRectCallout">
            <a:avLst>
              <a:gd fmla="val -71438" name="adj1"/>
              <a:gd fmla="val 30463" name="adj2"/>
              <a:gd fmla="val 16667" name="adj3"/>
            </a:avLst>
          </a:prstGeom>
          <a:solidFill>
            <a:schemeClr val="lt1"/>
          </a:solidFill>
          <a:ln cap="flat" cmpd="sng" w="25400">
            <a:solidFill>
              <a:srgbClr val="E5272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4000">
                <a:solidFill>
                  <a:schemeClr val="dk1"/>
                </a:solidFill>
                <a:latin typeface="Arial"/>
                <a:ea typeface="Arial"/>
                <a:cs typeface="Arial"/>
                <a:sym typeface="Arial"/>
              </a:rPr>
              <a:t>Các sản phẩm trên được làm bằng cói, thường được sử dụng để trang trí, làm quà tặng hoặc sử dụng trong đời sống hàng ngày…</a:t>
            </a:r>
            <a:endParaRPr/>
          </a:p>
        </p:txBody>
      </p:sp>
      <p:pic>
        <p:nvPicPr>
          <p:cNvPr id="490" name="Google Shape;490;p33"/>
          <p:cNvPicPr preferRelativeResize="0"/>
          <p:nvPr/>
        </p:nvPicPr>
        <p:blipFill rotWithShape="1">
          <a:blip r:embed="rId3">
            <a:alphaModFix/>
          </a:blip>
          <a:srcRect b="10290" l="32022" r="35031" t="3721"/>
          <a:stretch/>
        </p:blipFill>
        <p:spPr>
          <a:xfrm>
            <a:off x="598357" y="2346936"/>
            <a:ext cx="4958358" cy="7162800"/>
          </a:xfrm>
          <a:prstGeom prst="rect">
            <a:avLst/>
          </a:prstGeom>
          <a:noFill/>
          <a:ln>
            <a:noFill/>
          </a:ln>
        </p:spPr>
      </p:pic>
      <p:pic>
        <p:nvPicPr>
          <p:cNvPr id="491" name="Google Shape;491;p33"/>
          <p:cNvPicPr preferRelativeResize="0"/>
          <p:nvPr/>
        </p:nvPicPr>
        <p:blipFill rotWithShape="1">
          <a:blip r:embed="rId4">
            <a:alphaModFix/>
          </a:blip>
          <a:srcRect b="12066" l="17598" r="16343" t="15122"/>
          <a:stretch/>
        </p:blipFill>
        <p:spPr>
          <a:xfrm>
            <a:off x="5120416" y="1866900"/>
            <a:ext cx="6417364" cy="3352800"/>
          </a:xfrm>
          <a:prstGeom prst="rect">
            <a:avLst/>
          </a:prstGeom>
          <a:noFill/>
          <a:ln>
            <a:noFill/>
          </a:ln>
        </p:spPr>
      </p:pic>
      <p:pic>
        <p:nvPicPr>
          <p:cNvPr id="492" name="Google Shape;492;p33"/>
          <p:cNvPicPr preferRelativeResize="0"/>
          <p:nvPr/>
        </p:nvPicPr>
        <p:blipFill rotWithShape="1">
          <a:blip r:embed="rId5">
            <a:alphaModFix/>
          </a:blip>
          <a:srcRect b="13935" l="32010" r="32009" t="4767"/>
          <a:stretch/>
        </p:blipFill>
        <p:spPr>
          <a:xfrm>
            <a:off x="6084207" y="5676900"/>
            <a:ext cx="4495800" cy="4185212"/>
          </a:xfrm>
          <a:prstGeom prst="rect">
            <a:avLst/>
          </a:prstGeom>
          <a:noFill/>
          <a:ln>
            <a:noFill/>
          </a:ln>
        </p:spPr>
      </p:pic>
      <p:pic>
        <p:nvPicPr>
          <p:cNvPr id="493" name="Google Shape;493;p33"/>
          <p:cNvPicPr preferRelativeResize="0"/>
          <p:nvPr/>
        </p:nvPicPr>
        <p:blipFill rotWithShape="1">
          <a:blip r:embed="rId6">
            <a:alphaModFix/>
          </a:blip>
          <a:srcRect b="0" l="0" r="0" t="0"/>
          <a:stretch/>
        </p:blipFill>
        <p:spPr>
          <a:xfrm>
            <a:off x="15316200" y="9543826"/>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4"/>
          <p:cNvSpPr/>
          <p:nvPr/>
        </p:nvSpPr>
        <p:spPr>
          <a:xfrm>
            <a:off x="609600" y="1"/>
            <a:ext cx="7429500" cy="10286998"/>
          </a:xfrm>
          <a:custGeom>
            <a:rect b="b" l="l" r="r" t="t"/>
            <a:pathLst>
              <a:path extrusionOk="0" h="8229600" w="5486400">
                <a:moveTo>
                  <a:pt x="0" y="0"/>
                </a:moveTo>
                <a:lnTo>
                  <a:pt x="5486400" y="0"/>
                </a:lnTo>
                <a:lnTo>
                  <a:pt x="5486400" y="8229600"/>
                </a:lnTo>
                <a:lnTo>
                  <a:pt x="0" y="8229600"/>
                </a:lnTo>
                <a:lnTo>
                  <a:pt x="0" y="0"/>
                </a:lnTo>
                <a:close/>
              </a:path>
            </a:pathLst>
          </a:custGeom>
          <a:blipFill rotWithShape="1">
            <a:blip r:embed="rId3">
              <a:alphaModFix/>
            </a:blip>
            <a:stretch>
              <a:fillRect b="0" l="0" r="0" t="0"/>
            </a:stretch>
          </a:blipFill>
          <a:ln>
            <a:noFill/>
          </a:ln>
        </p:spPr>
      </p:sp>
      <p:sp>
        <p:nvSpPr>
          <p:cNvPr id="499" name="Google Shape;499;p34"/>
          <p:cNvSpPr txBox="1"/>
          <p:nvPr>
            <p:ph type="title"/>
          </p:nvPr>
        </p:nvSpPr>
        <p:spPr>
          <a:xfrm>
            <a:off x="9029700" y="8763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5400"/>
              <a:buFont typeface="Arial"/>
              <a:buNone/>
            </a:pPr>
            <a:r>
              <a:rPr b="1" lang="vi-VN" sz="5400">
                <a:solidFill>
                  <a:srgbClr val="E52725"/>
                </a:solidFill>
                <a:latin typeface="Arial"/>
                <a:ea typeface="Arial"/>
                <a:cs typeface="Arial"/>
                <a:sym typeface="Arial"/>
              </a:rPr>
              <a:t>KẾT LUẬN</a:t>
            </a:r>
            <a:endParaRPr/>
          </a:p>
        </p:txBody>
      </p:sp>
      <p:sp>
        <p:nvSpPr>
          <p:cNvPr id="500" name="Google Shape;500;p34"/>
          <p:cNvSpPr/>
          <p:nvPr/>
        </p:nvSpPr>
        <p:spPr>
          <a:xfrm>
            <a:off x="8763000" y="2570844"/>
            <a:ext cx="8763000" cy="3107871"/>
          </a:xfrm>
          <a:prstGeom prst="roundRect">
            <a:avLst>
              <a:gd fmla="val 1502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Tạo sản phẩm mĩ thuật dựa trên đặc điểm của sản phẩm thủ công mĩ nghệ là một hình thức sáng tạo hấp dẫn.</a:t>
            </a:r>
            <a:endParaRPr/>
          </a:p>
        </p:txBody>
      </p:sp>
      <p:sp>
        <p:nvSpPr>
          <p:cNvPr id="501" name="Google Shape;501;p34"/>
          <p:cNvSpPr/>
          <p:nvPr/>
        </p:nvSpPr>
        <p:spPr>
          <a:xfrm>
            <a:off x="8763000" y="6315529"/>
            <a:ext cx="8763000" cy="3107871"/>
          </a:xfrm>
          <a:prstGeom prst="roundRect">
            <a:avLst>
              <a:gd fmla="val 15029" name="adj"/>
            </a:avLst>
          </a:prstGeom>
          <a:solidFill>
            <a:schemeClr val="lt1"/>
          </a:solidFill>
          <a:ln cap="flat" cmpd="sng" w="25400">
            <a:solidFill>
              <a:srgbClr val="36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vi-VN" sz="3600">
                <a:solidFill>
                  <a:schemeClr val="dk1"/>
                </a:solidFill>
                <a:latin typeface="Arial"/>
                <a:ea typeface="Arial"/>
                <a:cs typeface="Arial"/>
                <a:sym typeface="Arial"/>
              </a:rPr>
              <a:t>Sử dụng sản phẩm thủ công làm quà tặng là cách thể hiện tình cảm của mình với mọi người xung quanh.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88000"/>
          </a:blip>
          <a:stretch>
            <a:fillRect/>
          </a:stretch>
        </a:blipFill>
      </p:bgPr>
    </p:bg>
    <p:spTree>
      <p:nvGrpSpPr>
        <p:cNvPr id="506" name="Shape 506"/>
        <p:cNvGrpSpPr/>
        <p:nvPr/>
      </p:nvGrpSpPr>
      <p:grpSpPr>
        <a:xfrm>
          <a:off x="0" y="0"/>
          <a:ext cx="0" cy="0"/>
          <a:chOff x="0" y="0"/>
          <a:chExt cx="0" cy="0"/>
        </a:xfrm>
      </p:grpSpPr>
      <p:pic>
        <p:nvPicPr>
          <p:cNvPr descr="Hình ảnh Giỏ đan Lát Bằng Tay Dã Ngoại Bằng Gỗ PNG , Mặt, Cổ Truyền, Rổ PNG  và Vector với nền trong suốt để tải xuống miễn phí" id="507" name="Google Shape;507;p35"/>
          <p:cNvPicPr preferRelativeResize="0"/>
          <p:nvPr/>
        </p:nvPicPr>
        <p:blipFill rotWithShape="1">
          <a:blip r:embed="rId4">
            <a:alphaModFix/>
          </a:blip>
          <a:srcRect b="0" l="12500" r="12500" t="0"/>
          <a:stretch/>
        </p:blipFill>
        <p:spPr>
          <a:xfrm>
            <a:off x="503862" y="5452103"/>
            <a:ext cx="3137546" cy="4183394"/>
          </a:xfrm>
          <a:prstGeom prst="rect">
            <a:avLst/>
          </a:prstGeom>
          <a:noFill/>
          <a:ln>
            <a:noFill/>
          </a:ln>
        </p:spPr>
      </p:pic>
      <p:pic>
        <p:nvPicPr>
          <p:cNvPr descr="Nón đan tay DH116A-KM1" id="508" name="Google Shape;508;p35"/>
          <p:cNvPicPr preferRelativeResize="0"/>
          <p:nvPr/>
        </p:nvPicPr>
        <p:blipFill rotWithShape="1">
          <a:blip r:embed="rId5">
            <a:alphaModFix/>
          </a:blip>
          <a:srcRect b="21851" l="7778" r="7777" t="15185"/>
          <a:stretch/>
        </p:blipFill>
        <p:spPr>
          <a:xfrm>
            <a:off x="3736222" y="6174515"/>
            <a:ext cx="3645500" cy="2718136"/>
          </a:xfrm>
          <a:prstGeom prst="rect">
            <a:avLst/>
          </a:prstGeom>
          <a:noFill/>
          <a:ln>
            <a:noFill/>
          </a:ln>
        </p:spPr>
      </p:pic>
      <p:pic>
        <p:nvPicPr>
          <p:cNvPr descr="TÚI CÓI 09 SIZE NHỎ – Green Craft - Miền Tây Xanh" id="509" name="Google Shape;509;p35"/>
          <p:cNvPicPr preferRelativeResize="0"/>
          <p:nvPr/>
        </p:nvPicPr>
        <p:blipFill rotWithShape="1">
          <a:blip r:embed="rId6">
            <a:alphaModFix/>
          </a:blip>
          <a:srcRect b="13292" l="10745" r="10745" t="16707"/>
          <a:stretch/>
        </p:blipFill>
        <p:spPr>
          <a:xfrm>
            <a:off x="7061187" y="5772529"/>
            <a:ext cx="3610762" cy="3219362"/>
          </a:xfrm>
          <a:prstGeom prst="rect">
            <a:avLst/>
          </a:prstGeom>
          <a:noFill/>
          <a:ln>
            <a:noFill/>
          </a:ln>
        </p:spPr>
      </p:pic>
      <p:pic>
        <p:nvPicPr>
          <p:cNvPr descr="Sản Phẩm Thủ Công Mỹ Nghệ Xuất Khẩu Tại Tphcm" id="510" name="Google Shape;510;p35"/>
          <p:cNvPicPr preferRelativeResize="0"/>
          <p:nvPr/>
        </p:nvPicPr>
        <p:blipFill rotWithShape="1">
          <a:blip r:embed="rId7">
            <a:alphaModFix/>
          </a:blip>
          <a:srcRect b="6517" l="10541" r="7144" t="18132"/>
          <a:stretch/>
        </p:blipFill>
        <p:spPr>
          <a:xfrm>
            <a:off x="10666775" y="5934119"/>
            <a:ext cx="3516858" cy="3219362"/>
          </a:xfrm>
          <a:prstGeom prst="rect">
            <a:avLst/>
          </a:prstGeom>
          <a:noFill/>
          <a:ln>
            <a:noFill/>
          </a:ln>
        </p:spPr>
      </p:pic>
      <p:pic>
        <p:nvPicPr>
          <p:cNvPr descr="Giỏ lục bình GIO2 – XDAILY" id="511" name="Google Shape;511;p35"/>
          <p:cNvPicPr preferRelativeResize="0"/>
          <p:nvPr/>
        </p:nvPicPr>
        <p:blipFill rotWithShape="1">
          <a:blip r:embed="rId8">
            <a:alphaModFix/>
          </a:blip>
          <a:srcRect b="12963" l="8758" r="9338" t="42592"/>
          <a:stretch/>
        </p:blipFill>
        <p:spPr>
          <a:xfrm>
            <a:off x="14150976" y="6319475"/>
            <a:ext cx="3988586" cy="2782736"/>
          </a:xfrm>
          <a:prstGeom prst="rect">
            <a:avLst/>
          </a:prstGeom>
          <a:noFill/>
          <a:ln>
            <a:noFill/>
          </a:ln>
        </p:spPr>
      </p:pic>
      <p:pic>
        <p:nvPicPr>
          <p:cNvPr descr="Hình ảnh Hộp Quà Màu Hồng đẹp PNG , Hộp Quà, Quà Giáng Sinh, Quà Tặng PNG  và Vector với nền trong suốt để tải xuống miễn phí" id="512" name="Google Shape;512;p35">
            <a:hlinkClick action="ppaction://hlinksldjump" r:id="rId9"/>
          </p:cNvPr>
          <p:cNvPicPr preferRelativeResize="0"/>
          <p:nvPr/>
        </p:nvPicPr>
        <p:blipFill rotWithShape="1">
          <a:blip r:embed="rId10">
            <a:alphaModFix/>
          </a:blip>
          <a:srcRect b="15184" l="15185" r="15184" t="15185"/>
          <a:stretch/>
        </p:blipFill>
        <p:spPr>
          <a:xfrm>
            <a:off x="345848" y="5726393"/>
            <a:ext cx="3461108" cy="3461108"/>
          </a:xfrm>
          <a:prstGeom prst="rect">
            <a:avLst/>
          </a:prstGeom>
          <a:noFill/>
          <a:ln>
            <a:noFill/>
          </a:ln>
          <a:effectLst>
            <a:outerShdw blurRad="50800" rotWithShape="0" algn="t" dir="5400000" dist="38100">
              <a:srgbClr val="000000">
                <a:alpha val="40000"/>
              </a:srgbClr>
            </a:outerShdw>
          </a:effectLst>
        </p:spPr>
      </p:pic>
      <p:pic>
        <p:nvPicPr>
          <p:cNvPr descr="Hình Hộp Quà PNG: Tải Xuống Miễn Phí và Ứng Dụng Trong Thiết Kế" id="513" name="Google Shape;513;p35">
            <a:hlinkClick action="ppaction://hlinksldjump" r:id="rId11"/>
          </p:cNvPr>
          <p:cNvPicPr preferRelativeResize="0"/>
          <p:nvPr/>
        </p:nvPicPr>
        <p:blipFill rotWithShape="1">
          <a:blip r:embed="rId12">
            <a:alphaModFix/>
          </a:blip>
          <a:srcRect b="0" l="10000" r="10000" t="3703"/>
          <a:stretch/>
        </p:blipFill>
        <p:spPr>
          <a:xfrm>
            <a:off x="3913630" y="5568852"/>
            <a:ext cx="3290684" cy="3646434"/>
          </a:xfrm>
          <a:prstGeom prst="rect">
            <a:avLst/>
          </a:prstGeom>
          <a:noFill/>
          <a:ln>
            <a:noFill/>
          </a:ln>
          <a:effectLst>
            <a:outerShdw blurRad="50800" rotWithShape="0" algn="t" dir="5400000" dist="38100">
              <a:srgbClr val="000000">
                <a:alpha val="40000"/>
              </a:srgbClr>
            </a:outerShdw>
          </a:effectLst>
        </p:spPr>
      </p:pic>
      <p:grpSp>
        <p:nvGrpSpPr>
          <p:cNvPr id="514" name="Google Shape;514;p35"/>
          <p:cNvGrpSpPr/>
          <p:nvPr/>
        </p:nvGrpSpPr>
        <p:grpSpPr>
          <a:xfrm>
            <a:off x="-21771" y="693075"/>
            <a:ext cx="18288000" cy="509796"/>
            <a:chOff x="-1123103" y="159985"/>
            <a:chExt cx="20229406" cy="563915"/>
          </a:xfrm>
        </p:grpSpPr>
        <p:pic>
          <p:nvPicPr>
            <p:cNvPr id="515" name="Google Shape;515;p35"/>
            <p:cNvPicPr preferRelativeResize="0"/>
            <p:nvPr/>
          </p:nvPicPr>
          <p:blipFill rotWithShape="1">
            <a:blip r:embed="rId13">
              <a:alphaModFix/>
            </a:blip>
            <a:srcRect b="0" l="0" r="0" t="0"/>
            <a:stretch/>
          </p:blipFill>
          <p:spPr>
            <a:xfrm>
              <a:off x="-1123103" y="159985"/>
              <a:ext cx="10267103" cy="563915"/>
            </a:xfrm>
            <a:prstGeom prst="rect">
              <a:avLst/>
            </a:prstGeom>
            <a:noFill/>
            <a:ln>
              <a:noFill/>
            </a:ln>
          </p:spPr>
        </p:pic>
        <p:pic>
          <p:nvPicPr>
            <p:cNvPr id="516" name="Google Shape;516;p35"/>
            <p:cNvPicPr preferRelativeResize="0"/>
            <p:nvPr/>
          </p:nvPicPr>
          <p:blipFill rotWithShape="1">
            <a:blip r:embed="rId13">
              <a:alphaModFix/>
            </a:blip>
            <a:srcRect b="0" l="0" r="0" t="0"/>
            <a:stretch/>
          </p:blipFill>
          <p:spPr>
            <a:xfrm>
              <a:off x="8839200" y="159985"/>
              <a:ext cx="10267103" cy="563915"/>
            </a:xfrm>
            <a:prstGeom prst="rect">
              <a:avLst/>
            </a:prstGeom>
            <a:noFill/>
            <a:ln>
              <a:noFill/>
            </a:ln>
          </p:spPr>
        </p:pic>
      </p:grpSp>
      <p:pic>
        <p:nvPicPr>
          <p:cNvPr descr="Hình ảnh Hộp Quà Màu đỏ PNG, Vector, PSD, và biểu tượng để tải về miễn phí  | pngtree" id="517" name="Google Shape;517;p35">
            <a:hlinkClick action="ppaction://hlinksldjump" r:id="rId14"/>
          </p:cNvPr>
          <p:cNvPicPr preferRelativeResize="0"/>
          <p:nvPr/>
        </p:nvPicPr>
        <p:blipFill rotWithShape="1">
          <a:blip r:embed="rId15">
            <a:alphaModFix/>
          </a:blip>
          <a:srcRect b="0" l="0" r="0" t="0"/>
          <a:stretch/>
        </p:blipFill>
        <p:spPr>
          <a:xfrm>
            <a:off x="7245325" y="5559112"/>
            <a:ext cx="3299798" cy="3646434"/>
          </a:xfrm>
          <a:prstGeom prst="rect">
            <a:avLst/>
          </a:prstGeom>
          <a:noFill/>
          <a:ln>
            <a:noFill/>
          </a:ln>
          <a:effectLst>
            <a:outerShdw blurRad="50800" rotWithShape="0" algn="t" dir="5400000" dist="38100">
              <a:srgbClr val="000000">
                <a:alpha val="40000"/>
              </a:srgbClr>
            </a:outerShdw>
          </a:effectLst>
        </p:spPr>
      </p:pic>
      <p:pic>
        <p:nvPicPr>
          <p:cNvPr id="518" name="Google Shape;518;p35">
            <a:hlinkClick action="ppaction://hlinksldjump" r:id="rId16"/>
          </p:cNvPr>
          <p:cNvPicPr preferRelativeResize="0"/>
          <p:nvPr/>
        </p:nvPicPr>
        <p:blipFill rotWithShape="1">
          <a:blip r:embed="rId17">
            <a:alphaModFix/>
          </a:blip>
          <a:srcRect b="3658" l="-2743" r="-2743" t="0"/>
          <a:stretch/>
        </p:blipFill>
        <p:spPr>
          <a:xfrm>
            <a:off x="10572982" y="5606952"/>
            <a:ext cx="3704444" cy="3646434"/>
          </a:xfrm>
          <a:prstGeom prst="rect">
            <a:avLst/>
          </a:prstGeom>
          <a:noFill/>
          <a:ln>
            <a:noFill/>
          </a:ln>
          <a:effectLst>
            <a:outerShdw blurRad="50800" rotWithShape="0" algn="t" dir="5400000" dist="38100">
              <a:srgbClr val="000000">
                <a:alpha val="40000"/>
              </a:srgbClr>
            </a:outerShdw>
          </a:effectLst>
        </p:spPr>
      </p:pic>
      <p:pic>
        <p:nvPicPr>
          <p:cNvPr id="519" name="Google Shape;519;p35">
            <a:hlinkClick action="ppaction://hlinksldjump" r:id="rId18"/>
          </p:cNvPr>
          <p:cNvPicPr preferRelativeResize="0"/>
          <p:nvPr/>
        </p:nvPicPr>
        <p:blipFill rotWithShape="1">
          <a:blip r:embed="rId19">
            <a:alphaModFix/>
          </a:blip>
          <a:srcRect b="23440" l="23321" r="23320" t="23441"/>
          <a:stretch/>
        </p:blipFill>
        <p:spPr>
          <a:xfrm>
            <a:off x="14263915" y="5606952"/>
            <a:ext cx="3758556" cy="3646434"/>
          </a:xfrm>
          <a:prstGeom prst="rect">
            <a:avLst/>
          </a:prstGeom>
          <a:noFill/>
          <a:ln>
            <a:noFill/>
          </a:ln>
          <a:effectLst>
            <a:outerShdw blurRad="50800" rotWithShape="0" algn="t" dir="5400000" dist="38100">
              <a:srgbClr val="000000">
                <a:alpha val="40000"/>
              </a:srgbClr>
            </a:outerShdw>
          </a:effectLst>
        </p:spPr>
      </p:pic>
      <p:sp>
        <p:nvSpPr>
          <p:cNvPr id="520" name="Google Shape;520;p35"/>
          <p:cNvSpPr/>
          <p:nvPr>
            <p:ph type="title"/>
          </p:nvPr>
        </p:nvSpPr>
        <p:spPr>
          <a:xfrm>
            <a:off x="3794210" y="2400300"/>
            <a:ext cx="10699580" cy="22098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00B050"/>
              </a:buClr>
              <a:buSzPts val="8000"/>
              <a:buFont typeface="Arial"/>
              <a:buNone/>
            </a:pPr>
            <a:r>
              <a:rPr b="1" lang="vi-VN" sz="8000">
                <a:solidFill>
                  <a:srgbClr val="00B050"/>
                </a:solidFill>
                <a:latin typeface="Arial"/>
                <a:ea typeface="Arial"/>
                <a:cs typeface="Arial"/>
                <a:sym typeface="Arial"/>
              </a:rPr>
              <a:t>HỘP QUÀ BÍ MẬT</a:t>
            </a:r>
            <a:endParaRPr/>
          </a:p>
        </p:txBody>
      </p:sp>
      <p:sp>
        <p:nvSpPr>
          <p:cNvPr id="521" name="Google Shape;521;p35">
            <a:hlinkClick action="ppaction://hlinksldjump" r:id="rId20"/>
          </p:cNvPr>
          <p:cNvSpPr/>
          <p:nvPr/>
        </p:nvSpPr>
        <p:spPr>
          <a:xfrm>
            <a:off x="16192871" y="9410700"/>
            <a:ext cx="1926205" cy="745602"/>
          </a:xfrm>
          <a:custGeom>
            <a:rect b="b" l="l" r="r" t="t"/>
            <a:pathLst>
              <a:path extrusionOk="0" h="1097817" w="2836126">
                <a:moveTo>
                  <a:pt x="0" y="0"/>
                </a:moveTo>
                <a:lnTo>
                  <a:pt x="2836126" y="0"/>
                </a:lnTo>
                <a:lnTo>
                  <a:pt x="2836126" y="1097817"/>
                </a:lnTo>
                <a:lnTo>
                  <a:pt x="0" y="1097817"/>
                </a:lnTo>
                <a:lnTo>
                  <a:pt x="0" y="0"/>
                </a:lnTo>
                <a:close/>
              </a:path>
            </a:pathLst>
          </a:custGeom>
          <a:blipFill rotWithShape="1">
            <a:blip r:embed="rId21">
              <a:alphaModFix/>
            </a:blip>
            <a:stretch>
              <a:fillRect b="0" l="0" r="0" t="0"/>
            </a:stretch>
          </a:blipFill>
          <a:ln>
            <a:noFill/>
          </a:ln>
        </p:spPr>
      </p:sp>
      <p:pic>
        <p:nvPicPr>
          <p:cNvPr id="522" name="Google Shape;522;p35"/>
          <p:cNvPicPr preferRelativeResize="0"/>
          <p:nvPr/>
        </p:nvPicPr>
        <p:blipFill rotWithShape="1">
          <a:blip r:embed="rId22">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2"/>
                                        </p:tgtEl>
                                      </p:cBhvr>
                                    </p:animEffect>
                                    <p:set>
                                      <p:cBhvr>
                                        <p:cTn dur="1" fill="hold">
                                          <p:stCondLst>
                                            <p:cond delay="500"/>
                                          </p:stCondLst>
                                        </p:cTn>
                                        <p:tgtEl>
                                          <p:spTgt spid="51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500"/>
                                        <p:tgtEl>
                                          <p:spTgt spid="507"/>
                                        </p:tgtEl>
                                        <p:attrNameLst>
                                          <p:attrName>ppt_w</p:attrName>
                                        </p:attrNameLst>
                                      </p:cBhvr>
                                      <p:tavLst>
                                        <p:tav fmla="" tm="0">
                                          <p:val>
                                            <p:strVal val="0"/>
                                          </p:val>
                                        </p:tav>
                                        <p:tav fmla="" tm="100000">
                                          <p:val>
                                            <p:strVal val="#ppt_w"/>
                                          </p:val>
                                        </p:tav>
                                      </p:tavLst>
                                    </p:anim>
                                    <p:anim calcmode="lin" valueType="num">
                                      <p:cBhvr additive="base">
                                        <p:cTn dur="500"/>
                                        <p:tgtEl>
                                          <p:spTgt spid="5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3"/>
                                        </p:tgtEl>
                                      </p:cBhvr>
                                    </p:animEffect>
                                    <p:set>
                                      <p:cBhvr>
                                        <p:cTn dur="1" fill="hold">
                                          <p:stCondLst>
                                            <p:cond delay="500"/>
                                          </p:stCondLst>
                                        </p:cTn>
                                        <p:tgtEl>
                                          <p:spTgt spid="51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ppt_w</p:attrName>
                                        </p:attrNameLst>
                                      </p:cBhvr>
                                      <p:tavLst>
                                        <p:tav fmla="" tm="0">
                                          <p:val>
                                            <p:strVal val="0"/>
                                          </p:val>
                                        </p:tav>
                                        <p:tav fmla="" tm="100000">
                                          <p:val>
                                            <p:strVal val="#ppt_w"/>
                                          </p:val>
                                        </p:tav>
                                      </p:tavLst>
                                    </p:anim>
                                    <p:anim calcmode="lin" valueType="num">
                                      <p:cBhvr additive="base">
                                        <p:cTn dur="500"/>
                                        <p:tgtEl>
                                          <p:spTgt spid="50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7"/>
                                        </p:tgtEl>
                                      </p:cBhvr>
                                    </p:animEffect>
                                    <p:set>
                                      <p:cBhvr>
                                        <p:cTn dur="1" fill="hold">
                                          <p:stCondLst>
                                            <p:cond delay="500"/>
                                          </p:stCondLst>
                                        </p:cTn>
                                        <p:tgtEl>
                                          <p:spTgt spid="51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500"/>
                                        <p:tgtEl>
                                          <p:spTgt spid="509"/>
                                        </p:tgtEl>
                                        <p:attrNameLst>
                                          <p:attrName>ppt_w</p:attrName>
                                        </p:attrNameLst>
                                      </p:cBhvr>
                                      <p:tavLst>
                                        <p:tav fmla="" tm="0">
                                          <p:val>
                                            <p:strVal val="0"/>
                                          </p:val>
                                        </p:tav>
                                        <p:tav fmla="" tm="100000">
                                          <p:val>
                                            <p:strVal val="#ppt_w"/>
                                          </p:val>
                                        </p:tav>
                                      </p:tavLst>
                                    </p:anim>
                                    <p:anim calcmode="lin" valueType="num">
                                      <p:cBhvr additive="base">
                                        <p:cTn dur="500"/>
                                        <p:tgtEl>
                                          <p:spTgt spid="5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8"/>
                                        </p:tgtEl>
                                      </p:cBhvr>
                                    </p:animEffect>
                                    <p:set>
                                      <p:cBhvr>
                                        <p:cTn dur="1" fill="hold">
                                          <p:stCondLst>
                                            <p:cond delay="500"/>
                                          </p:stCondLst>
                                        </p:cTn>
                                        <p:tgtEl>
                                          <p:spTgt spid="51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500"/>
                                        <p:tgtEl>
                                          <p:spTgt spid="510"/>
                                        </p:tgtEl>
                                        <p:attrNameLst>
                                          <p:attrName>ppt_w</p:attrName>
                                        </p:attrNameLst>
                                      </p:cBhvr>
                                      <p:tavLst>
                                        <p:tav fmla="" tm="0">
                                          <p:val>
                                            <p:strVal val="0"/>
                                          </p:val>
                                        </p:tav>
                                        <p:tav fmla="" tm="100000">
                                          <p:val>
                                            <p:strVal val="#ppt_w"/>
                                          </p:val>
                                        </p:tav>
                                      </p:tavLst>
                                    </p:anim>
                                    <p:anim calcmode="lin" valueType="num">
                                      <p:cBhvr additive="base">
                                        <p:cTn dur="500"/>
                                        <p:tgtEl>
                                          <p:spTgt spid="5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19"/>
                                        </p:tgtEl>
                                      </p:cBhvr>
                                    </p:animEffect>
                                    <p:set>
                                      <p:cBhvr>
                                        <p:cTn dur="1" fill="hold">
                                          <p:stCondLst>
                                            <p:cond delay="500"/>
                                          </p:stCondLst>
                                        </p:cTn>
                                        <p:tgtEl>
                                          <p:spTgt spid="51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500"/>
                                        <p:tgtEl>
                                          <p:spTgt spid="511"/>
                                        </p:tgtEl>
                                        <p:attrNameLst>
                                          <p:attrName>ppt_w</p:attrName>
                                        </p:attrNameLst>
                                      </p:cBhvr>
                                      <p:tavLst>
                                        <p:tav fmla="" tm="0">
                                          <p:val>
                                            <p:strVal val="0"/>
                                          </p:val>
                                        </p:tav>
                                        <p:tav fmla="" tm="100000">
                                          <p:val>
                                            <p:strVal val="#ppt_w"/>
                                          </p:val>
                                        </p:tav>
                                      </p:tavLst>
                                    </p:anim>
                                    <p:anim calcmode="lin" valueType="num">
                                      <p:cBhvr additive="base">
                                        <p:cTn dur="500"/>
                                        <p:tgtEl>
                                          <p:spTgt spid="5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27" name="Shape 527"/>
        <p:cNvGrpSpPr/>
        <p:nvPr/>
      </p:nvGrpSpPr>
      <p:grpSpPr>
        <a:xfrm>
          <a:off x="0" y="0"/>
          <a:ext cx="0" cy="0"/>
          <a:chOff x="0" y="0"/>
          <a:chExt cx="0" cy="0"/>
        </a:xfrm>
      </p:grpSpPr>
      <p:sp>
        <p:nvSpPr>
          <p:cNvPr id="528" name="Google Shape;528;p36"/>
          <p:cNvSpPr/>
          <p:nvPr>
            <p:ph type="title"/>
          </p:nvPr>
        </p:nvSpPr>
        <p:spPr>
          <a:xfrm>
            <a:off x="1066800" y="1104900"/>
            <a:ext cx="16154400" cy="20574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rgbClr val="000000"/>
              </a:buClr>
              <a:buSzPts val="4800"/>
              <a:buFont typeface="Arial"/>
              <a:buNone/>
            </a:pPr>
            <a:r>
              <a:rPr b="1" lang="vi-VN" sz="4800">
                <a:solidFill>
                  <a:srgbClr val="000000"/>
                </a:solidFill>
                <a:latin typeface="Arial"/>
                <a:ea typeface="Arial"/>
                <a:cs typeface="Arial"/>
                <a:sym typeface="Arial"/>
              </a:rPr>
              <a:t>Câu 1:</a:t>
            </a:r>
            <a:r>
              <a:rPr lang="vi-VN" sz="4800">
                <a:solidFill>
                  <a:srgbClr val="000000"/>
                </a:solidFill>
                <a:latin typeface="Arial"/>
                <a:ea typeface="Arial"/>
                <a:cs typeface="Arial"/>
                <a:sym typeface="Arial"/>
              </a:rPr>
              <a:t> Đâu</a:t>
            </a:r>
            <a:r>
              <a:rPr b="1" lang="vi-VN" sz="4800">
                <a:solidFill>
                  <a:srgbClr val="000000"/>
                </a:solidFill>
                <a:latin typeface="Arial"/>
                <a:ea typeface="Arial"/>
                <a:cs typeface="Arial"/>
                <a:sym typeface="Arial"/>
              </a:rPr>
              <a:t> không</a:t>
            </a:r>
            <a:r>
              <a:rPr lang="vi-VN" sz="4800">
                <a:solidFill>
                  <a:srgbClr val="000000"/>
                </a:solidFill>
                <a:latin typeface="Arial"/>
                <a:ea typeface="Arial"/>
                <a:cs typeface="Arial"/>
                <a:sym typeface="Arial"/>
              </a:rPr>
              <a:t> phải là sản phẩm thủ công mĩ nghệ?</a:t>
            </a:r>
            <a:endParaRPr sz="4800">
              <a:latin typeface="Arial"/>
              <a:ea typeface="Arial"/>
              <a:cs typeface="Arial"/>
              <a:sym typeface="Arial"/>
            </a:endParaRPr>
          </a:p>
        </p:txBody>
      </p:sp>
      <p:sp>
        <p:nvSpPr>
          <p:cNvPr id="529" name="Google Shape;529;p36"/>
          <p:cNvSpPr/>
          <p:nvPr/>
        </p:nvSpPr>
        <p:spPr>
          <a:xfrm>
            <a:off x="1066800" y="3985489"/>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72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A. Bình gốm.</a:t>
            </a:r>
            <a:endParaRPr/>
          </a:p>
        </p:txBody>
      </p:sp>
      <p:sp>
        <p:nvSpPr>
          <p:cNvPr id="530" name="Google Shape;530;p36"/>
          <p:cNvSpPr/>
          <p:nvPr/>
        </p:nvSpPr>
        <p:spPr>
          <a:xfrm>
            <a:off x="10668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72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B. Quạt trần.  </a:t>
            </a:r>
            <a:endParaRPr/>
          </a:p>
        </p:txBody>
      </p:sp>
      <p:sp>
        <p:nvSpPr>
          <p:cNvPr id="531" name="Google Shape;531;p36"/>
          <p:cNvSpPr/>
          <p:nvPr/>
        </p:nvSpPr>
        <p:spPr>
          <a:xfrm>
            <a:off x="9601200" y="3980327"/>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72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C. Tranh sơn mài.</a:t>
            </a:r>
            <a:endParaRPr/>
          </a:p>
        </p:txBody>
      </p:sp>
      <p:sp>
        <p:nvSpPr>
          <p:cNvPr id="532" name="Google Shape;532;p36"/>
          <p:cNvSpPr/>
          <p:nvPr/>
        </p:nvSpPr>
        <p:spPr>
          <a:xfrm>
            <a:off x="96012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72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D. Hàng thêu. </a:t>
            </a:r>
            <a:endParaRPr/>
          </a:p>
        </p:txBody>
      </p:sp>
      <p:sp>
        <p:nvSpPr>
          <p:cNvPr id="533" name="Google Shape;533;p36">
            <a:hlinkClick action="ppaction://hlinksldjump" r:id="rId3"/>
          </p:cNvPr>
          <p:cNvSpPr/>
          <p:nvPr/>
        </p:nvSpPr>
        <p:spPr>
          <a:xfrm>
            <a:off x="16312772" y="9375116"/>
            <a:ext cx="1816855" cy="703274"/>
          </a:xfrm>
          <a:custGeom>
            <a:rect b="b" l="l" r="r" t="t"/>
            <a:pathLst>
              <a:path extrusionOk="0" h="1027727" w="2655055">
                <a:moveTo>
                  <a:pt x="0" y="0"/>
                </a:moveTo>
                <a:lnTo>
                  <a:pt x="2655054" y="0"/>
                </a:lnTo>
                <a:lnTo>
                  <a:pt x="2655054" y="1027727"/>
                </a:lnTo>
                <a:lnTo>
                  <a:pt x="0" y="1027727"/>
                </a:lnTo>
                <a:lnTo>
                  <a:pt x="0" y="0"/>
                </a:lnTo>
                <a:close/>
              </a:path>
            </a:pathLst>
          </a:custGeom>
          <a:blipFill rotWithShape="1">
            <a:blip r:embed="rId4">
              <a:alphaModFix/>
            </a:blip>
            <a:stretch>
              <a:fillRect b="0" l="0" r="0" t="0"/>
            </a:stretch>
          </a:blipFill>
          <a:ln>
            <a:noFill/>
          </a:ln>
        </p:spPr>
      </p:sp>
      <p:pic>
        <p:nvPicPr>
          <p:cNvPr id="534" name="Google Shape;534;p36"/>
          <p:cNvPicPr preferRelativeResize="0"/>
          <p:nvPr/>
        </p:nvPicPr>
        <p:blipFill rotWithShape="1">
          <a:blip r:embed="rId5">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39" name="Shape 539"/>
        <p:cNvGrpSpPr/>
        <p:nvPr/>
      </p:nvGrpSpPr>
      <p:grpSpPr>
        <a:xfrm>
          <a:off x="0" y="0"/>
          <a:ext cx="0" cy="0"/>
          <a:chOff x="0" y="0"/>
          <a:chExt cx="0" cy="0"/>
        </a:xfrm>
      </p:grpSpPr>
      <p:sp>
        <p:nvSpPr>
          <p:cNvPr id="540" name="Google Shape;540;p37"/>
          <p:cNvSpPr/>
          <p:nvPr>
            <p:ph type="title"/>
          </p:nvPr>
        </p:nvSpPr>
        <p:spPr>
          <a:xfrm>
            <a:off x="1066800" y="1104900"/>
            <a:ext cx="16154400" cy="20574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vi-VN">
                <a:solidFill>
                  <a:schemeClr val="dk1"/>
                </a:solidFill>
                <a:latin typeface="Calibri"/>
                <a:ea typeface="Calibri"/>
                <a:cs typeface="Calibri"/>
                <a:sym typeface="Calibri"/>
              </a:rPr>
              <a:t>Câu 2:</a:t>
            </a:r>
            <a:r>
              <a:rPr lang="vi-VN">
                <a:solidFill>
                  <a:schemeClr val="dk1"/>
                </a:solidFill>
                <a:latin typeface="Calibri"/>
                <a:ea typeface="Calibri"/>
                <a:cs typeface="Calibri"/>
                <a:sym typeface="Calibri"/>
              </a:rPr>
              <a:t> Đâu là tên một làng nghề truyền thống về làm gốm?</a:t>
            </a:r>
            <a:endParaRPr/>
          </a:p>
        </p:txBody>
      </p:sp>
      <p:sp>
        <p:nvSpPr>
          <p:cNvPr id="541" name="Google Shape;541;p37"/>
          <p:cNvSpPr/>
          <p:nvPr/>
        </p:nvSpPr>
        <p:spPr>
          <a:xfrm>
            <a:off x="1066800" y="4070609"/>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A. Bát Tràng.</a:t>
            </a:r>
            <a:endParaRPr/>
          </a:p>
        </p:txBody>
      </p:sp>
      <p:sp>
        <p:nvSpPr>
          <p:cNvPr id="542" name="Google Shape;542;p37"/>
          <p:cNvSpPr/>
          <p:nvPr/>
        </p:nvSpPr>
        <p:spPr>
          <a:xfrm>
            <a:off x="10668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B. Nhị Khê.</a:t>
            </a:r>
            <a:endParaRPr/>
          </a:p>
        </p:txBody>
      </p:sp>
      <p:sp>
        <p:nvSpPr>
          <p:cNvPr id="543" name="Google Shape;543;p37"/>
          <p:cNvSpPr/>
          <p:nvPr/>
        </p:nvSpPr>
        <p:spPr>
          <a:xfrm>
            <a:off x="9601200" y="4065447"/>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C. Vạn Phúc.</a:t>
            </a:r>
            <a:endParaRPr/>
          </a:p>
        </p:txBody>
      </p:sp>
      <p:sp>
        <p:nvSpPr>
          <p:cNvPr id="544" name="Google Shape;544;p37"/>
          <p:cNvSpPr/>
          <p:nvPr/>
        </p:nvSpPr>
        <p:spPr>
          <a:xfrm>
            <a:off x="96012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D. Quất Động.</a:t>
            </a:r>
            <a:endParaRPr/>
          </a:p>
        </p:txBody>
      </p:sp>
      <p:sp>
        <p:nvSpPr>
          <p:cNvPr id="545" name="Google Shape;545;p37">
            <a:hlinkClick action="ppaction://hlinksldjump" r:id="rId3"/>
          </p:cNvPr>
          <p:cNvSpPr/>
          <p:nvPr/>
        </p:nvSpPr>
        <p:spPr>
          <a:xfrm>
            <a:off x="16312772" y="9375116"/>
            <a:ext cx="1816855" cy="703274"/>
          </a:xfrm>
          <a:custGeom>
            <a:rect b="b" l="l" r="r" t="t"/>
            <a:pathLst>
              <a:path extrusionOk="0" h="1027727" w="2655055">
                <a:moveTo>
                  <a:pt x="0" y="0"/>
                </a:moveTo>
                <a:lnTo>
                  <a:pt x="2655054" y="0"/>
                </a:lnTo>
                <a:lnTo>
                  <a:pt x="2655054" y="1027727"/>
                </a:lnTo>
                <a:lnTo>
                  <a:pt x="0" y="1027727"/>
                </a:lnTo>
                <a:lnTo>
                  <a:pt x="0" y="0"/>
                </a:lnTo>
                <a:close/>
              </a:path>
            </a:pathLst>
          </a:custGeom>
          <a:blipFill rotWithShape="1">
            <a:blip r:embed="rId4">
              <a:alphaModFix/>
            </a:blip>
            <a:stretch>
              <a:fillRect b="0" l="0" r="0" t="0"/>
            </a:stretch>
          </a:blipFill>
          <a:ln>
            <a:noFill/>
          </a:ln>
        </p:spPr>
      </p:sp>
      <p:pic>
        <p:nvPicPr>
          <p:cNvPr id="546" name="Google Shape;546;p37"/>
          <p:cNvPicPr preferRelativeResize="0"/>
          <p:nvPr/>
        </p:nvPicPr>
        <p:blipFill rotWithShape="1">
          <a:blip r:embed="rId5">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51" name="Shape 551"/>
        <p:cNvGrpSpPr/>
        <p:nvPr/>
      </p:nvGrpSpPr>
      <p:grpSpPr>
        <a:xfrm>
          <a:off x="0" y="0"/>
          <a:ext cx="0" cy="0"/>
          <a:chOff x="0" y="0"/>
          <a:chExt cx="0" cy="0"/>
        </a:xfrm>
      </p:grpSpPr>
      <p:sp>
        <p:nvSpPr>
          <p:cNvPr id="552" name="Google Shape;552;p38"/>
          <p:cNvSpPr/>
          <p:nvPr>
            <p:ph type="title"/>
          </p:nvPr>
        </p:nvSpPr>
        <p:spPr>
          <a:xfrm>
            <a:off x="1066800" y="924182"/>
            <a:ext cx="16154400" cy="22860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108000" lIns="91425" spcFirstLastPara="1" rIns="91425" wrap="square" tIns="45700">
            <a:normAutofit/>
          </a:bodyPr>
          <a:lstStyle/>
          <a:p>
            <a:pPr indent="0" lvl="0" marL="0" rtl="0" algn="ctr">
              <a:lnSpc>
                <a:spcPct val="150000"/>
              </a:lnSpc>
              <a:spcBef>
                <a:spcPts val="0"/>
              </a:spcBef>
              <a:spcAft>
                <a:spcPts val="0"/>
              </a:spcAft>
              <a:buClr>
                <a:schemeClr val="dk1"/>
              </a:buClr>
              <a:buSzPts val="4400"/>
              <a:buFont typeface="Calibri"/>
              <a:buNone/>
            </a:pPr>
            <a:r>
              <a:rPr b="1" lang="vi-VN">
                <a:solidFill>
                  <a:schemeClr val="dk1"/>
                </a:solidFill>
                <a:latin typeface="Calibri"/>
                <a:ea typeface="Calibri"/>
                <a:cs typeface="Calibri"/>
                <a:sym typeface="Calibri"/>
              </a:rPr>
              <a:t>Câu 3:</a:t>
            </a:r>
            <a:r>
              <a:rPr lang="vi-VN">
                <a:solidFill>
                  <a:schemeClr val="dk1"/>
                </a:solidFill>
                <a:latin typeface="Calibri"/>
                <a:ea typeface="Calibri"/>
                <a:cs typeface="Calibri"/>
                <a:sym typeface="Calibri"/>
              </a:rPr>
              <a:t> Phần lớn các nguyên liệu để tạo nên </a:t>
            </a:r>
            <a:br>
              <a:rPr lang="vi-VN">
                <a:solidFill>
                  <a:schemeClr val="dk1"/>
                </a:solidFill>
                <a:latin typeface="Calibri"/>
                <a:ea typeface="Calibri"/>
                <a:cs typeface="Calibri"/>
                <a:sym typeface="Calibri"/>
              </a:rPr>
            </a:br>
            <a:r>
              <a:rPr lang="vi-VN">
                <a:solidFill>
                  <a:schemeClr val="dk1"/>
                </a:solidFill>
                <a:latin typeface="Calibri"/>
                <a:ea typeface="Calibri"/>
                <a:cs typeface="Calibri"/>
                <a:sym typeface="Calibri"/>
              </a:rPr>
              <a:t>những sản phẩm thủ công mỹ nghệ là</a:t>
            </a:r>
            <a:endParaRPr/>
          </a:p>
        </p:txBody>
      </p:sp>
      <p:sp>
        <p:nvSpPr>
          <p:cNvPr id="553" name="Google Shape;553;p38"/>
          <p:cNvSpPr/>
          <p:nvPr/>
        </p:nvSpPr>
        <p:spPr>
          <a:xfrm>
            <a:off x="1066800" y="4070609"/>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Calibri"/>
                <a:ea typeface="Calibri"/>
                <a:cs typeface="Calibri"/>
                <a:sym typeface="Calibri"/>
              </a:rPr>
              <a:t>A. Vật liệu sắt.</a:t>
            </a:r>
            <a:endParaRPr/>
          </a:p>
        </p:txBody>
      </p:sp>
      <p:sp>
        <p:nvSpPr>
          <p:cNvPr id="554" name="Google Shape;554;p38"/>
          <p:cNvSpPr/>
          <p:nvPr/>
        </p:nvSpPr>
        <p:spPr>
          <a:xfrm>
            <a:off x="10668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Calibri"/>
                <a:ea typeface="Calibri"/>
                <a:cs typeface="Calibri"/>
                <a:sym typeface="Calibri"/>
              </a:rPr>
              <a:t>B. Vật liệu xi măng.</a:t>
            </a:r>
            <a:endParaRPr/>
          </a:p>
        </p:txBody>
      </p:sp>
      <p:sp>
        <p:nvSpPr>
          <p:cNvPr id="555" name="Google Shape;555;p38"/>
          <p:cNvSpPr/>
          <p:nvPr/>
        </p:nvSpPr>
        <p:spPr>
          <a:xfrm>
            <a:off x="9601200" y="4065447"/>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Calibri"/>
                <a:ea typeface="Calibri"/>
                <a:cs typeface="Calibri"/>
                <a:sym typeface="Calibri"/>
              </a:rPr>
              <a:t>C.  Vật liệu nhựa.</a:t>
            </a:r>
            <a:endParaRPr/>
          </a:p>
        </p:txBody>
      </p:sp>
      <p:sp>
        <p:nvSpPr>
          <p:cNvPr id="556" name="Google Shape;556;p38"/>
          <p:cNvSpPr/>
          <p:nvPr/>
        </p:nvSpPr>
        <p:spPr>
          <a:xfrm>
            <a:off x="96012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Calibri"/>
                <a:ea typeface="Calibri"/>
                <a:cs typeface="Calibri"/>
                <a:sym typeface="Calibri"/>
              </a:rPr>
              <a:t>D. Vật liệu tự nhiên.</a:t>
            </a:r>
            <a:endParaRPr/>
          </a:p>
        </p:txBody>
      </p:sp>
      <p:sp>
        <p:nvSpPr>
          <p:cNvPr id="557" name="Google Shape;557;p38">
            <a:hlinkClick action="ppaction://hlinksldjump" r:id="rId3"/>
          </p:cNvPr>
          <p:cNvSpPr/>
          <p:nvPr/>
        </p:nvSpPr>
        <p:spPr>
          <a:xfrm>
            <a:off x="16312772" y="9375116"/>
            <a:ext cx="1816855" cy="703274"/>
          </a:xfrm>
          <a:custGeom>
            <a:rect b="b" l="l" r="r" t="t"/>
            <a:pathLst>
              <a:path extrusionOk="0" h="1027727" w="2655055">
                <a:moveTo>
                  <a:pt x="0" y="0"/>
                </a:moveTo>
                <a:lnTo>
                  <a:pt x="2655054" y="0"/>
                </a:lnTo>
                <a:lnTo>
                  <a:pt x="2655054" y="1027727"/>
                </a:lnTo>
                <a:lnTo>
                  <a:pt x="0" y="1027727"/>
                </a:lnTo>
                <a:lnTo>
                  <a:pt x="0" y="0"/>
                </a:lnTo>
                <a:close/>
              </a:path>
            </a:pathLst>
          </a:custGeom>
          <a:blipFill rotWithShape="1">
            <a:blip r:embed="rId4">
              <a:alphaModFix/>
            </a:blip>
            <a:stretch>
              <a:fillRect b="0" l="0" r="0" t="0"/>
            </a:stretch>
          </a:blipFill>
          <a:ln>
            <a:noFill/>
          </a:ln>
        </p:spPr>
      </p:sp>
      <p:pic>
        <p:nvPicPr>
          <p:cNvPr id="558" name="Google Shape;558;p38"/>
          <p:cNvPicPr preferRelativeResize="0"/>
          <p:nvPr/>
        </p:nvPicPr>
        <p:blipFill rotWithShape="1">
          <a:blip r:embed="rId5">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63" name="Shape 563"/>
        <p:cNvGrpSpPr/>
        <p:nvPr/>
      </p:nvGrpSpPr>
      <p:grpSpPr>
        <a:xfrm>
          <a:off x="0" y="0"/>
          <a:ext cx="0" cy="0"/>
          <a:chOff x="0" y="0"/>
          <a:chExt cx="0" cy="0"/>
        </a:xfrm>
      </p:grpSpPr>
      <p:sp>
        <p:nvSpPr>
          <p:cNvPr id="564" name="Google Shape;564;p39"/>
          <p:cNvSpPr/>
          <p:nvPr>
            <p:ph type="title"/>
          </p:nvPr>
        </p:nvSpPr>
        <p:spPr>
          <a:xfrm>
            <a:off x="1066800" y="1104900"/>
            <a:ext cx="16154400" cy="20574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vi-VN">
                <a:solidFill>
                  <a:schemeClr val="dk1"/>
                </a:solidFill>
                <a:latin typeface="Calibri"/>
                <a:ea typeface="Calibri"/>
                <a:cs typeface="Calibri"/>
                <a:sym typeface="Calibri"/>
              </a:rPr>
              <a:t>Câu 4:</a:t>
            </a:r>
            <a:r>
              <a:rPr lang="vi-VN">
                <a:solidFill>
                  <a:schemeClr val="dk1"/>
                </a:solidFill>
                <a:latin typeface="Calibri"/>
                <a:ea typeface="Calibri"/>
                <a:cs typeface="Calibri"/>
                <a:sym typeface="Calibri"/>
              </a:rPr>
              <a:t> Sản phẩm thủ công mĩ nghệ thường được dùng để</a:t>
            </a:r>
            <a:endParaRPr/>
          </a:p>
        </p:txBody>
      </p:sp>
      <p:sp>
        <p:nvSpPr>
          <p:cNvPr id="565" name="Google Shape;565;p39"/>
          <p:cNvSpPr/>
          <p:nvPr/>
        </p:nvSpPr>
        <p:spPr>
          <a:xfrm>
            <a:off x="1066800" y="4070609"/>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A. làm vật liệu xây dựng.</a:t>
            </a:r>
            <a:endParaRPr/>
          </a:p>
        </p:txBody>
      </p:sp>
      <p:sp>
        <p:nvSpPr>
          <p:cNvPr id="566" name="Google Shape;566;p39"/>
          <p:cNvSpPr/>
          <p:nvPr/>
        </p:nvSpPr>
        <p:spPr>
          <a:xfrm>
            <a:off x="10668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B. làm quà tặng.</a:t>
            </a:r>
            <a:endParaRPr/>
          </a:p>
        </p:txBody>
      </p:sp>
      <p:sp>
        <p:nvSpPr>
          <p:cNvPr id="567" name="Google Shape;567;p39"/>
          <p:cNvSpPr/>
          <p:nvPr/>
        </p:nvSpPr>
        <p:spPr>
          <a:xfrm>
            <a:off x="9601200" y="4065447"/>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C. làm thức ăn. </a:t>
            </a:r>
            <a:endParaRPr/>
          </a:p>
        </p:txBody>
      </p:sp>
      <p:sp>
        <p:nvSpPr>
          <p:cNvPr id="568" name="Google Shape;568;p39"/>
          <p:cNvSpPr/>
          <p:nvPr/>
        </p:nvSpPr>
        <p:spPr>
          <a:xfrm>
            <a:off x="9601200" y="6896100"/>
            <a:ext cx="7620000" cy="2096211"/>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D. làm đồ dùng học tập.</a:t>
            </a:r>
            <a:endParaRPr/>
          </a:p>
        </p:txBody>
      </p:sp>
      <p:sp>
        <p:nvSpPr>
          <p:cNvPr id="569" name="Google Shape;569;p39">
            <a:hlinkClick action="ppaction://hlinksldjump" r:id="rId3"/>
          </p:cNvPr>
          <p:cNvSpPr/>
          <p:nvPr/>
        </p:nvSpPr>
        <p:spPr>
          <a:xfrm>
            <a:off x="16312772" y="9375116"/>
            <a:ext cx="1816855" cy="703274"/>
          </a:xfrm>
          <a:custGeom>
            <a:rect b="b" l="l" r="r" t="t"/>
            <a:pathLst>
              <a:path extrusionOk="0" h="1027727" w="2655055">
                <a:moveTo>
                  <a:pt x="0" y="0"/>
                </a:moveTo>
                <a:lnTo>
                  <a:pt x="2655054" y="0"/>
                </a:lnTo>
                <a:lnTo>
                  <a:pt x="2655054" y="1027727"/>
                </a:lnTo>
                <a:lnTo>
                  <a:pt x="0" y="1027727"/>
                </a:lnTo>
                <a:lnTo>
                  <a:pt x="0" y="0"/>
                </a:lnTo>
                <a:close/>
              </a:path>
            </a:pathLst>
          </a:custGeom>
          <a:blipFill rotWithShape="1">
            <a:blip r:embed="rId4">
              <a:alphaModFix/>
            </a:blip>
            <a:stretch>
              <a:fillRect b="0" l="0" r="0" t="0"/>
            </a:stretch>
          </a:blipFill>
          <a:ln>
            <a:noFill/>
          </a:ln>
        </p:spPr>
      </p:sp>
      <p:pic>
        <p:nvPicPr>
          <p:cNvPr id="570" name="Google Shape;570;p39"/>
          <p:cNvPicPr preferRelativeResize="0"/>
          <p:nvPr/>
        </p:nvPicPr>
        <p:blipFill rotWithShape="1">
          <a:blip r:embed="rId5">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grpSp>
        <p:nvGrpSpPr>
          <p:cNvPr id="137" name="Google Shape;137;p4"/>
          <p:cNvGrpSpPr/>
          <p:nvPr/>
        </p:nvGrpSpPr>
        <p:grpSpPr>
          <a:xfrm>
            <a:off x="914400" y="2933700"/>
            <a:ext cx="7650529" cy="4918197"/>
            <a:chOff x="1013056" y="381000"/>
            <a:chExt cx="5334000" cy="3073718"/>
          </a:xfrm>
        </p:grpSpPr>
        <p:pic>
          <p:nvPicPr>
            <p:cNvPr descr="IMG_256" id="138" name="Google Shape;138;p4"/>
            <p:cNvPicPr preferRelativeResize="0"/>
            <p:nvPr/>
          </p:nvPicPr>
          <p:blipFill rotWithShape="1">
            <a:blip r:embed="rId3">
              <a:alphaModFix/>
            </a:blip>
            <a:srcRect b="0" l="0" r="0" t="0"/>
            <a:stretch/>
          </p:blipFill>
          <p:spPr>
            <a:xfrm>
              <a:off x="1013056" y="647700"/>
              <a:ext cx="5334000" cy="2807018"/>
            </a:xfrm>
            <a:prstGeom prst="rect">
              <a:avLst/>
            </a:prstGeom>
            <a:noFill/>
            <a:ln>
              <a:noFill/>
            </a:ln>
          </p:spPr>
        </p:pic>
        <p:sp>
          <p:nvSpPr>
            <p:cNvPr id="139" name="Google Shape;139;p4"/>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1</a:t>
              </a:r>
              <a:endParaRPr/>
            </a:p>
          </p:txBody>
        </p:sp>
      </p:grpSp>
      <p:grpSp>
        <p:nvGrpSpPr>
          <p:cNvPr id="140" name="Google Shape;140;p4"/>
          <p:cNvGrpSpPr/>
          <p:nvPr/>
        </p:nvGrpSpPr>
        <p:grpSpPr>
          <a:xfrm>
            <a:off x="9601200" y="2933701"/>
            <a:ext cx="7650529" cy="4918196"/>
            <a:chOff x="1013056" y="381000"/>
            <a:chExt cx="5334000" cy="3073717"/>
          </a:xfrm>
        </p:grpSpPr>
        <p:pic>
          <p:nvPicPr>
            <p:cNvPr id="141" name="Google Shape;141;p4"/>
            <p:cNvPicPr preferRelativeResize="0"/>
            <p:nvPr/>
          </p:nvPicPr>
          <p:blipFill rotWithShape="1">
            <a:blip r:embed="rId4">
              <a:alphaModFix/>
            </a:blip>
            <a:srcRect b="0" l="0" r="0" t="0"/>
            <a:stretch/>
          </p:blipFill>
          <p:spPr>
            <a:xfrm>
              <a:off x="1013056" y="647701"/>
              <a:ext cx="5334000" cy="2807016"/>
            </a:xfrm>
            <a:prstGeom prst="rect">
              <a:avLst/>
            </a:prstGeom>
            <a:noFill/>
            <a:ln>
              <a:noFill/>
            </a:ln>
          </p:spPr>
        </p:pic>
        <p:sp>
          <p:nvSpPr>
            <p:cNvPr id="142" name="Google Shape;142;p4"/>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2</a:t>
              </a:r>
              <a:endParaRPr/>
            </a:p>
          </p:txBody>
        </p:sp>
      </p:grpSp>
      <p:sp>
        <p:nvSpPr>
          <p:cNvPr id="143" name="Google Shape;143;p4"/>
          <p:cNvSpPr/>
          <p:nvPr>
            <p:ph type="title"/>
          </p:nvPr>
        </p:nvSpPr>
        <p:spPr>
          <a:xfrm>
            <a:off x="5029200" y="834903"/>
            <a:ext cx="8229600" cy="1143000"/>
          </a:xfrm>
          <a:prstGeom prst="roundRect">
            <a:avLst>
              <a:gd fmla="val 50000" name="adj"/>
            </a:avLst>
          </a:prstGeom>
          <a:solidFill>
            <a:srgbClr val="369694"/>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vi-VN">
                <a:solidFill>
                  <a:schemeClr val="lt1"/>
                </a:solidFill>
                <a:latin typeface="Arial"/>
                <a:ea typeface="Arial"/>
                <a:cs typeface="Arial"/>
                <a:sym typeface="Arial"/>
              </a:rPr>
              <a:t>NHANH TAY NHANH MẮT</a:t>
            </a:r>
            <a:endParaRPr/>
          </a:p>
        </p:txBody>
      </p:sp>
      <p:sp>
        <p:nvSpPr>
          <p:cNvPr id="144" name="Google Shape;144;p4"/>
          <p:cNvSpPr/>
          <p:nvPr/>
        </p:nvSpPr>
        <p:spPr>
          <a:xfrm rot="-2586399">
            <a:off x="-744112" y="-329676"/>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5">
              <a:alphaModFix/>
            </a:blip>
            <a:stretch>
              <a:fillRect b="0" l="0" r="0" t="0"/>
            </a:stretch>
          </a:blipFill>
          <a:ln>
            <a:noFill/>
          </a:ln>
        </p:spPr>
      </p:sp>
      <p:sp>
        <p:nvSpPr>
          <p:cNvPr id="145" name="Google Shape;145;p4"/>
          <p:cNvSpPr/>
          <p:nvPr/>
        </p:nvSpPr>
        <p:spPr>
          <a:xfrm flipH="1" rot="2586399">
            <a:off x="16781889" y="-329677"/>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5">
              <a:alphaModFix/>
            </a:blip>
            <a:stretch>
              <a:fillRect b="0" l="0" r="0" t="0"/>
            </a:stretch>
          </a:blipFill>
          <a:ln>
            <a:noFill/>
          </a:ln>
        </p:spPr>
      </p:sp>
      <p:sp>
        <p:nvSpPr>
          <p:cNvPr id="146" name="Google Shape;146;p4"/>
          <p:cNvSpPr txBox="1"/>
          <p:nvPr/>
        </p:nvSpPr>
        <p:spPr>
          <a:xfrm>
            <a:off x="1539264" y="8256778"/>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mây tre đan</a:t>
            </a:r>
            <a:endParaRPr/>
          </a:p>
        </p:txBody>
      </p:sp>
      <p:sp>
        <p:nvSpPr>
          <p:cNvPr id="147" name="Google Shape;147;p4"/>
          <p:cNvSpPr txBox="1"/>
          <p:nvPr/>
        </p:nvSpPr>
        <p:spPr>
          <a:xfrm>
            <a:off x="10226064" y="8256778"/>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làm gốm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75" name="Shape 575"/>
        <p:cNvGrpSpPr/>
        <p:nvPr/>
      </p:nvGrpSpPr>
      <p:grpSpPr>
        <a:xfrm>
          <a:off x="0" y="0"/>
          <a:ext cx="0" cy="0"/>
          <a:chOff x="0" y="0"/>
          <a:chExt cx="0" cy="0"/>
        </a:xfrm>
      </p:grpSpPr>
      <p:sp>
        <p:nvSpPr>
          <p:cNvPr id="576" name="Google Shape;576;p40"/>
          <p:cNvSpPr/>
          <p:nvPr>
            <p:ph type="title"/>
          </p:nvPr>
        </p:nvSpPr>
        <p:spPr>
          <a:xfrm>
            <a:off x="1066800" y="744224"/>
            <a:ext cx="16154400" cy="22860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108000" lIns="91425" spcFirstLastPara="1" rIns="91425" wrap="square" tIns="45700">
            <a:normAutofit/>
          </a:bodyPr>
          <a:lstStyle/>
          <a:p>
            <a:pPr indent="0" lvl="0" marL="0" rtl="0" algn="ctr">
              <a:lnSpc>
                <a:spcPct val="150000"/>
              </a:lnSpc>
              <a:spcBef>
                <a:spcPts val="0"/>
              </a:spcBef>
              <a:spcAft>
                <a:spcPts val="0"/>
              </a:spcAft>
              <a:buClr>
                <a:schemeClr val="dk1"/>
              </a:buClr>
              <a:buSzPts val="4400"/>
              <a:buFont typeface="Calibri"/>
              <a:buNone/>
            </a:pPr>
            <a:r>
              <a:rPr b="1" lang="vi-VN">
                <a:solidFill>
                  <a:schemeClr val="dk1"/>
                </a:solidFill>
                <a:latin typeface="Calibri"/>
                <a:ea typeface="Calibri"/>
                <a:cs typeface="Calibri"/>
                <a:sym typeface="Calibri"/>
              </a:rPr>
              <a:t>Câu 5:</a:t>
            </a:r>
            <a:r>
              <a:rPr lang="vi-VN">
                <a:solidFill>
                  <a:schemeClr val="dk1"/>
                </a:solidFill>
                <a:latin typeface="Calibri"/>
                <a:ea typeface="Calibri"/>
                <a:cs typeface="Calibri"/>
                <a:sym typeface="Calibri"/>
              </a:rPr>
              <a:t> Em hãy cho biết đây là sản phẩm </a:t>
            </a:r>
            <a:br>
              <a:rPr lang="vi-VN">
                <a:solidFill>
                  <a:schemeClr val="dk1"/>
                </a:solidFill>
                <a:latin typeface="Calibri"/>
                <a:ea typeface="Calibri"/>
                <a:cs typeface="Calibri"/>
                <a:sym typeface="Calibri"/>
              </a:rPr>
            </a:br>
            <a:r>
              <a:rPr lang="vi-VN">
                <a:solidFill>
                  <a:schemeClr val="dk1"/>
                </a:solidFill>
                <a:latin typeface="Calibri"/>
                <a:ea typeface="Calibri"/>
                <a:cs typeface="Calibri"/>
                <a:sym typeface="Calibri"/>
              </a:rPr>
              <a:t>thuộc ngành thủ công mĩ nghệ nào?</a:t>
            </a:r>
            <a:endParaRPr/>
          </a:p>
        </p:txBody>
      </p:sp>
      <p:sp>
        <p:nvSpPr>
          <p:cNvPr id="577" name="Google Shape;577;p40"/>
          <p:cNvSpPr/>
          <p:nvPr/>
        </p:nvSpPr>
        <p:spPr>
          <a:xfrm>
            <a:off x="1066800" y="3507828"/>
            <a:ext cx="8305800" cy="1322958"/>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A. Điêu khắc gỗ.</a:t>
            </a:r>
            <a:endParaRPr/>
          </a:p>
        </p:txBody>
      </p:sp>
      <p:sp>
        <p:nvSpPr>
          <p:cNvPr id="578" name="Google Shape;578;p40"/>
          <p:cNvSpPr/>
          <p:nvPr/>
        </p:nvSpPr>
        <p:spPr>
          <a:xfrm>
            <a:off x="1066800" y="5072444"/>
            <a:ext cx="8305800" cy="1322958"/>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B. Thêu.</a:t>
            </a:r>
            <a:endParaRPr/>
          </a:p>
        </p:txBody>
      </p:sp>
      <p:sp>
        <p:nvSpPr>
          <p:cNvPr id="579" name="Google Shape;579;p40"/>
          <p:cNvSpPr/>
          <p:nvPr/>
        </p:nvSpPr>
        <p:spPr>
          <a:xfrm>
            <a:off x="1066800" y="6646131"/>
            <a:ext cx="8305800" cy="1322958"/>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C. Khảm trai. </a:t>
            </a:r>
            <a:endParaRPr/>
          </a:p>
        </p:txBody>
      </p:sp>
      <p:sp>
        <p:nvSpPr>
          <p:cNvPr id="580" name="Google Shape;580;p40"/>
          <p:cNvSpPr/>
          <p:nvPr/>
        </p:nvSpPr>
        <p:spPr>
          <a:xfrm>
            <a:off x="1066800" y="8219818"/>
            <a:ext cx="8305800" cy="1322958"/>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spcBef>
                <a:spcPts val="0"/>
              </a:spcBef>
              <a:spcAft>
                <a:spcPts val="0"/>
              </a:spcAft>
              <a:buNone/>
            </a:pPr>
            <a:r>
              <a:rPr lang="vi-VN" sz="4400">
                <a:solidFill>
                  <a:schemeClr val="dk1"/>
                </a:solidFill>
                <a:latin typeface="Arial"/>
                <a:ea typeface="Arial"/>
                <a:cs typeface="Arial"/>
                <a:sym typeface="Arial"/>
              </a:rPr>
              <a:t>D. Làm gốm.</a:t>
            </a:r>
            <a:endParaRPr/>
          </a:p>
        </p:txBody>
      </p:sp>
      <p:sp>
        <p:nvSpPr>
          <p:cNvPr id="581" name="Google Shape;581;p40">
            <a:hlinkClick action="ppaction://hlinksldjump" r:id="rId3"/>
          </p:cNvPr>
          <p:cNvSpPr/>
          <p:nvPr/>
        </p:nvSpPr>
        <p:spPr>
          <a:xfrm>
            <a:off x="16312772" y="9375116"/>
            <a:ext cx="1816855" cy="703274"/>
          </a:xfrm>
          <a:custGeom>
            <a:rect b="b" l="l" r="r" t="t"/>
            <a:pathLst>
              <a:path extrusionOk="0" h="1027727" w="2655055">
                <a:moveTo>
                  <a:pt x="0" y="0"/>
                </a:moveTo>
                <a:lnTo>
                  <a:pt x="2655054" y="0"/>
                </a:lnTo>
                <a:lnTo>
                  <a:pt x="2655054" y="1027727"/>
                </a:lnTo>
                <a:lnTo>
                  <a:pt x="0" y="1027727"/>
                </a:lnTo>
                <a:lnTo>
                  <a:pt x="0" y="0"/>
                </a:lnTo>
                <a:close/>
              </a:path>
            </a:pathLst>
          </a:custGeom>
          <a:blipFill rotWithShape="1">
            <a:blip r:embed="rId4">
              <a:alphaModFix/>
            </a:blip>
            <a:stretch>
              <a:fillRect b="0" l="0" r="0" t="0"/>
            </a:stretch>
          </a:blipFill>
          <a:ln>
            <a:noFill/>
          </a:ln>
        </p:spPr>
      </p:sp>
      <p:pic>
        <p:nvPicPr>
          <p:cNvPr descr="IMG_256" id="582" name="Google Shape;582;p40"/>
          <p:cNvPicPr preferRelativeResize="0"/>
          <p:nvPr/>
        </p:nvPicPr>
        <p:blipFill rotWithShape="1">
          <a:blip r:embed="rId5">
            <a:alphaModFix/>
          </a:blip>
          <a:srcRect b="0" l="0" r="0" t="0"/>
          <a:stretch/>
        </p:blipFill>
        <p:spPr>
          <a:xfrm flipH="1">
            <a:off x="9810680" y="3507828"/>
            <a:ext cx="6114812" cy="6034948"/>
          </a:xfrm>
          <a:prstGeom prst="rect">
            <a:avLst/>
          </a:prstGeom>
          <a:noFill/>
          <a:ln>
            <a:noFill/>
          </a:ln>
        </p:spPr>
      </p:pic>
      <p:pic>
        <p:nvPicPr>
          <p:cNvPr id="583" name="Google Shape;583;p40"/>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
                                        <p:tgtEl>
                                          <p:spTgt spid="5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grpSp>
        <p:nvGrpSpPr>
          <p:cNvPr id="588" name="Google Shape;588;p41"/>
          <p:cNvGrpSpPr/>
          <p:nvPr/>
        </p:nvGrpSpPr>
        <p:grpSpPr>
          <a:xfrm>
            <a:off x="5829300" y="0"/>
            <a:ext cx="6629400" cy="2182761"/>
            <a:chOff x="633147" y="-1998"/>
            <a:chExt cx="5288779" cy="785741"/>
          </a:xfrm>
        </p:grpSpPr>
        <p:sp>
          <p:nvSpPr>
            <p:cNvPr id="589" name="Google Shape;589;p41"/>
            <p:cNvSpPr/>
            <p:nvPr/>
          </p:nvSpPr>
          <p:spPr>
            <a:xfrm>
              <a:off x="1707174" y="-1998"/>
              <a:ext cx="45719" cy="294735"/>
            </a:xfrm>
            <a:prstGeom prst="rect">
              <a:avLst/>
            </a:prstGeom>
            <a:solidFill>
              <a:srgbClr val="CE3028"/>
            </a:solidFill>
            <a:ln>
              <a:noFill/>
            </a:ln>
          </p:spPr>
          <p:txBody>
            <a:bodyPr anchorCtr="0" anchor="ctr" bIns="68550" lIns="137125" spcFirstLastPara="1" rIns="137125" wrap="square" tIns="68550">
              <a:noAutofit/>
            </a:bodyPr>
            <a:lstStyle/>
            <a:p>
              <a:pPr indent="0" lvl="0" marL="0" marR="0" rtl="0" algn="ctr">
                <a:spcBef>
                  <a:spcPts val="0"/>
                </a:spcBef>
                <a:spcAft>
                  <a:spcPts val="0"/>
                </a:spcAft>
                <a:buNone/>
              </a:pPr>
              <a:r>
                <a:t/>
              </a:r>
              <a:endParaRPr sz="6000">
                <a:solidFill>
                  <a:srgbClr val="FFFFFF"/>
                </a:solidFill>
                <a:latin typeface="Calibri"/>
                <a:ea typeface="Calibri"/>
                <a:cs typeface="Calibri"/>
                <a:sym typeface="Calibri"/>
              </a:endParaRPr>
            </a:p>
          </p:txBody>
        </p:sp>
        <p:sp>
          <p:nvSpPr>
            <p:cNvPr id="590" name="Google Shape;590;p41"/>
            <p:cNvSpPr/>
            <p:nvPr/>
          </p:nvSpPr>
          <p:spPr>
            <a:xfrm>
              <a:off x="4768850" y="-1998"/>
              <a:ext cx="45719" cy="294735"/>
            </a:xfrm>
            <a:prstGeom prst="rect">
              <a:avLst/>
            </a:prstGeom>
            <a:solidFill>
              <a:srgbClr val="CE3028"/>
            </a:solidFill>
            <a:ln>
              <a:noFill/>
            </a:ln>
          </p:spPr>
          <p:txBody>
            <a:bodyPr anchorCtr="0" anchor="ctr" bIns="68550" lIns="137125" spcFirstLastPara="1" rIns="137125" wrap="square" tIns="68550">
              <a:noAutofit/>
            </a:bodyPr>
            <a:lstStyle/>
            <a:p>
              <a:pPr indent="0" lvl="0" marL="0" marR="0" rtl="0" algn="ctr">
                <a:spcBef>
                  <a:spcPts val="0"/>
                </a:spcBef>
                <a:spcAft>
                  <a:spcPts val="0"/>
                </a:spcAft>
                <a:buNone/>
              </a:pPr>
              <a:r>
                <a:t/>
              </a:r>
              <a:endParaRPr sz="6000">
                <a:solidFill>
                  <a:srgbClr val="FFFFFF"/>
                </a:solidFill>
                <a:latin typeface="Calibri"/>
                <a:ea typeface="Calibri"/>
                <a:cs typeface="Calibri"/>
                <a:sym typeface="Calibri"/>
              </a:endParaRPr>
            </a:p>
          </p:txBody>
        </p:sp>
        <p:sp>
          <p:nvSpPr>
            <p:cNvPr id="591" name="Google Shape;591;p41"/>
            <p:cNvSpPr/>
            <p:nvPr/>
          </p:nvSpPr>
          <p:spPr>
            <a:xfrm>
              <a:off x="633147" y="219500"/>
              <a:ext cx="5288779" cy="564243"/>
            </a:xfrm>
            <a:prstGeom prst="roundRect">
              <a:avLst>
                <a:gd fmla="val 16667" name="adj"/>
              </a:avLst>
            </a:prstGeom>
            <a:solidFill>
              <a:srgbClr val="CE3028"/>
            </a:solidFill>
            <a:ln>
              <a:noFill/>
            </a:ln>
          </p:spPr>
          <p:txBody>
            <a:bodyPr anchorCtr="0" anchor="ctr" bIns="68550" lIns="137125" spcFirstLastPara="1" rIns="137125" wrap="square" tIns="68550">
              <a:noAutofit/>
            </a:bodyPr>
            <a:lstStyle/>
            <a:p>
              <a:pPr indent="0" lvl="0" marL="0" marR="0" rtl="0" algn="ctr">
                <a:spcBef>
                  <a:spcPts val="0"/>
                </a:spcBef>
                <a:spcAft>
                  <a:spcPts val="0"/>
                </a:spcAft>
                <a:buNone/>
              </a:pPr>
              <a:r>
                <a:rPr b="1" lang="vi-VN" sz="6600">
                  <a:solidFill>
                    <a:srgbClr val="FFFFFF"/>
                  </a:solidFill>
                  <a:latin typeface="Arial"/>
                  <a:ea typeface="Arial"/>
                  <a:cs typeface="Arial"/>
                  <a:sym typeface="Arial"/>
                </a:rPr>
                <a:t>kenhgiaovien</a:t>
              </a:r>
              <a:endParaRPr sz="2700">
                <a:solidFill>
                  <a:schemeClr val="dk1"/>
                </a:solidFill>
                <a:latin typeface="Calibri"/>
                <a:ea typeface="Calibri"/>
                <a:cs typeface="Calibri"/>
                <a:sym typeface="Calibri"/>
              </a:endParaRPr>
            </a:p>
          </p:txBody>
        </p:sp>
      </p:grpSp>
      <p:grpSp>
        <p:nvGrpSpPr>
          <p:cNvPr id="592" name="Google Shape;592;p41"/>
          <p:cNvGrpSpPr/>
          <p:nvPr/>
        </p:nvGrpSpPr>
        <p:grpSpPr>
          <a:xfrm>
            <a:off x="1173767" y="7234940"/>
            <a:ext cx="9573359" cy="1486050"/>
            <a:chOff x="5029200" y="3390900"/>
            <a:chExt cx="9573359" cy="1486050"/>
          </a:xfrm>
        </p:grpSpPr>
        <p:sp>
          <p:nvSpPr>
            <p:cNvPr id="593" name="Google Shape;593;p41"/>
            <p:cNvSpPr/>
            <p:nvPr/>
          </p:nvSpPr>
          <p:spPr>
            <a:xfrm>
              <a:off x="5029200" y="3390900"/>
              <a:ext cx="9573359" cy="1066800"/>
            </a:xfrm>
            <a:prstGeom prst="roundRect">
              <a:avLst>
                <a:gd fmla="val 50000" name="adj"/>
              </a:avLst>
            </a:prstGeom>
            <a:solidFill>
              <a:schemeClr val="lt1"/>
            </a:solidFill>
            <a:ln cap="flat" cmpd="sng" w="12700">
              <a:solidFill>
                <a:srgbClr val="C55A11"/>
              </a:solidFill>
              <a:prstDash val="solid"/>
              <a:miter lim="800000"/>
              <a:headEnd len="sm" w="sm" type="none"/>
              <a:tailEnd len="sm" w="sm" type="none"/>
            </a:ln>
          </p:spPr>
          <p:txBody>
            <a:bodyPr anchorCtr="0" anchor="ctr" bIns="68550" lIns="137125" spcFirstLastPara="1" rIns="137125" wrap="square" tIns="68550">
              <a:noAutofit/>
            </a:bodyPr>
            <a:lstStyle/>
            <a:p>
              <a:pPr indent="0" lvl="0" marL="0" marR="0" rtl="0" algn="ctr">
                <a:spcBef>
                  <a:spcPts val="0"/>
                </a:spcBef>
                <a:spcAft>
                  <a:spcPts val="0"/>
                </a:spcAft>
                <a:buNone/>
              </a:pPr>
              <a:r>
                <a:rPr lang="vi-VN" sz="3600" u="sng">
                  <a:solidFill>
                    <a:srgbClr val="000000"/>
                  </a:solidFill>
                  <a:latin typeface="Arial"/>
                  <a:ea typeface="Arial"/>
                  <a:cs typeface="Arial"/>
                  <a:sym typeface="Arial"/>
                  <a:hlinkClick r:id="rId3">
                    <a:extLst>
                      <a:ext uri="{A12FA001-AC4F-418D-AE19-62706E023703}">
                        <ahyp:hlinkClr val="tx"/>
                      </a:ext>
                    </a:extLst>
                  </a:hlinkClick>
                </a:rPr>
                <a:t>https://kenhgiaovien.com/</a:t>
              </a:r>
              <a:r>
                <a:rPr lang="vi-VN" sz="3600">
                  <a:solidFill>
                    <a:srgbClr val="000000"/>
                  </a:solidFill>
                  <a:latin typeface="Arial"/>
                  <a:ea typeface="Arial"/>
                  <a:cs typeface="Arial"/>
                  <a:sym typeface="Arial"/>
                </a:rPr>
                <a:t> </a:t>
              </a:r>
              <a:endParaRPr sz="2700">
                <a:solidFill>
                  <a:schemeClr val="dk1"/>
                </a:solidFill>
                <a:latin typeface="Calibri"/>
                <a:ea typeface="Calibri"/>
                <a:cs typeface="Calibri"/>
                <a:sym typeface="Calibri"/>
              </a:endParaRPr>
            </a:p>
          </p:txBody>
        </p:sp>
        <p:pic>
          <p:nvPicPr>
            <p:cNvPr descr="A colorful letter g on a black background&#10;&#10;Description automatically generated" id="594" name="Google Shape;594;p41"/>
            <p:cNvPicPr preferRelativeResize="0"/>
            <p:nvPr/>
          </p:nvPicPr>
          <p:blipFill rotWithShape="1">
            <a:blip r:embed="rId4">
              <a:alphaModFix/>
            </a:blip>
            <a:srcRect b="0" l="0" r="0" t="0"/>
            <a:stretch/>
          </p:blipFill>
          <p:spPr>
            <a:xfrm>
              <a:off x="5368288" y="3463290"/>
              <a:ext cx="922020" cy="922020"/>
            </a:xfrm>
            <a:prstGeom prst="rect">
              <a:avLst/>
            </a:prstGeom>
            <a:noFill/>
            <a:ln>
              <a:noFill/>
            </a:ln>
          </p:spPr>
        </p:pic>
        <p:pic>
          <p:nvPicPr>
            <p:cNvPr id="595" name="Google Shape;595;p41"/>
            <p:cNvPicPr preferRelativeResize="0"/>
            <p:nvPr/>
          </p:nvPicPr>
          <p:blipFill rotWithShape="1">
            <a:blip r:embed="rId5">
              <a:alphaModFix/>
            </a:blip>
            <a:srcRect b="0" l="0" r="0" t="0"/>
            <a:stretch/>
          </p:blipFill>
          <p:spPr>
            <a:xfrm rot="-1474430">
              <a:off x="13354142" y="3525549"/>
              <a:ext cx="912564" cy="1216752"/>
            </a:xfrm>
            <a:prstGeom prst="rect">
              <a:avLst/>
            </a:prstGeom>
            <a:noFill/>
            <a:ln>
              <a:noFill/>
            </a:ln>
          </p:spPr>
        </p:pic>
      </p:grpSp>
      <p:sp>
        <p:nvSpPr>
          <p:cNvPr id="596" name="Google Shape;596;p41"/>
          <p:cNvSpPr txBox="1"/>
          <p:nvPr/>
        </p:nvSpPr>
        <p:spPr>
          <a:xfrm>
            <a:off x="1225235" y="2694920"/>
            <a:ext cx="12269540" cy="4293422"/>
          </a:xfrm>
          <a:prstGeom prst="rect">
            <a:avLst/>
          </a:prstGeom>
          <a:noFill/>
          <a:ln>
            <a:noFill/>
          </a:ln>
        </p:spPr>
        <p:txBody>
          <a:bodyPr anchorCtr="0" anchor="t" bIns="68550" lIns="137125" spcFirstLastPara="1" rIns="137125" wrap="square" tIns="68550">
            <a:spAutoFit/>
          </a:bodyPr>
          <a:lstStyle/>
          <a:p>
            <a:pPr indent="-685835" lvl="0" marL="685835" marR="0" rtl="0" algn="just">
              <a:lnSpc>
                <a:spcPct val="150000"/>
              </a:lnSpc>
              <a:spcBef>
                <a:spcPts val="0"/>
              </a:spcBef>
              <a:spcAft>
                <a:spcPts val="0"/>
              </a:spcAft>
              <a:buClr>
                <a:srgbClr val="000000"/>
              </a:buClr>
              <a:buSzPts val="2400"/>
              <a:buFont typeface="Arial"/>
              <a:buChar char="•"/>
            </a:pPr>
            <a:r>
              <a:rPr lang="vi-VN" sz="3600">
                <a:solidFill>
                  <a:srgbClr val="000000"/>
                </a:solidFill>
                <a:latin typeface="Arial"/>
                <a:ea typeface="Arial"/>
                <a:cs typeface="Arial"/>
                <a:sym typeface="Arial"/>
              </a:rPr>
              <a:t>Bài giảng và giáo án này chỉ có duy nhất trên </a:t>
            </a:r>
            <a:r>
              <a:rPr b="1" lang="vi-VN" sz="3600">
                <a:solidFill>
                  <a:srgbClr val="000000"/>
                </a:solidFill>
                <a:latin typeface="Arial"/>
                <a:ea typeface="Arial"/>
                <a:cs typeface="Arial"/>
                <a:sym typeface="Arial"/>
              </a:rPr>
              <a:t>kenhgiaovien.com </a:t>
            </a:r>
            <a:endParaRPr b="1" sz="3600">
              <a:solidFill>
                <a:srgbClr val="000000"/>
              </a:solidFill>
              <a:latin typeface="Arial"/>
              <a:ea typeface="Arial"/>
              <a:cs typeface="Arial"/>
              <a:sym typeface="Arial"/>
            </a:endParaRPr>
          </a:p>
          <a:p>
            <a:pPr indent="-685835" lvl="0" marL="685835" marR="0" rtl="0" algn="just">
              <a:lnSpc>
                <a:spcPct val="150000"/>
              </a:lnSpc>
              <a:spcBef>
                <a:spcPts val="0"/>
              </a:spcBef>
              <a:spcAft>
                <a:spcPts val="0"/>
              </a:spcAft>
              <a:buClr>
                <a:srgbClr val="000000"/>
              </a:buClr>
              <a:buSzPts val="2400"/>
              <a:buFont typeface="Arial"/>
              <a:buChar char="•"/>
            </a:pPr>
            <a:r>
              <a:rPr lang="vi-VN"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700">
              <a:solidFill>
                <a:schemeClr val="dk1"/>
              </a:solidFill>
              <a:latin typeface="Calibri"/>
              <a:ea typeface="Calibri"/>
              <a:cs typeface="Calibri"/>
              <a:sym typeface="Calibri"/>
            </a:endParaRPr>
          </a:p>
          <a:p>
            <a:pPr indent="-685835" lvl="0" marL="685835" marR="0" rtl="0" algn="just">
              <a:lnSpc>
                <a:spcPct val="150000"/>
              </a:lnSpc>
              <a:spcBef>
                <a:spcPts val="0"/>
              </a:spcBef>
              <a:spcAft>
                <a:spcPts val="0"/>
              </a:spcAft>
              <a:buClr>
                <a:srgbClr val="000000"/>
              </a:buClr>
              <a:buSzPts val="2400"/>
              <a:buFont typeface="Arial"/>
              <a:buChar char="•"/>
            </a:pPr>
            <a:r>
              <a:rPr lang="vi-VN" sz="3600">
                <a:solidFill>
                  <a:srgbClr val="000000"/>
                </a:solidFill>
                <a:latin typeface="Arial"/>
                <a:ea typeface="Arial"/>
                <a:cs typeface="Arial"/>
                <a:sym typeface="Arial"/>
              </a:rPr>
              <a:t>Vui lòng không tiếp tay cho hành vi xấu.</a:t>
            </a:r>
            <a:endParaRPr sz="2700">
              <a:solidFill>
                <a:schemeClr val="dk1"/>
              </a:solidFill>
              <a:latin typeface="Calibri"/>
              <a:ea typeface="Calibri"/>
              <a:cs typeface="Calibri"/>
              <a:sym typeface="Calibri"/>
            </a:endParaRPr>
          </a:p>
        </p:txBody>
      </p:sp>
      <p:sp>
        <p:nvSpPr>
          <p:cNvPr id="597" name="Google Shape;597;p41"/>
          <p:cNvSpPr txBox="1"/>
          <p:nvPr/>
        </p:nvSpPr>
        <p:spPr>
          <a:xfrm>
            <a:off x="2706570" y="8566590"/>
            <a:ext cx="6507753" cy="1154102"/>
          </a:xfrm>
          <a:prstGeom prst="rect">
            <a:avLst/>
          </a:prstGeom>
          <a:noFill/>
          <a:ln>
            <a:noFill/>
          </a:ln>
        </p:spPr>
        <p:txBody>
          <a:bodyPr anchorCtr="0" anchor="t" bIns="68550" lIns="137125" spcFirstLastPara="1" rIns="137125" wrap="square" tIns="68550">
            <a:spAutoFit/>
          </a:bodyPr>
          <a:lstStyle/>
          <a:p>
            <a:pPr indent="0" lvl="0" marL="0" marR="0" rtl="0" algn="ctr">
              <a:spcBef>
                <a:spcPts val="0"/>
              </a:spcBef>
              <a:spcAft>
                <a:spcPts val="0"/>
              </a:spcAft>
              <a:buNone/>
            </a:pPr>
            <a:r>
              <a:rPr lang="vi-VN" sz="6000">
                <a:solidFill>
                  <a:srgbClr val="000000"/>
                </a:solidFill>
                <a:latin typeface="Aharoni"/>
                <a:ea typeface="Aharoni"/>
                <a:cs typeface="Aharoni"/>
                <a:sym typeface="Aharoni"/>
              </a:rPr>
              <a:t>Zalo: </a:t>
            </a:r>
            <a:r>
              <a:rPr b="1" lang="vi-VN" sz="6600">
                <a:solidFill>
                  <a:srgbClr val="4EA72E"/>
                </a:solidFill>
                <a:latin typeface="Aharoni"/>
                <a:ea typeface="Aharoni"/>
                <a:cs typeface="Aharoni"/>
                <a:sym typeface="Aharoni"/>
              </a:rPr>
              <a:t>0386 168 725</a:t>
            </a:r>
            <a:endParaRPr b="1" sz="6000">
              <a:solidFill>
                <a:srgbClr val="4EA72E"/>
              </a:solidFill>
              <a:latin typeface="Aharoni"/>
              <a:ea typeface="Aharoni"/>
              <a:cs typeface="Aharoni"/>
              <a:sym typeface="Aharoni"/>
            </a:endParaRPr>
          </a:p>
        </p:txBody>
      </p:sp>
      <p:pic>
        <p:nvPicPr>
          <p:cNvPr id="598" name="Google Shape;598;p41"/>
          <p:cNvPicPr preferRelativeResize="0"/>
          <p:nvPr/>
        </p:nvPicPr>
        <p:blipFill rotWithShape="1">
          <a:blip r:embed="rId6">
            <a:alphaModFix/>
          </a:blip>
          <a:srcRect b="0" l="0" r="0" t="0"/>
          <a:stretch/>
        </p:blipFill>
        <p:spPr>
          <a:xfrm>
            <a:off x="13081820" y="3209384"/>
            <a:ext cx="4511981" cy="707761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2"/>
          <p:cNvSpPr/>
          <p:nvPr/>
        </p:nvSpPr>
        <p:spPr>
          <a:xfrm>
            <a:off x="10134600" y="0"/>
            <a:ext cx="8153400" cy="10287000"/>
          </a:xfrm>
          <a:custGeom>
            <a:rect b="b" l="l" r="r" t="t"/>
            <a:pathLst>
              <a:path extrusionOk="0" h="10287000" w="6454942">
                <a:moveTo>
                  <a:pt x="0" y="0"/>
                </a:moveTo>
                <a:lnTo>
                  <a:pt x="6454942" y="0"/>
                </a:lnTo>
                <a:lnTo>
                  <a:pt x="6454942" y="10287000"/>
                </a:lnTo>
                <a:lnTo>
                  <a:pt x="0" y="10287000"/>
                </a:lnTo>
                <a:lnTo>
                  <a:pt x="0" y="0"/>
                </a:lnTo>
                <a:close/>
              </a:path>
            </a:pathLst>
          </a:custGeom>
          <a:blipFill rotWithShape="1">
            <a:blip r:embed="rId3">
              <a:alphaModFix/>
            </a:blip>
            <a:stretch>
              <a:fillRect b="0" l="0" r="0" t="0"/>
            </a:stretch>
          </a:blipFill>
          <a:ln>
            <a:noFill/>
          </a:ln>
        </p:spPr>
      </p:sp>
      <p:sp>
        <p:nvSpPr>
          <p:cNvPr id="604" name="Google Shape;604;p42"/>
          <p:cNvSpPr txBox="1"/>
          <p:nvPr>
            <p:ph type="title"/>
          </p:nvPr>
        </p:nvSpPr>
        <p:spPr>
          <a:xfrm>
            <a:off x="0" y="876300"/>
            <a:ext cx="10134600" cy="1219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6600"/>
              <a:buFont typeface="Arial"/>
              <a:buNone/>
            </a:pPr>
            <a:r>
              <a:rPr b="1" lang="vi-VN" sz="6600">
                <a:solidFill>
                  <a:srgbClr val="E52725"/>
                </a:solidFill>
                <a:latin typeface="Arial"/>
                <a:ea typeface="Arial"/>
                <a:cs typeface="Arial"/>
                <a:sym typeface="Arial"/>
              </a:rPr>
              <a:t>CỦNG CỐ, DẶN DÒ</a:t>
            </a:r>
            <a:endParaRPr/>
          </a:p>
        </p:txBody>
      </p:sp>
      <p:grpSp>
        <p:nvGrpSpPr>
          <p:cNvPr id="605" name="Google Shape;605;p42"/>
          <p:cNvGrpSpPr/>
          <p:nvPr/>
        </p:nvGrpSpPr>
        <p:grpSpPr>
          <a:xfrm>
            <a:off x="762234" y="2782361"/>
            <a:ext cx="8822489" cy="1767066"/>
            <a:chOff x="6842130" y="3304191"/>
            <a:chExt cx="8822489" cy="1767066"/>
          </a:xfrm>
        </p:grpSpPr>
        <p:sp>
          <p:nvSpPr>
            <p:cNvPr id="606" name="Google Shape;606;p42"/>
            <p:cNvSpPr/>
            <p:nvPr/>
          </p:nvSpPr>
          <p:spPr>
            <a:xfrm>
              <a:off x="6842130" y="3403032"/>
              <a:ext cx="1541536" cy="1569384"/>
            </a:xfrm>
            <a:custGeom>
              <a:rect b="b" l="l" r="r" t="t"/>
              <a:pathLst>
                <a:path extrusionOk="0" h="1078676" w="1301570">
                  <a:moveTo>
                    <a:pt x="0" y="0"/>
                  </a:moveTo>
                  <a:lnTo>
                    <a:pt x="1301570" y="0"/>
                  </a:lnTo>
                  <a:lnTo>
                    <a:pt x="1301570" y="1078676"/>
                  </a:lnTo>
                  <a:lnTo>
                    <a:pt x="0" y="10786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
          <p:nvSpPr>
            <p:cNvPr id="607" name="Google Shape;607;p42"/>
            <p:cNvSpPr/>
            <p:nvPr/>
          </p:nvSpPr>
          <p:spPr>
            <a:xfrm>
              <a:off x="8933543" y="3304191"/>
              <a:ext cx="6731076" cy="1767066"/>
            </a:xfrm>
            <a:prstGeom prst="roundRect">
              <a:avLst>
                <a:gd fmla="val 16667"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Calibri"/>
                  <a:ea typeface="Calibri"/>
                  <a:cs typeface="Calibri"/>
                  <a:sym typeface="Calibri"/>
                </a:rPr>
                <a:t>Ôn lại các kiến thức </a:t>
              </a:r>
              <a:endParaRPr/>
            </a:p>
            <a:p>
              <a:pPr indent="0" lvl="0" marL="0" marR="0" rtl="0" algn="ctr">
                <a:lnSpc>
                  <a:spcPct val="150000"/>
                </a:lnSpc>
                <a:spcBef>
                  <a:spcPts val="0"/>
                </a:spcBef>
                <a:spcAft>
                  <a:spcPts val="0"/>
                </a:spcAft>
                <a:buNone/>
              </a:pPr>
              <a:r>
                <a:rPr lang="vi-VN" sz="3600">
                  <a:solidFill>
                    <a:schemeClr val="dk1"/>
                  </a:solidFill>
                  <a:latin typeface="Calibri"/>
                  <a:ea typeface="Calibri"/>
                  <a:cs typeface="Calibri"/>
                  <a:sym typeface="Calibri"/>
                </a:rPr>
                <a:t>đã học ở </a:t>
              </a:r>
              <a:r>
                <a:rPr b="1" i="1" lang="vi-VN" sz="3600">
                  <a:solidFill>
                    <a:schemeClr val="dk1"/>
                  </a:solidFill>
                  <a:latin typeface="Calibri"/>
                  <a:ea typeface="Calibri"/>
                  <a:cs typeface="Calibri"/>
                  <a:sym typeface="Calibri"/>
                </a:rPr>
                <a:t>Bài 5</a:t>
              </a:r>
              <a:r>
                <a:rPr lang="vi-VN" sz="3600">
                  <a:solidFill>
                    <a:schemeClr val="dk1"/>
                  </a:solidFill>
                  <a:latin typeface="Calibri"/>
                  <a:ea typeface="Calibri"/>
                  <a:cs typeface="Calibri"/>
                  <a:sym typeface="Calibri"/>
                </a:rPr>
                <a:t>.</a:t>
              </a:r>
              <a:endParaRPr/>
            </a:p>
          </p:txBody>
        </p:sp>
      </p:grpSp>
      <p:grpSp>
        <p:nvGrpSpPr>
          <p:cNvPr id="608" name="Google Shape;608;p42"/>
          <p:cNvGrpSpPr/>
          <p:nvPr/>
        </p:nvGrpSpPr>
        <p:grpSpPr>
          <a:xfrm>
            <a:off x="762234" y="5051547"/>
            <a:ext cx="8822489" cy="1767066"/>
            <a:chOff x="6842130" y="3304191"/>
            <a:chExt cx="8822489" cy="1767066"/>
          </a:xfrm>
        </p:grpSpPr>
        <p:sp>
          <p:nvSpPr>
            <p:cNvPr id="609" name="Google Shape;609;p42"/>
            <p:cNvSpPr/>
            <p:nvPr/>
          </p:nvSpPr>
          <p:spPr>
            <a:xfrm>
              <a:off x="6842130" y="3403032"/>
              <a:ext cx="1541536" cy="1569384"/>
            </a:xfrm>
            <a:custGeom>
              <a:rect b="b" l="l" r="r" t="t"/>
              <a:pathLst>
                <a:path extrusionOk="0" h="1078676" w="1301570">
                  <a:moveTo>
                    <a:pt x="0" y="0"/>
                  </a:moveTo>
                  <a:lnTo>
                    <a:pt x="1301570" y="0"/>
                  </a:lnTo>
                  <a:lnTo>
                    <a:pt x="1301570" y="1078676"/>
                  </a:lnTo>
                  <a:lnTo>
                    <a:pt x="0" y="10786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
          <p:nvSpPr>
            <p:cNvPr id="610" name="Google Shape;610;p42"/>
            <p:cNvSpPr/>
            <p:nvPr/>
          </p:nvSpPr>
          <p:spPr>
            <a:xfrm>
              <a:off x="8933543" y="3304191"/>
              <a:ext cx="6731076" cy="1767066"/>
            </a:xfrm>
            <a:prstGeom prst="roundRect">
              <a:avLst>
                <a:gd fmla="val 16667"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Calibri"/>
                  <a:ea typeface="Calibri"/>
                  <a:cs typeface="Calibri"/>
                  <a:sym typeface="Calibri"/>
                </a:rPr>
                <a:t>Hoàn thiện sản phẩm </a:t>
              </a:r>
              <a:endParaRPr/>
            </a:p>
            <a:p>
              <a:pPr indent="0" lvl="0" marL="0" marR="0" rtl="0" algn="ctr">
                <a:lnSpc>
                  <a:spcPct val="150000"/>
                </a:lnSpc>
                <a:spcBef>
                  <a:spcPts val="0"/>
                </a:spcBef>
                <a:spcAft>
                  <a:spcPts val="0"/>
                </a:spcAft>
                <a:buNone/>
              </a:pPr>
              <a:r>
                <a:rPr lang="vi-VN" sz="3600">
                  <a:solidFill>
                    <a:schemeClr val="dk1"/>
                  </a:solidFill>
                  <a:latin typeface="Calibri"/>
                  <a:ea typeface="Calibri"/>
                  <a:cs typeface="Calibri"/>
                  <a:sym typeface="Calibri"/>
                </a:rPr>
                <a:t>mĩ thuật ở </a:t>
              </a:r>
              <a:r>
                <a:rPr b="1" i="1" lang="vi-VN" sz="3600">
                  <a:solidFill>
                    <a:schemeClr val="dk1"/>
                  </a:solidFill>
                  <a:latin typeface="Calibri"/>
                  <a:ea typeface="Calibri"/>
                  <a:cs typeface="Calibri"/>
                  <a:sym typeface="Calibri"/>
                </a:rPr>
                <a:t>Bài 5.</a:t>
              </a:r>
              <a:endParaRPr sz="3600">
                <a:solidFill>
                  <a:schemeClr val="dk1"/>
                </a:solidFill>
                <a:latin typeface="Calibri"/>
                <a:ea typeface="Calibri"/>
                <a:cs typeface="Calibri"/>
                <a:sym typeface="Calibri"/>
              </a:endParaRPr>
            </a:p>
          </p:txBody>
        </p:sp>
      </p:grpSp>
      <p:grpSp>
        <p:nvGrpSpPr>
          <p:cNvPr id="611" name="Google Shape;611;p42"/>
          <p:cNvGrpSpPr/>
          <p:nvPr/>
        </p:nvGrpSpPr>
        <p:grpSpPr>
          <a:xfrm>
            <a:off x="762234" y="7320733"/>
            <a:ext cx="8822489" cy="1767066"/>
            <a:chOff x="6842130" y="3304191"/>
            <a:chExt cx="8822489" cy="1767066"/>
          </a:xfrm>
        </p:grpSpPr>
        <p:sp>
          <p:nvSpPr>
            <p:cNvPr id="612" name="Google Shape;612;p42"/>
            <p:cNvSpPr/>
            <p:nvPr/>
          </p:nvSpPr>
          <p:spPr>
            <a:xfrm>
              <a:off x="6842130" y="3403032"/>
              <a:ext cx="1541536" cy="1569384"/>
            </a:xfrm>
            <a:custGeom>
              <a:rect b="b" l="l" r="r" t="t"/>
              <a:pathLst>
                <a:path extrusionOk="0" h="1078676" w="1301570">
                  <a:moveTo>
                    <a:pt x="0" y="0"/>
                  </a:moveTo>
                  <a:lnTo>
                    <a:pt x="1301570" y="0"/>
                  </a:lnTo>
                  <a:lnTo>
                    <a:pt x="1301570" y="1078676"/>
                  </a:lnTo>
                  <a:lnTo>
                    <a:pt x="0" y="10786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p:txBody>
        </p:sp>
        <p:sp>
          <p:nvSpPr>
            <p:cNvPr id="613" name="Google Shape;613;p42"/>
            <p:cNvSpPr/>
            <p:nvPr/>
          </p:nvSpPr>
          <p:spPr>
            <a:xfrm>
              <a:off x="8933543" y="3304191"/>
              <a:ext cx="6731076" cy="1767066"/>
            </a:xfrm>
            <a:prstGeom prst="roundRect">
              <a:avLst>
                <a:gd fmla="val 16667" name="adj"/>
              </a:avLst>
            </a:prstGeom>
            <a:solidFill>
              <a:schemeClr val="lt1"/>
            </a:solidFill>
            <a:ln cap="flat" cmpd="sng" w="25400">
              <a:solidFill>
                <a:srgbClr val="369694"/>
              </a:solidFill>
              <a:prstDash val="solid"/>
              <a:round/>
              <a:headEnd len="sm" w="sm" type="none"/>
              <a:tailEnd len="sm" w="sm" type="none"/>
            </a:ln>
          </p:spPr>
          <p:txBody>
            <a:bodyPr anchorCtr="0" anchor="ctr" bIns="108000" lIns="91425" spcFirstLastPara="1" rIns="91425" wrap="square" tIns="45700">
              <a:noAutofit/>
            </a:bodyPr>
            <a:lstStyle/>
            <a:p>
              <a:pPr indent="0" lvl="0" marL="0" marR="0" rtl="0" algn="ctr">
                <a:lnSpc>
                  <a:spcPct val="150000"/>
                </a:lnSpc>
                <a:spcBef>
                  <a:spcPts val="0"/>
                </a:spcBef>
                <a:spcAft>
                  <a:spcPts val="0"/>
                </a:spcAft>
                <a:buNone/>
              </a:pPr>
              <a:r>
                <a:rPr lang="vi-VN" sz="3600">
                  <a:solidFill>
                    <a:schemeClr val="dk1"/>
                  </a:solidFill>
                  <a:latin typeface="Arial"/>
                  <a:ea typeface="Arial"/>
                  <a:cs typeface="Arial"/>
                  <a:sym typeface="Arial"/>
                </a:rPr>
                <a:t>Đọc trước nội dung tiết sau: </a:t>
              </a:r>
              <a:r>
                <a:rPr b="1" i="1" lang="vi-VN" sz="3600">
                  <a:solidFill>
                    <a:schemeClr val="dk1"/>
                  </a:solidFill>
                  <a:latin typeface="Arial"/>
                  <a:ea typeface="Arial"/>
                  <a:cs typeface="Arial"/>
                  <a:sym typeface="Arial"/>
                </a:rPr>
                <a:t>Bài 6: Hộp quà xinh xắn.</a:t>
              </a:r>
              <a:endParaRPr b="1" sz="3600">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617" name="Shape 617"/>
        <p:cNvGrpSpPr/>
        <p:nvPr/>
      </p:nvGrpSpPr>
      <p:grpSpPr>
        <a:xfrm>
          <a:off x="0" y="0"/>
          <a:ext cx="0" cy="0"/>
          <a:chOff x="0" y="0"/>
          <a:chExt cx="0" cy="0"/>
        </a:xfrm>
      </p:grpSpPr>
      <p:sp>
        <p:nvSpPr>
          <p:cNvPr id="618" name="Google Shape;618;p43"/>
          <p:cNvSpPr/>
          <p:nvPr/>
        </p:nvSpPr>
        <p:spPr>
          <a:xfrm rot="-2912120">
            <a:off x="13545748" y="4900725"/>
            <a:ext cx="5544750" cy="3981277"/>
          </a:xfrm>
          <a:custGeom>
            <a:rect b="b" l="l" r="r" t="t"/>
            <a:pathLst>
              <a:path extrusionOk="0" h="3981277" w="5544750">
                <a:moveTo>
                  <a:pt x="0" y="0"/>
                </a:moveTo>
                <a:lnTo>
                  <a:pt x="5544751" y="0"/>
                </a:lnTo>
                <a:lnTo>
                  <a:pt x="5544751" y="3981277"/>
                </a:lnTo>
                <a:lnTo>
                  <a:pt x="0" y="3981277"/>
                </a:lnTo>
                <a:lnTo>
                  <a:pt x="0" y="0"/>
                </a:lnTo>
                <a:close/>
              </a:path>
            </a:pathLst>
          </a:custGeom>
          <a:blipFill rotWithShape="1">
            <a:blip r:embed="rId3">
              <a:alphaModFix/>
            </a:blip>
            <a:stretch>
              <a:fillRect b="0" l="0" r="0" t="0"/>
            </a:stretch>
          </a:blipFill>
          <a:ln>
            <a:noFill/>
          </a:ln>
        </p:spPr>
      </p:sp>
      <p:sp>
        <p:nvSpPr>
          <p:cNvPr id="619" name="Google Shape;619;p43"/>
          <p:cNvSpPr/>
          <p:nvPr/>
        </p:nvSpPr>
        <p:spPr>
          <a:xfrm>
            <a:off x="12789515" y="7017828"/>
            <a:ext cx="7445676" cy="4480943"/>
          </a:xfrm>
          <a:custGeom>
            <a:rect b="b" l="l" r="r" t="t"/>
            <a:pathLst>
              <a:path extrusionOk="0" h="4480943" w="7445676">
                <a:moveTo>
                  <a:pt x="0" y="0"/>
                </a:moveTo>
                <a:lnTo>
                  <a:pt x="7445676" y="0"/>
                </a:lnTo>
                <a:lnTo>
                  <a:pt x="7445676" y="4480944"/>
                </a:lnTo>
                <a:lnTo>
                  <a:pt x="0" y="4480944"/>
                </a:lnTo>
                <a:lnTo>
                  <a:pt x="0" y="0"/>
                </a:lnTo>
                <a:close/>
              </a:path>
            </a:pathLst>
          </a:custGeom>
          <a:blipFill rotWithShape="1">
            <a:blip r:embed="rId4">
              <a:alphaModFix/>
            </a:blip>
            <a:stretch>
              <a:fillRect b="0" l="0" r="0" t="0"/>
            </a:stretch>
          </a:blipFill>
          <a:ln>
            <a:noFill/>
          </a:ln>
        </p:spPr>
      </p:sp>
      <p:sp>
        <p:nvSpPr>
          <p:cNvPr id="620" name="Google Shape;620;p43"/>
          <p:cNvSpPr/>
          <p:nvPr/>
        </p:nvSpPr>
        <p:spPr>
          <a:xfrm rot="-1545876">
            <a:off x="-2086332" y="137878"/>
            <a:ext cx="6910814" cy="2148635"/>
          </a:xfrm>
          <a:custGeom>
            <a:rect b="b" l="l" r="r" t="t"/>
            <a:pathLst>
              <a:path extrusionOk="0" h="2508608" w="8068622">
                <a:moveTo>
                  <a:pt x="0" y="0"/>
                </a:moveTo>
                <a:lnTo>
                  <a:pt x="8068622" y="0"/>
                </a:lnTo>
                <a:lnTo>
                  <a:pt x="8068622" y="2508608"/>
                </a:lnTo>
                <a:lnTo>
                  <a:pt x="0" y="2508608"/>
                </a:lnTo>
                <a:lnTo>
                  <a:pt x="0" y="0"/>
                </a:lnTo>
                <a:close/>
              </a:path>
            </a:pathLst>
          </a:custGeom>
          <a:blipFill rotWithShape="1">
            <a:blip r:embed="rId5">
              <a:alphaModFix/>
            </a:blip>
            <a:stretch>
              <a:fillRect b="0" l="0" r="0" t="0"/>
            </a:stretch>
          </a:blipFill>
          <a:ln>
            <a:noFill/>
          </a:ln>
        </p:spPr>
      </p:sp>
      <p:sp>
        <p:nvSpPr>
          <p:cNvPr id="621" name="Google Shape;621;p43"/>
          <p:cNvSpPr txBox="1"/>
          <p:nvPr>
            <p:ph type="title"/>
          </p:nvPr>
        </p:nvSpPr>
        <p:spPr>
          <a:xfrm>
            <a:off x="2530534" y="2363326"/>
            <a:ext cx="11606570" cy="5686373"/>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Clr>
                <a:srgbClr val="2E7E7C"/>
              </a:buClr>
              <a:buSzPts val="8000"/>
              <a:buFont typeface="Arial"/>
              <a:buNone/>
            </a:pPr>
            <a:r>
              <a:rPr b="1" lang="vi-VN" sz="8000">
                <a:solidFill>
                  <a:srgbClr val="2E7E7C"/>
                </a:solidFill>
                <a:latin typeface="Arial"/>
                <a:ea typeface="Arial"/>
                <a:cs typeface="Arial"/>
                <a:sym typeface="Arial"/>
              </a:rPr>
              <a:t>BÀI HỌC KẾT THÚC, HẸN GẶP LẠI CÁC EM TRONG BÀI HỌC SAU!</a:t>
            </a:r>
            <a:endParaRPr/>
          </a:p>
        </p:txBody>
      </p:sp>
      <p:pic>
        <p:nvPicPr>
          <p:cNvPr id="622" name="Google Shape;622;p43"/>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5"/>
          <p:cNvSpPr/>
          <p:nvPr>
            <p:ph type="title"/>
          </p:nvPr>
        </p:nvSpPr>
        <p:spPr>
          <a:xfrm>
            <a:off x="5029200" y="834903"/>
            <a:ext cx="8229600" cy="1143000"/>
          </a:xfrm>
          <a:prstGeom prst="roundRect">
            <a:avLst>
              <a:gd fmla="val 50000" name="adj"/>
            </a:avLst>
          </a:prstGeom>
          <a:solidFill>
            <a:srgbClr val="369694"/>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vi-VN">
                <a:solidFill>
                  <a:schemeClr val="lt1"/>
                </a:solidFill>
                <a:latin typeface="Arial"/>
                <a:ea typeface="Arial"/>
                <a:cs typeface="Arial"/>
                <a:sym typeface="Arial"/>
              </a:rPr>
              <a:t>NHANH TAY NHANH MẮT</a:t>
            </a:r>
            <a:endParaRPr/>
          </a:p>
        </p:txBody>
      </p:sp>
      <p:sp>
        <p:nvSpPr>
          <p:cNvPr id="153" name="Google Shape;153;p5"/>
          <p:cNvSpPr/>
          <p:nvPr/>
        </p:nvSpPr>
        <p:spPr>
          <a:xfrm rot="-2586399">
            <a:off x="-744112" y="-329676"/>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154" name="Google Shape;154;p5"/>
          <p:cNvSpPr/>
          <p:nvPr/>
        </p:nvSpPr>
        <p:spPr>
          <a:xfrm flipH="1" rot="2586399">
            <a:off x="16781889" y="-329677"/>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155" name="Google Shape;155;p5"/>
          <p:cNvSpPr txBox="1"/>
          <p:nvPr/>
        </p:nvSpPr>
        <p:spPr>
          <a:xfrm>
            <a:off x="1539264" y="8256778"/>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thêu tay</a:t>
            </a:r>
            <a:endParaRPr/>
          </a:p>
        </p:txBody>
      </p:sp>
      <p:sp>
        <p:nvSpPr>
          <p:cNvPr id="156" name="Google Shape;156;p5"/>
          <p:cNvSpPr txBox="1"/>
          <p:nvPr/>
        </p:nvSpPr>
        <p:spPr>
          <a:xfrm>
            <a:off x="10347938" y="8256778"/>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sơn mài</a:t>
            </a:r>
            <a:endParaRPr/>
          </a:p>
        </p:txBody>
      </p:sp>
      <p:grpSp>
        <p:nvGrpSpPr>
          <p:cNvPr id="157" name="Google Shape;157;p5"/>
          <p:cNvGrpSpPr/>
          <p:nvPr/>
        </p:nvGrpSpPr>
        <p:grpSpPr>
          <a:xfrm>
            <a:off x="624864" y="2498271"/>
            <a:ext cx="8229600" cy="5290457"/>
            <a:chOff x="1013056" y="381000"/>
            <a:chExt cx="5334000" cy="3073718"/>
          </a:xfrm>
        </p:grpSpPr>
        <p:pic>
          <p:nvPicPr>
            <p:cNvPr id="158" name="Google Shape;158;p5"/>
            <p:cNvPicPr preferRelativeResize="0"/>
            <p:nvPr/>
          </p:nvPicPr>
          <p:blipFill rotWithShape="1">
            <a:blip r:embed="rId4">
              <a:alphaModFix/>
            </a:blip>
            <a:srcRect b="0" l="0" r="0" t="0"/>
            <a:stretch/>
          </p:blipFill>
          <p:spPr>
            <a:xfrm>
              <a:off x="1013056" y="647700"/>
              <a:ext cx="5334000" cy="2807018"/>
            </a:xfrm>
            <a:prstGeom prst="rect">
              <a:avLst/>
            </a:prstGeom>
            <a:noFill/>
            <a:ln>
              <a:noFill/>
            </a:ln>
          </p:spPr>
        </p:pic>
        <p:sp>
          <p:nvSpPr>
            <p:cNvPr id="159" name="Google Shape;159;p5"/>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3</a:t>
              </a:r>
              <a:endParaRPr/>
            </a:p>
          </p:txBody>
        </p:sp>
      </p:grpSp>
      <p:grpSp>
        <p:nvGrpSpPr>
          <p:cNvPr id="160" name="Google Shape;160;p5"/>
          <p:cNvGrpSpPr/>
          <p:nvPr/>
        </p:nvGrpSpPr>
        <p:grpSpPr>
          <a:xfrm>
            <a:off x="9433536" y="2498271"/>
            <a:ext cx="8229600" cy="5290457"/>
            <a:chOff x="1013056" y="381000"/>
            <a:chExt cx="5334000" cy="3073718"/>
          </a:xfrm>
        </p:grpSpPr>
        <p:pic>
          <p:nvPicPr>
            <p:cNvPr id="161" name="Google Shape;161;p5"/>
            <p:cNvPicPr preferRelativeResize="0"/>
            <p:nvPr/>
          </p:nvPicPr>
          <p:blipFill rotWithShape="1">
            <a:blip r:embed="rId5">
              <a:alphaModFix/>
            </a:blip>
            <a:srcRect b="0" l="0" r="0" t="0"/>
            <a:stretch/>
          </p:blipFill>
          <p:spPr>
            <a:xfrm>
              <a:off x="1013056" y="647700"/>
              <a:ext cx="5334000" cy="2807018"/>
            </a:xfrm>
            <a:prstGeom prst="rect">
              <a:avLst/>
            </a:prstGeom>
            <a:noFill/>
            <a:ln>
              <a:noFill/>
            </a:ln>
          </p:spPr>
        </p:pic>
        <p:sp>
          <p:nvSpPr>
            <p:cNvPr id="162" name="Google Shape;162;p5"/>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4</a:t>
              </a:r>
              <a:endParaRPr/>
            </a:p>
          </p:txBody>
        </p:sp>
      </p:grpSp>
      <p:pic>
        <p:nvPicPr>
          <p:cNvPr id="163" name="Google Shape;163;p5"/>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p:nvPr>
            <p:ph type="title"/>
          </p:nvPr>
        </p:nvSpPr>
        <p:spPr>
          <a:xfrm>
            <a:off x="5029200" y="834903"/>
            <a:ext cx="8229600" cy="1143000"/>
          </a:xfrm>
          <a:prstGeom prst="roundRect">
            <a:avLst>
              <a:gd fmla="val 50000" name="adj"/>
            </a:avLst>
          </a:prstGeom>
          <a:solidFill>
            <a:srgbClr val="369694"/>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Arial"/>
              <a:buNone/>
            </a:pPr>
            <a:r>
              <a:rPr b="1" lang="vi-VN">
                <a:solidFill>
                  <a:schemeClr val="lt1"/>
                </a:solidFill>
                <a:latin typeface="Arial"/>
                <a:ea typeface="Arial"/>
                <a:cs typeface="Arial"/>
                <a:sym typeface="Arial"/>
              </a:rPr>
              <a:t>NHANH TAY NHANH MẮT</a:t>
            </a:r>
            <a:endParaRPr/>
          </a:p>
        </p:txBody>
      </p:sp>
      <p:sp>
        <p:nvSpPr>
          <p:cNvPr id="169" name="Google Shape;169;p6"/>
          <p:cNvSpPr/>
          <p:nvPr/>
        </p:nvSpPr>
        <p:spPr>
          <a:xfrm rot="-2586399">
            <a:off x="-744112" y="-329676"/>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170" name="Google Shape;170;p6"/>
          <p:cNvSpPr/>
          <p:nvPr/>
        </p:nvSpPr>
        <p:spPr>
          <a:xfrm flipH="1" rot="2586399">
            <a:off x="16781889" y="-329677"/>
            <a:ext cx="2233169" cy="1603474"/>
          </a:xfrm>
          <a:custGeom>
            <a:rect b="b" l="l" r="r" t="t"/>
            <a:pathLst>
              <a:path extrusionOk="0" h="3981277" w="5544750">
                <a:moveTo>
                  <a:pt x="0" y="0"/>
                </a:moveTo>
                <a:lnTo>
                  <a:pt x="5544750" y="0"/>
                </a:lnTo>
                <a:lnTo>
                  <a:pt x="5544750" y="3981277"/>
                </a:lnTo>
                <a:lnTo>
                  <a:pt x="0" y="3981277"/>
                </a:lnTo>
                <a:lnTo>
                  <a:pt x="0" y="0"/>
                </a:lnTo>
                <a:close/>
              </a:path>
            </a:pathLst>
          </a:custGeom>
          <a:blipFill rotWithShape="1">
            <a:blip r:embed="rId3">
              <a:alphaModFix/>
            </a:blip>
            <a:stretch>
              <a:fillRect b="0" l="0" r="0" t="0"/>
            </a:stretch>
          </a:blipFill>
          <a:ln>
            <a:noFill/>
          </a:ln>
        </p:spPr>
      </p:sp>
      <p:sp>
        <p:nvSpPr>
          <p:cNvPr id="171" name="Google Shape;171;p6"/>
          <p:cNvSpPr txBox="1"/>
          <p:nvPr/>
        </p:nvSpPr>
        <p:spPr>
          <a:xfrm>
            <a:off x="1539264" y="8420100"/>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khảm trai</a:t>
            </a:r>
            <a:endParaRPr/>
          </a:p>
        </p:txBody>
      </p:sp>
      <p:sp>
        <p:nvSpPr>
          <p:cNvPr id="172" name="Google Shape;172;p6"/>
          <p:cNvSpPr txBox="1"/>
          <p:nvPr/>
        </p:nvSpPr>
        <p:spPr>
          <a:xfrm>
            <a:off x="10347938" y="8420100"/>
            <a:ext cx="6400800" cy="735394"/>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lang="vi-VN" sz="4000">
                <a:solidFill>
                  <a:schemeClr val="dk1"/>
                </a:solidFill>
                <a:latin typeface="Arial"/>
                <a:ea typeface="Arial"/>
                <a:cs typeface="Arial"/>
                <a:sym typeface="Arial"/>
              </a:rPr>
              <a:t>Nghề gò đồng</a:t>
            </a:r>
            <a:endParaRPr/>
          </a:p>
        </p:txBody>
      </p:sp>
      <p:grpSp>
        <p:nvGrpSpPr>
          <p:cNvPr id="173" name="Google Shape;173;p6"/>
          <p:cNvGrpSpPr/>
          <p:nvPr/>
        </p:nvGrpSpPr>
        <p:grpSpPr>
          <a:xfrm>
            <a:off x="533400" y="2476500"/>
            <a:ext cx="8412528" cy="5557521"/>
            <a:chOff x="1013056" y="381000"/>
            <a:chExt cx="5334000" cy="3073719"/>
          </a:xfrm>
        </p:grpSpPr>
        <p:pic>
          <p:nvPicPr>
            <p:cNvPr id="174" name="Google Shape;174;p6"/>
            <p:cNvPicPr preferRelativeResize="0"/>
            <p:nvPr/>
          </p:nvPicPr>
          <p:blipFill rotWithShape="1">
            <a:blip r:embed="rId4">
              <a:alphaModFix/>
            </a:blip>
            <a:srcRect b="9500" l="0" r="0" t="9501"/>
            <a:stretch/>
          </p:blipFill>
          <p:spPr>
            <a:xfrm>
              <a:off x="1013056" y="647700"/>
              <a:ext cx="5334000" cy="2807019"/>
            </a:xfrm>
            <a:prstGeom prst="rect">
              <a:avLst/>
            </a:prstGeom>
            <a:noFill/>
            <a:ln>
              <a:noFill/>
            </a:ln>
          </p:spPr>
        </p:pic>
        <p:sp>
          <p:nvSpPr>
            <p:cNvPr id="175" name="Google Shape;175;p6"/>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5</a:t>
              </a:r>
              <a:endParaRPr/>
            </a:p>
          </p:txBody>
        </p:sp>
      </p:grpSp>
      <p:grpSp>
        <p:nvGrpSpPr>
          <p:cNvPr id="176" name="Google Shape;176;p6"/>
          <p:cNvGrpSpPr/>
          <p:nvPr/>
        </p:nvGrpSpPr>
        <p:grpSpPr>
          <a:xfrm>
            <a:off x="9342072" y="2476501"/>
            <a:ext cx="8412528" cy="5557521"/>
            <a:chOff x="1013056" y="381000"/>
            <a:chExt cx="5334000" cy="3073718"/>
          </a:xfrm>
        </p:grpSpPr>
        <p:pic>
          <p:nvPicPr>
            <p:cNvPr id="177" name="Google Shape;177;p6"/>
            <p:cNvPicPr preferRelativeResize="0"/>
            <p:nvPr/>
          </p:nvPicPr>
          <p:blipFill rotWithShape="1">
            <a:blip r:embed="rId5">
              <a:alphaModFix/>
            </a:blip>
            <a:srcRect b="0" l="0" r="0" t="0"/>
            <a:stretch/>
          </p:blipFill>
          <p:spPr>
            <a:xfrm>
              <a:off x="1013056" y="647700"/>
              <a:ext cx="5334000" cy="2807018"/>
            </a:xfrm>
            <a:prstGeom prst="rect">
              <a:avLst/>
            </a:prstGeom>
            <a:noFill/>
            <a:ln>
              <a:noFill/>
            </a:ln>
          </p:spPr>
        </p:pic>
        <p:sp>
          <p:nvSpPr>
            <p:cNvPr id="178" name="Google Shape;178;p6"/>
            <p:cNvSpPr/>
            <p:nvPr/>
          </p:nvSpPr>
          <p:spPr>
            <a:xfrm>
              <a:off x="1013056" y="381000"/>
              <a:ext cx="739544" cy="533400"/>
            </a:xfrm>
            <a:prstGeom prst="homePlate">
              <a:avLst>
                <a:gd fmla="val 30952" name="adj"/>
              </a:avLst>
            </a:prstGeom>
            <a:solidFill>
              <a:schemeClr val="lt1"/>
            </a:solidFill>
            <a:ln cap="flat" cmpd="sng" w="25400">
              <a:solidFill>
                <a:srgbClr val="E52725"/>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000">
                  <a:solidFill>
                    <a:schemeClr val="dk1"/>
                  </a:solidFill>
                  <a:latin typeface="Arial"/>
                  <a:ea typeface="Arial"/>
                  <a:cs typeface="Arial"/>
                  <a:sym typeface="Arial"/>
                </a:rPr>
                <a:t>6</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82" name="Shape 182"/>
        <p:cNvGrpSpPr/>
        <p:nvPr/>
      </p:nvGrpSpPr>
      <p:grpSpPr>
        <a:xfrm>
          <a:off x="0" y="0"/>
          <a:ext cx="0" cy="0"/>
          <a:chOff x="0" y="0"/>
          <a:chExt cx="0" cy="0"/>
        </a:xfrm>
      </p:grpSpPr>
      <p:sp>
        <p:nvSpPr>
          <p:cNvPr id="183" name="Google Shape;183;p7"/>
          <p:cNvSpPr/>
          <p:nvPr/>
        </p:nvSpPr>
        <p:spPr>
          <a:xfrm rot="-7904827">
            <a:off x="-1688403" y="4946240"/>
            <a:ext cx="6721876" cy="4826484"/>
          </a:xfrm>
          <a:custGeom>
            <a:rect b="b" l="l" r="r" t="t"/>
            <a:pathLst>
              <a:path extrusionOk="0" h="4826484" w="6721876">
                <a:moveTo>
                  <a:pt x="0" y="0"/>
                </a:moveTo>
                <a:lnTo>
                  <a:pt x="6721875" y="0"/>
                </a:lnTo>
                <a:lnTo>
                  <a:pt x="6721875" y="4826484"/>
                </a:lnTo>
                <a:lnTo>
                  <a:pt x="0" y="4826484"/>
                </a:lnTo>
                <a:lnTo>
                  <a:pt x="0" y="0"/>
                </a:lnTo>
                <a:close/>
              </a:path>
            </a:pathLst>
          </a:custGeom>
          <a:blipFill rotWithShape="1">
            <a:blip r:embed="rId3">
              <a:alphaModFix/>
            </a:blip>
            <a:stretch>
              <a:fillRect b="0" l="0" r="0" t="0"/>
            </a:stretch>
          </a:blipFill>
          <a:ln>
            <a:noFill/>
          </a:ln>
        </p:spPr>
      </p:sp>
      <p:sp>
        <p:nvSpPr>
          <p:cNvPr id="184" name="Google Shape;184;p7"/>
          <p:cNvSpPr/>
          <p:nvPr/>
        </p:nvSpPr>
        <p:spPr>
          <a:xfrm>
            <a:off x="-156001" y="2950346"/>
            <a:ext cx="7992555" cy="7992555"/>
          </a:xfrm>
          <a:custGeom>
            <a:rect b="b" l="l" r="r" t="t"/>
            <a:pathLst>
              <a:path extrusionOk="0" h="7992555" w="7992555">
                <a:moveTo>
                  <a:pt x="0" y="0"/>
                </a:moveTo>
                <a:lnTo>
                  <a:pt x="7992554" y="0"/>
                </a:lnTo>
                <a:lnTo>
                  <a:pt x="7992554" y="7992555"/>
                </a:lnTo>
                <a:lnTo>
                  <a:pt x="0" y="7992555"/>
                </a:lnTo>
                <a:lnTo>
                  <a:pt x="0" y="0"/>
                </a:lnTo>
                <a:close/>
              </a:path>
            </a:pathLst>
          </a:custGeom>
          <a:blipFill rotWithShape="1">
            <a:blip r:embed="rId4">
              <a:alphaModFix/>
            </a:blip>
            <a:stretch>
              <a:fillRect b="0" l="0" r="0" t="0"/>
            </a:stretch>
          </a:blipFill>
          <a:ln>
            <a:noFill/>
          </a:ln>
        </p:spPr>
      </p:sp>
      <p:sp>
        <p:nvSpPr>
          <p:cNvPr id="185" name="Google Shape;185;p7"/>
          <p:cNvSpPr/>
          <p:nvPr/>
        </p:nvSpPr>
        <p:spPr>
          <a:xfrm rot="953560">
            <a:off x="10683209" y="-95768"/>
            <a:ext cx="8986006" cy="2981157"/>
          </a:xfrm>
          <a:custGeom>
            <a:rect b="b" l="l" r="r" t="t"/>
            <a:pathLst>
              <a:path extrusionOk="0" h="2981157" w="8986006">
                <a:moveTo>
                  <a:pt x="0" y="0"/>
                </a:moveTo>
                <a:lnTo>
                  <a:pt x="8986007" y="0"/>
                </a:lnTo>
                <a:lnTo>
                  <a:pt x="8986007" y="2981157"/>
                </a:lnTo>
                <a:lnTo>
                  <a:pt x="0" y="2981157"/>
                </a:lnTo>
                <a:lnTo>
                  <a:pt x="0" y="0"/>
                </a:lnTo>
                <a:close/>
              </a:path>
            </a:pathLst>
          </a:custGeom>
          <a:blipFill rotWithShape="1">
            <a:blip r:embed="rId5">
              <a:alphaModFix/>
            </a:blip>
            <a:stretch>
              <a:fillRect b="-19472" l="0" r="0" t="0"/>
            </a:stretch>
          </a:blipFill>
          <a:ln>
            <a:noFill/>
          </a:ln>
        </p:spPr>
      </p:sp>
      <p:sp>
        <p:nvSpPr>
          <p:cNvPr id="186" name="Google Shape;186;p7"/>
          <p:cNvSpPr txBox="1"/>
          <p:nvPr>
            <p:ph type="title"/>
          </p:nvPr>
        </p:nvSpPr>
        <p:spPr>
          <a:xfrm>
            <a:off x="8321113" y="3771900"/>
            <a:ext cx="8229600" cy="3705243"/>
          </a:xfrm>
          <a:prstGeom prst="rect">
            <a:avLst/>
          </a:prstGeom>
          <a:noFill/>
          <a:ln>
            <a:noFill/>
          </a:ln>
        </p:spPr>
        <p:txBody>
          <a:bodyPr anchorCtr="0" anchor="ctr" bIns="45700" lIns="91425" spcFirstLastPara="1" rIns="91425" wrap="square" tIns="45700">
            <a:noAutofit/>
          </a:bodyPr>
          <a:lstStyle/>
          <a:p>
            <a:pPr indent="0" lvl="0" marL="0" rtl="0" algn="ctr">
              <a:lnSpc>
                <a:spcPct val="150000"/>
              </a:lnSpc>
              <a:spcBef>
                <a:spcPts val="0"/>
              </a:spcBef>
              <a:spcAft>
                <a:spcPts val="0"/>
              </a:spcAft>
              <a:buClr>
                <a:srgbClr val="E52725"/>
              </a:buClr>
              <a:buSzPts val="8000"/>
              <a:buFont typeface="Arial"/>
              <a:buNone/>
            </a:pPr>
            <a:r>
              <a:rPr b="1" lang="vi-VN" sz="8000">
                <a:solidFill>
                  <a:srgbClr val="E52725"/>
                </a:solidFill>
                <a:latin typeface="Arial"/>
                <a:ea typeface="Arial"/>
                <a:cs typeface="Arial"/>
                <a:sym typeface="Arial"/>
              </a:rPr>
              <a:t>BÀI 5: </a:t>
            </a:r>
            <a:br>
              <a:rPr b="1" lang="vi-VN" sz="8000">
                <a:latin typeface="Arial"/>
                <a:ea typeface="Arial"/>
                <a:cs typeface="Arial"/>
                <a:sym typeface="Arial"/>
              </a:rPr>
            </a:br>
            <a:r>
              <a:rPr b="1" lang="vi-VN" sz="8000">
                <a:solidFill>
                  <a:srgbClr val="2E7E7C"/>
                </a:solidFill>
                <a:latin typeface="Arial"/>
                <a:ea typeface="Arial"/>
                <a:cs typeface="Arial"/>
                <a:sym typeface="Arial"/>
              </a:rPr>
              <a:t>QUÀ TẶNG BẠN</a:t>
            </a:r>
            <a:endParaRPr sz="8000">
              <a:solidFill>
                <a:srgbClr val="2E7E7C"/>
              </a:solidFill>
            </a:endParaRPr>
          </a:p>
        </p:txBody>
      </p:sp>
      <p:sp>
        <p:nvSpPr>
          <p:cNvPr id="187" name="Google Shape;187;p7"/>
          <p:cNvSpPr txBox="1"/>
          <p:nvPr/>
        </p:nvSpPr>
        <p:spPr>
          <a:xfrm>
            <a:off x="1661292" y="895356"/>
            <a:ext cx="10774621" cy="15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E52725"/>
              </a:buClr>
              <a:buSzPts val="6000"/>
              <a:buFont typeface="Arial"/>
              <a:buNone/>
            </a:pPr>
            <a:r>
              <a:rPr b="1" lang="vi-VN" sz="6000">
                <a:solidFill>
                  <a:srgbClr val="E52725"/>
                </a:solidFill>
                <a:latin typeface="Arial"/>
                <a:ea typeface="Arial"/>
                <a:cs typeface="Arial"/>
                <a:sym typeface="Arial"/>
              </a:rPr>
              <a:t>CHỦ ĐỀ 3: </a:t>
            </a:r>
            <a:r>
              <a:rPr b="1" lang="vi-VN" sz="6000">
                <a:solidFill>
                  <a:schemeClr val="dk1"/>
                </a:solidFill>
                <a:latin typeface="Arial"/>
                <a:ea typeface="Arial"/>
                <a:cs typeface="Arial"/>
                <a:sym typeface="Arial"/>
              </a:rPr>
              <a:t>QUÀ KỈ NIỆM</a:t>
            </a:r>
            <a:endParaRPr/>
          </a:p>
        </p:txBody>
      </p:sp>
      <p:pic>
        <p:nvPicPr>
          <p:cNvPr id="188" name="Google Shape;188;p7"/>
          <p:cNvPicPr preferRelativeResize="0"/>
          <p:nvPr/>
        </p:nvPicPr>
        <p:blipFill rotWithShape="1">
          <a:blip r:embed="rId6">
            <a:alphaModFix/>
          </a:blip>
          <a:srcRect b="0" l="0" r="0" t="0"/>
          <a:stretch/>
        </p:blipFill>
        <p:spPr>
          <a:xfrm>
            <a:off x="15316200" y="173089"/>
            <a:ext cx="2829186" cy="6431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p:nvPr/>
        </p:nvSpPr>
        <p:spPr>
          <a:xfrm>
            <a:off x="10591800" y="0"/>
            <a:ext cx="8153400" cy="10287000"/>
          </a:xfrm>
          <a:custGeom>
            <a:rect b="b" l="l" r="r" t="t"/>
            <a:pathLst>
              <a:path extrusionOk="0" h="10287000" w="6454942">
                <a:moveTo>
                  <a:pt x="0" y="0"/>
                </a:moveTo>
                <a:lnTo>
                  <a:pt x="6454942" y="0"/>
                </a:lnTo>
                <a:lnTo>
                  <a:pt x="6454942" y="10287000"/>
                </a:lnTo>
                <a:lnTo>
                  <a:pt x="0" y="10287000"/>
                </a:lnTo>
                <a:lnTo>
                  <a:pt x="0" y="0"/>
                </a:lnTo>
                <a:close/>
              </a:path>
            </a:pathLst>
          </a:custGeom>
          <a:blipFill rotWithShape="1">
            <a:blip r:embed="rId3">
              <a:alphaModFix/>
            </a:blip>
            <a:stretch>
              <a:fillRect b="0" l="0" r="0" t="0"/>
            </a:stretch>
          </a:blipFill>
          <a:ln>
            <a:noFill/>
          </a:ln>
        </p:spPr>
      </p:sp>
      <p:sp>
        <p:nvSpPr>
          <p:cNvPr id="194" name="Google Shape;194;p8"/>
          <p:cNvSpPr txBox="1"/>
          <p:nvPr>
            <p:ph type="title"/>
          </p:nvPr>
        </p:nvSpPr>
        <p:spPr>
          <a:xfrm>
            <a:off x="-11243" y="647700"/>
            <a:ext cx="10591800" cy="1219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52725"/>
              </a:buClr>
              <a:buSzPts val="6000"/>
              <a:buFont typeface="Arial"/>
              <a:buNone/>
            </a:pPr>
            <a:r>
              <a:rPr b="1" lang="vi-VN" sz="6000">
                <a:solidFill>
                  <a:srgbClr val="E52725"/>
                </a:solidFill>
                <a:latin typeface="Arial"/>
                <a:ea typeface="Arial"/>
                <a:cs typeface="Arial"/>
                <a:sym typeface="Arial"/>
              </a:rPr>
              <a:t>NỘI DUNG BÀI HỌC</a:t>
            </a:r>
            <a:endParaRPr/>
          </a:p>
        </p:txBody>
      </p:sp>
      <p:sp>
        <p:nvSpPr>
          <p:cNvPr id="195" name="Google Shape;195;p8"/>
          <p:cNvSpPr txBox="1"/>
          <p:nvPr/>
        </p:nvSpPr>
        <p:spPr>
          <a:xfrm>
            <a:off x="1371600" y="2552700"/>
            <a:ext cx="1510800" cy="13200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4400" u="none" cap="none" strike="noStrike">
                <a:solidFill>
                  <a:srgbClr val="E52725"/>
                </a:solidFill>
                <a:latin typeface="Arial"/>
                <a:ea typeface="Arial"/>
                <a:cs typeface="Arial"/>
                <a:sym typeface="Arial"/>
              </a:rPr>
              <a:t>01</a:t>
            </a:r>
            <a:endParaRPr/>
          </a:p>
        </p:txBody>
      </p:sp>
      <p:sp>
        <p:nvSpPr>
          <p:cNvPr id="196" name="Google Shape;196;p8"/>
          <p:cNvSpPr txBox="1"/>
          <p:nvPr/>
        </p:nvSpPr>
        <p:spPr>
          <a:xfrm>
            <a:off x="3291496" y="2691600"/>
            <a:ext cx="6499488" cy="1042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lt1"/>
              </a:buClr>
              <a:buSzPts val="3000"/>
              <a:buFont typeface="Manrope ExtraBold"/>
              <a:buNone/>
            </a:pPr>
            <a:r>
              <a:rPr b="1" i="0" lang="vi-VN" sz="4400" u="none" cap="none" strike="noStrike">
                <a:solidFill>
                  <a:schemeClr val="dk1"/>
                </a:solidFill>
                <a:latin typeface="Arial"/>
                <a:ea typeface="Arial"/>
                <a:cs typeface="Arial"/>
                <a:sym typeface="Arial"/>
              </a:rPr>
              <a:t>Quan sát, nhận biết</a:t>
            </a:r>
            <a:endParaRPr/>
          </a:p>
        </p:txBody>
      </p:sp>
      <p:sp>
        <p:nvSpPr>
          <p:cNvPr id="197" name="Google Shape;197;p8"/>
          <p:cNvSpPr txBox="1"/>
          <p:nvPr/>
        </p:nvSpPr>
        <p:spPr>
          <a:xfrm>
            <a:off x="1371600" y="4419600"/>
            <a:ext cx="1510800" cy="13200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4400" u="none" cap="none" strike="noStrike">
                <a:solidFill>
                  <a:srgbClr val="E52725"/>
                </a:solidFill>
                <a:latin typeface="Arial"/>
                <a:ea typeface="Arial"/>
                <a:cs typeface="Arial"/>
                <a:sym typeface="Arial"/>
              </a:rPr>
              <a:t>02</a:t>
            </a:r>
            <a:endParaRPr b="1" i="0" sz="4400" u="none" cap="none" strike="noStrike">
              <a:solidFill>
                <a:srgbClr val="E52725"/>
              </a:solidFill>
              <a:latin typeface="Arial"/>
              <a:ea typeface="Arial"/>
              <a:cs typeface="Arial"/>
              <a:sym typeface="Arial"/>
            </a:endParaRPr>
          </a:p>
        </p:txBody>
      </p:sp>
      <p:sp>
        <p:nvSpPr>
          <p:cNvPr id="198" name="Google Shape;198;p8"/>
          <p:cNvSpPr txBox="1"/>
          <p:nvPr/>
        </p:nvSpPr>
        <p:spPr>
          <a:xfrm>
            <a:off x="3291496" y="4558500"/>
            <a:ext cx="6004904" cy="1042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lt1"/>
              </a:buClr>
              <a:buSzPts val="3000"/>
              <a:buFont typeface="Manrope ExtraBold"/>
              <a:buNone/>
            </a:pPr>
            <a:r>
              <a:rPr b="1" i="0" lang="vi-VN" sz="4400" u="none" cap="none" strike="noStrike">
                <a:solidFill>
                  <a:schemeClr val="dk1"/>
                </a:solidFill>
                <a:latin typeface="Arial"/>
                <a:ea typeface="Arial"/>
                <a:cs typeface="Arial"/>
                <a:sym typeface="Arial"/>
              </a:rPr>
              <a:t>Thực hành, sáng tạo</a:t>
            </a:r>
            <a:endParaRPr/>
          </a:p>
        </p:txBody>
      </p:sp>
      <p:sp>
        <p:nvSpPr>
          <p:cNvPr id="199" name="Google Shape;199;p8"/>
          <p:cNvSpPr txBox="1"/>
          <p:nvPr/>
        </p:nvSpPr>
        <p:spPr>
          <a:xfrm>
            <a:off x="1371600" y="6286500"/>
            <a:ext cx="1510800" cy="13200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4400" u="none" cap="none" strike="noStrike">
                <a:solidFill>
                  <a:srgbClr val="E52725"/>
                </a:solidFill>
                <a:latin typeface="Arial"/>
                <a:ea typeface="Arial"/>
                <a:cs typeface="Arial"/>
                <a:sym typeface="Arial"/>
              </a:rPr>
              <a:t>03</a:t>
            </a:r>
            <a:endParaRPr b="1" i="0" sz="4400" u="none" cap="none" strike="noStrike">
              <a:solidFill>
                <a:srgbClr val="E52725"/>
              </a:solidFill>
              <a:latin typeface="Arial"/>
              <a:ea typeface="Arial"/>
              <a:cs typeface="Arial"/>
              <a:sym typeface="Arial"/>
            </a:endParaRPr>
          </a:p>
        </p:txBody>
      </p:sp>
      <p:sp>
        <p:nvSpPr>
          <p:cNvPr id="200" name="Google Shape;200;p8"/>
          <p:cNvSpPr txBox="1"/>
          <p:nvPr/>
        </p:nvSpPr>
        <p:spPr>
          <a:xfrm>
            <a:off x="3291496" y="6425400"/>
            <a:ext cx="5852504" cy="1042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lt1"/>
              </a:buClr>
              <a:buSzPts val="3000"/>
              <a:buFont typeface="Manrope ExtraBold"/>
              <a:buNone/>
            </a:pPr>
            <a:r>
              <a:rPr b="1" i="0" lang="vi-VN" sz="4400" u="none" cap="none" strike="noStrike">
                <a:solidFill>
                  <a:schemeClr val="dk1"/>
                </a:solidFill>
                <a:latin typeface="Arial"/>
                <a:ea typeface="Arial"/>
                <a:cs typeface="Arial"/>
                <a:sym typeface="Arial"/>
              </a:rPr>
              <a:t>Cảm nhận, chia sẻ</a:t>
            </a:r>
            <a:endParaRPr b="1" i="0" sz="4400" u="none" cap="none" strike="noStrike">
              <a:solidFill>
                <a:schemeClr val="dk1"/>
              </a:solidFill>
              <a:latin typeface="Arial"/>
              <a:ea typeface="Arial"/>
              <a:cs typeface="Arial"/>
              <a:sym typeface="Arial"/>
            </a:endParaRPr>
          </a:p>
        </p:txBody>
      </p:sp>
      <p:sp>
        <p:nvSpPr>
          <p:cNvPr id="201" name="Google Shape;201;p8"/>
          <p:cNvSpPr txBox="1"/>
          <p:nvPr/>
        </p:nvSpPr>
        <p:spPr>
          <a:xfrm>
            <a:off x="1371600" y="8153400"/>
            <a:ext cx="1510800" cy="13200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4400" u="none" cap="none" strike="noStrike">
                <a:solidFill>
                  <a:srgbClr val="E52725"/>
                </a:solidFill>
                <a:latin typeface="Arial"/>
                <a:ea typeface="Arial"/>
                <a:cs typeface="Arial"/>
                <a:sym typeface="Arial"/>
              </a:rPr>
              <a:t>04</a:t>
            </a:r>
            <a:endParaRPr b="1" i="0" sz="4400" u="none" cap="none" strike="noStrike">
              <a:solidFill>
                <a:srgbClr val="E52725"/>
              </a:solidFill>
              <a:latin typeface="Arial"/>
              <a:ea typeface="Arial"/>
              <a:cs typeface="Arial"/>
              <a:sym typeface="Arial"/>
            </a:endParaRPr>
          </a:p>
        </p:txBody>
      </p:sp>
      <p:sp>
        <p:nvSpPr>
          <p:cNvPr id="202" name="Google Shape;202;p8"/>
          <p:cNvSpPr txBox="1"/>
          <p:nvPr/>
        </p:nvSpPr>
        <p:spPr>
          <a:xfrm>
            <a:off x="3291496" y="8292300"/>
            <a:ext cx="3505200" cy="10422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chemeClr val="lt1"/>
              </a:buClr>
              <a:buSzPts val="3000"/>
              <a:buFont typeface="Manrope ExtraBold"/>
              <a:buNone/>
            </a:pPr>
            <a:r>
              <a:rPr b="1" i="0" lang="vi-VN" sz="4400" u="none" cap="none" strike="noStrike">
                <a:solidFill>
                  <a:schemeClr val="dk1"/>
                </a:solidFill>
                <a:latin typeface="Arial"/>
                <a:ea typeface="Arial"/>
                <a:cs typeface="Arial"/>
                <a:sym typeface="Arial"/>
              </a:rPr>
              <a:t>Vận dụng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animEffect filter="fade" transition="in">
                                      <p:cBhvr>
                                        <p:cTn dur="500"/>
                                        <p:tgtEl>
                                          <p:spTgt spid="196">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xEl>
                                              <p:pRg end="0" st="0"/>
                                            </p:txEl>
                                          </p:spTgt>
                                        </p:tgtEl>
                                        <p:attrNameLst>
                                          <p:attrName>style.visibility</p:attrName>
                                        </p:attrNameLst>
                                      </p:cBhvr>
                                      <p:to>
                                        <p:strVal val="visible"/>
                                      </p:to>
                                    </p:set>
                                    <p:animEffect filter="fade" transition="in">
                                      <p:cBhvr>
                                        <p:cTn dur="500"/>
                                        <p:tgtEl>
                                          <p:spTgt spid="198">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animEffect filter="fade" transition="in">
                                      <p:cBhvr>
                                        <p:cTn dur="500"/>
                                        <p:tgtEl>
                                          <p:spTgt spid="200">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2">
                                            <p:txEl>
                                              <p:pRg end="0" st="0"/>
                                            </p:txEl>
                                          </p:spTgt>
                                        </p:tgtEl>
                                        <p:attrNameLst>
                                          <p:attrName>style.visibility</p:attrName>
                                        </p:attrNameLst>
                                      </p:cBhvr>
                                      <p:to>
                                        <p:strVal val="visible"/>
                                      </p:to>
                                    </p:set>
                                    <p:animEffect filter="fade" transition="in">
                                      <p:cBhvr>
                                        <p:cTn dur="500"/>
                                        <p:tgtEl>
                                          <p:spTgt spid="20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06" name="Shape 206"/>
        <p:cNvGrpSpPr/>
        <p:nvPr/>
      </p:nvGrpSpPr>
      <p:grpSpPr>
        <a:xfrm>
          <a:off x="0" y="0"/>
          <a:ext cx="0" cy="0"/>
          <a:chOff x="0" y="0"/>
          <a:chExt cx="0" cy="0"/>
        </a:xfrm>
      </p:grpSpPr>
      <p:sp>
        <p:nvSpPr>
          <p:cNvPr id="207" name="Google Shape;207;p9"/>
          <p:cNvSpPr/>
          <p:nvPr/>
        </p:nvSpPr>
        <p:spPr>
          <a:xfrm>
            <a:off x="893794" y="-1312989"/>
            <a:ext cx="4160206" cy="8972994"/>
          </a:xfrm>
          <a:custGeom>
            <a:rect b="b" l="l" r="r" t="t"/>
            <a:pathLst>
              <a:path extrusionOk="0" h="8972994" w="4160206">
                <a:moveTo>
                  <a:pt x="0" y="0"/>
                </a:moveTo>
                <a:lnTo>
                  <a:pt x="4160207" y="0"/>
                </a:lnTo>
                <a:lnTo>
                  <a:pt x="4160207" y="8972995"/>
                </a:lnTo>
                <a:lnTo>
                  <a:pt x="0" y="8972995"/>
                </a:lnTo>
                <a:lnTo>
                  <a:pt x="0" y="0"/>
                </a:lnTo>
                <a:close/>
              </a:path>
            </a:pathLst>
          </a:custGeom>
          <a:blipFill rotWithShape="1">
            <a:blip r:embed="rId3">
              <a:alphaModFix/>
            </a:blip>
            <a:stretch>
              <a:fillRect b="0" l="0" r="0" t="0"/>
            </a:stretch>
          </a:blipFill>
          <a:ln>
            <a:noFill/>
          </a:ln>
        </p:spPr>
      </p:sp>
      <p:sp>
        <p:nvSpPr>
          <p:cNvPr id="208" name="Google Shape;208;p9"/>
          <p:cNvSpPr/>
          <p:nvPr/>
        </p:nvSpPr>
        <p:spPr>
          <a:xfrm>
            <a:off x="3276600" y="6629971"/>
            <a:ext cx="1081773" cy="1551035"/>
          </a:xfrm>
          <a:custGeom>
            <a:rect b="b" l="l" r="r" t="t"/>
            <a:pathLst>
              <a:path extrusionOk="0" h="1551035" w="1081773">
                <a:moveTo>
                  <a:pt x="0" y="0"/>
                </a:moveTo>
                <a:lnTo>
                  <a:pt x="1081772" y="0"/>
                </a:lnTo>
                <a:lnTo>
                  <a:pt x="1081772" y="1551034"/>
                </a:lnTo>
                <a:lnTo>
                  <a:pt x="0" y="1551034"/>
                </a:lnTo>
                <a:lnTo>
                  <a:pt x="0" y="0"/>
                </a:lnTo>
                <a:close/>
              </a:path>
            </a:pathLst>
          </a:custGeom>
          <a:blipFill rotWithShape="1">
            <a:blip r:embed="rId4">
              <a:alphaModFix/>
            </a:blip>
            <a:stretch>
              <a:fillRect b="0" l="0" r="0" t="0"/>
            </a:stretch>
          </a:blipFill>
          <a:ln>
            <a:noFill/>
          </a:ln>
        </p:spPr>
      </p:sp>
      <p:sp>
        <p:nvSpPr>
          <p:cNvPr id="209" name="Google Shape;209;p9"/>
          <p:cNvSpPr/>
          <p:nvPr/>
        </p:nvSpPr>
        <p:spPr>
          <a:xfrm>
            <a:off x="17555594" y="322700"/>
            <a:ext cx="265729" cy="381000"/>
          </a:xfrm>
          <a:custGeom>
            <a:rect b="b" l="l" r="r" t="t"/>
            <a:pathLst>
              <a:path extrusionOk="0" h="747243" w="521166">
                <a:moveTo>
                  <a:pt x="0" y="0"/>
                </a:moveTo>
                <a:lnTo>
                  <a:pt x="521167" y="0"/>
                </a:lnTo>
                <a:lnTo>
                  <a:pt x="521167" y="747243"/>
                </a:lnTo>
                <a:lnTo>
                  <a:pt x="0" y="747243"/>
                </a:lnTo>
                <a:lnTo>
                  <a:pt x="0" y="0"/>
                </a:lnTo>
                <a:close/>
              </a:path>
            </a:pathLst>
          </a:custGeom>
          <a:blipFill rotWithShape="1">
            <a:blip r:embed="rId4">
              <a:alphaModFix/>
            </a:blip>
            <a:stretch>
              <a:fillRect b="0" l="0" r="0" t="0"/>
            </a:stretch>
          </a:blipFill>
          <a:ln>
            <a:noFill/>
          </a:ln>
        </p:spPr>
      </p:sp>
      <p:sp>
        <p:nvSpPr>
          <p:cNvPr id="210" name="Google Shape;210;p9"/>
          <p:cNvSpPr/>
          <p:nvPr/>
        </p:nvSpPr>
        <p:spPr>
          <a:xfrm>
            <a:off x="16915206" y="489614"/>
            <a:ext cx="773252" cy="1108681"/>
          </a:xfrm>
          <a:custGeom>
            <a:rect b="b" l="l" r="r" t="t"/>
            <a:pathLst>
              <a:path extrusionOk="0" h="1471431" w="1026253">
                <a:moveTo>
                  <a:pt x="0" y="0"/>
                </a:moveTo>
                <a:lnTo>
                  <a:pt x="1026253" y="0"/>
                </a:lnTo>
                <a:lnTo>
                  <a:pt x="1026253" y="1471431"/>
                </a:lnTo>
                <a:lnTo>
                  <a:pt x="0" y="1471431"/>
                </a:lnTo>
                <a:lnTo>
                  <a:pt x="0" y="0"/>
                </a:lnTo>
                <a:close/>
              </a:path>
            </a:pathLst>
          </a:custGeom>
          <a:blipFill rotWithShape="1">
            <a:blip r:embed="rId4">
              <a:alphaModFix/>
            </a:blip>
            <a:stretch>
              <a:fillRect b="0" l="0" r="0" t="0"/>
            </a:stretch>
          </a:blipFill>
          <a:ln>
            <a:noFill/>
          </a:ln>
        </p:spPr>
      </p:sp>
      <p:sp>
        <p:nvSpPr>
          <p:cNvPr id="211" name="Google Shape;211;p9"/>
          <p:cNvSpPr txBox="1"/>
          <p:nvPr>
            <p:ph type="title"/>
          </p:nvPr>
        </p:nvSpPr>
        <p:spPr>
          <a:xfrm>
            <a:off x="6958780" y="4367698"/>
            <a:ext cx="7665780" cy="3772292"/>
          </a:xfrm>
          <a:prstGeom prst="rect">
            <a:avLst/>
          </a:prstGeom>
          <a:noFill/>
          <a:ln>
            <a:noFill/>
          </a:ln>
        </p:spPr>
        <p:txBody>
          <a:bodyPr anchorCtr="0" anchor="ctr" bIns="45700" lIns="91425" spcFirstLastPara="1" rIns="91425" wrap="square" tIns="45700">
            <a:noAutofit/>
          </a:bodyPr>
          <a:lstStyle/>
          <a:p>
            <a:pPr indent="0" lvl="0" marL="0" rtl="0" algn="ctr">
              <a:lnSpc>
                <a:spcPct val="150000"/>
              </a:lnSpc>
              <a:spcBef>
                <a:spcPts val="0"/>
              </a:spcBef>
              <a:spcAft>
                <a:spcPts val="0"/>
              </a:spcAft>
              <a:buClr>
                <a:schemeClr val="dk1"/>
              </a:buClr>
              <a:buSzPts val="7200"/>
              <a:buFont typeface="Arial"/>
              <a:buNone/>
            </a:pPr>
            <a:r>
              <a:rPr b="1" lang="vi-VN" sz="7200">
                <a:latin typeface="Arial"/>
                <a:ea typeface="Arial"/>
                <a:cs typeface="Arial"/>
                <a:sym typeface="Arial"/>
              </a:rPr>
              <a:t>QUAN SÁT, NHẬN BIẾT</a:t>
            </a:r>
            <a:endParaRPr/>
          </a:p>
        </p:txBody>
      </p:sp>
      <p:sp>
        <p:nvSpPr>
          <p:cNvPr id="212" name="Google Shape;212;p9"/>
          <p:cNvSpPr txBox="1"/>
          <p:nvPr/>
        </p:nvSpPr>
        <p:spPr>
          <a:xfrm>
            <a:off x="9559752" y="1823357"/>
            <a:ext cx="2463836" cy="2209800"/>
          </a:xfrm>
          <a:prstGeom prst="rect">
            <a:avLst/>
          </a:prstGeom>
          <a:solidFill>
            <a:schemeClr val="lt1"/>
          </a:solidFill>
          <a:ln cap="flat" cmpd="sng" w="25400">
            <a:solidFill>
              <a:srgbClr val="369694"/>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chemeClr val="lt1"/>
              </a:buClr>
              <a:buSzPts val="1400"/>
              <a:buFont typeface="Andika"/>
              <a:buNone/>
            </a:pPr>
            <a:r>
              <a:rPr b="1" i="0" lang="vi-VN" sz="7200" u="none" cap="none" strike="noStrike">
                <a:solidFill>
                  <a:srgbClr val="E52725"/>
                </a:solidFill>
                <a:latin typeface="Arial"/>
                <a:ea typeface="Arial"/>
                <a:cs typeface="Arial"/>
                <a:sym typeface="Arial"/>
              </a:rPr>
              <a:t>01</a:t>
            </a:r>
            <a:endParaRPr/>
          </a:p>
        </p:txBody>
      </p:sp>
      <p:sp>
        <p:nvSpPr>
          <p:cNvPr id="213" name="Google Shape;213;p9"/>
          <p:cNvSpPr/>
          <p:nvPr/>
        </p:nvSpPr>
        <p:spPr>
          <a:xfrm>
            <a:off x="15768576" y="7660005"/>
            <a:ext cx="2321177" cy="2304295"/>
          </a:xfrm>
          <a:custGeom>
            <a:rect b="b" l="l" r="r" t="t"/>
            <a:pathLst>
              <a:path extrusionOk="0" h="2259697" w="2276252">
                <a:moveTo>
                  <a:pt x="0" y="0"/>
                </a:moveTo>
                <a:lnTo>
                  <a:pt x="2276252" y="0"/>
                </a:lnTo>
                <a:lnTo>
                  <a:pt x="2276252" y="2259698"/>
                </a:lnTo>
                <a:lnTo>
                  <a:pt x="0" y="2259698"/>
                </a:lnTo>
                <a:lnTo>
                  <a:pt x="0" y="0"/>
                </a:lnTo>
                <a:close/>
              </a:path>
            </a:pathLst>
          </a:custGeom>
          <a:blipFill rotWithShape="1">
            <a:blip r:embed="rId5">
              <a:alphaModFix/>
            </a:blip>
            <a:stretch>
              <a:fillRect b="0" l="0" r="0" t="0"/>
            </a:stretch>
          </a:blipFill>
          <a:ln>
            <a:noFill/>
          </a:ln>
        </p:spPr>
      </p:sp>
      <p:sp>
        <p:nvSpPr>
          <p:cNvPr id="214" name="Google Shape;214;p9"/>
          <p:cNvSpPr/>
          <p:nvPr/>
        </p:nvSpPr>
        <p:spPr>
          <a:xfrm>
            <a:off x="14782800" y="8679483"/>
            <a:ext cx="1693744" cy="1607517"/>
          </a:xfrm>
          <a:custGeom>
            <a:rect b="b" l="l" r="r" t="t"/>
            <a:pathLst>
              <a:path extrusionOk="0" h="2347245" w="2473151">
                <a:moveTo>
                  <a:pt x="0" y="0"/>
                </a:moveTo>
                <a:lnTo>
                  <a:pt x="2473151" y="0"/>
                </a:lnTo>
                <a:lnTo>
                  <a:pt x="2473151" y="2347245"/>
                </a:lnTo>
                <a:lnTo>
                  <a:pt x="0" y="2347245"/>
                </a:lnTo>
                <a:lnTo>
                  <a:pt x="0" y="0"/>
                </a:lnTo>
                <a:close/>
              </a:path>
            </a:pathLst>
          </a:custGeom>
          <a:blipFill rotWithShape="1">
            <a:blip r:embed="rId6">
              <a:alphaModFix/>
            </a:blip>
            <a:stretch>
              <a:fillRect b="0" l="0" r="0" t="0"/>
            </a:stretch>
          </a:blipFill>
          <a:ln>
            <a:noFill/>
          </a:ln>
        </p:spPr>
      </p:sp>
      <p:pic>
        <p:nvPicPr>
          <p:cNvPr id="215" name="Google Shape;215;p9"/>
          <p:cNvPicPr preferRelativeResize="0"/>
          <p:nvPr/>
        </p:nvPicPr>
        <p:blipFill rotWithShape="1">
          <a:blip r:embed="rId7">
            <a:alphaModFix/>
          </a:blip>
          <a:srcRect b="0" l="0" r="0" t="0"/>
          <a:stretch/>
        </p:blipFill>
        <p:spPr>
          <a:xfrm>
            <a:off x="15316200" y="173089"/>
            <a:ext cx="2829186" cy="6431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