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65" r:id="rId4"/>
    <p:sldId id="268" r:id="rId5"/>
    <p:sldId id="259" r:id="rId6"/>
    <p:sldId id="266" r:id="rId7"/>
    <p:sldId id="267" r:id="rId8"/>
    <p:sldId id="264" r:id="rId10"/>
  </p:sldIdLst>
  <p:sldSz cx="16276320" cy="9144000"/>
  <p:notesSz cx="6858000" cy="9144000"/>
  <p:defaultTex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0" d="100"/>
          <a:sy n="60" d="100"/>
        </p:scale>
        <p:origin x="-672" y="-72"/>
      </p:cViewPr>
      <p:guideLst>
        <p:guide orient="horz" pos="2880"/>
        <p:guide pos="51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452245" rtl="0" eaLnBrk="1" latinLnBrk="0" hangingPunct="1">
      <a:defRPr sz="1900" kern="1200">
        <a:solidFill>
          <a:schemeClr val="tx1"/>
        </a:solidFill>
        <a:latin typeface="+mn-lt"/>
        <a:ea typeface="+mn-ea"/>
        <a:cs typeface="+mn-cs"/>
      </a:defRPr>
    </a:lvl1pPr>
    <a:lvl2pPr marL="726440" algn="l" defTabSz="1452245" rtl="0" eaLnBrk="1" latinLnBrk="0" hangingPunct="1">
      <a:defRPr sz="1900" kern="1200">
        <a:solidFill>
          <a:schemeClr val="tx1"/>
        </a:solidFill>
        <a:latin typeface="+mn-lt"/>
        <a:ea typeface="+mn-ea"/>
        <a:cs typeface="+mn-cs"/>
      </a:defRPr>
    </a:lvl2pPr>
    <a:lvl3pPr marL="1452245" algn="l" defTabSz="1452245" rtl="0" eaLnBrk="1" latinLnBrk="0" hangingPunct="1">
      <a:defRPr sz="1900" kern="1200">
        <a:solidFill>
          <a:schemeClr val="tx1"/>
        </a:solidFill>
        <a:latin typeface="+mn-lt"/>
        <a:ea typeface="+mn-ea"/>
        <a:cs typeface="+mn-cs"/>
      </a:defRPr>
    </a:lvl3pPr>
    <a:lvl4pPr marL="2178685" algn="l" defTabSz="1452245" rtl="0" eaLnBrk="1" latinLnBrk="0" hangingPunct="1">
      <a:defRPr sz="1900" kern="1200">
        <a:solidFill>
          <a:schemeClr val="tx1"/>
        </a:solidFill>
        <a:latin typeface="+mn-lt"/>
        <a:ea typeface="+mn-ea"/>
        <a:cs typeface="+mn-cs"/>
      </a:defRPr>
    </a:lvl4pPr>
    <a:lvl5pPr marL="2905125" algn="l" defTabSz="1452245" rtl="0" eaLnBrk="1" latinLnBrk="0" hangingPunct="1">
      <a:defRPr sz="1900" kern="1200">
        <a:solidFill>
          <a:schemeClr val="tx1"/>
        </a:solidFill>
        <a:latin typeface="+mn-lt"/>
        <a:ea typeface="+mn-ea"/>
        <a:cs typeface="+mn-cs"/>
      </a:defRPr>
    </a:lvl5pPr>
    <a:lvl6pPr marL="3631565" algn="l" defTabSz="1452245" rtl="0" eaLnBrk="1" latinLnBrk="0" hangingPunct="1">
      <a:defRPr sz="1900" kern="1200">
        <a:solidFill>
          <a:schemeClr val="tx1"/>
        </a:solidFill>
        <a:latin typeface="+mn-lt"/>
        <a:ea typeface="+mn-ea"/>
        <a:cs typeface="+mn-cs"/>
      </a:defRPr>
    </a:lvl6pPr>
    <a:lvl7pPr marL="4357370" algn="l" defTabSz="1452245" rtl="0" eaLnBrk="1" latinLnBrk="0" hangingPunct="1">
      <a:defRPr sz="1900" kern="1200">
        <a:solidFill>
          <a:schemeClr val="tx1"/>
        </a:solidFill>
        <a:latin typeface="+mn-lt"/>
        <a:ea typeface="+mn-ea"/>
        <a:cs typeface="+mn-cs"/>
      </a:defRPr>
    </a:lvl7pPr>
    <a:lvl8pPr marL="5083810" algn="l" defTabSz="1452245" rtl="0" eaLnBrk="1" latinLnBrk="0" hangingPunct="1">
      <a:defRPr sz="1900" kern="1200">
        <a:solidFill>
          <a:schemeClr val="tx1"/>
        </a:solidFill>
        <a:latin typeface="+mn-lt"/>
        <a:ea typeface="+mn-ea"/>
        <a:cs typeface="+mn-cs"/>
      </a:defRPr>
    </a:lvl8pPr>
    <a:lvl9pPr marL="5810250" algn="l" defTabSz="145224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440" indent="0" algn="ctr">
              <a:buNone/>
              <a:defRPr>
                <a:solidFill>
                  <a:schemeClr val="tx1">
                    <a:tint val="75000"/>
                  </a:schemeClr>
                </a:solidFill>
              </a:defRPr>
            </a:lvl2pPr>
            <a:lvl3pPr marL="1452245" indent="0" algn="ctr">
              <a:buNone/>
              <a:defRPr>
                <a:solidFill>
                  <a:schemeClr val="tx1">
                    <a:tint val="75000"/>
                  </a:schemeClr>
                </a:solidFill>
              </a:defRPr>
            </a:lvl3pPr>
            <a:lvl4pPr marL="2178685" indent="0" algn="ctr">
              <a:buNone/>
              <a:defRPr>
                <a:solidFill>
                  <a:schemeClr val="tx1">
                    <a:tint val="75000"/>
                  </a:schemeClr>
                </a:solidFill>
              </a:defRPr>
            </a:lvl4pPr>
            <a:lvl5pPr marL="2905125" indent="0" algn="ctr">
              <a:buNone/>
              <a:defRPr>
                <a:solidFill>
                  <a:schemeClr val="tx1">
                    <a:tint val="75000"/>
                  </a:schemeClr>
                </a:solidFill>
              </a:defRPr>
            </a:lvl5pPr>
            <a:lvl6pPr marL="3631565" indent="0" algn="ctr">
              <a:buNone/>
              <a:defRPr>
                <a:solidFill>
                  <a:schemeClr val="tx1">
                    <a:tint val="75000"/>
                  </a:schemeClr>
                </a:solidFill>
              </a:defRPr>
            </a:lvl6pPr>
            <a:lvl7pPr marL="4357370" indent="0" algn="ctr">
              <a:buNone/>
              <a:defRPr>
                <a:solidFill>
                  <a:schemeClr val="tx1">
                    <a:tint val="75000"/>
                  </a:schemeClr>
                </a:solidFill>
              </a:defRPr>
            </a:lvl7pPr>
            <a:lvl8pPr marL="5083810" indent="0" algn="ctr">
              <a:buNone/>
              <a:defRPr>
                <a:solidFill>
                  <a:schemeClr val="tx1">
                    <a:tint val="75000"/>
                  </a:schemeClr>
                </a:solidFill>
              </a:defRPr>
            </a:lvl8pPr>
            <a:lvl9pPr marL="581025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440" indent="0">
              <a:buNone/>
              <a:defRPr sz="2900">
                <a:solidFill>
                  <a:schemeClr val="tx1">
                    <a:tint val="75000"/>
                  </a:schemeClr>
                </a:solidFill>
              </a:defRPr>
            </a:lvl2pPr>
            <a:lvl3pPr marL="1452245" indent="0">
              <a:buNone/>
              <a:defRPr sz="2500">
                <a:solidFill>
                  <a:schemeClr val="tx1">
                    <a:tint val="75000"/>
                  </a:schemeClr>
                </a:solidFill>
              </a:defRPr>
            </a:lvl3pPr>
            <a:lvl4pPr marL="2178685" indent="0">
              <a:buNone/>
              <a:defRPr sz="2200">
                <a:solidFill>
                  <a:schemeClr val="tx1">
                    <a:tint val="75000"/>
                  </a:schemeClr>
                </a:solidFill>
              </a:defRPr>
            </a:lvl4pPr>
            <a:lvl5pPr marL="2905125" indent="0">
              <a:buNone/>
              <a:defRPr sz="2200">
                <a:solidFill>
                  <a:schemeClr val="tx1">
                    <a:tint val="75000"/>
                  </a:schemeClr>
                </a:solidFill>
              </a:defRPr>
            </a:lvl5pPr>
            <a:lvl6pPr marL="3631565" indent="0">
              <a:buNone/>
              <a:defRPr sz="2200">
                <a:solidFill>
                  <a:schemeClr val="tx1">
                    <a:tint val="75000"/>
                  </a:schemeClr>
                </a:solidFill>
              </a:defRPr>
            </a:lvl6pPr>
            <a:lvl7pPr marL="4357370" indent="0">
              <a:buNone/>
              <a:defRPr sz="2200">
                <a:solidFill>
                  <a:schemeClr val="tx1">
                    <a:tint val="75000"/>
                  </a:schemeClr>
                </a:solidFill>
              </a:defRPr>
            </a:lvl7pPr>
            <a:lvl8pPr marL="5083810" indent="0">
              <a:buNone/>
              <a:defRPr sz="2200">
                <a:solidFill>
                  <a:schemeClr val="tx1">
                    <a:tint val="75000"/>
                  </a:schemeClr>
                </a:solidFill>
              </a:defRPr>
            </a:lvl8pPr>
            <a:lvl9pPr marL="5810250" indent="0">
              <a:buNone/>
              <a:defRPr sz="2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a:t>Click to edit Master text styles</a:t>
            </a:r>
            <a:endParaRPr lang="en-US"/>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a:t>Click to edit Master text styles</a:t>
            </a:r>
            <a:endParaRPr lang="en-US"/>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440" indent="0">
              <a:buNone/>
              <a:defRPr sz="4400"/>
            </a:lvl2pPr>
            <a:lvl3pPr marL="1452245" indent="0">
              <a:buNone/>
              <a:defRPr sz="3800"/>
            </a:lvl3pPr>
            <a:lvl4pPr marL="2178685" indent="0">
              <a:buNone/>
              <a:defRPr sz="3200"/>
            </a:lvl4pPr>
            <a:lvl5pPr marL="2905125" indent="0">
              <a:buNone/>
              <a:defRPr sz="3200"/>
            </a:lvl5pPr>
            <a:lvl6pPr marL="3631565" indent="0">
              <a:buNone/>
              <a:defRPr sz="3200"/>
            </a:lvl6pPr>
            <a:lvl7pPr marL="4357370" indent="0">
              <a:buNone/>
              <a:defRPr sz="3200"/>
            </a:lvl7pPr>
            <a:lvl8pPr marL="5083810" indent="0">
              <a:buNone/>
              <a:defRPr sz="3200"/>
            </a:lvl8pPr>
            <a:lvl9pPr marL="5810250"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245" rtl="0" eaLnBrk="1" latinLnBrk="0" hangingPunct="1">
        <a:spcBef>
          <a:spcPct val="0"/>
        </a:spcBef>
        <a:buNone/>
        <a:defRPr sz="7000" kern="1200">
          <a:solidFill>
            <a:schemeClr val="tx1"/>
          </a:solidFill>
          <a:latin typeface="+mj-lt"/>
          <a:ea typeface="+mj-ea"/>
          <a:cs typeface="+mj-cs"/>
        </a:defRPr>
      </a:lvl1pPr>
    </p:titleStyle>
    <p:bodyStyle>
      <a:lvl1pPr marL="544830" indent="-544830" algn="l" defTabSz="1452245"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0465" indent="-454025" algn="l" defTabSz="1452245"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15465" indent="-363220" algn="l" defTabSz="145224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4190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834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9415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2059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703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7347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GIF"/><Relationship Id="rId4" Type="http://schemas.openxmlformats.org/officeDocument/2006/relationships/image" Target="../media/image5.GIF"/><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4404360" y="726440"/>
            <a:ext cx="8012430" cy="68199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a:solidFill>
                  <a:srgbClr val="FF0066"/>
                </a:solidFill>
                <a:latin typeface="Times New Roman" panose="02020603050405020304" pitchFamily="18" charset="0"/>
              </a:rPr>
              <a:t>TRƯỜNG TIỂU HỌC </a:t>
            </a:r>
            <a:r>
              <a:rPr lang="vi-VN" altLang="en-US" sz="3500" b="1">
                <a:solidFill>
                  <a:srgbClr val="FF0066"/>
                </a:solidFill>
                <a:latin typeface="Times New Roman" panose="02020603050405020304" pitchFamily="18" charset="0"/>
              </a:rPr>
              <a:t>YÊN </a:t>
            </a:r>
            <a:r>
              <a:rPr lang="vi-VN" altLang="en-US" sz="3500" b="1">
                <a:solidFill>
                  <a:srgbClr val="FF0066"/>
                </a:solidFill>
                <a:latin typeface="Times New Roman" panose="02020603050405020304" pitchFamily="18" charset="0"/>
              </a:rPr>
              <a:t>THÀNH</a:t>
            </a:r>
            <a:endParaRPr lang="vi-VN" altLang="en-US" sz="3500" b="1">
              <a:solidFill>
                <a:srgbClr val="FF0066"/>
              </a:solidFill>
              <a:latin typeface="Times New Roman" panose="02020603050405020304" pitchFamily="18" charset="0"/>
            </a:endParaRPr>
          </a:p>
        </p:txBody>
      </p:sp>
      <p:sp>
        <p:nvSpPr>
          <p:cNvPr id="10" name="Text Box 14"/>
          <p:cNvSpPr txBox="1">
            <a:spLocks noChangeArrowheads="1"/>
          </p:cNvSpPr>
          <p:nvPr/>
        </p:nvSpPr>
        <p:spPr bwMode="auto">
          <a:xfrm>
            <a:off x="2783821" y="4343401"/>
            <a:ext cx="1147115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Toán lớp 3</a:t>
            </a:r>
            <a:endParaRPr lang="en-US" sz="4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23: NHÂN SỐ CÓ HAI CHỮ SỐ VỚI SỐ CÓ MỘT CHỮ SỐ (T1) </a:t>
            </a:r>
            <a:endParaRPr lang="en-US"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CÔ</a:t>
            </a: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VỀ DỰ GIỜ THĂM LỚP</a:t>
            </a: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183" y="408327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Bài 23: NHÂN SỐ CÓ HAI CHỮ SỐ VỚI SỐ CÓ MỘT CHỮ SỐ (T1) </a:t>
            </a:r>
            <a:endParaRPr lang="en-US" sz="32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47838" t="47778" r="40391" b="43148"/>
          <a:stretch>
            <a:fillRect/>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234" t="57043" r="17449" b="33334"/>
          <a:stretch>
            <a:fillRect/>
          </a:stretch>
        </p:blipFill>
        <p:spPr bwMode="auto">
          <a:xfrm>
            <a:off x="4199253" y="6883400"/>
            <a:ext cx="6669044"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199253" y="2057400"/>
            <a:ext cx="9120666" cy="6443608"/>
            <a:chOff x="4199253" y="2057400"/>
            <a:chExt cx="9120666" cy="6443608"/>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234" t="28333" r="9245" b="42957"/>
            <a:stretch>
              <a:fillRect/>
            </a:stretch>
          </p:blipFill>
          <p:spPr bwMode="auto">
            <a:xfrm>
              <a:off x="4199253" y="2057400"/>
              <a:ext cx="9120666"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551" t="57043" r="9245" b="33334"/>
            <a:stretch>
              <a:fillRect/>
            </a:stretch>
          </p:blipFill>
          <p:spPr bwMode="auto">
            <a:xfrm>
              <a:off x="10868297" y="6883400"/>
              <a:ext cx="2451622"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Bài 23: NHÂN SỐ CÓ HAI CHỮ SỐ VỚI SỐ CÓ MỘT CHỮ SỐ (T1) </a:t>
            </a:r>
            <a:endParaRPr lang="en-US" sz="32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48776" t="44630" r="39557" b="27685"/>
          <a:stretch>
            <a:fillRect/>
          </a:stretch>
        </p:blipFill>
        <p:spPr bwMode="auto">
          <a:xfrm>
            <a:off x="1483518" y="2733034"/>
            <a:ext cx="3987801" cy="53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a:fillRect/>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9"/>
          <p:cNvSpPr txBox="1">
            <a:spLocks noChangeArrowheads="1"/>
          </p:cNvSpPr>
          <p:nvPr/>
        </p:nvSpPr>
        <p:spPr bwMode="auto">
          <a:xfrm>
            <a:off x="6207919" y="4544326"/>
            <a:ext cx="883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altLang="zh-CN" sz="4400" b="1" dirty="0">
                <a:solidFill>
                  <a:srgbClr val="0000FF"/>
                </a:solidFill>
                <a:latin typeface="Times New Roman" panose="02020603050405020304" pitchFamily="18" charset="0"/>
              </a:rPr>
              <a:t>12</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28" name="Line 12"/>
          <p:cNvSpPr>
            <a:spLocks noChangeShapeType="1"/>
          </p:cNvSpPr>
          <p:nvPr/>
        </p:nvSpPr>
        <p:spPr bwMode="auto">
          <a:xfrm>
            <a:off x="6309000" y="5959543"/>
            <a:ext cx="733348" cy="0"/>
          </a:xfrm>
          <a:prstGeom prst="line">
            <a:avLst/>
          </a:prstGeom>
          <a:noFill/>
          <a:ln w="38100">
            <a:solidFill>
              <a:schemeClr val="accent1"/>
            </a:solidFill>
            <a:rou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9" name="Text Box 14"/>
          <p:cNvSpPr txBox="1">
            <a:spLocks noChangeArrowheads="1"/>
          </p:cNvSpPr>
          <p:nvPr/>
        </p:nvSpPr>
        <p:spPr bwMode="auto">
          <a:xfrm>
            <a:off x="6357381" y="5923459"/>
            <a:ext cx="6365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0" name="Text Box 15"/>
          <p:cNvSpPr txBox="1">
            <a:spLocks noChangeArrowheads="1"/>
          </p:cNvSpPr>
          <p:nvPr/>
        </p:nvSpPr>
        <p:spPr bwMode="auto">
          <a:xfrm>
            <a:off x="8713230" y="4618987"/>
            <a:ext cx="582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dirty="0">
                <a:solidFill>
                  <a:srgbClr val="0000FF"/>
                </a:solidFill>
                <a:latin typeface="Times New Roman" panose="02020603050405020304" pitchFamily="18" charset="0"/>
              </a:rPr>
              <a:t>* 3 </a:t>
            </a:r>
            <a:r>
              <a:rPr lang="en-US" altLang="zh-CN" sz="4000" b="1" dirty="0" err="1">
                <a:solidFill>
                  <a:srgbClr val="0000FF"/>
                </a:solidFill>
                <a:latin typeface="Times New Roman" panose="02020603050405020304" pitchFamily="18" charset="0"/>
              </a:rPr>
              <a:t>nhân</a:t>
            </a:r>
            <a:r>
              <a:rPr lang="en-US" altLang="zh-CN" sz="4000" b="1" dirty="0">
                <a:solidFill>
                  <a:srgbClr val="0000FF"/>
                </a:solidFill>
                <a:latin typeface="Times New Roman" panose="02020603050405020304" pitchFamily="18" charset="0"/>
              </a:rPr>
              <a:t> 2 </a:t>
            </a:r>
            <a:r>
              <a:rPr lang="en-US" altLang="zh-CN" sz="4000" b="1" dirty="0" err="1">
                <a:solidFill>
                  <a:srgbClr val="0000FF"/>
                </a:solidFill>
                <a:latin typeface="Times New Roman" panose="02020603050405020304" pitchFamily="18" charset="0"/>
              </a:rPr>
              <a:t>bằng</a:t>
            </a:r>
            <a:r>
              <a:rPr lang="en-US" altLang="zh-CN" sz="4000" b="1" dirty="0">
                <a:solidFill>
                  <a:srgbClr val="0000FF"/>
                </a:solidFill>
                <a:latin typeface="Times New Roman" panose="02020603050405020304" pitchFamily="18" charset="0"/>
              </a:rPr>
              <a:t> 6, </a:t>
            </a:r>
            <a:r>
              <a:rPr lang="en-US" altLang="zh-CN" sz="4000" b="1" dirty="0" err="1">
                <a:solidFill>
                  <a:srgbClr val="0000FF"/>
                </a:solidFill>
                <a:latin typeface="Times New Roman" panose="02020603050405020304" pitchFamily="18" charset="0"/>
              </a:rPr>
              <a:t>viết</a:t>
            </a:r>
            <a:r>
              <a:rPr lang="en-US" altLang="zh-CN" sz="4000" b="1" dirty="0">
                <a:solidFill>
                  <a:srgbClr val="0000FF"/>
                </a:solidFill>
                <a:latin typeface="Times New Roman" panose="02020603050405020304" pitchFamily="18" charset="0"/>
              </a:rPr>
              <a:t> 6</a:t>
            </a:r>
            <a:endParaRPr lang="en-US" altLang="zh-CN" sz="4000" b="1" dirty="0">
              <a:solidFill>
                <a:srgbClr val="0000FF"/>
              </a:solidFill>
              <a:latin typeface="Times New Roman" panose="02020603050405020304" pitchFamily="18" charset="0"/>
              <a:cs typeface="Times New Roman" panose="02020603050405020304" pitchFamily="18" charset="0"/>
            </a:endParaRPr>
          </a:p>
        </p:txBody>
      </p:sp>
      <p:sp>
        <p:nvSpPr>
          <p:cNvPr id="31" name="Text Box 16"/>
          <p:cNvSpPr txBox="1">
            <a:spLocks noChangeArrowheads="1"/>
          </p:cNvSpPr>
          <p:nvPr/>
        </p:nvSpPr>
        <p:spPr bwMode="auto">
          <a:xfrm>
            <a:off x="8717199" y="5253132"/>
            <a:ext cx="6125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a:solidFill>
                  <a:srgbClr val="0000FF"/>
                </a:solidFill>
                <a:latin typeface="Times New Roman" panose="02020603050405020304" pitchFamily="18" charset="0"/>
              </a:rPr>
              <a:t>* 3 nhân 1 bằng 3, viết 3 </a:t>
            </a:r>
            <a:endParaRPr lang="en-US" altLang="zh-CN" sz="4000" b="1">
              <a:solidFill>
                <a:srgbClr val="0000FF"/>
              </a:solidFill>
              <a:latin typeface="Times New Roman" panose="02020603050405020304" pitchFamily="18" charset="0"/>
              <a:cs typeface="Times New Roman" panose="02020603050405020304" pitchFamily="18" charset="0"/>
            </a:endParaRPr>
          </a:p>
        </p:txBody>
      </p:sp>
      <p:sp>
        <p:nvSpPr>
          <p:cNvPr id="32" name="Text Box 35"/>
          <p:cNvSpPr txBox="1">
            <a:spLocks noChangeArrowheads="1"/>
          </p:cNvSpPr>
          <p:nvPr/>
        </p:nvSpPr>
        <p:spPr bwMode="auto">
          <a:xfrm>
            <a:off x="8055942" y="6235696"/>
            <a:ext cx="342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       12 x 3 = </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3" name="Text Box 35"/>
          <p:cNvSpPr txBox="1">
            <a:spLocks noChangeArrowheads="1"/>
          </p:cNvSpPr>
          <p:nvPr/>
        </p:nvSpPr>
        <p:spPr bwMode="auto">
          <a:xfrm>
            <a:off x="11143761" y="6240462"/>
            <a:ext cx="785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36</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4" name="Text Box 10"/>
          <p:cNvSpPr txBox="1">
            <a:spLocks noChangeArrowheads="1"/>
          </p:cNvSpPr>
          <p:nvPr/>
        </p:nvSpPr>
        <p:spPr bwMode="auto">
          <a:xfrm>
            <a:off x="6610180" y="5248523"/>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5" name="Text Box 11"/>
          <p:cNvSpPr txBox="1">
            <a:spLocks noChangeArrowheads="1"/>
          </p:cNvSpPr>
          <p:nvPr/>
        </p:nvSpPr>
        <p:spPr bwMode="auto">
          <a:xfrm>
            <a:off x="6004719" y="4886343"/>
            <a:ext cx="457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x</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6" name="Text Box 14"/>
          <p:cNvSpPr txBox="1">
            <a:spLocks noChangeArrowheads="1"/>
          </p:cNvSpPr>
          <p:nvPr/>
        </p:nvSpPr>
        <p:spPr bwMode="auto">
          <a:xfrm>
            <a:off x="6627255" y="5928718"/>
            <a:ext cx="595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0000FF"/>
                </a:solidFill>
                <a:latin typeface="Times New Roman" panose="02020603050405020304" pitchFamily="18" charset="0"/>
              </a:rPr>
              <a:t>6</a:t>
            </a:r>
            <a:endParaRPr lang="en-US" altLang="zh-CN" sz="4400" b="1">
              <a:solidFill>
                <a:srgbClr val="0000FF"/>
              </a:solidFill>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8265" t="5582" r="4842" b="5585"/>
          <a:stretch>
            <a:fillRect/>
          </a:stretch>
        </p:blipFill>
        <p:spPr>
          <a:xfrm>
            <a:off x="9144633" y="2133600"/>
            <a:ext cx="5270500" cy="222335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P spid="31"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p:cNvSpPr txBox="1">
            <a:spLocks noChangeArrowheads="1"/>
          </p:cNvSpPr>
          <p:nvPr/>
        </p:nvSpPr>
        <p:spPr bwMode="auto">
          <a:xfrm>
            <a:off x="2880360" y="304800"/>
            <a:ext cx="11418570" cy="57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rPr>
              <a:t>Bài 23: NHÂN SỐ CÓ HAI CHỮ SỐ VỚI SỐ CÓ MỘT CHỮ SỐ (T1) </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grpSp>
        <p:nvGrpSpPr>
          <p:cNvPr id="12" name="Group 11"/>
          <p:cNvGrpSpPr/>
          <p:nvPr/>
        </p:nvGrpSpPr>
        <p:grpSpPr>
          <a:xfrm>
            <a:off x="1606420" y="3004807"/>
            <a:ext cx="1956071" cy="681454"/>
            <a:chOff x="1470819" y="1943100"/>
            <a:chExt cx="1956071"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1</a:t>
                </a:r>
                <a:endParaRPr lang="en-US" sz="3600" b="1">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2118519" y="1947446"/>
              <a:ext cx="1308371" cy="677108"/>
            </a:xfrm>
            <a:prstGeom prst="rect">
              <a:avLst/>
            </a:prstGeom>
            <a:noFill/>
          </p:spPr>
          <p:txBody>
            <a:bodyPr wrap="none" rtlCol="0">
              <a:spAutoFit/>
            </a:bodyPr>
            <a:lstStyle/>
            <a:p>
              <a:r>
                <a:rPr lang="en-US" sz="3800" b="1">
                  <a:solidFill>
                    <a:srgbClr val="0000FF"/>
                  </a:solidFill>
                  <a:latin typeface="Times New Roman" panose="02020603050405020304" pitchFamily="18" charset="0"/>
                  <a:cs typeface="Times New Roman" panose="02020603050405020304" pitchFamily="18" charset="0"/>
                </a:rPr>
                <a:t>Tính.</a:t>
              </a:r>
              <a:endParaRPr lang="en-US" sz="3800" b="1">
                <a:solidFill>
                  <a:srgbClr val="0000FF"/>
                </a:solidFill>
                <a:latin typeface="Times New Roman" panose="02020603050405020304" pitchFamily="18" charset="0"/>
                <a:cs typeface="Times New Roman" panose="02020603050405020304" pitchFamily="18" charset="0"/>
              </a:endParaRPr>
            </a:p>
          </p:txBody>
        </p:sp>
      </p:grpSp>
      <p:grpSp>
        <p:nvGrpSpPr>
          <p:cNvPr id="18" name="Group 43"/>
          <p:cNvGrpSpPr/>
          <p:nvPr/>
        </p:nvGrpSpPr>
        <p:grpSpPr bwMode="auto">
          <a:xfrm>
            <a:off x="4404520" y="5408612"/>
            <a:ext cx="1633538" cy="1482725"/>
            <a:chOff x="1033145" y="1233482"/>
            <a:chExt cx="1633855" cy="1482725"/>
          </a:xfrm>
        </p:grpSpPr>
        <p:sp>
          <p:nvSpPr>
            <p:cNvPr id="19" name="Text Box 6"/>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34</a:t>
              </a:r>
              <a:endParaRPr lang="en-US" altLang="zh-CN" sz="4400" b="1">
                <a:latin typeface="Times New Roman" panose="02020603050405020304" pitchFamily="18" charset="0"/>
              </a:endParaRPr>
            </a:p>
          </p:txBody>
        </p:sp>
        <p:sp>
          <p:nvSpPr>
            <p:cNvPr id="20" name="Text Box 7"/>
            <p:cNvSpPr txBox="1">
              <a:spLocks noChangeArrowheads="1"/>
            </p:cNvSpPr>
            <p:nvPr/>
          </p:nvSpPr>
          <p:spPr bwMode="auto">
            <a:xfrm>
              <a:off x="1246685" y="1947857"/>
              <a:ext cx="831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2</a:t>
              </a:r>
              <a:endParaRPr lang="en-US" altLang="zh-CN" sz="4400" b="1" u="sng" dirty="0">
                <a:latin typeface="Times New Roman" panose="02020603050405020304" pitchFamily="18" charset="0"/>
              </a:endParaRPr>
            </a:p>
          </p:txBody>
        </p:sp>
        <p:sp>
          <p:nvSpPr>
            <p:cNvPr id="21" name="Text Box 8"/>
            <p:cNvSpPr txBox="1">
              <a:spLocks noChangeArrowheads="1"/>
            </p:cNvSpPr>
            <p:nvPr/>
          </p:nvSpPr>
          <p:spPr bwMode="auto">
            <a:xfrm>
              <a:off x="1033145" y="1794188"/>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endParaRPr lang="en-US" altLang="zh-CN" sz="2800" b="1">
                <a:latin typeface="Times New Roman" panose="02020603050405020304" pitchFamily="18" charset="0"/>
              </a:endParaRPr>
            </a:p>
          </p:txBody>
        </p:sp>
      </p:grpSp>
      <p:sp>
        <p:nvSpPr>
          <p:cNvPr id="22" name="Text Box 31"/>
          <p:cNvSpPr txBox="1">
            <a:spLocks noChangeArrowheads="1"/>
          </p:cNvSpPr>
          <p:nvPr/>
        </p:nvSpPr>
        <p:spPr bwMode="auto">
          <a:xfrm>
            <a:off x="4590258" y="7372985"/>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6</a:t>
            </a:r>
            <a:endParaRPr lang="en-US" altLang="zh-CN" sz="4400" b="1">
              <a:solidFill>
                <a:srgbClr val="FF0000"/>
              </a:solidFill>
              <a:latin typeface="Times New Roman" panose="02020603050405020304" pitchFamily="18" charset="0"/>
            </a:endParaRPr>
          </a:p>
        </p:txBody>
      </p:sp>
      <p:sp>
        <p:nvSpPr>
          <p:cNvPr id="23" name="Text Box 31"/>
          <p:cNvSpPr txBox="1">
            <a:spLocks noChangeArrowheads="1"/>
          </p:cNvSpPr>
          <p:nvPr/>
        </p:nvSpPr>
        <p:spPr bwMode="auto">
          <a:xfrm>
            <a:off x="4976338" y="7391400"/>
            <a:ext cx="828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8</a:t>
            </a:r>
            <a:endParaRPr lang="en-US" altLang="zh-CN" sz="4400" b="1">
              <a:solidFill>
                <a:srgbClr val="FF0000"/>
              </a:solidFill>
              <a:latin typeface="Times New Roman" panose="02020603050405020304" pitchFamily="18" charset="0"/>
            </a:endParaRPr>
          </a:p>
        </p:txBody>
      </p:sp>
      <p:grpSp>
        <p:nvGrpSpPr>
          <p:cNvPr id="40" name="Group 43"/>
          <p:cNvGrpSpPr/>
          <p:nvPr/>
        </p:nvGrpSpPr>
        <p:grpSpPr bwMode="auto">
          <a:xfrm>
            <a:off x="7648576" y="5421312"/>
            <a:ext cx="1742282" cy="1436687"/>
            <a:chOff x="924380" y="1233482"/>
            <a:chExt cx="1742620" cy="1436687"/>
          </a:xfrm>
        </p:grpSpPr>
        <p:sp>
          <p:nvSpPr>
            <p:cNvPr id="41" name="Text Box 6"/>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13</a:t>
              </a:r>
              <a:endParaRPr lang="en-US" altLang="zh-CN" sz="4400" b="1">
                <a:latin typeface="Times New Roman" panose="02020603050405020304" pitchFamily="18" charset="0"/>
              </a:endParaRPr>
            </a:p>
          </p:txBody>
        </p:sp>
        <p:sp>
          <p:nvSpPr>
            <p:cNvPr id="42" name="Text Box 7"/>
            <p:cNvSpPr txBox="1">
              <a:spLocks noChangeArrowheads="1"/>
            </p:cNvSpPr>
            <p:nvPr/>
          </p:nvSpPr>
          <p:spPr bwMode="auto">
            <a:xfrm>
              <a:off x="1252228" y="1901819"/>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3</a:t>
              </a:r>
              <a:endParaRPr lang="en-US" altLang="zh-CN" sz="4400" b="1" u="sng" dirty="0">
                <a:latin typeface="Times New Roman" panose="02020603050405020304" pitchFamily="18" charset="0"/>
              </a:endParaRPr>
            </a:p>
          </p:txBody>
        </p:sp>
        <p:sp>
          <p:nvSpPr>
            <p:cNvPr id="43" name="Text Box 8"/>
            <p:cNvSpPr txBox="1">
              <a:spLocks noChangeArrowheads="1"/>
            </p:cNvSpPr>
            <p:nvPr/>
          </p:nvSpPr>
          <p:spPr bwMode="auto">
            <a:xfrm>
              <a:off x="924380" y="1704970"/>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endParaRPr lang="en-US" altLang="zh-CN" sz="2800" b="1">
                <a:latin typeface="Times New Roman" panose="02020603050405020304" pitchFamily="18" charset="0"/>
              </a:endParaRPr>
            </a:p>
          </p:txBody>
        </p:sp>
      </p:grpSp>
      <p:sp>
        <p:nvSpPr>
          <p:cNvPr id="44" name="Text Box 31"/>
          <p:cNvSpPr txBox="1">
            <a:spLocks noChangeArrowheads="1"/>
          </p:cNvSpPr>
          <p:nvPr/>
        </p:nvSpPr>
        <p:spPr bwMode="auto">
          <a:xfrm>
            <a:off x="7943058" y="723900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39</a:t>
            </a:r>
            <a:endParaRPr lang="en-US" altLang="zh-CN" sz="4400" b="1">
              <a:solidFill>
                <a:srgbClr val="FF0000"/>
              </a:solidFill>
              <a:latin typeface="Times New Roman" panose="02020603050405020304" pitchFamily="18" charset="0"/>
            </a:endParaRPr>
          </a:p>
        </p:txBody>
      </p:sp>
      <p:grpSp>
        <p:nvGrpSpPr>
          <p:cNvPr id="46" name="Group 43"/>
          <p:cNvGrpSpPr/>
          <p:nvPr/>
        </p:nvGrpSpPr>
        <p:grpSpPr bwMode="auto">
          <a:xfrm>
            <a:off x="10924065" y="5562599"/>
            <a:ext cx="1633538" cy="1476375"/>
            <a:chOff x="1033145" y="1233482"/>
            <a:chExt cx="1633855" cy="1476375"/>
          </a:xfrm>
        </p:grpSpPr>
        <p:sp>
          <p:nvSpPr>
            <p:cNvPr id="47" name="Text Box 6"/>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11</a:t>
              </a:r>
              <a:endParaRPr lang="en-US" altLang="zh-CN" sz="4400" b="1">
                <a:latin typeface="Times New Roman" panose="02020603050405020304" pitchFamily="18" charset="0"/>
              </a:endParaRPr>
            </a:p>
          </p:txBody>
        </p:sp>
        <p:sp>
          <p:nvSpPr>
            <p:cNvPr id="48" name="Text Box 7"/>
            <p:cNvSpPr txBox="1">
              <a:spLocks noChangeArrowheads="1"/>
            </p:cNvSpPr>
            <p:nvPr/>
          </p:nvSpPr>
          <p:spPr bwMode="auto">
            <a:xfrm>
              <a:off x="1214762" y="1941507"/>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a:latin typeface=".VnAvantH" panose="020B7200000000000000" pitchFamily="34" charset="0"/>
                </a:rPr>
                <a:t>  </a:t>
              </a:r>
              <a:r>
                <a:rPr lang="en-US" altLang="zh-CN" sz="4400" b="1" u="sng">
                  <a:latin typeface="Times New Roman" panose="02020603050405020304" pitchFamily="18" charset="0"/>
                </a:rPr>
                <a:t>7</a:t>
              </a:r>
              <a:endParaRPr lang="en-US" altLang="zh-CN" sz="4400" b="1" u="sng">
                <a:latin typeface="Times New Roman" panose="02020603050405020304" pitchFamily="18" charset="0"/>
              </a:endParaRPr>
            </a:p>
          </p:txBody>
        </p:sp>
        <p:sp>
          <p:nvSpPr>
            <p:cNvPr id="49" name="Text Box 8"/>
            <p:cNvSpPr txBox="1">
              <a:spLocks noChangeArrowheads="1"/>
            </p:cNvSpPr>
            <p:nvPr/>
          </p:nvSpPr>
          <p:spPr bwMode="auto">
            <a:xfrm>
              <a:off x="1033145" y="1737672"/>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endParaRPr lang="en-US" altLang="zh-CN" sz="2800" b="1">
                <a:latin typeface="Times New Roman" panose="02020603050405020304" pitchFamily="18" charset="0"/>
              </a:endParaRPr>
            </a:p>
          </p:txBody>
        </p:sp>
      </p:grpSp>
      <p:sp>
        <p:nvSpPr>
          <p:cNvPr id="50" name="Text Box 31"/>
          <p:cNvSpPr txBox="1">
            <a:spLocks noChangeArrowheads="1"/>
          </p:cNvSpPr>
          <p:nvPr/>
        </p:nvSpPr>
        <p:spPr bwMode="auto">
          <a:xfrm>
            <a:off x="11033603" y="7391717"/>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77</a:t>
            </a:r>
            <a:endParaRPr lang="en-US" altLang="zh-CN" sz="4400" b="1">
              <a:solidFill>
                <a:srgbClr val="FF0000"/>
              </a:solidFill>
              <a:latin typeface="Times New Roman" panose="02020603050405020304" pitchFamily="18" charset="0"/>
            </a:endParaRPr>
          </a:p>
        </p:txBody>
      </p:sp>
      <p:pic>
        <p:nvPicPr>
          <p:cNvPr id="16" name="Picture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40580" y="1588135"/>
            <a:ext cx="10852785" cy="3500120"/>
          </a:xfrm>
          <a:prstGeom prst="rect">
            <a:avLst/>
          </a:prstGeom>
        </p:spPr>
      </p:pic>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32" t="45741" r="39661" b="44444"/>
          <a:stretch>
            <a:fillRect/>
          </a:stretch>
        </p:blipFill>
        <p:spPr bwMode="auto">
          <a:xfrm>
            <a:off x="1357577" y="1733380"/>
            <a:ext cx="2589741" cy="11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lide(fromBottom)">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lide(fromBottom)">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lide(fromBottom)">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4"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70819" y="1752600"/>
            <a:ext cx="5804112" cy="681454"/>
            <a:chOff x="1470819" y="1943100"/>
            <a:chExt cx="5804112"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endParaRPr lang="en-US" sz="3600" b="1">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2118519" y="1947446"/>
              <a:ext cx="5156412" cy="677108"/>
            </a:xfrm>
            <a:prstGeom prst="rect">
              <a:avLst/>
            </a:prstGeom>
            <a:noFill/>
          </p:spPr>
          <p:txBody>
            <a:bodyPr wrap="none" rtlCol="0">
              <a:spAutoFit/>
            </a:bodyPr>
            <a:lstStyle/>
            <a:p>
              <a:r>
                <a:rPr lang="en-US" sz="3800" b="1">
                  <a:solidFill>
                    <a:srgbClr val="0000FF"/>
                  </a:solidFill>
                  <a:latin typeface="Times New Roman" panose="02020603050405020304" pitchFamily="18" charset="0"/>
                  <a:cs typeface="Times New Roman" panose="02020603050405020304" pitchFamily="18" charset="0"/>
                </a:rPr>
                <a:t>Tính nhẩm ( Theo mẫu)</a:t>
              </a:r>
              <a:endParaRPr lang="en-US" sz="3800" b="1">
                <a:solidFill>
                  <a:srgbClr val="0000FF"/>
                </a:solidFill>
                <a:latin typeface="Times New Roman" panose="02020603050405020304" pitchFamily="18" charset="0"/>
                <a:cs typeface="Times New Roman" panose="02020603050405020304" pitchFamily="18" charset="0"/>
              </a:endParaRPr>
            </a:p>
          </p:txBody>
        </p:sp>
      </p:grpSp>
      <p:sp>
        <p:nvSpPr>
          <p:cNvPr id="36" name="Text Box 14"/>
          <p:cNvSpPr txBox="1">
            <a:spLocks noChangeArrowheads="1"/>
          </p:cNvSpPr>
          <p:nvPr/>
        </p:nvSpPr>
        <p:spPr bwMode="auto">
          <a:xfrm>
            <a:off x="1537909" y="1041400"/>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rPr>
              <a:t>Bài 23: NHÂN SỐ CÓ HAI CHỮ SỐ VỚI SỐ CÓ MỘT CHỮ SỐ ( TiếT 1)</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grpSp>
        <p:nvGrpSpPr>
          <p:cNvPr id="37" name="Group 2"/>
          <p:cNvGrpSpPr/>
          <p:nvPr/>
        </p:nvGrpSpPr>
        <p:grpSpPr bwMode="auto">
          <a:xfrm>
            <a:off x="1039441" y="2573754"/>
            <a:ext cx="13597467" cy="5647267"/>
            <a:chOff x="897400" y="1578422"/>
            <a:chExt cx="10196960" cy="4234211"/>
          </a:xfrm>
        </p:grpSpPr>
        <p:pic>
          <p:nvPicPr>
            <p:cNvPr id="38" name="Picture 3"/>
            <p:cNvPicPr>
              <a:picLocks noChangeAspect="1" noChangeArrowheads="1"/>
            </p:cNvPicPr>
            <p:nvPr/>
          </p:nvPicPr>
          <p:blipFill>
            <a:blip r:embed="rId1">
              <a:extLst>
                <a:ext uri="{28A0092B-C50C-407E-A947-70E740481C1C}">
                  <a14:useLocalDpi xmlns:a14="http://schemas.microsoft.com/office/drawing/2010/main" val="0"/>
                </a:ext>
              </a:extLst>
            </a:blip>
            <a:srcRect r="64758"/>
            <a:stretch>
              <a:fillRect/>
            </a:stretch>
          </p:blipFill>
          <p:spPr bwMode="auto">
            <a:xfrm rot="5400000">
              <a:off x="243136"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p:cNvPicPr>
              <a:picLocks noChangeAspect="1" noChangeArrowheads="1"/>
            </p:cNvPicPr>
            <p:nvPr/>
          </p:nvPicPr>
          <p:blipFill>
            <a:blip r:embed="rId1">
              <a:extLst>
                <a:ext uri="{28A0092B-C50C-407E-A947-70E740481C1C}">
                  <a14:useLocalDpi xmlns:a14="http://schemas.microsoft.com/office/drawing/2010/main" val="0"/>
                </a:ext>
              </a:extLst>
            </a:blip>
            <a:srcRect r="64758"/>
            <a:stretch>
              <a:fillRect/>
            </a:stretch>
          </p:blipFill>
          <p:spPr bwMode="auto">
            <a:xfrm rot="5400000">
              <a:off x="3151971"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p:cNvPicPr>
              <a:picLocks noChangeAspect="1" noChangeArrowheads="1"/>
            </p:cNvPicPr>
            <p:nvPr/>
          </p:nvPicPr>
          <p:blipFill>
            <a:blip r:embed="rId1">
              <a:extLst>
                <a:ext uri="{28A0092B-C50C-407E-A947-70E740481C1C}">
                  <a14:useLocalDpi xmlns:a14="http://schemas.microsoft.com/office/drawing/2010/main" val="0"/>
                </a:ext>
              </a:extLst>
            </a:blip>
            <a:srcRect r="64758"/>
            <a:stretch>
              <a:fillRect/>
            </a:stretch>
          </p:blipFill>
          <p:spPr bwMode="auto">
            <a:xfrm rot="5400000">
              <a:off x="6067510" y="2233493"/>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p:cNvPicPr>
              <a:picLocks noChangeAspect="1" noChangeArrowheads="1"/>
            </p:cNvPicPr>
            <p:nvPr/>
          </p:nvPicPr>
          <p:blipFill>
            <a:blip r:embed="rId1">
              <a:extLst>
                <a:ext uri="{28A0092B-C50C-407E-A947-70E740481C1C}">
                  <a14:useLocalDpi xmlns:a14="http://schemas.microsoft.com/office/drawing/2010/main" val="0"/>
                </a:ext>
              </a:extLst>
            </a:blip>
            <a:srcRect t="49088" r="64758"/>
            <a:stretch>
              <a:fillRect/>
            </a:stretch>
          </p:blipFill>
          <p:spPr bwMode="auto">
            <a:xfrm rot="5400000">
              <a:off x="8233093" y="2950558"/>
              <a:ext cx="4233404" cy="14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mc:Choice xmlns:a14="http://schemas.microsoft.com/office/drawing/2010/main" Requires="a14">
          <p:sp>
            <p:nvSpPr>
              <p:cNvPr id="42" name="TextBox 41"/>
              <p:cNvSpPr txBox="1"/>
              <p:nvPr/>
            </p:nvSpPr>
            <p:spPr>
              <a:xfrm>
                <a:off x="2019733" y="2895600"/>
                <a:ext cx="5255198" cy="1426845"/>
              </a:xfrm>
              <a:prstGeom prst="rect">
                <a:avLst/>
              </a:prstGeom>
              <a:noFill/>
            </p:spPr>
            <p:txBody>
              <a:bodyPr wrap="square">
                <a:spAutoFit/>
              </a:bodyPr>
              <a:lstStyle/>
              <a:p>
                <a:pPr defTabSz="1625600">
                  <a:buClr>
                    <a:srgbClr val="000000"/>
                  </a:buClr>
                  <a:defRPr/>
                </a:pPr>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Mẫu</a:t>
                </a:r>
                <a:r>
                  <a:rPr lang="en-US" sz="4975"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20 </a:t>
                </a:r>
                <a14:m>
                  <m:oMath xmlns:m="http://schemas.openxmlformats.org/officeDocument/2006/math">
                    <m:r>
                      <a:rPr lang="en-US" sz="4975" b="1" i="1" kern="0" smtClean="0">
                        <a:latin typeface="Cambria Math" panose="02040503050406030204" pitchFamily="18" charset="0"/>
                        <a:ea typeface="MS Mincho" charset="0"/>
                        <a:cs typeface="Cambria Math" panose="02040503050406030204" pitchFamily="18" charset="0"/>
                        <a:sym typeface="Arial" panose="020B0604020202020204"/>
                      </a:rPr>
                      <m:t>×</m:t>
                    </m:r>
                  </m:oMath>
                </a14:m>
                <a:r>
                  <a:rPr lang="en-US" sz="4975"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3 = ?</a:t>
                </a:r>
                <a:endParaRPr lang="en-US" sz="4975" b="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p:sp>
            <p:nvSpPr>
              <p:cNvPr id="42" name="TextBox 41"/>
              <p:cNvSpPr txBox="1">
                <a:spLocks noRot="1" noChangeAspect="1" noMove="1" noResize="1" noEditPoints="1" noAdjustHandles="1" noChangeArrowheads="1" noChangeShapeType="1" noTextEdit="1"/>
              </p:cNvSpPr>
              <p:nvPr/>
            </p:nvSpPr>
            <p:spPr>
              <a:xfrm>
                <a:off x="2019733" y="2895600"/>
                <a:ext cx="5255198" cy="1426845"/>
              </a:xfrm>
              <a:prstGeom prst="rect">
                <a:avLst/>
              </a:prstGeom>
              <a:blipFill rotWithShape="1">
                <a:blip r:embed="rId2"/>
                <a:stretch>
                  <a:fillRect l="-8" r="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3261519" y="3886200"/>
                <a:ext cx="7437572" cy="1163320"/>
              </a:xfrm>
              <a:prstGeom prst="rect">
                <a:avLst/>
              </a:prstGeom>
              <a:noFill/>
            </p:spPr>
            <p:txBody>
              <a:bodyPr wrap="square">
                <a:spAutoFit/>
              </a:bodyPr>
              <a:lstStyle/>
              <a:p>
                <a:pPr defTabSz="1625600">
                  <a:buClr>
                    <a:srgbClr val="000000"/>
                  </a:buClr>
                  <a:defRPr/>
                </a:pPr>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Nhẩm: 2 chục </a:t>
                </a:r>
                <a14:m>
                  <m:oMath xmlns:m="http://schemas.openxmlformats.org/officeDocument/2006/math">
                    <m:r>
                      <a:rPr lang="en-US" sz="4000" b="1" i="1" kern="0">
                        <a:latin typeface="Cambria Math" panose="02040503050406030204" pitchFamily="18" charset="0"/>
                        <a:ea typeface="MS Mincho" charset="0"/>
                        <a:cs typeface="Cambria Math" panose="02040503050406030204" pitchFamily="18" charset="0"/>
                        <a:sym typeface="Arial" panose="020B0604020202020204"/>
                      </a:rPr>
                      <m:t>×</m:t>
                    </m:r>
                  </m:oMath>
                </a14:m>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3 = 6 chục</a:t>
                </a:r>
                <a:endParaRPr lang="en-US" sz="4000" b="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p:sp>
            <p:nvSpPr>
              <p:cNvPr id="43" name="TextBox 42"/>
              <p:cNvSpPr txBox="1">
                <a:spLocks noRot="1" noChangeAspect="1" noMove="1" noResize="1" noEditPoints="1" noAdjustHandles="1" noChangeArrowheads="1" noChangeShapeType="1" noTextEdit="1"/>
              </p:cNvSpPr>
              <p:nvPr/>
            </p:nvSpPr>
            <p:spPr>
              <a:xfrm>
                <a:off x="3261519" y="3886200"/>
                <a:ext cx="7437572" cy="1163320"/>
              </a:xfrm>
              <a:prstGeom prst="rect">
                <a:avLst/>
              </a:prstGeom>
              <a:blipFill rotWithShape="1">
                <a:blip r:embed="rId3"/>
                <a:stretch>
                  <a:fillRect l="-2" r="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3400011" y="4876939"/>
                <a:ext cx="5255198" cy="1163320"/>
              </a:xfrm>
              <a:prstGeom prst="rect">
                <a:avLst/>
              </a:prstGeom>
              <a:noFill/>
            </p:spPr>
            <p:txBody>
              <a:bodyPr wrap="square">
                <a:spAutoFit/>
              </a:bodyPr>
              <a:lstStyle/>
              <a:p>
                <a:pPr defTabSz="1625600">
                  <a:buClr>
                    <a:srgbClr val="000000"/>
                  </a:buClr>
                  <a:defRPr/>
                </a:pPr>
                <a:r>
                  <a:rPr lang="en-US" sz="4000" b="1" kern="0">
                    <a:latin typeface="HP001 4 hàng" panose="020B0603050302020204" pitchFamily="34" charset="0"/>
                    <a:ea typeface="Cambria" panose="02040503050406030204" pitchFamily="18" charset="0"/>
                    <a:cs typeface="Arial" panose="020B0604020202020204"/>
                    <a:sym typeface="Arial" panose="020B0604020202020204"/>
                  </a:rPr>
                  <a:t>         </a:t>
                </a:r>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20 </a:t>
                </a:r>
                <a14:m>
                  <m:oMath xmlns:m="http://schemas.openxmlformats.org/officeDocument/2006/math">
                    <m:r>
                      <a:rPr lang="en-US" sz="4000" b="1" i="1" kern="0">
                        <a:latin typeface="Cambria Math" panose="02040503050406030204" pitchFamily="18" charset="0"/>
                        <a:ea typeface="MS Mincho" charset="0"/>
                        <a:cs typeface="Cambria Math" panose="02040503050406030204" pitchFamily="18" charset="0"/>
                        <a:sym typeface="Arial" panose="020B0604020202020204"/>
                      </a:rPr>
                      <m:t>×</m:t>
                    </m:r>
                  </m:oMath>
                </a14:m>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3 =</a:t>
                </a:r>
                <a:r>
                  <a:rPr lang="en-US" sz="4000" b="1" kern="0">
                    <a:latin typeface="HP001 4 hàng" panose="020B0603050302020204" pitchFamily="34" charset="0"/>
                    <a:ea typeface="Cambria" panose="02040503050406030204" pitchFamily="18" charset="0"/>
                    <a:cs typeface="Arial" panose="020B0604020202020204"/>
                    <a:sym typeface="Arial" panose="020B0604020202020204"/>
                  </a:rPr>
                  <a:t> </a:t>
                </a:r>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60</a:t>
                </a:r>
                <a:endParaRPr lang="en-US" sz="4000" b="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p:sp>
            <p:nvSpPr>
              <p:cNvPr id="44" name="TextBox 43"/>
              <p:cNvSpPr txBox="1">
                <a:spLocks noRot="1" noChangeAspect="1" noMove="1" noResize="1" noEditPoints="1" noAdjustHandles="1" noChangeArrowheads="1" noChangeShapeType="1" noTextEdit="1"/>
              </p:cNvSpPr>
              <p:nvPr/>
            </p:nvSpPr>
            <p:spPr>
              <a:xfrm>
                <a:off x="3400011" y="4876939"/>
                <a:ext cx="5255198" cy="1163320"/>
              </a:xfrm>
              <a:prstGeom prst="rect">
                <a:avLst/>
              </a:prstGeom>
              <a:blipFill rotWithShape="1">
                <a:blip r:embed="rId4"/>
                <a:stretch>
                  <a:fillRect l="-4" t="-12" r="3"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3399848" y="5791200"/>
                <a:ext cx="2456054" cy="1163320"/>
              </a:xfrm>
              <a:prstGeom prst="rect">
                <a:avLst/>
              </a:prstGeom>
              <a:noFill/>
            </p:spPr>
            <p:txBody>
              <a:bodyPr wrap="square">
                <a:spAutoFit/>
              </a:bodyPr>
              <a:lstStyle/>
              <a:p>
                <a:pPr defTabSz="1625600">
                  <a:buClr>
                    <a:srgbClr val="000000"/>
                  </a:buClr>
                  <a:defRPr/>
                </a:pPr>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10 </a:t>
                </a:r>
                <a14:m>
                  <m:oMath xmlns:m="http://schemas.openxmlformats.org/officeDocument/2006/math">
                    <m:r>
                      <a:rPr lang="en-US" sz="4000" b="1" i="1" kern="0">
                        <a:solidFill>
                          <a:schemeClr val="tx1"/>
                        </a:solidFill>
                        <a:latin typeface="Cambria Math" panose="02040503050406030204" pitchFamily="18" charset="0"/>
                        <a:ea typeface="MS Mincho" charset="0"/>
                        <a:cs typeface="Cambria Math" panose="02040503050406030204" pitchFamily="18" charset="0"/>
                        <a:sym typeface="Arial" panose="020B0604020202020204"/>
                      </a:rPr>
                      <m:t>×</m:t>
                    </m:r>
                  </m:oMath>
                </a14:m>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8 </a:t>
                </a:r>
                <a:r>
                  <a:rPr lang="en-US" sz="4000" b="1" kern="0">
                    <a:solidFill>
                      <a:schemeClr val="tx1"/>
                    </a:solidFill>
                    <a:latin typeface="HP001 4 hàng" panose="020B0603050302020204" pitchFamily="34" charset="0"/>
                    <a:ea typeface="Cambria" panose="02040503050406030204" pitchFamily="18" charset="0"/>
                    <a:cs typeface="Arial" panose="020B0604020202020204"/>
                    <a:sym typeface="Arial" panose="020B0604020202020204"/>
                  </a:rPr>
                  <a:t>= </a:t>
                </a:r>
                <a:endParaRPr lang="en-US" sz="4000" b="1" kern="0" dirty="0">
                  <a:solidFill>
                    <a:schemeClr val="tx1"/>
                  </a:solidFill>
                  <a:latin typeface="HP001 4 hàng" panose="020B0603050302020204" pitchFamily="34" charset="0"/>
                  <a:ea typeface="Cambria" panose="02040503050406030204" pitchFamily="18" charset="0"/>
                  <a:cs typeface="Arial" panose="020B0604020202020204"/>
                  <a:sym typeface="Arial" panose="020B0604020202020204"/>
                </a:endParaRPr>
              </a:p>
            </p:txBody>
          </p:sp>
        </mc:Choice>
        <mc:Fallback>
          <p:sp>
            <p:nvSpPr>
              <p:cNvPr id="45" name="TextBox 44"/>
              <p:cNvSpPr txBox="1">
                <a:spLocks noRot="1" noChangeAspect="1" noMove="1" noResize="1" noEditPoints="1" noAdjustHandles="1" noChangeArrowheads="1" noChangeShapeType="1" noTextEdit="1"/>
              </p:cNvSpPr>
              <p:nvPr/>
            </p:nvSpPr>
            <p:spPr>
              <a:xfrm>
                <a:off x="3399848" y="5791200"/>
                <a:ext cx="2456054" cy="1163320"/>
              </a:xfrm>
              <a:prstGeom prst="rect">
                <a:avLst/>
              </a:prstGeom>
              <a:blipFill rotWithShape="1">
                <a:blip r:embed="rId5"/>
                <a:stretch>
                  <a:fillRect l="-2" r="2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6" name="TextBox 45"/>
              <p:cNvSpPr txBox="1"/>
              <p:nvPr/>
            </p:nvSpPr>
            <p:spPr>
              <a:xfrm>
                <a:off x="3337719" y="6759714"/>
                <a:ext cx="2551463" cy="1163320"/>
              </a:xfrm>
              <a:prstGeom prst="rect">
                <a:avLst/>
              </a:prstGeom>
              <a:noFill/>
            </p:spPr>
            <p:txBody>
              <a:bodyPr wrap="square">
                <a:spAutoFit/>
              </a:bodyPr>
              <a:lstStyle/>
              <a:p>
                <a:pPr defTabSz="1625600">
                  <a:buClr>
                    <a:srgbClr val="000000"/>
                  </a:buClr>
                  <a:defRPr/>
                </a:pPr>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30 </a:t>
                </a:r>
                <a14:m>
                  <m:oMath xmlns:m="http://schemas.openxmlformats.org/officeDocument/2006/math">
                    <m:r>
                      <a:rPr lang="en-US" sz="4000" b="1" i="1" kern="0">
                        <a:solidFill>
                          <a:schemeClr val="tx1"/>
                        </a:solidFill>
                        <a:latin typeface="Cambria Math" panose="02040503050406030204" pitchFamily="18" charset="0"/>
                        <a:ea typeface="MS Mincho" charset="0"/>
                        <a:cs typeface="Cambria Math" panose="02040503050406030204" pitchFamily="18" charset="0"/>
                        <a:sym typeface="Arial" panose="020B0604020202020204"/>
                      </a:rPr>
                      <m:t>×</m:t>
                    </m:r>
                  </m:oMath>
                </a14:m>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3</a:t>
                </a:r>
                <a:r>
                  <a:rPr lang="en-US" sz="4000" b="1" kern="0">
                    <a:solidFill>
                      <a:schemeClr val="tx1"/>
                    </a:solidFill>
                    <a:latin typeface="HP001 4 hàng" panose="020B0603050302020204" pitchFamily="34" charset="0"/>
                    <a:ea typeface="Cambria" panose="02040503050406030204" pitchFamily="18" charset="0"/>
                    <a:cs typeface="Arial" panose="020B0604020202020204"/>
                    <a:sym typeface="Arial" panose="020B0604020202020204"/>
                  </a:rPr>
                  <a:t> = </a:t>
                </a:r>
                <a:endParaRPr lang="en-US" sz="4000" b="1" kern="0" dirty="0">
                  <a:solidFill>
                    <a:schemeClr val="tx1"/>
                  </a:solidFill>
                  <a:latin typeface="HP001 4 hàng" panose="020B0603050302020204" pitchFamily="34" charset="0"/>
                  <a:ea typeface="Cambria" panose="02040503050406030204" pitchFamily="18" charset="0"/>
                  <a:cs typeface="Arial" panose="020B0604020202020204"/>
                  <a:sym typeface="Arial" panose="020B0604020202020204"/>
                </a:endParaRPr>
              </a:p>
            </p:txBody>
          </p:sp>
        </mc:Choice>
        <mc:Fallback>
          <p:sp>
            <p:nvSpPr>
              <p:cNvPr id="46" name="TextBox 45"/>
              <p:cNvSpPr txBox="1">
                <a:spLocks noRot="1" noChangeAspect="1" noMove="1" noResize="1" noEditPoints="1" noAdjustHandles="1" noChangeArrowheads="1" noChangeShapeType="1" noTextEdit="1"/>
              </p:cNvSpPr>
              <p:nvPr/>
            </p:nvSpPr>
            <p:spPr>
              <a:xfrm>
                <a:off x="3337719" y="6759714"/>
                <a:ext cx="2551463" cy="1163320"/>
              </a:xfrm>
              <a:prstGeom prst="rect">
                <a:avLst/>
              </a:prstGeom>
              <a:blipFill rotWithShape="1">
                <a:blip r:embed="rId6"/>
                <a:stretch>
                  <a:fillRect l="-6" t="-12" r="8"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9267248" y="5791200"/>
                <a:ext cx="2614386" cy="1163320"/>
              </a:xfrm>
              <a:prstGeom prst="rect">
                <a:avLst/>
              </a:prstGeom>
              <a:noFill/>
            </p:spPr>
            <p:txBody>
              <a:bodyPr wrap="square">
                <a:spAutoFit/>
              </a:bodyPr>
              <a:lstStyle/>
              <a:p>
                <a:pPr defTabSz="1625600">
                  <a:buClr>
                    <a:srgbClr val="000000"/>
                  </a:buClr>
                  <a:defRPr/>
                </a:pPr>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20 </a:t>
                </a:r>
                <a14:m>
                  <m:oMath xmlns:m="http://schemas.openxmlformats.org/officeDocument/2006/math">
                    <m:r>
                      <a:rPr lang="en-US" sz="4000" b="1" i="1" kern="0">
                        <a:solidFill>
                          <a:schemeClr val="tx1"/>
                        </a:solidFill>
                        <a:latin typeface="Cambria Math" panose="02040503050406030204" pitchFamily="18" charset="0"/>
                        <a:ea typeface="MS Mincho" charset="0"/>
                        <a:cs typeface="Cambria Math" panose="02040503050406030204" pitchFamily="18" charset="0"/>
                        <a:sym typeface="Arial" panose="020B0604020202020204"/>
                      </a:rPr>
                      <m:t>×</m:t>
                    </m:r>
                  </m:oMath>
                </a14:m>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4 = </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p:sp>
            <p:nvSpPr>
              <p:cNvPr id="47" name="TextBox 46"/>
              <p:cNvSpPr txBox="1">
                <a:spLocks noRot="1" noChangeAspect="1" noMove="1" noResize="1" noEditPoints="1" noAdjustHandles="1" noChangeArrowheads="1" noChangeShapeType="1" noTextEdit="1"/>
              </p:cNvSpPr>
              <p:nvPr/>
            </p:nvSpPr>
            <p:spPr>
              <a:xfrm>
                <a:off x="9267248" y="5791200"/>
                <a:ext cx="2614386" cy="1163320"/>
              </a:xfrm>
              <a:prstGeom prst="rect">
                <a:avLst/>
              </a:prstGeom>
              <a:blipFill rotWithShape="1">
                <a:blip r:embed="rId7"/>
                <a:stretch>
                  <a:fillRect l="-2" r="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9205119" y="6759714"/>
                <a:ext cx="2468881" cy="1163320"/>
              </a:xfrm>
              <a:prstGeom prst="rect">
                <a:avLst/>
              </a:prstGeom>
              <a:noFill/>
            </p:spPr>
            <p:txBody>
              <a:bodyPr wrap="square">
                <a:spAutoFit/>
              </a:bodyPr>
              <a:lstStyle/>
              <a:p>
                <a:pPr defTabSz="1625600">
                  <a:buClr>
                    <a:srgbClr val="000000"/>
                  </a:buClr>
                  <a:defRPr/>
                </a:pPr>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40 </a:t>
                </a:r>
                <a14:m>
                  <m:oMath xmlns:m="http://schemas.openxmlformats.org/officeDocument/2006/math">
                    <m:r>
                      <a:rPr lang="en-US" sz="4000" b="1" i="1" kern="0">
                        <a:solidFill>
                          <a:schemeClr val="tx1"/>
                        </a:solidFill>
                        <a:latin typeface="Cambria Math" panose="02040503050406030204" pitchFamily="18" charset="0"/>
                        <a:ea typeface="MS Mincho" charset="0"/>
                        <a:cs typeface="Cambria Math" panose="02040503050406030204" pitchFamily="18" charset="0"/>
                        <a:sym typeface="Arial" panose="020B0604020202020204"/>
                      </a:rPr>
                      <m:t>×</m:t>
                    </m:r>
                  </m:oMath>
                </a14:m>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2</a:t>
                </a:r>
                <a:r>
                  <a:rPr lang="en-US" sz="4000" b="1" kern="0">
                    <a:solidFill>
                      <a:schemeClr val="tx1"/>
                    </a:solidFill>
                    <a:latin typeface="HP001 4 hàng" panose="020B0603050302020204" pitchFamily="34" charset="0"/>
                    <a:ea typeface="Cambria" panose="02040503050406030204" pitchFamily="18" charset="0"/>
                    <a:cs typeface="Arial" panose="020B0604020202020204"/>
                    <a:sym typeface="Arial" panose="020B0604020202020204"/>
                  </a:rPr>
                  <a:t> = </a:t>
                </a:r>
                <a:endParaRPr lang="en-US" sz="4000" b="1" kern="0" dirty="0">
                  <a:solidFill>
                    <a:schemeClr val="tx1"/>
                  </a:solidFill>
                  <a:latin typeface="HP001 4 hàng" panose="020B0603050302020204" pitchFamily="34" charset="0"/>
                  <a:ea typeface="Cambria" panose="02040503050406030204" pitchFamily="18" charset="0"/>
                  <a:cs typeface="Arial" panose="020B0604020202020204"/>
                  <a:sym typeface="Arial" panose="020B0604020202020204"/>
                </a:endParaRPr>
              </a:p>
            </p:txBody>
          </p:sp>
        </mc:Choice>
        <mc:Fallback>
          <p:sp>
            <p:nvSpPr>
              <p:cNvPr id="48" name="TextBox 47"/>
              <p:cNvSpPr txBox="1">
                <a:spLocks noRot="1" noChangeAspect="1" noMove="1" noResize="1" noEditPoints="1" noAdjustHandles="1" noChangeArrowheads="1" noChangeShapeType="1" noTextEdit="1"/>
              </p:cNvSpPr>
              <p:nvPr/>
            </p:nvSpPr>
            <p:spPr>
              <a:xfrm>
                <a:off x="9205119" y="6759714"/>
                <a:ext cx="2468881" cy="1163320"/>
              </a:xfrm>
              <a:prstGeom prst="rect">
                <a:avLst/>
              </a:prstGeom>
              <a:blipFill rotWithShape="1">
                <a:blip r:embed="rId8"/>
                <a:stretch>
                  <a:fillRect l="-6" t="-12" r="6" b="12"/>
                </a:stretch>
              </a:blipFill>
            </p:spPr>
            <p:txBody>
              <a:bodyPr/>
              <a:lstStyle/>
              <a:p>
                <a:r>
                  <a:rPr lang="en-US" altLang="en-US">
                    <a:noFill/>
                  </a:rPr>
                  <a:t> </a:t>
                </a:r>
              </a:p>
            </p:txBody>
          </p:sp>
        </mc:Fallback>
      </mc:AlternateContent>
      <p:sp>
        <p:nvSpPr>
          <p:cNvPr id="49" name="TextBox 48"/>
          <p:cNvSpPr txBox="1"/>
          <p:nvPr/>
        </p:nvSpPr>
        <p:spPr>
          <a:xfrm>
            <a:off x="5855999" y="5943600"/>
            <a:ext cx="961520" cy="857250"/>
          </a:xfrm>
          <a:prstGeom prst="rect">
            <a:avLst/>
          </a:prstGeom>
          <a:noFill/>
        </p:spPr>
        <p:txBody>
          <a:bodyPr wrap="square">
            <a:spAutoFit/>
          </a:bodyPr>
          <a:lstStyle/>
          <a:p>
            <a:pPr algn="ctr" defTabSz="1625600">
              <a:buClr>
                <a:srgbClr val="000000"/>
              </a:buClr>
              <a:defRPr/>
            </a:pPr>
            <a:r>
              <a:rPr lang="en-US" sz="4975" b="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80</a:t>
            </a:r>
            <a:endParaRPr lang="en-US" sz="4975"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50" name="TextBox 49"/>
          <p:cNvSpPr txBox="1"/>
          <p:nvPr/>
        </p:nvSpPr>
        <p:spPr>
          <a:xfrm>
            <a:off x="5699789" y="6858272"/>
            <a:ext cx="961520" cy="857250"/>
          </a:xfrm>
          <a:prstGeom prst="rect">
            <a:avLst/>
          </a:prstGeom>
          <a:noFill/>
        </p:spPr>
        <p:txBody>
          <a:bodyPr wrap="square">
            <a:spAutoFit/>
          </a:bodyPr>
          <a:lstStyle/>
          <a:p>
            <a:pPr algn="ctr" defTabSz="1625600">
              <a:buClr>
                <a:srgbClr val="000000"/>
              </a:buClr>
              <a:defRPr/>
            </a:pPr>
            <a:r>
              <a:rPr lang="en-US" sz="4975" b="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90</a:t>
            </a:r>
            <a:endParaRPr lang="en-US" sz="4975"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51" name="TextBox 50"/>
          <p:cNvSpPr txBox="1"/>
          <p:nvPr/>
        </p:nvSpPr>
        <p:spPr>
          <a:xfrm>
            <a:off x="11491119" y="6019800"/>
            <a:ext cx="1280391" cy="857250"/>
          </a:xfrm>
          <a:prstGeom prst="rect">
            <a:avLst/>
          </a:prstGeom>
          <a:noFill/>
        </p:spPr>
        <p:txBody>
          <a:bodyPr wrap="square">
            <a:spAutoFit/>
          </a:bodyPr>
          <a:lstStyle/>
          <a:p>
            <a:pPr algn="ctr" defTabSz="1625600">
              <a:buClr>
                <a:srgbClr val="000000"/>
              </a:buClr>
              <a:defRPr/>
            </a:pPr>
            <a:r>
              <a:rPr lang="en-US" sz="4975" b="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80</a:t>
            </a:r>
            <a:endParaRPr lang="en-US" sz="4975"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52" name="TextBox 51"/>
          <p:cNvSpPr txBox="1"/>
          <p:nvPr/>
        </p:nvSpPr>
        <p:spPr>
          <a:xfrm>
            <a:off x="11490888" y="6934472"/>
            <a:ext cx="1280391" cy="857250"/>
          </a:xfrm>
          <a:prstGeom prst="rect">
            <a:avLst/>
          </a:prstGeom>
          <a:noFill/>
        </p:spPr>
        <p:txBody>
          <a:bodyPr wrap="square">
            <a:spAutoFit/>
          </a:bodyPr>
          <a:lstStyle/>
          <a:p>
            <a:pPr algn="ctr" defTabSz="1625600">
              <a:buClr>
                <a:srgbClr val="000000"/>
              </a:buClr>
              <a:defRPr/>
            </a:pPr>
            <a:r>
              <a:rPr lang="en-US" sz="4975" b="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80</a:t>
            </a:r>
            <a:endParaRPr lang="en-US" sz="4975"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70819" y="1600200"/>
            <a:ext cx="14058901" cy="1846659"/>
            <a:chOff x="1470819" y="1790700"/>
            <a:chExt cx="14058901" cy="1846659"/>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endParaRPr lang="en-US" sz="3600" b="1">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2118520" y="1790700"/>
              <a:ext cx="13411200" cy="1846659"/>
            </a:xfrm>
            <a:prstGeom prst="rect">
              <a:avLst/>
            </a:prstGeom>
            <a:noFill/>
          </p:spPr>
          <p:txBody>
            <a:bodyPr wrap="square" rtlCol="0">
              <a:spAutoFit/>
            </a:bodyPr>
            <a:lstStyle/>
            <a:p>
              <a:pPr algn="just"/>
              <a:r>
                <a:rPr lang="en-US" sz="3800" b="1">
                  <a:solidFill>
                    <a:srgbClr val="0000FF"/>
                  </a:solidFill>
                  <a:latin typeface="Times New Roman" panose="02020603050405020304" pitchFamily="18" charset="0"/>
                  <a:cs typeface="Times New Roman" panose="02020603050405020304" pitchFamily="18" charset="0"/>
                </a:rPr>
                <a:t>Có 3 </a:t>
              </a:r>
              <a:r>
                <a:rPr lang="en-US" sz="3600" b="1">
                  <a:solidFill>
                    <a:srgbClr val="0000FF"/>
                  </a:solidFill>
                  <a:latin typeface="Times New Roman" panose="02020603050405020304" pitchFamily="18" charset="0"/>
                  <a:cs typeface="Times New Roman" panose="02020603050405020304" pitchFamily="18" charset="0"/>
                </a:rPr>
                <a:t>bình</a:t>
              </a:r>
              <a:r>
                <a:rPr lang="en-US" sz="3800" b="1">
                  <a:solidFill>
                    <a:srgbClr val="0000FF"/>
                  </a:solidFill>
                  <a:latin typeface="Times New Roman" panose="02020603050405020304" pitchFamily="18" charset="0"/>
                  <a:cs typeface="Times New Roman" panose="02020603050405020304" pitchFamily="18" charset="0"/>
                </a:rPr>
                <a:t> chứa nước. Quạ phải thả 21 viên sỏi vào mỗi bình để nước dâng lên thì mới có thể uống được nước. Hỏi quạ phải thả bao nhiêu viên sỏi thì mới uống được nước ở cả 3 bình đó? </a:t>
              </a:r>
              <a:endParaRPr lang="en-US" sz="3800" b="1">
                <a:solidFill>
                  <a:srgbClr val="0000FF"/>
                </a:solidFill>
                <a:latin typeface="Times New Roman" panose="02020603050405020304" pitchFamily="18" charset="0"/>
                <a:cs typeface="Times New Roman" panose="02020603050405020304" pitchFamily="18" charset="0"/>
              </a:endParaRPr>
            </a:p>
          </p:txBody>
        </p:sp>
      </p:grpSp>
      <p:sp>
        <p:nvSpPr>
          <p:cNvPr id="34" name="Rectangle 33"/>
          <p:cNvSpPr>
            <a:spLocks noChangeArrowheads="1"/>
          </p:cNvSpPr>
          <p:nvPr/>
        </p:nvSpPr>
        <p:spPr bwMode="auto">
          <a:xfrm>
            <a:off x="8976519" y="40927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anose="02020603050405020304" pitchFamily="18" charset="0"/>
                <a:cs typeface="Times New Roman" panose="02020603050405020304" pitchFamily="18" charset="0"/>
              </a:rPr>
              <a:t>Bài</a:t>
            </a:r>
            <a:r>
              <a:rPr lang="en-US" altLang="en-US" sz="4000" b="1" u="sng" kern="1200" dirty="0">
                <a:solidFill>
                  <a:srgbClr val="0000FF"/>
                </a:solidFill>
                <a:latin typeface="Times New Roman" panose="02020603050405020304" pitchFamily="18" charset="0"/>
                <a:cs typeface="Times New Roman" panose="02020603050405020304" pitchFamily="18" charset="0"/>
              </a:rPr>
              <a:t> </a:t>
            </a:r>
            <a:r>
              <a:rPr lang="en-US" altLang="en-US" sz="4000" b="1" u="sng" kern="1200" dirty="0" err="1">
                <a:solidFill>
                  <a:srgbClr val="0000FF"/>
                </a:solidFill>
                <a:latin typeface="Times New Roman" panose="02020603050405020304" pitchFamily="18" charset="0"/>
                <a:cs typeface="Times New Roman" panose="02020603050405020304" pitchFamily="18" charset="0"/>
              </a:rPr>
              <a:t>giải</a:t>
            </a:r>
            <a:r>
              <a:rPr lang="en-US" altLang="en-US" sz="4000" b="1" kern="1200" dirty="0">
                <a:solidFill>
                  <a:srgbClr val="0000FF"/>
                </a:solidFill>
                <a:latin typeface="Times New Roman" panose="02020603050405020304" pitchFamily="18" charset="0"/>
                <a:cs typeface="Times New Roman" panose="02020603050405020304" pitchFamily="18" charset="0"/>
              </a:rPr>
              <a:t>:</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376318" y="5007114"/>
            <a:ext cx="79989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0000FF"/>
                </a:solidFill>
                <a:latin typeface="Times New Roman" panose="02020603050405020304" pitchFamily="18" charset="0"/>
                <a:cs typeface="Times New Roman" panose="02020603050405020304" pitchFamily="18" charset="0"/>
              </a:rPr>
              <a:t>Số viên sỏi quạ phải thả để uống được nước cả 3 bình đó là</a:t>
            </a:r>
            <a:r>
              <a:rPr lang="en-US" altLang="en-US" sz="4000" b="1" kern="1200" dirty="0">
                <a:solidFill>
                  <a:srgbClr val="0000FF"/>
                </a:solidFill>
                <a:latin typeface="Times New Roman" panose="02020603050405020304" pitchFamily="18" charset="0"/>
                <a:cs typeface="Times New Roman" panose="02020603050405020304" pitchFamily="18" charset="0"/>
              </a:rPr>
              <a:t>:</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p:sp>
        <p:nvSpPr>
          <p:cNvPr id="53" name="Rectangle 52"/>
          <p:cNvSpPr>
            <a:spLocks noChangeArrowheads="1"/>
          </p:cNvSpPr>
          <p:nvPr/>
        </p:nvSpPr>
        <p:spPr bwMode="auto">
          <a:xfrm>
            <a:off x="10472738" y="7620000"/>
            <a:ext cx="4262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anose="02020603050405020304" pitchFamily="18" charset="0"/>
                <a:cs typeface="Times New Roman" panose="02020603050405020304" pitchFamily="18" charset="0"/>
              </a:rPr>
              <a:t>Đáp</a:t>
            </a:r>
            <a:r>
              <a:rPr lang="en-US" altLang="en-US" sz="4000" b="1" u="sng" kern="1200" dirty="0">
                <a:solidFill>
                  <a:srgbClr val="0000FF"/>
                </a:solidFill>
                <a:latin typeface="Times New Roman" panose="02020603050405020304" pitchFamily="18" charset="0"/>
                <a:cs typeface="Times New Roman" panose="02020603050405020304" pitchFamily="18" charset="0"/>
              </a:rPr>
              <a:t> </a:t>
            </a:r>
            <a:r>
              <a:rPr lang="en-US" altLang="en-US" sz="4000" b="1" u="sng" kern="1200" dirty="0" err="1">
                <a:solidFill>
                  <a:srgbClr val="0000FF"/>
                </a:solidFill>
                <a:latin typeface="Times New Roman" panose="02020603050405020304" pitchFamily="18" charset="0"/>
                <a:cs typeface="Times New Roman" panose="02020603050405020304" pitchFamily="18" charset="0"/>
              </a:rPr>
              <a:t>số</a:t>
            </a:r>
            <a:r>
              <a:rPr lang="en-US" altLang="en-US" sz="4000" b="1" kern="1200">
                <a:solidFill>
                  <a:srgbClr val="0000FF"/>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63 viên sỏi</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4" name="Rectangle 53"/>
              <p:cNvSpPr>
                <a:spLocks noChangeArrowheads="1"/>
              </p:cNvSpPr>
              <p:nvPr/>
            </p:nvSpPr>
            <p:spPr bwMode="auto">
              <a:xfrm>
                <a:off x="8976519" y="6558171"/>
                <a:ext cx="48782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4000" b="1" kern="1200">
                    <a:solidFill>
                      <a:srgbClr val="0000FF"/>
                    </a:solidFill>
                    <a:latin typeface="Times New Roman" panose="02020603050405020304" pitchFamily="18" charset="0"/>
                    <a:cs typeface="Times New Roman" panose="02020603050405020304" pitchFamily="18" charset="0"/>
                  </a:rPr>
                  <a:t>21 </a:t>
                </a:r>
                <a14:m>
                  <m:oMath xmlns:m="http://schemas.openxmlformats.org/officeDocument/2006/math">
                    <m:r>
                      <a:rPr lang="en-US" altLang="en-US" sz="4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4000" b="1" kern="1200">
                    <a:solidFill>
                      <a:srgbClr val="0000FF"/>
                    </a:solidFill>
                    <a:latin typeface="Times New Roman" panose="02020603050405020304" pitchFamily="18" charset="0"/>
                    <a:cs typeface="Times New Roman" panose="02020603050405020304" pitchFamily="18" charset="0"/>
                  </a:rPr>
                  <a:t> 3 = 63 (</a:t>
                </a:r>
                <a:r>
                  <a:rPr lang="en-US" altLang="en-US" sz="4000" b="1">
                    <a:solidFill>
                      <a:srgbClr val="0000FF"/>
                    </a:solidFill>
                    <a:latin typeface="Times New Roman" panose="02020603050405020304" pitchFamily="18" charset="0"/>
                    <a:cs typeface="Times New Roman" panose="02020603050405020304" pitchFamily="18" charset="0"/>
                  </a:rPr>
                  <a:t>viên sỏi</a:t>
                </a:r>
                <a:r>
                  <a:rPr lang="en-US" altLang="en-US" sz="4000" b="1" kern="1200">
                    <a:solidFill>
                      <a:srgbClr val="0000FF"/>
                    </a:solidFill>
                    <a:latin typeface="Times New Roman" panose="02020603050405020304" pitchFamily="18" charset="0"/>
                    <a:cs typeface="Times New Roman" panose="02020603050405020304" pitchFamily="18" charset="0"/>
                  </a:rPr>
                  <a:t> )</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mc:Choice>
        <mc:Fallback>
          <p:sp>
            <p:nvSpPr>
              <p:cNvPr id="54" name="Rectangle 53"/>
              <p:cNvSpPr>
                <a:spLocks noRot="1" noChangeAspect="1" noMove="1" noResize="1" noEditPoints="1" noAdjustHandles="1" noChangeArrowheads="1" noChangeShapeType="1" noTextEdit="1"/>
              </p:cNvSpPr>
              <p:nvPr/>
            </p:nvSpPr>
            <p:spPr bwMode="auto">
              <a:xfrm>
                <a:off x="8976519" y="6558171"/>
                <a:ext cx="4878259" cy="707886"/>
              </a:xfrm>
              <a:prstGeom prst="rect">
                <a:avLst/>
              </a:prstGeom>
              <a:blipFill rotWithShape="1">
                <a:blip r:embed="rId1"/>
                <a:stretch>
                  <a:fillRect l="-3" t="-74" r="-488" b="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p:sp>
        <p:nvSpPr>
          <p:cNvPr id="27" name="Text Box 14"/>
          <p:cNvSpPr txBox="1">
            <a:spLocks noChangeArrowheads="1"/>
          </p:cNvSpPr>
          <p:nvPr/>
        </p:nvSpPr>
        <p:spPr bwMode="auto">
          <a:xfrm>
            <a:off x="1940613" y="1060281"/>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rPr>
              <a:t>Bài 23: NHÂN SỐ CÓ HAI CHỮ SỐ VỚI SỐ CÓ MỘT CHỮ SỐ ( TiếT 1)</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cxnSp>
        <p:nvCxnSpPr>
          <p:cNvPr id="13" name="Straight Connector 12"/>
          <p:cNvCxnSpPr/>
          <p:nvPr/>
        </p:nvCxnSpPr>
        <p:spPr>
          <a:xfrm>
            <a:off x="6766719" y="4446657"/>
            <a:ext cx="0" cy="4136886"/>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4" name="Rectangle 23"/>
          <p:cNvSpPr>
            <a:spLocks noChangeArrowheads="1"/>
          </p:cNvSpPr>
          <p:nvPr/>
        </p:nvSpPr>
        <p:spPr bwMode="auto">
          <a:xfrm>
            <a:off x="1737519" y="40800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FF3399"/>
                </a:solidFill>
                <a:latin typeface="Times New Roman" panose="02020603050405020304" pitchFamily="18" charset="0"/>
                <a:cs typeface="Times New Roman" panose="02020603050405020304" pitchFamily="18" charset="0"/>
              </a:rPr>
              <a:t>Bài</a:t>
            </a:r>
            <a:r>
              <a:rPr lang="en-US" altLang="en-US" sz="4000" b="1" u="sng" kern="1200" dirty="0">
                <a:solidFill>
                  <a:srgbClr val="FF3399"/>
                </a:solidFill>
                <a:latin typeface="Times New Roman" panose="02020603050405020304" pitchFamily="18" charset="0"/>
                <a:cs typeface="Times New Roman" panose="02020603050405020304" pitchFamily="18" charset="0"/>
              </a:rPr>
              <a:t> </a:t>
            </a:r>
            <a:r>
              <a:rPr lang="en-US" altLang="en-US" sz="4000" b="1" u="sng" kern="1200" dirty="0" err="1">
                <a:solidFill>
                  <a:srgbClr val="FF3399"/>
                </a:solidFill>
                <a:latin typeface="Times New Roman" panose="02020603050405020304" pitchFamily="18" charset="0"/>
                <a:cs typeface="Times New Roman" panose="02020603050405020304" pitchFamily="18" charset="0"/>
              </a:rPr>
              <a:t>giải</a:t>
            </a:r>
            <a:r>
              <a:rPr lang="en-US" altLang="en-US" sz="4000" b="1" kern="1200" dirty="0">
                <a:solidFill>
                  <a:srgbClr val="FF3399"/>
                </a:solidFill>
                <a:latin typeface="Times New Roman" panose="02020603050405020304" pitchFamily="18" charset="0"/>
                <a:cs typeface="Times New Roman" panose="02020603050405020304" pitchFamily="18" charset="0"/>
              </a:rPr>
              <a:t>:</a:t>
            </a:r>
            <a:endParaRPr lang="en-US" altLang="en-US" sz="4000" b="1" kern="1200" dirty="0">
              <a:solidFill>
                <a:srgbClr val="FF3399"/>
              </a:solidFill>
              <a:latin typeface="Times New Roman" panose="02020603050405020304" pitchFamily="18" charset="0"/>
              <a:cs typeface="Times New Roman" panose="02020603050405020304" pitchFamily="18" charset="0"/>
            </a:endParaRPr>
          </a:p>
        </p:txBody>
      </p:sp>
      <p:sp>
        <p:nvSpPr>
          <p:cNvPr id="25" name="Rectangle 24"/>
          <p:cNvSpPr>
            <a:spLocks noChangeArrowheads="1"/>
          </p:cNvSpPr>
          <p:nvPr/>
        </p:nvSpPr>
        <p:spPr bwMode="auto">
          <a:xfrm>
            <a:off x="516039" y="4994414"/>
            <a:ext cx="62506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anose="02020603050405020304" pitchFamily="18" charset="0"/>
                <a:cs typeface="Times New Roman" panose="02020603050405020304" pitchFamily="18" charset="0"/>
              </a:rPr>
              <a:t>- Mỗi bình: thả 21 viên sỏi </a:t>
            </a:r>
            <a:endParaRPr lang="en-US" altLang="en-US" sz="4000" b="1" kern="1200" dirty="0">
              <a:solidFill>
                <a:srgbClr val="FF3399"/>
              </a:solidFill>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488259" y="5976610"/>
            <a:ext cx="564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anose="02020603050405020304" pitchFamily="18" charset="0"/>
                <a:cs typeface="Times New Roman" panose="02020603050405020304" pitchFamily="18" charset="0"/>
              </a:rPr>
              <a:t>- 3 bình: ? viên sỏi </a:t>
            </a:r>
            <a:endParaRPr lang="en-US" altLang="en-US" sz="4000" b="1" kern="1200" dirty="0">
              <a:solidFill>
                <a:srgbClr val="FF3399"/>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3" grpId="0"/>
      <p:bldP spid="54"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Words>
  <Application>WPS Presentation</Application>
  <PresentationFormat>Custom</PresentationFormat>
  <Paragraphs>113</Paragraphs>
  <Slides>7</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vt:i4>
      </vt:variant>
    </vt:vector>
  </HeadingPairs>
  <TitlesOfParts>
    <vt:vector size="22" baseType="lpstr">
      <vt:lpstr>Arial</vt:lpstr>
      <vt:lpstr>SimSun</vt:lpstr>
      <vt:lpstr>Wingdings</vt:lpstr>
      <vt:lpstr>Times New Roman</vt:lpstr>
      <vt:lpstr>Calibri</vt:lpstr>
      <vt:lpstr>.VnAvantH</vt:lpstr>
      <vt:lpstr>Segoe Print</vt:lpstr>
      <vt:lpstr>HP001 4 hàng</vt:lpstr>
      <vt:lpstr>Cambria</vt:lpstr>
      <vt:lpstr>Arial</vt:lpstr>
      <vt:lpstr>Cambria Math</vt:lpstr>
      <vt:lpstr>Microsoft YaHei</vt:lpstr>
      <vt:lpstr>Arial Unicode MS</vt:lpstr>
      <vt:lpstr>MS Mincho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 Nguyễn</cp:lastModifiedBy>
  <cp:revision>136</cp:revision>
  <dcterms:created xsi:type="dcterms:W3CDTF">2022-07-10T01:37:00Z</dcterms:created>
  <dcterms:modified xsi:type="dcterms:W3CDTF">2024-11-04T02:06:28Z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525A578661FD404A8BD1365B3E25C316_12</vt:lpwstr>
  </property>
  <property fmtid="{D5CDD505-2E9C-101B-9397-08002B2CF9AE}" pid="3" name="KSOProductBuildVer">
    <vt:lpwstr>1033-12.2.0.18607</vt:lpwstr>
  </property>
</Properties>
</file>