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335" r:id="rId2"/>
    <p:sldId id="338" r:id="rId3"/>
    <p:sldId id="342" r:id="rId4"/>
    <p:sldId id="344" r:id="rId5"/>
    <p:sldId id="346" r:id="rId6"/>
    <p:sldId id="424" r:id="rId7"/>
    <p:sldId id="425" r:id="rId8"/>
    <p:sldId id="349" r:id="rId9"/>
    <p:sldId id="347" r:id="rId10"/>
    <p:sldId id="350" r:id="rId11"/>
    <p:sldId id="354" r:id="rId12"/>
    <p:sldId id="356" r:id="rId13"/>
    <p:sldId id="357" r:id="rId14"/>
    <p:sldId id="355" r:id="rId15"/>
    <p:sldId id="358" r:id="rId16"/>
    <p:sldId id="359" r:id="rId17"/>
    <p:sldId id="360" r:id="rId18"/>
    <p:sldId id="361" r:id="rId19"/>
    <p:sldId id="363" r:id="rId20"/>
    <p:sldId id="375" r:id="rId21"/>
    <p:sldId id="374" r:id="rId22"/>
    <p:sldId id="373" r:id="rId23"/>
    <p:sldId id="369" r:id="rId24"/>
    <p:sldId id="368" r:id="rId25"/>
    <p:sldId id="377" r:id="rId26"/>
    <p:sldId id="378" r:id="rId27"/>
    <p:sldId id="379" r:id="rId28"/>
    <p:sldId id="380" r:id="rId29"/>
    <p:sldId id="387" r:id="rId30"/>
    <p:sldId id="388" r:id="rId31"/>
    <p:sldId id="381" r:id="rId32"/>
    <p:sldId id="389" r:id="rId33"/>
    <p:sldId id="390" r:id="rId34"/>
    <p:sldId id="391" r:id="rId35"/>
    <p:sldId id="393" r:id="rId36"/>
    <p:sldId id="395" r:id="rId37"/>
    <p:sldId id="419" r:id="rId38"/>
    <p:sldId id="420" r:id="rId39"/>
    <p:sldId id="426" r:id="rId40"/>
    <p:sldId id="406" r:id="rId41"/>
    <p:sldId id="407" r:id="rId42"/>
    <p:sldId id="408" r:id="rId43"/>
    <p:sldId id="409" r:id="rId44"/>
    <p:sldId id="410" r:id="rId45"/>
    <p:sldId id="411" r:id="rId46"/>
    <p:sldId id="415" r:id="rId47"/>
    <p:sldId id="413"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Great Vibes" panose="020B0604020202020204" charset="0"/>
      <p:regular r:id="rId56"/>
    </p:embeddedFont>
    <p:embeddedFont>
      <p:font typeface="Nunito Black" pitchFamily="2" charset="0"/>
      <p:bold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828"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3.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5.png"/><Relationship Id="rId7" Type="http://schemas.openxmlformats.org/officeDocument/2006/relationships/image" Target="../media/image50.png"/><Relationship Id="rId12"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14.wdp"/><Relationship Id="rId4" Type="http://schemas.openxmlformats.org/officeDocument/2006/relationships/image" Target="../media/image47.png"/><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png"/><Relationship Id="rId7"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5.wdp"/><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14.wdp"/></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png"/><Relationship Id="rId7"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5.wdp"/><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14.wdp"/></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527782" y="991314"/>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835968" y="371749"/>
            <a:ext cx="105200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395837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376470" y="1584418"/>
            <a:ext cx="4814045" cy="1464231"/>
          </a:xfrm>
          <a:prstGeom prst="wedgeRoundRectCallout">
            <a:avLst>
              <a:gd name="adj1" fmla="val 59762"/>
              <a:gd name="adj2" fmla="val 72936"/>
              <a:gd name="adj3" fmla="val 16667"/>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chi </a:t>
            </a:r>
            <a:r>
              <a:rPr lang="en-US" sz="2000" dirty="0" err="1">
                <a:solidFill>
                  <a:schemeClr val="bg1"/>
                </a:solidFill>
                <a:latin typeface="Nunito Black" pitchFamily="2" charset="0"/>
              </a:rPr>
              <a:t>tiết</a:t>
            </a:r>
            <a:r>
              <a:rPr lang="en-US" sz="2000" dirty="0">
                <a:solidFill>
                  <a:schemeClr val="bg1"/>
                </a:solidFill>
                <a:latin typeface="Nunito Black" pitchFamily="2" charset="0"/>
              </a:rPr>
              <a:t> </a:t>
            </a:r>
            <a:r>
              <a:rPr lang="en-US" sz="2000" dirty="0" err="1">
                <a:solidFill>
                  <a:schemeClr val="bg1"/>
                </a:solidFill>
                <a:latin typeface="Nunito Black" pitchFamily="2" charset="0"/>
              </a:rPr>
              <a:t>thể</a:t>
            </a:r>
            <a:r>
              <a:rPr lang="en-US" sz="2000" dirty="0">
                <a:solidFill>
                  <a:schemeClr val="bg1"/>
                </a:solidFill>
                <a:latin typeface="Nunito Black" pitchFamily="2" charset="0"/>
              </a:rPr>
              <a:t> </a:t>
            </a:r>
            <a:r>
              <a:rPr lang="en-US" sz="2000" dirty="0" err="1">
                <a:solidFill>
                  <a:schemeClr val="bg1"/>
                </a:solidFill>
                <a:latin typeface="Nunito Black" pitchFamily="2" charset="0"/>
              </a:rPr>
              <a:t>hiện</a:t>
            </a:r>
            <a:r>
              <a:rPr lang="en-US" sz="2000" dirty="0">
                <a:solidFill>
                  <a:schemeClr val="bg1"/>
                </a:solidFill>
                <a:latin typeface="Nunito Black" pitchFamily="2" charset="0"/>
              </a:rPr>
              <a:t> </a:t>
            </a:r>
            <a:r>
              <a:rPr lang="en-US" sz="2000" dirty="0" err="1">
                <a:solidFill>
                  <a:schemeClr val="bg1"/>
                </a:solidFill>
                <a:latin typeface="Nunito Black" pitchFamily="2" charset="0"/>
              </a:rPr>
              <a:t>tình</a:t>
            </a:r>
            <a:r>
              <a:rPr lang="en-US" sz="2000" dirty="0">
                <a:solidFill>
                  <a:schemeClr val="bg1"/>
                </a:solidFill>
                <a:latin typeface="Nunito Black" pitchFamily="2" charset="0"/>
              </a:rPr>
              <a:t> </a:t>
            </a:r>
            <a:r>
              <a:rPr lang="en-US" sz="2000" dirty="0" err="1">
                <a:solidFill>
                  <a:schemeClr val="bg1"/>
                </a:solidFill>
                <a:latin typeface="Nunito Black" pitchFamily="2" charset="0"/>
              </a:rPr>
              <a:t>cảm</a:t>
            </a:r>
            <a:r>
              <a:rPr lang="en-US" sz="2000" dirty="0">
                <a:solidFill>
                  <a:schemeClr val="bg1"/>
                </a:solidFill>
                <a:latin typeface="Nunito Black" pitchFamily="2" charset="0"/>
              </a:rPr>
              <a:t> </a:t>
            </a:r>
            <a:r>
              <a:rPr lang="en-US" sz="2000" dirty="0" err="1">
                <a:solidFill>
                  <a:schemeClr val="bg1"/>
                </a:solidFill>
                <a:latin typeface="Nunito Black" pitchFamily="2" charset="0"/>
              </a:rPr>
              <a:t>giữa</a:t>
            </a:r>
            <a:r>
              <a:rPr lang="en-US" sz="2000" dirty="0">
                <a:solidFill>
                  <a:schemeClr val="bg1"/>
                </a:solidFill>
                <a:latin typeface="Nunito Black" pitchFamily="2" charset="0"/>
              </a:rPr>
              <a:t> </a:t>
            </a:r>
            <a:r>
              <a:rPr lang="en-US" sz="2000" dirty="0" err="1">
                <a:solidFill>
                  <a:schemeClr val="bg1"/>
                </a:solidFill>
                <a:latin typeface="Nunito Black" pitchFamily="2" charset="0"/>
              </a:rPr>
              <a:t>bạn</a:t>
            </a:r>
            <a:r>
              <a:rPr lang="en-US" sz="2000" dirty="0">
                <a:solidFill>
                  <a:schemeClr val="bg1"/>
                </a:solidFill>
                <a:latin typeface="Nunito Black" pitchFamily="2" charset="0"/>
              </a:rPr>
              <a:t> </a:t>
            </a:r>
            <a:r>
              <a:rPr lang="en-US" sz="2000" dirty="0" err="1">
                <a:solidFill>
                  <a:schemeClr val="bg1"/>
                </a:solidFill>
                <a:latin typeface="Nunito Black" pitchFamily="2" charset="0"/>
              </a:rPr>
              <a:t>nhỏ</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 </a:t>
            </a:r>
            <a:r>
              <a:rPr lang="en-US" sz="2000" dirty="0" err="1">
                <a:solidFill>
                  <a:schemeClr val="bg1"/>
                </a:solidFill>
                <a:latin typeface="Nunito Black" pitchFamily="2" charset="0"/>
              </a:rPr>
              <a:t>Sau</a:t>
            </a:r>
            <a:r>
              <a:rPr lang="en-US" sz="2000" dirty="0">
                <a:solidFill>
                  <a:schemeClr val="bg1"/>
                </a:solidFill>
                <a:latin typeface="Nunito Black" pitchFamily="2" charset="0"/>
              </a:rPr>
              <a:t> </a:t>
            </a:r>
            <a:r>
              <a:rPr lang="en-US" sz="2000" dirty="0" err="1">
                <a:solidFill>
                  <a:schemeClr val="bg1"/>
                </a:solidFill>
                <a:latin typeface="Nunito Black" pitchFamily="2" charset="0"/>
              </a:rPr>
              <a:t>đó</a:t>
            </a:r>
            <a:r>
              <a:rPr lang="en-US" sz="2000" dirty="0">
                <a:solidFill>
                  <a:schemeClr val="bg1"/>
                </a:solidFill>
                <a:latin typeface="Nunito Black" pitchFamily="2" charset="0"/>
              </a:rPr>
              <a:t> </a:t>
            </a:r>
            <a:r>
              <a:rPr lang="en-US" sz="2000" dirty="0" err="1">
                <a:solidFill>
                  <a:schemeClr val="bg1"/>
                </a:solidFill>
                <a:latin typeface="Nunito Black" pitchFamily="2" charset="0"/>
              </a:rPr>
              <a:t>nêu</a:t>
            </a:r>
            <a:r>
              <a:rPr lang="en-US" sz="2000" dirty="0">
                <a:solidFill>
                  <a:schemeClr val="bg1"/>
                </a:solidFill>
                <a:latin typeface="Nunito Black" pitchFamily="2" charset="0"/>
              </a:rPr>
              <a:t> </a:t>
            </a:r>
            <a:r>
              <a:rPr lang="en-US" sz="2000" dirty="0" err="1">
                <a:solidFill>
                  <a:schemeClr val="bg1"/>
                </a:solidFill>
                <a:latin typeface="Nunito Black" pitchFamily="2" charset="0"/>
              </a:rPr>
              <a:t>lên</a:t>
            </a:r>
            <a:r>
              <a:rPr lang="en-US" sz="2000" dirty="0">
                <a:solidFill>
                  <a:schemeClr val="bg1"/>
                </a:solidFill>
                <a:latin typeface="Nunito Black" pitchFamily="2" charset="0"/>
              </a:rPr>
              <a:t> </a:t>
            </a:r>
            <a:r>
              <a:rPr lang="en-US" sz="2000" dirty="0" err="1">
                <a:solidFill>
                  <a:schemeClr val="bg1"/>
                </a:solidFill>
                <a:latin typeface="Nunito Black" pitchFamily="2" charset="0"/>
              </a:rPr>
              <a:t>suy</a:t>
            </a:r>
            <a:r>
              <a:rPr lang="en-US" sz="2000" dirty="0">
                <a:solidFill>
                  <a:schemeClr val="bg1"/>
                </a:solidFill>
                <a:latin typeface="Nunito Black" pitchFamily="2" charset="0"/>
              </a:rPr>
              <a:t> </a:t>
            </a:r>
            <a:r>
              <a:rPr lang="en-US" sz="2000" dirty="0" err="1">
                <a:solidFill>
                  <a:schemeClr val="bg1"/>
                </a:solidFill>
                <a:latin typeface="Nunito Black" pitchFamily="2" charset="0"/>
              </a:rPr>
              <a:t>nghĩ</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bản</a:t>
            </a:r>
            <a:r>
              <a:rPr lang="en-US" sz="2000" dirty="0">
                <a:solidFill>
                  <a:schemeClr val="bg1"/>
                </a:solidFill>
                <a:latin typeface="Nunito Black" pitchFamily="2" charset="0"/>
              </a:rPr>
              <a:t> </a:t>
            </a:r>
            <a:r>
              <a:rPr lang="en-US" sz="2000" dirty="0" err="1">
                <a:solidFill>
                  <a:schemeClr val="bg1"/>
                </a:solidFill>
                <a:latin typeface="Nunito Black" pitchFamily="2" charset="0"/>
              </a:rPr>
              <a:t>thân</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5" name="Rounded Rectangle 4"/>
          <p:cNvSpPr/>
          <p:nvPr/>
        </p:nvSpPr>
        <p:spPr>
          <a:xfrm>
            <a:off x="7067937" y="1385941"/>
            <a:ext cx="4706756" cy="2145268"/>
          </a:xfrm>
          <a:prstGeom prst="roundRect">
            <a:avLst/>
          </a:prstGeom>
          <a:solidFill>
            <a:schemeClr val="accent2">
              <a:lumMod val="40000"/>
              <a:lumOff val="60000"/>
            </a:schemeClr>
          </a:solidFill>
        </p:spPr>
        <p:txBody>
          <a:bodyPr wrap="square">
            <a:spAutoFit/>
          </a:bodyPr>
          <a:lstStyle/>
          <a:p>
            <a:pPr lvl="0" algn="just">
              <a:defRPr/>
            </a:pPr>
            <a:r>
              <a:rPr lang="vi-VN" sz="20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endPar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6" name="Rounded Rectangle 5"/>
          <p:cNvSpPr/>
          <p:nvPr/>
        </p:nvSpPr>
        <p:spPr>
          <a:xfrm>
            <a:off x="1655496" y="3589499"/>
            <a:ext cx="8577716" cy="2826306"/>
          </a:xfrm>
          <a:prstGeom prst="roundRect">
            <a:avLst/>
          </a:prstGeom>
          <a:solidFill>
            <a:schemeClr val="accent6">
              <a:lumMod val="40000"/>
              <a:lumOff val="60000"/>
            </a:schemeClr>
          </a:solidFill>
        </p:spPr>
        <p:txBody>
          <a:bodyPr wrap="square">
            <a:spAutoFit/>
          </a:bodyPr>
          <a:lstStyle/>
          <a:p>
            <a:r>
              <a:rPr lang="vi-VN" sz="2000" dirty="0">
                <a:solidFill>
                  <a:srgbClr val="FF0000"/>
                </a:solidFill>
                <a:latin typeface="Nunito Black" pitchFamily="2" charset="0"/>
              </a:rPr>
              <a:t>Những chi tiết thể hiện tình cảm giữa bạn nhỏ và chú chó là:</a:t>
            </a:r>
          </a:p>
          <a:p>
            <a:r>
              <a:rPr lang="vi-VN" sz="2000" dirty="0">
                <a:solidFill>
                  <a:srgbClr val="FF0000"/>
                </a:solidFill>
                <a:latin typeface="Nunito Black" pitchFamily="2" charset="0"/>
              </a:rPr>
              <a:t>- ngày ngày quấn quýt bên nhau</a:t>
            </a:r>
          </a:p>
          <a:p>
            <a:r>
              <a:rPr lang="vi-VN" sz="2000" dirty="0">
                <a:solidFill>
                  <a:srgbClr val="FF0000"/>
                </a:solidFill>
                <a:latin typeface="Nunito Black" pitchFamily="2" charset="0"/>
              </a:rPr>
              <a:t>- mỗi khi bạn nhỏ đi học về, chú chó chạy vọt ra, chồm hai chân trước lên mừng rỡ</a:t>
            </a:r>
          </a:p>
          <a:p>
            <a:r>
              <a:rPr lang="vi-VN" sz="2000" dirty="0">
                <a:solidFill>
                  <a:srgbClr val="FF0000"/>
                </a:solidFill>
                <a:latin typeface="Nunito Black" pitchFamily="2" charset="0"/>
              </a:rPr>
              <a:t>- bạn nhỏ cúi xuống vỗ về chú chó</a:t>
            </a:r>
          </a:p>
          <a:p>
            <a:r>
              <a:rPr lang="vi-VN" sz="2000" dirty="0">
                <a:solidFill>
                  <a:srgbClr val="FF0000"/>
                </a:solidFill>
                <a:latin typeface="Nunito Black" pitchFamily="2" charset="0"/>
              </a:rPr>
              <a:t>- chú chó âu yếm dụi mõm vào chân bạn nhỏ</a:t>
            </a:r>
          </a:p>
          <a:p>
            <a:r>
              <a:rPr lang="vi-VN" sz="2000" dirty="0">
                <a:solidFill>
                  <a:srgbClr val="FF0000"/>
                </a:solidFill>
                <a:latin typeface="Nunito Black" pitchFamily="2" charset="0"/>
              </a:rPr>
              <a:t>Em cảm thấy bạn nhỏ và chú chó giống như những người bạn thân thiết của nhau.</a:t>
            </a:r>
          </a:p>
        </p:txBody>
      </p:sp>
      <p:sp>
        <p:nvSpPr>
          <p:cNvPr id="7" name="Arrow: Right 16">
            <a:extLst>
              <a:ext uri="{FF2B5EF4-FFF2-40B4-BE49-F238E27FC236}">
                <a16:creationId xmlns:a16="http://schemas.microsoft.com/office/drawing/2014/main" id="{20A2D69E-61A8-ECFB-AD2D-86A364EF4EC5}"/>
              </a:ext>
            </a:extLst>
          </p:cNvPr>
          <p:cNvSpPr/>
          <p:nvPr/>
        </p:nvSpPr>
        <p:spPr>
          <a:xfrm>
            <a:off x="1164679" y="443771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552" y="2014196"/>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pic>
        <p:nvPicPr>
          <p:cNvPr id="3" name="Picture 2">
            <a:extLst>
              <a:ext uri="{FF2B5EF4-FFF2-40B4-BE49-F238E27FC236}">
                <a16:creationId xmlns:a16="http://schemas.microsoft.com/office/drawing/2014/main" id="{9282B666-158A-75A6-AF7F-929665361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1400"/>
            <a:ext cx="12192000" cy="4496600"/>
          </a:xfrm>
          <a:prstGeom prst="rect">
            <a:avLst/>
          </a:prstGeom>
        </p:spPr>
      </p:pic>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3+4</a:t>
            </a:r>
          </a:p>
        </p:txBody>
      </p:sp>
    </p:spTree>
    <p:extLst>
      <p:ext uri="{BB962C8B-B14F-4D97-AF65-F5344CB8AC3E}">
        <p14:creationId xmlns:p14="http://schemas.microsoft.com/office/powerpoint/2010/main" val="394976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330824" y="3425011"/>
            <a:ext cx="6974541"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Nunito Black" pitchFamily="2" charset="0"/>
                <a:ea typeface="+mn-ea"/>
                <a:cs typeface="+mn-cs"/>
              </a:rPr>
              <a:t> TỪ VÀ CÂU</a:t>
            </a:r>
            <a:endPar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9266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B050"/>
                </a:solidFill>
                <a:latin typeface="Nunito Black" pitchFamily="2" charset="0"/>
              </a:rPr>
              <a:t>Tìm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7" name="Rounded Rectangle 6"/>
          <p:cNvSpPr/>
          <p:nvPr/>
        </p:nvSpPr>
        <p:spPr>
          <a:xfrm>
            <a:off x="3239589" y="1720504"/>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700326" y="1720504"/>
            <a:ext cx="2482862"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Đồ</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quạt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2690949" y="3496603"/>
            <a:ext cx="6792686" cy="2553891"/>
          </a:xfrm>
          <a:prstGeom prst="roundRect">
            <a:avLst/>
          </a:prstGeom>
          <a:ln w="57150">
            <a:solidFill>
              <a:srgbClr val="00B050"/>
            </a:solidFill>
          </a:ln>
        </p:spPr>
        <p:txBody>
          <a:bodyPr wrap="square">
            <a:spAutoFit/>
          </a:bodyPr>
          <a:lstStyle/>
          <a:p>
            <a:pPr algn="just"/>
            <a:r>
              <a:rPr lang="vi-VN" sz="2400" dirty="0">
                <a:solidFill>
                  <a:srgbClr val="002060"/>
                </a:solidFill>
                <a:latin typeface="Nunito Black" pitchFamily="2" charset="0"/>
              </a:rPr>
              <a:t>Vật nuôi: </a:t>
            </a:r>
            <a:r>
              <a:rPr lang="vi-VN" sz="2400" dirty="0">
                <a:solidFill>
                  <a:srgbClr val="FF0000"/>
                </a:solidFill>
                <a:latin typeface="Nunito Black" pitchFamily="2" charset="0"/>
              </a:rPr>
              <a:t>chó, thỏ, gà, cá vàng, chim sáo, vẹt, lợn, rùa, ba ba, chuột, vịt, ngan, ngỗng, bò, trâu, dê,…</a:t>
            </a:r>
          </a:p>
          <a:p>
            <a:pPr algn="just"/>
            <a:r>
              <a:rPr lang="vi-VN" sz="2400" dirty="0">
                <a:solidFill>
                  <a:srgbClr val="002060"/>
                </a:solidFill>
                <a:latin typeface="Nunito Black" pitchFamily="2" charset="0"/>
              </a:rPr>
              <a:t>Đồ đạc: </a:t>
            </a:r>
            <a:r>
              <a:rPr lang="vi-VN" sz="2400" dirty="0">
                <a:solidFill>
                  <a:srgbClr val="FF0000"/>
                </a:solidFill>
                <a:latin typeface="Nunito Black" pitchFamily="2" charset="0"/>
              </a:rPr>
              <a:t>ti vi, tủ lạnh, bàn ăn, đồng hồ, giường, tủ, bát, đĩa, thìa, điều hòa, quạt giấy, bếp ga, rổ, giá, bàn học, đèn học,….</a:t>
            </a: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6" name="Rounded Rectangle 5"/>
          <p:cNvSpPr/>
          <p:nvPr/>
        </p:nvSpPr>
        <p:spPr>
          <a:xfrm>
            <a:off x="896981" y="1437733"/>
            <a:ext cx="10062756" cy="337113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2400" dirty="0">
                <a:solidFill>
                  <a:srgbClr val="002060"/>
                </a:solidFill>
                <a:latin typeface="Nunito Black" pitchFamily="2"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Nunito Black" pitchFamily="2" charset="0"/>
              </a:rPr>
              <a:t>(Theo Phong Thu)</a:t>
            </a:r>
            <a:endParaRPr lang="en-US" sz="2400" dirty="0">
              <a:solidFill>
                <a:srgbClr val="002060"/>
              </a:solidFill>
              <a:latin typeface="Nunito Black" pitchFamily="2" charset="0"/>
            </a:endParaRPr>
          </a:p>
          <a:p>
            <a:r>
              <a:rPr lang="vi-VN" sz="2400" b="1" dirty="0">
                <a:solidFill>
                  <a:schemeClr val="accent2">
                    <a:lumMod val="50000"/>
                  </a:schemeClr>
                </a:solidFill>
                <a:latin typeface="Nunito Black" pitchFamily="2" charset="0"/>
              </a:rPr>
              <a:t>- Cánh buồm trên sông được so sánh với sự vật nào?</a:t>
            </a:r>
            <a:endParaRPr lang="vi-VN" sz="2400" dirty="0">
              <a:solidFill>
                <a:schemeClr val="accent2">
                  <a:lumMod val="50000"/>
                </a:schemeClr>
              </a:solidFill>
              <a:latin typeface="Nunito Black" pitchFamily="2" charset="0"/>
            </a:endParaRPr>
          </a:p>
          <a:p>
            <a:r>
              <a:rPr lang="vi-VN" sz="2400" b="1" dirty="0">
                <a:solidFill>
                  <a:schemeClr val="accent2">
                    <a:lumMod val="50000"/>
                  </a:schemeClr>
                </a:solidFill>
                <a:latin typeface="Nunito Black" pitchFamily="2" charset="0"/>
              </a:rPr>
              <a:t>- Nước sông được ví với sự vật nào?</a:t>
            </a:r>
            <a:endParaRPr lang="vi-VN" sz="2400" dirty="0">
              <a:solidFill>
                <a:schemeClr val="accent2">
                  <a:lumMod val="50000"/>
                </a:schemeClr>
              </a:solidFill>
              <a:latin typeface="Nunito Black" pitchFamily="2" charset="0"/>
            </a:endParaRPr>
          </a:p>
        </p:txBody>
      </p:sp>
      <p:sp>
        <p:nvSpPr>
          <p:cNvPr id="7" name="Rounded Rectangle 6"/>
          <p:cNvSpPr/>
          <p:nvPr/>
        </p:nvSpPr>
        <p:spPr>
          <a:xfrm>
            <a:off x="2304953" y="5198598"/>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Nunito Black" pitchFamily="2" charset="0"/>
              </a:rPr>
              <a:t>- Cánh buồm được so sánh với cánh bướm nhỏ.</a:t>
            </a:r>
          </a:p>
          <a:p>
            <a:pPr algn="just"/>
            <a:r>
              <a:rPr lang="vi-VN" sz="2400" dirty="0">
                <a:solidFill>
                  <a:srgbClr val="FF0000"/>
                </a:solidFill>
                <a:latin typeface="Nunito Black" pitchFamily="2" charset="0"/>
              </a:rPr>
              <a:t>- Nước sông được ví như sao bay.</a:t>
            </a: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tàu</a:t>
            </a:r>
            <a:r>
              <a:rPr lang="en-US" dirty="0">
                <a:solidFill>
                  <a:srgbClr val="00B050"/>
                </a:solidFill>
                <a:latin typeface="Nunito Black" pitchFamily="2" charset="0"/>
              </a:rPr>
              <a:t> </a:t>
            </a:r>
            <a:r>
              <a:rPr lang="en-US" dirty="0" err="1">
                <a:solidFill>
                  <a:srgbClr val="00B050"/>
                </a:solidFill>
                <a:latin typeface="Nunito Black" pitchFamily="2" charset="0"/>
              </a:rPr>
              <a:t>cau</a:t>
            </a:r>
            <a:r>
              <a:rPr lang="en-US" dirty="0">
                <a:solidFill>
                  <a:srgbClr val="00B050"/>
                </a:solidFill>
                <a:latin typeface="Nunito Black" pitchFamily="2" charset="0"/>
              </a:rPr>
              <a:t> </a:t>
            </a:r>
            <a:r>
              <a:rPr lang="en-US" dirty="0" err="1">
                <a:solidFill>
                  <a:srgbClr val="00B050"/>
                </a:solidFill>
                <a:latin typeface="Nunito Black" pitchFamily="2" charset="0"/>
              </a:rPr>
              <a:t>vươn</a:t>
            </a:r>
            <a:r>
              <a:rPr lang="en-US" dirty="0">
                <a:solidFill>
                  <a:srgbClr val="00B050"/>
                </a:solidFill>
                <a:latin typeface="Nunito Black" pitchFamily="2" charset="0"/>
              </a:rPr>
              <a:t> </a:t>
            </a:r>
            <a:r>
              <a:rPr lang="en-US" dirty="0" err="1">
                <a:solidFill>
                  <a:srgbClr val="00B050"/>
                </a:solidFill>
                <a:latin typeface="Nunito Black" pitchFamily="2" charset="0"/>
              </a:rPr>
              <a:t>lên</a:t>
            </a:r>
            <a:r>
              <a:rPr lang="en-US" dirty="0">
                <a:solidFill>
                  <a:srgbClr val="00B050"/>
                </a:solidFill>
                <a:latin typeface="Nunito Black" pitchFamily="2" charset="0"/>
              </a:rPr>
              <a:t> </a:t>
            </a:r>
            <a:r>
              <a:rPr lang="en-US" dirty="0" err="1">
                <a:solidFill>
                  <a:srgbClr val="00B050"/>
                </a:solidFill>
                <a:latin typeface="Nunito Black" pitchFamily="2" charset="0"/>
              </a:rPr>
              <a:t>giữa</a:t>
            </a:r>
            <a:r>
              <a:rPr lang="en-US" dirty="0">
                <a:solidFill>
                  <a:srgbClr val="00B050"/>
                </a:solidFill>
                <a:latin typeface="Nunito Black" pitchFamily="2" charset="0"/>
              </a:rPr>
              <a:t> </a:t>
            </a:r>
            <a:r>
              <a:rPr lang="en-US" dirty="0" err="1">
                <a:solidFill>
                  <a:srgbClr val="00B050"/>
                </a:solidFill>
                <a:latin typeface="Nunito Black" pitchFamily="2" charset="0"/>
              </a:rPr>
              <a:t>trời</a:t>
            </a:r>
            <a:r>
              <a:rPr lang="en-US" dirty="0">
                <a:solidFill>
                  <a:srgbClr val="00B050"/>
                </a:solidFill>
                <a:latin typeface="Nunito Black" pitchFamily="2" charset="0"/>
              </a:rPr>
              <a:t>.</a:t>
            </a: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tang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pic>
        <p:nvPicPr>
          <p:cNvPr id="9" name="Picture 4" descr="Phạm Hoan: TRĂNG SÁNG SÂN NHÀ EM - Trần Đăng Khoa."/>
          <p:cNvPicPr>
            <a:picLocks noChangeAspect="1" noChangeArrowheads="1"/>
          </p:cNvPicPr>
          <p:nvPr/>
        </p:nvPicPr>
        <p:blipFill rotWithShape="1">
          <a:blip r:embed="rId4">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a:ln>
                    <a:noFill/>
                  </a:ln>
                  <a:solidFill>
                    <a:srgbClr val="002060"/>
                  </a:solidFill>
                  <a:effectLst/>
                  <a:uLnTx/>
                  <a:uFillTx/>
                  <a:latin typeface="Nunito Black" pitchFamily="2" charset="0"/>
                  <a:ea typeface="+mn-ea"/>
                  <a:cs typeface="+mn-cs"/>
                </a:rPr>
                <a:t>Lá</a:t>
              </a:r>
              <a:r>
                <a:rPr kumimoji="0" lang="en-US" sz="2000" b="0" i="0" u="none" strike="noStrike" kern="1200" cap="none" spc="0" normalizeH="0" baseline="0" noProof="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569131" y="2549324"/>
            <a:ext cx="2425337" cy="923330"/>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p>
          <a:p>
            <a:r>
              <a:rPr lang="en-US" dirty="0" err="1">
                <a:solidFill>
                  <a:srgbClr val="0070C0"/>
                </a:solidFill>
                <a:latin typeface="Nunito Black" pitchFamily="2" charset="0"/>
              </a:rPr>
              <a:t>Quanh</a:t>
            </a:r>
            <a:r>
              <a:rPr lang="en-US" dirty="0">
                <a:solidFill>
                  <a:srgbClr val="0070C0"/>
                </a:solidFill>
                <a:latin typeface="Nunito Black" pitchFamily="2" charset="0"/>
              </a:rPr>
              <a:t> </a:t>
            </a:r>
            <a:r>
              <a:rPr lang="en-US" dirty="0" err="1">
                <a:solidFill>
                  <a:srgbClr val="0070C0"/>
                </a:solidFill>
                <a:latin typeface="Nunito Black" pitchFamily="2" charset="0"/>
              </a:rPr>
              <a:t>núi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endParaRPr lang="en-US" dirty="0">
              <a:solidFill>
                <a:srgbClr val="0070C0"/>
              </a:solidFill>
              <a:latin typeface="Nunito Black" pitchFamily="2" charset="0"/>
            </a:endParaRPr>
          </a:p>
          <a:p>
            <a:r>
              <a:rPr lang="en-US" dirty="0" err="1">
                <a:solidFill>
                  <a:srgbClr val="0070C0"/>
                </a:solidFill>
                <a:latin typeface="Nunito Black" pitchFamily="2" charset="0"/>
              </a:rPr>
              <a:t>Chiếc</a:t>
            </a:r>
            <a:r>
              <a:rPr lang="en-US" dirty="0">
                <a:solidFill>
                  <a:srgbClr val="0070C0"/>
                </a:solidFill>
                <a:latin typeface="Nunito Black" pitchFamily="2" charset="0"/>
              </a:rPr>
              <a:t> khan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273143" y="2410824"/>
            <a:ext cx="2373085" cy="1200329"/>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cho</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sương</a:t>
            </a:r>
            <a:r>
              <a:rPr lang="en-US" dirty="0">
                <a:solidFill>
                  <a:srgbClr val="00B050"/>
                </a:solidFill>
                <a:latin typeface="Nunito Black" pitchFamily="2" charset="0"/>
              </a:rPr>
              <a:t> </a:t>
            </a:r>
            <a:r>
              <a:rPr lang="en-US" dirty="0" err="1">
                <a:solidFill>
                  <a:srgbClr val="00B050"/>
                </a:solidFill>
                <a:latin typeface="Nunito Black" pitchFamily="2" charset="0"/>
              </a:rPr>
              <a:t>trắng</a:t>
            </a:r>
            <a:r>
              <a:rPr lang="en-US" dirty="0">
                <a:solidFill>
                  <a:srgbClr val="00B050"/>
                </a:solidFill>
                <a:latin typeface="Nunito Black" pitchFamily="2" charset="0"/>
              </a:rPr>
              <a:t> </a:t>
            </a:r>
            <a:r>
              <a:rPr lang="en-US" dirty="0" err="1">
                <a:solidFill>
                  <a:srgbClr val="00B050"/>
                </a:solidFill>
                <a:latin typeface="Nunito Black" pitchFamily="2" charset="0"/>
              </a:rPr>
              <a:t>bao</a:t>
            </a:r>
            <a:r>
              <a:rPr lang="en-US" dirty="0">
                <a:solidFill>
                  <a:srgbClr val="00B050"/>
                </a:solidFill>
                <a:latin typeface="Nunito Black" pitchFamily="2" charset="0"/>
              </a:rPr>
              <a:t> </a:t>
            </a:r>
            <a:r>
              <a:rPr lang="en-US" dirty="0" err="1">
                <a:solidFill>
                  <a:srgbClr val="00B050"/>
                </a:solidFill>
                <a:latin typeface="Nunito Black" pitchFamily="2" charset="0"/>
              </a:rPr>
              <a:t>quanh</a:t>
            </a:r>
            <a:r>
              <a:rPr lang="en-US" dirty="0">
                <a:solidFill>
                  <a:srgbClr val="00B050"/>
                </a:solidFill>
                <a:latin typeface="Nunito Black" pitchFamily="2" charset="0"/>
              </a:rPr>
              <a:t> </a:t>
            </a:r>
            <a:r>
              <a:rPr lang="en-US" dirty="0" err="1">
                <a:solidFill>
                  <a:srgbClr val="00B050"/>
                </a:solidFill>
                <a:latin typeface="Nunito Black" pitchFamily="2" charset="0"/>
              </a:rPr>
              <a:t>núi</a:t>
            </a:r>
            <a:r>
              <a:rPr lang="en-US" dirty="0">
                <a:solidFill>
                  <a:srgbClr val="00B050"/>
                </a:solidFill>
                <a:latin typeface="Nunito Black" pitchFamily="2" charset="0"/>
              </a:rPr>
              <a:t> </a:t>
            </a:r>
            <a:r>
              <a:rPr lang="en-US" dirty="0" err="1">
                <a:solidFill>
                  <a:srgbClr val="00B050"/>
                </a:solidFill>
                <a:latin typeface="Nunito Black" pitchFamily="2" charset="0"/>
              </a:rPr>
              <a:t>trở</a:t>
            </a:r>
            <a:r>
              <a:rPr lang="en-US" dirty="0">
                <a:solidFill>
                  <a:srgbClr val="00B050"/>
                </a:solidFill>
                <a:latin typeface="Nunito Black" pitchFamily="2" charset="0"/>
              </a:rPr>
              <a:t> </a:t>
            </a:r>
            <a:r>
              <a:rPr lang="en-US" dirty="0" err="1">
                <a:solidFill>
                  <a:srgbClr val="00B050"/>
                </a:solidFill>
                <a:latin typeface="Nunito Black" pitchFamily="2" charset="0"/>
              </a:rPr>
              <a:t>nên</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hơn</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300140" y="4742100"/>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pic>
        <p:nvPicPr>
          <p:cNvPr id="53250" name="Picture 2" descr="Vẽ Tay Mọc Mầm Xanh Hình ảnh | Định dạng hình ảnh PSD 611747779|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ngọn núi phim hoạt hình - Vẽ tay treo Đảo png tải về - Miễn phí trong suốt  Nghệ Thuật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64634" l="0" r="100000">
                        <a14:backgroundMark x1="88667" y1="6585" x2="88667" y2="6585"/>
                        <a14:backgroundMark x1="88667" y1="6585" x2="88667" y2="6585"/>
                        <a14:backgroundMark x1="88667" y1="6585" x2="88667" y2="6585"/>
                        <a14:backgroundMark x1="5778" y1="11098" x2="5778" y2="11098"/>
                        <a14:backgroundMark x1="5778" y1="11098" x2="5778" y2="11098"/>
                      </a14:backgroundRemoval>
                    </a14:imgEffect>
                  </a14:imgLayer>
                </a14:imgProps>
              </a:ext>
              <a:ext uri="{28A0092B-C50C-407E-A947-70E740481C1C}">
                <a14:useLocalDpi xmlns:a14="http://schemas.microsoft.com/office/drawing/2010/main" val="0"/>
              </a:ext>
            </a:extLst>
          </a:blip>
          <a:srcRect b="35179"/>
          <a:stretch/>
        </p:blipFill>
        <p:spPr bwMode="auto">
          <a:xfrm>
            <a:off x="9641540" y="5235636"/>
            <a:ext cx="2842497" cy="16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49461" y="1872681"/>
            <a:ext cx="989307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vi-VN" sz="6000" b="0" i="0" u="none" strike="noStrike" kern="1200" cap="none" spc="0" normalizeH="0" baseline="0" noProof="0">
                <a:ln>
                  <a:noFill/>
                </a:ln>
                <a:solidFill>
                  <a:srgbClr val="FF0000"/>
                </a:solidFill>
                <a:effectLst/>
                <a:uLnTx/>
                <a:uFillTx/>
                <a:latin typeface="Nunito Black" pitchFamily="2" charset="0"/>
                <a:ea typeface="+mn-ea"/>
                <a:cs typeface="+mn-cs"/>
              </a:rPr>
              <a:t>Tập làm văn</a:t>
            </a:r>
          </a:p>
          <a:p>
            <a:pPr marL="0" marR="0" lvl="0" indent="0" algn="ctr" defTabSz="914400" rtl="0" eaLnBrk="1" fontAlgn="auto" latinLnBrk="0" hangingPunct="1">
              <a:lnSpc>
                <a:spcPct val="90000"/>
              </a:lnSpc>
              <a:spcBef>
                <a:spcPct val="0"/>
              </a:spcBef>
              <a:spcAft>
                <a:spcPts val="1200"/>
              </a:spcAft>
              <a:buClrTx/>
              <a:buSzTx/>
              <a:buFontTx/>
              <a:buNone/>
              <a:tabLst/>
              <a:defRPr/>
            </a:pPr>
            <a:r>
              <a:rPr lang="vi-VN" sz="6000">
                <a:solidFill>
                  <a:srgbClr val="FF0000"/>
                </a:solidFill>
                <a:latin typeface="Nunito Black" pitchFamily="2" charset="0"/>
              </a:rPr>
              <a:t>Tả đồ vật mà em yêu thích</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pic>
        <p:nvPicPr>
          <p:cNvPr id="3" name="Picture 2">
            <a:extLst>
              <a:ext uri="{FF2B5EF4-FFF2-40B4-BE49-F238E27FC236}">
                <a16:creationId xmlns:a16="http://schemas.microsoft.com/office/drawing/2014/main" id="{9282B666-158A-75A6-AF7F-929665361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1400"/>
            <a:ext cx="12192000" cy="4496600"/>
          </a:xfrm>
          <a:prstGeom prst="rect">
            <a:avLst/>
          </a:prstGeom>
        </p:spPr>
      </p:pic>
    </p:spTree>
    <p:extLst>
      <p:ext uri="{BB962C8B-B14F-4D97-AF65-F5344CB8AC3E}">
        <p14:creationId xmlns:p14="http://schemas.microsoft.com/office/powerpoint/2010/main" val="3569804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a:solidFill>
                  <a:srgbClr val="00B050"/>
                </a:solidFill>
                <a:latin typeface="Nunito Black" pitchFamily="2" charset="0"/>
              </a:rPr>
              <a:t>Câu 1</a:t>
            </a:r>
            <a:r>
              <a:rPr lang="en-US" sz="2600" b="1">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a:solidFill>
                  <a:srgbClr val="00B050"/>
                </a:solidFill>
                <a:latin typeface="Nunito Black" pitchFamily="2" charset="0"/>
              </a:rPr>
              <a:t>a.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483327" y="1093110"/>
            <a:ext cx="8569235" cy="3507343"/>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000" dirty="0">
              <a:solidFill>
                <a:srgbClr val="0070C0"/>
              </a:solidFill>
              <a:latin typeface="Nunito Black" pitchFamily="2" charset="0"/>
            </a:endParaRPr>
          </a:p>
          <a:p>
            <a:pPr algn="just"/>
            <a:r>
              <a:rPr lang="vi-VN" sz="2000" dirty="0">
                <a:solidFill>
                  <a:srgbClr val="0070C0"/>
                </a:solidFill>
                <a:latin typeface="Nunito Black" pitchFamily="2" charset="0"/>
              </a:rPr>
              <a:t>tí 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00B050"/>
                </a:solidFill>
                <a:effectLst/>
                <a:uLnTx/>
                <a:uFillTx/>
                <a:latin typeface="Nunito Black" pitchFamily="2" charset="0"/>
                <a:ea typeface="+mn-ea"/>
                <a:cs typeface="+mn-cs"/>
              </a:rPr>
              <a:t>Câu 1</a:t>
            </a:r>
            <a:r>
              <a:rPr kumimoji="0" lang="en-US" sz="2600" b="1" i="0" u="none" strike="noStrike" kern="1200" cap="none" spc="0" normalizeH="0" baseline="0" noProof="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400" b="0" i="0" u="none" strike="noStrike" kern="1200" cap="none" spc="0" normalizeH="0" baseline="0" noProof="0" dirty="0">
                  <a:ln>
                    <a:noFill/>
                  </a:ln>
                  <a:solidFill>
                    <a:srgbClr val="002060"/>
                  </a:solidFill>
                  <a:effectLst/>
                  <a:uLnTx/>
                  <a:uFillTx/>
                  <a:latin typeface="Nunito Black" pitchFamily="2" charset="0"/>
                </a:rPr>
                <a:t>ừ ngữ hoặc câu văn:</a:t>
              </a:r>
              <a:endParaRPr lang="vi-VN" sz="2400" dirty="0">
                <a:solidFill>
                  <a:srgbClr val="002060"/>
                </a:solidFill>
              </a:endParaRPr>
            </a:p>
            <a:p>
              <a:r>
                <a:rPr lang="vi-VN" sz="2400" dirty="0">
                  <a:solidFill>
                    <a:srgbClr val="002060"/>
                  </a:solidFill>
                  <a:latin typeface="Nunito Black" pitchFamily="2" charset="0"/>
                </a:rPr>
                <a:t>- 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5"/>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a:solidFill>
                  <a:srgbClr val="7030A0"/>
                </a:solidFill>
                <a:latin typeface="Nunito Black" pitchFamily="2" charset="0"/>
              </a:rPr>
              <a:t>	</a:t>
            </a:r>
            <a:r>
              <a:rPr lang="vi-VN" sz="2400" dirty="0">
                <a:solidFill>
                  <a:srgbClr val="7030A0"/>
                </a:solidFill>
                <a:latin typeface="Nunito Black" pitchFamily="2"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4296</TotalTime>
  <Words>4187</Words>
  <Application>Microsoft Office PowerPoint</Application>
  <PresentationFormat>Widescreen</PresentationFormat>
  <Paragraphs>263</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OpenSans</vt:lpstr>
      <vt:lpstr>Arial</vt:lpstr>
      <vt:lpstr>Calibri</vt:lpstr>
      <vt:lpstr>Nunito Black</vt:lpstr>
      <vt:lpstr>Calibri Light</vt:lpstr>
      <vt:lpstr>Great Vibes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Nga Quuỳnh</cp:lastModifiedBy>
  <cp:revision>133</cp:revision>
  <dcterms:created xsi:type="dcterms:W3CDTF">2022-08-12T08:33:52Z</dcterms:created>
  <dcterms:modified xsi:type="dcterms:W3CDTF">2023-12-01T01:23:56Z</dcterms:modified>
</cp:coreProperties>
</file>