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3"/>
    <p:sldId id="258" r:id="rId4"/>
    <p:sldId id="270" r:id="rId5"/>
    <p:sldId id="259" r:id="rId6"/>
    <p:sldId id="267" r:id="rId7"/>
    <p:sldId id="268" r:id="rId8"/>
    <p:sldId id="269" r:id="rId9"/>
    <p:sldId id="266" r:id="rId10"/>
  </p:sldIdLst>
  <p:sldSz cx="16276320" cy="9144000"/>
  <p:notesSz cx="6858000" cy="9144000"/>
  <p:defaultTex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p:scale>
          <a:sx n="61" d="100"/>
          <a:sy n="61" d="100"/>
        </p:scale>
        <p:origin x="-72" y="23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1452245" rtl="0" eaLnBrk="1" latinLnBrk="0" hangingPunct="1">
      <a:defRPr sz="1900" kern="1200">
        <a:solidFill>
          <a:schemeClr val="tx1"/>
        </a:solidFill>
        <a:latin typeface="+mn-lt"/>
        <a:ea typeface="+mn-ea"/>
        <a:cs typeface="+mn-cs"/>
      </a:defRPr>
    </a:lvl1pPr>
    <a:lvl2pPr marL="726440" algn="l" defTabSz="1452245" rtl="0" eaLnBrk="1" latinLnBrk="0" hangingPunct="1">
      <a:defRPr sz="1900" kern="1200">
        <a:solidFill>
          <a:schemeClr val="tx1"/>
        </a:solidFill>
        <a:latin typeface="+mn-lt"/>
        <a:ea typeface="+mn-ea"/>
        <a:cs typeface="+mn-cs"/>
      </a:defRPr>
    </a:lvl2pPr>
    <a:lvl3pPr marL="1452245" algn="l" defTabSz="1452245" rtl="0" eaLnBrk="1" latinLnBrk="0" hangingPunct="1">
      <a:defRPr sz="1900" kern="1200">
        <a:solidFill>
          <a:schemeClr val="tx1"/>
        </a:solidFill>
        <a:latin typeface="+mn-lt"/>
        <a:ea typeface="+mn-ea"/>
        <a:cs typeface="+mn-cs"/>
      </a:defRPr>
    </a:lvl3pPr>
    <a:lvl4pPr marL="2178685" algn="l" defTabSz="1452245" rtl="0" eaLnBrk="1" latinLnBrk="0" hangingPunct="1">
      <a:defRPr sz="1900" kern="1200">
        <a:solidFill>
          <a:schemeClr val="tx1"/>
        </a:solidFill>
        <a:latin typeface="+mn-lt"/>
        <a:ea typeface="+mn-ea"/>
        <a:cs typeface="+mn-cs"/>
      </a:defRPr>
    </a:lvl4pPr>
    <a:lvl5pPr marL="2905125" algn="l" defTabSz="1452245" rtl="0" eaLnBrk="1" latinLnBrk="0" hangingPunct="1">
      <a:defRPr sz="1900" kern="1200">
        <a:solidFill>
          <a:schemeClr val="tx1"/>
        </a:solidFill>
        <a:latin typeface="+mn-lt"/>
        <a:ea typeface="+mn-ea"/>
        <a:cs typeface="+mn-cs"/>
      </a:defRPr>
    </a:lvl5pPr>
    <a:lvl6pPr marL="3631565" algn="l" defTabSz="1452245" rtl="0" eaLnBrk="1" latinLnBrk="0" hangingPunct="1">
      <a:defRPr sz="1900" kern="1200">
        <a:solidFill>
          <a:schemeClr val="tx1"/>
        </a:solidFill>
        <a:latin typeface="+mn-lt"/>
        <a:ea typeface="+mn-ea"/>
        <a:cs typeface="+mn-cs"/>
      </a:defRPr>
    </a:lvl6pPr>
    <a:lvl7pPr marL="4357370" algn="l" defTabSz="1452245" rtl="0" eaLnBrk="1" latinLnBrk="0" hangingPunct="1">
      <a:defRPr sz="1900" kern="1200">
        <a:solidFill>
          <a:schemeClr val="tx1"/>
        </a:solidFill>
        <a:latin typeface="+mn-lt"/>
        <a:ea typeface="+mn-ea"/>
        <a:cs typeface="+mn-cs"/>
      </a:defRPr>
    </a:lvl7pPr>
    <a:lvl8pPr marL="5083810" algn="l" defTabSz="1452245" rtl="0" eaLnBrk="1" latinLnBrk="0" hangingPunct="1">
      <a:defRPr sz="1900" kern="1200">
        <a:solidFill>
          <a:schemeClr val="tx1"/>
        </a:solidFill>
        <a:latin typeface="+mn-lt"/>
        <a:ea typeface="+mn-ea"/>
        <a:cs typeface="+mn-cs"/>
      </a:defRPr>
    </a:lvl8pPr>
    <a:lvl9pPr marL="5810250" algn="l" defTabSz="1452245"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440" indent="0" algn="ctr">
              <a:buNone/>
              <a:defRPr>
                <a:solidFill>
                  <a:schemeClr val="tx1">
                    <a:tint val="75000"/>
                  </a:schemeClr>
                </a:solidFill>
              </a:defRPr>
            </a:lvl2pPr>
            <a:lvl3pPr marL="1452245" indent="0" algn="ctr">
              <a:buNone/>
              <a:defRPr>
                <a:solidFill>
                  <a:schemeClr val="tx1">
                    <a:tint val="75000"/>
                  </a:schemeClr>
                </a:solidFill>
              </a:defRPr>
            </a:lvl3pPr>
            <a:lvl4pPr marL="2178685" indent="0" algn="ctr">
              <a:buNone/>
              <a:defRPr>
                <a:solidFill>
                  <a:schemeClr val="tx1">
                    <a:tint val="75000"/>
                  </a:schemeClr>
                </a:solidFill>
              </a:defRPr>
            </a:lvl4pPr>
            <a:lvl5pPr marL="2905125" indent="0" algn="ctr">
              <a:buNone/>
              <a:defRPr>
                <a:solidFill>
                  <a:schemeClr val="tx1">
                    <a:tint val="75000"/>
                  </a:schemeClr>
                </a:solidFill>
              </a:defRPr>
            </a:lvl5pPr>
            <a:lvl6pPr marL="3631565" indent="0" algn="ctr">
              <a:buNone/>
              <a:defRPr>
                <a:solidFill>
                  <a:schemeClr val="tx1">
                    <a:tint val="75000"/>
                  </a:schemeClr>
                </a:solidFill>
              </a:defRPr>
            </a:lvl6pPr>
            <a:lvl7pPr marL="4357370" indent="0" algn="ctr">
              <a:buNone/>
              <a:defRPr>
                <a:solidFill>
                  <a:schemeClr val="tx1">
                    <a:tint val="75000"/>
                  </a:schemeClr>
                </a:solidFill>
              </a:defRPr>
            </a:lvl7pPr>
            <a:lvl8pPr marL="5083810" indent="0" algn="ctr">
              <a:buNone/>
              <a:defRPr>
                <a:solidFill>
                  <a:schemeClr val="tx1">
                    <a:tint val="75000"/>
                  </a:schemeClr>
                </a:solidFill>
              </a:defRPr>
            </a:lvl8pPr>
            <a:lvl9pPr marL="581025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440" indent="0">
              <a:buNone/>
              <a:defRPr sz="2900">
                <a:solidFill>
                  <a:schemeClr val="tx1">
                    <a:tint val="75000"/>
                  </a:schemeClr>
                </a:solidFill>
              </a:defRPr>
            </a:lvl2pPr>
            <a:lvl3pPr marL="1452245" indent="0">
              <a:buNone/>
              <a:defRPr sz="2500">
                <a:solidFill>
                  <a:schemeClr val="tx1">
                    <a:tint val="75000"/>
                  </a:schemeClr>
                </a:solidFill>
              </a:defRPr>
            </a:lvl3pPr>
            <a:lvl4pPr marL="2178685" indent="0">
              <a:buNone/>
              <a:defRPr sz="2200">
                <a:solidFill>
                  <a:schemeClr val="tx1">
                    <a:tint val="75000"/>
                  </a:schemeClr>
                </a:solidFill>
              </a:defRPr>
            </a:lvl4pPr>
            <a:lvl5pPr marL="2905125" indent="0">
              <a:buNone/>
              <a:defRPr sz="2200">
                <a:solidFill>
                  <a:schemeClr val="tx1">
                    <a:tint val="75000"/>
                  </a:schemeClr>
                </a:solidFill>
              </a:defRPr>
            </a:lvl5pPr>
            <a:lvl6pPr marL="3631565" indent="0">
              <a:buNone/>
              <a:defRPr sz="2200">
                <a:solidFill>
                  <a:schemeClr val="tx1">
                    <a:tint val="75000"/>
                  </a:schemeClr>
                </a:solidFill>
              </a:defRPr>
            </a:lvl6pPr>
            <a:lvl7pPr marL="4357370" indent="0">
              <a:buNone/>
              <a:defRPr sz="2200">
                <a:solidFill>
                  <a:schemeClr val="tx1">
                    <a:tint val="75000"/>
                  </a:schemeClr>
                </a:solidFill>
              </a:defRPr>
            </a:lvl7pPr>
            <a:lvl8pPr marL="5083810" indent="0">
              <a:buNone/>
              <a:defRPr sz="2200">
                <a:solidFill>
                  <a:schemeClr val="tx1">
                    <a:tint val="75000"/>
                  </a:schemeClr>
                </a:solidFill>
              </a:defRPr>
            </a:lvl8pPr>
            <a:lvl9pPr marL="5810250" indent="0">
              <a:buNone/>
              <a:defRPr sz="2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440" indent="0">
              <a:buNone/>
              <a:defRPr sz="3200" b="1"/>
            </a:lvl2pPr>
            <a:lvl3pPr marL="1452245" indent="0">
              <a:buNone/>
              <a:defRPr sz="2900" b="1"/>
            </a:lvl3pPr>
            <a:lvl4pPr marL="2178685" indent="0">
              <a:buNone/>
              <a:defRPr sz="2500" b="1"/>
            </a:lvl4pPr>
            <a:lvl5pPr marL="2905125" indent="0">
              <a:buNone/>
              <a:defRPr sz="2500" b="1"/>
            </a:lvl5pPr>
            <a:lvl6pPr marL="3631565" indent="0">
              <a:buNone/>
              <a:defRPr sz="2500" b="1"/>
            </a:lvl6pPr>
            <a:lvl7pPr marL="4357370" indent="0">
              <a:buNone/>
              <a:defRPr sz="2500" b="1"/>
            </a:lvl7pPr>
            <a:lvl8pPr marL="5083810" indent="0">
              <a:buNone/>
              <a:defRPr sz="2500" b="1"/>
            </a:lvl8pPr>
            <a:lvl9pPr marL="5810250" indent="0">
              <a:buNone/>
              <a:defRPr sz="2500" b="1"/>
            </a:lvl9pPr>
          </a:lstStyle>
          <a:p>
            <a:pPr lvl="0"/>
            <a:r>
              <a:rPr lang="en-US"/>
              <a:t>Click to edit Master text styles</a:t>
            </a:r>
            <a:endParaRPr lang="en-US"/>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440" indent="0">
              <a:buNone/>
              <a:defRPr sz="3200" b="1"/>
            </a:lvl2pPr>
            <a:lvl3pPr marL="1452245" indent="0">
              <a:buNone/>
              <a:defRPr sz="2900" b="1"/>
            </a:lvl3pPr>
            <a:lvl4pPr marL="2178685" indent="0">
              <a:buNone/>
              <a:defRPr sz="2500" b="1"/>
            </a:lvl4pPr>
            <a:lvl5pPr marL="2905125" indent="0">
              <a:buNone/>
              <a:defRPr sz="2500" b="1"/>
            </a:lvl5pPr>
            <a:lvl6pPr marL="3631565" indent="0">
              <a:buNone/>
              <a:defRPr sz="2500" b="1"/>
            </a:lvl6pPr>
            <a:lvl7pPr marL="4357370" indent="0">
              <a:buNone/>
              <a:defRPr sz="2500" b="1"/>
            </a:lvl7pPr>
            <a:lvl8pPr marL="5083810" indent="0">
              <a:buNone/>
              <a:defRPr sz="2500" b="1"/>
            </a:lvl8pPr>
            <a:lvl9pPr marL="5810250" indent="0">
              <a:buNone/>
              <a:defRPr sz="2500" b="1"/>
            </a:lvl9pPr>
          </a:lstStyle>
          <a:p>
            <a:pPr lvl="0"/>
            <a:r>
              <a:rPr lang="en-US"/>
              <a:t>Click to edit Master text styles</a:t>
            </a:r>
            <a:endParaRPr lang="en-US"/>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440" indent="0">
              <a:buNone/>
              <a:defRPr sz="1900"/>
            </a:lvl2pPr>
            <a:lvl3pPr marL="1452245" indent="0">
              <a:buNone/>
              <a:defRPr sz="1600"/>
            </a:lvl3pPr>
            <a:lvl4pPr marL="2178685" indent="0">
              <a:buNone/>
              <a:defRPr sz="1400"/>
            </a:lvl4pPr>
            <a:lvl5pPr marL="2905125" indent="0">
              <a:buNone/>
              <a:defRPr sz="1400"/>
            </a:lvl5pPr>
            <a:lvl6pPr marL="3631565" indent="0">
              <a:buNone/>
              <a:defRPr sz="1400"/>
            </a:lvl6pPr>
            <a:lvl7pPr marL="4357370" indent="0">
              <a:buNone/>
              <a:defRPr sz="1400"/>
            </a:lvl7pPr>
            <a:lvl8pPr marL="5083810" indent="0">
              <a:buNone/>
              <a:defRPr sz="1400"/>
            </a:lvl8pPr>
            <a:lvl9pPr marL="5810250" indent="0">
              <a:buNone/>
              <a:defRPr sz="14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440" indent="0">
              <a:buNone/>
              <a:defRPr sz="4400"/>
            </a:lvl2pPr>
            <a:lvl3pPr marL="1452245" indent="0">
              <a:buNone/>
              <a:defRPr sz="3800"/>
            </a:lvl3pPr>
            <a:lvl4pPr marL="2178685" indent="0">
              <a:buNone/>
              <a:defRPr sz="3200"/>
            </a:lvl4pPr>
            <a:lvl5pPr marL="2905125" indent="0">
              <a:buNone/>
              <a:defRPr sz="3200"/>
            </a:lvl5pPr>
            <a:lvl6pPr marL="3631565" indent="0">
              <a:buNone/>
              <a:defRPr sz="3200"/>
            </a:lvl6pPr>
            <a:lvl7pPr marL="4357370" indent="0">
              <a:buNone/>
              <a:defRPr sz="3200"/>
            </a:lvl7pPr>
            <a:lvl8pPr marL="5083810" indent="0">
              <a:buNone/>
              <a:defRPr sz="3200"/>
            </a:lvl8pPr>
            <a:lvl9pPr marL="5810250"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440" indent="0">
              <a:buNone/>
              <a:defRPr sz="1900"/>
            </a:lvl2pPr>
            <a:lvl3pPr marL="1452245" indent="0">
              <a:buNone/>
              <a:defRPr sz="1600"/>
            </a:lvl3pPr>
            <a:lvl4pPr marL="2178685" indent="0">
              <a:buNone/>
              <a:defRPr sz="1400"/>
            </a:lvl4pPr>
            <a:lvl5pPr marL="2905125" indent="0">
              <a:buNone/>
              <a:defRPr sz="1400"/>
            </a:lvl5pPr>
            <a:lvl6pPr marL="3631565" indent="0">
              <a:buNone/>
              <a:defRPr sz="1400"/>
            </a:lvl6pPr>
            <a:lvl7pPr marL="4357370" indent="0">
              <a:buNone/>
              <a:defRPr sz="1400"/>
            </a:lvl7pPr>
            <a:lvl8pPr marL="5083810" indent="0">
              <a:buNone/>
              <a:defRPr sz="1400"/>
            </a:lvl8pPr>
            <a:lvl9pPr marL="5810250" indent="0">
              <a:buNone/>
              <a:defRPr sz="14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245" rtl="0" eaLnBrk="1" latinLnBrk="0" hangingPunct="1">
        <a:spcBef>
          <a:spcPct val="0"/>
        </a:spcBef>
        <a:buNone/>
        <a:defRPr sz="7000" kern="1200">
          <a:solidFill>
            <a:schemeClr val="tx1"/>
          </a:solidFill>
          <a:latin typeface="+mj-lt"/>
          <a:ea typeface="+mj-ea"/>
          <a:cs typeface="+mj-cs"/>
        </a:defRPr>
      </a:lvl1pPr>
    </p:titleStyle>
    <p:bodyStyle>
      <a:lvl1pPr marL="544830" indent="-544830" algn="l" defTabSz="1452245"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80465" indent="-454025" algn="l" defTabSz="1452245" rtl="0" eaLnBrk="1" latinLnBrk="0" hangingPunct="1">
        <a:spcBef>
          <a:spcPct val="20000"/>
        </a:spcBef>
        <a:buFont typeface="Arial" panose="020B0604020202020204" pitchFamily="34" charset="0"/>
        <a:buChar char="–"/>
        <a:defRPr sz="4400" kern="1200">
          <a:solidFill>
            <a:schemeClr val="tx1"/>
          </a:solidFill>
          <a:latin typeface="+mn-lt"/>
          <a:ea typeface="+mn-ea"/>
          <a:cs typeface="+mn-cs"/>
        </a:defRPr>
      </a:lvl2pPr>
      <a:lvl3pPr marL="1815465" indent="-363220" algn="l" defTabSz="145224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41905"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68345"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399415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2059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4703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17347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image" Target="../media/image6.GIF"/><Relationship Id="rId4" Type="http://schemas.openxmlformats.org/officeDocument/2006/relationships/image" Target="../media/image5.GIF"/><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718560" y="765810"/>
            <a:ext cx="8679180" cy="681990"/>
          </a:xfrm>
          <a:prstGeom prst="rect">
            <a:avLst/>
          </a:prstGeom>
          <a:solidFill>
            <a:schemeClr val="accent5">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500" b="1">
                <a:solidFill>
                  <a:srgbClr val="FF0066"/>
                </a:solidFill>
                <a:latin typeface="Times New Roman" panose="02020603050405020304" pitchFamily="18" charset="0"/>
              </a:rPr>
              <a:t>TRƯỜNG TIỂU HỌC </a:t>
            </a:r>
            <a:r>
              <a:rPr lang="vi-VN" altLang="en-US" sz="3500" b="1">
                <a:solidFill>
                  <a:srgbClr val="FF0066"/>
                </a:solidFill>
                <a:latin typeface="Times New Roman" panose="02020603050405020304" pitchFamily="18" charset="0"/>
              </a:rPr>
              <a:t>YÊN </a:t>
            </a:r>
            <a:r>
              <a:rPr lang="vi-VN" altLang="en-US" sz="3500" b="1">
                <a:solidFill>
                  <a:srgbClr val="FF0066"/>
                </a:solidFill>
                <a:latin typeface="Times New Roman" panose="02020603050405020304" pitchFamily="18" charset="0"/>
              </a:rPr>
              <a:t>THÀNH</a:t>
            </a:r>
            <a:endParaRPr lang="vi-VN" altLang="en-US" sz="3500" b="1">
              <a:solidFill>
                <a:srgbClr val="FF0066"/>
              </a:solidFill>
              <a:latin typeface="Times New Roman" panose="02020603050405020304" pitchFamily="18" charset="0"/>
            </a:endParaRPr>
          </a:p>
        </p:txBody>
      </p:sp>
      <p:sp>
        <p:nvSpPr>
          <p:cNvPr id="10" name="Text Box 14"/>
          <p:cNvSpPr txBox="1">
            <a:spLocks noChangeArrowheads="1"/>
          </p:cNvSpPr>
          <p:nvPr/>
        </p:nvSpPr>
        <p:spPr bwMode="auto">
          <a:xfrm>
            <a:off x="2783822" y="4343401"/>
            <a:ext cx="10928600" cy="257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 Toán lớp 3</a:t>
            </a:r>
            <a:endParaRPr lang="en-US" sz="4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21: KHỐI LẬP PHƯƠNG, </a:t>
            </a:r>
            <a:endParaRPr lang="en-US" sz="4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KHỐI HỘP CHỮ NHẬT</a:t>
            </a:r>
            <a:endParaRPr lang="en-US" sz="4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anose="02020603050405020304" pitchFamily="18" charset="0"/>
              </a:rPr>
              <a:t>CHÀO MỪNG QUÝ THẦY CÔ</a:t>
            </a:r>
            <a:endParaRPr lang="en-US" sz="6000" b="1">
              <a:solidFill>
                <a:srgbClr val="0000CC"/>
              </a:solidFill>
              <a:effectLst>
                <a:outerShdw blurRad="38100" dist="38100" dir="2700000" algn="tl">
                  <a:srgbClr val="000000">
                    <a:alpha val="43137"/>
                  </a:srgbClr>
                </a:outerShdw>
              </a:effectLst>
              <a:latin typeface="Times New Roman" panose="02020603050405020304" pitchFamily="18" charset="0"/>
            </a:endParaRP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anose="02020603050405020304" pitchFamily="18" charset="0"/>
              </a:rPr>
              <a:t>VỀ DỰ GIỜ THĂM LỚP</a:t>
            </a:r>
            <a:endParaRPr lang="en-US" sz="60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pic>
        <p:nvPicPr>
          <p:cNvPr id="1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276" y="404971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4"/>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5"/>
          <a:srcRect/>
          <a:stretch>
            <a:fillRect/>
          </a:stretch>
        </p:blipFill>
        <p:spPr bwMode="auto">
          <a:xfrm rot="417220" flipH="1">
            <a:off x="2566233" y="5944174"/>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
          <p:cNvSpPr txBox="1">
            <a:spLocks noChangeArrowheads="1"/>
          </p:cNvSpPr>
          <p:nvPr/>
        </p:nvSpPr>
        <p:spPr bwMode="auto">
          <a:xfrm>
            <a:off x="3718560" y="381000"/>
            <a:ext cx="3223895" cy="574040"/>
          </a:xfrm>
          <a:prstGeom prst="rect">
            <a:avLst/>
          </a:prstGeom>
          <a:solidFill>
            <a:schemeClr val="accent5">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2800" b="1" smtClean="0">
                <a:solidFill>
                  <a:srgbClr val="0000CC"/>
                </a:solidFill>
                <a:latin typeface="Times New Roman" panose="02020603050405020304" pitchFamily="18" charset="0"/>
              </a:rPr>
              <a:t>KHỞI ĐỘNG</a:t>
            </a:r>
            <a:endParaRPr lang="vi-VN" sz="2800" b="1">
              <a:solidFill>
                <a:srgbClr val="0000CC"/>
              </a:solidFill>
              <a:latin typeface="Times New Roman" panose="02020603050405020304" pitchFamily="18" charset="0"/>
            </a:endParaRPr>
          </a:p>
        </p:txBody>
      </p:sp>
      <p:pic>
        <p:nvPicPr>
          <p:cNvPr id="1026" name="Picture 2" descr="22 Bể cá cảnh đẹp giá rẻ nhất định phải có trong nhà"/>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1960" y="2800985"/>
            <a:ext cx="6144895" cy="46088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ối lập phương đa năng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845" y="381000"/>
            <a:ext cx="8919210" cy="86448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9193914" y="5486400"/>
            <a:ext cx="6803723" cy="3376745"/>
          </a:xfrm>
          <a:prstGeom prst="rect">
            <a:avLst/>
          </a:prstGeom>
          <a:solidFill>
            <a:schemeClr val="bg1"/>
          </a:solidFill>
          <a:ln>
            <a:noFill/>
          </a:ln>
          <a:effec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defRPr/>
            </a:pPr>
            <a:r>
              <a:rPr lang="en-US" sz="3000" b="1" dirty="0">
                <a:solidFill>
                  <a:srgbClr val="0000FF"/>
                </a:solidFill>
                <a:latin typeface="Times New Roman" panose="02020603050405020304" pitchFamily="18" charset="0"/>
              </a:rPr>
              <a:t>- </a:t>
            </a:r>
            <a:r>
              <a:rPr lang="vi-VN" sz="3000" b="1" dirty="0">
                <a:solidFill>
                  <a:srgbClr val="0000FF"/>
                </a:solidFill>
                <a:latin typeface="Times New Roman" panose="02020603050405020304" pitchFamily="18" charset="0"/>
              </a:rPr>
              <a:t>Khối hộp chữ nhật và khối lập phương đều có 8 đỉnh, 6 mặt và 12 cạnh.</a:t>
            </a:r>
            <a:endParaRPr lang="vi-VN" sz="3000" b="1" dirty="0">
              <a:solidFill>
                <a:srgbClr val="0000FF"/>
              </a:solidFill>
              <a:latin typeface="Times New Roman" panose="02020603050405020304" pitchFamily="18" charset="0"/>
            </a:endParaRPr>
          </a:p>
          <a:p>
            <a:pPr algn="just" eaLnBrk="1" hangingPunct="1">
              <a:spcBef>
                <a:spcPts val="0"/>
              </a:spcBef>
              <a:defRPr/>
            </a:pPr>
            <a:r>
              <a:rPr lang="en-US" sz="3000" b="1" dirty="0">
                <a:solidFill>
                  <a:srgbClr val="0000FF"/>
                </a:solidFill>
                <a:latin typeface="Times New Roman" panose="02020603050405020304" pitchFamily="18" charset="0"/>
              </a:rPr>
              <a:t>- </a:t>
            </a:r>
            <a:r>
              <a:rPr lang="vi-VN" sz="3000" b="1" dirty="0">
                <a:solidFill>
                  <a:srgbClr val="0000FF"/>
                </a:solidFill>
                <a:latin typeface="Times New Roman" panose="02020603050405020304" pitchFamily="18" charset="0"/>
              </a:rPr>
              <a:t>Các mặt của kh</a:t>
            </a:r>
            <a:r>
              <a:rPr lang="en-US" sz="3000" b="1" dirty="0">
                <a:solidFill>
                  <a:srgbClr val="0000FF"/>
                </a:solidFill>
                <a:latin typeface="Times New Roman" panose="02020603050405020304" pitchFamily="18" charset="0"/>
              </a:rPr>
              <a:t>ố</a:t>
            </a:r>
            <a:r>
              <a:rPr lang="vi-VN" sz="3000" b="1" dirty="0">
                <a:solidFill>
                  <a:srgbClr val="0000FF"/>
                </a:solidFill>
                <a:latin typeface="Times New Roman" panose="02020603050405020304" pitchFamily="18" charset="0"/>
              </a:rPr>
              <a:t>i hộp chữ nhật đều là hình chữ nhật.</a:t>
            </a:r>
            <a:endParaRPr lang="vi-VN" sz="3000" b="1" dirty="0">
              <a:solidFill>
                <a:srgbClr val="0000FF"/>
              </a:solidFill>
              <a:latin typeface="Times New Roman" panose="02020603050405020304" pitchFamily="18" charset="0"/>
            </a:endParaRPr>
          </a:p>
          <a:p>
            <a:pPr algn="just" eaLnBrk="1" hangingPunct="1">
              <a:spcBef>
                <a:spcPts val="0"/>
              </a:spcBef>
              <a:defRPr/>
            </a:pPr>
            <a:r>
              <a:rPr lang="en-US" sz="3000" b="1" dirty="0">
                <a:solidFill>
                  <a:srgbClr val="0000FF"/>
                </a:solidFill>
                <a:latin typeface="Times New Roman" panose="02020603050405020304" pitchFamily="18" charset="0"/>
              </a:rPr>
              <a:t>- </a:t>
            </a:r>
            <a:r>
              <a:rPr lang="vi-VN" sz="3000" b="1" dirty="0">
                <a:solidFill>
                  <a:srgbClr val="0000FF"/>
                </a:solidFill>
                <a:latin typeface="Times New Roman" panose="02020603050405020304" pitchFamily="18" charset="0"/>
              </a:rPr>
              <a:t>Các mặt của khối lập phương đều là hình vuông.</a:t>
            </a:r>
            <a:endParaRPr lang="vi-VN" sz="3000" b="1" dirty="0">
              <a:solidFill>
                <a:srgbClr val="0000FF"/>
              </a:solidFill>
              <a:latin typeface="Times New Roman" panose="02020603050405020304" pitchFamily="18" charset="0"/>
            </a:endParaRPr>
          </a:p>
        </p:txBody>
      </p:sp>
      <p:pic>
        <p:nvPicPr>
          <p:cNvPr id="16" name="Picture 15"/>
          <p:cNvPicPr>
            <a:picLocks noChangeAspect="1"/>
          </p:cNvPicPr>
          <p:nvPr/>
        </p:nvPicPr>
        <p:blipFill rotWithShape="1">
          <a:blip r:embed="rId1">
            <a:extLst>
              <a:ext uri="{28A0092B-C50C-407E-A947-70E740481C1C}">
                <a14:useLocalDpi xmlns:a14="http://schemas.microsoft.com/office/drawing/2010/main" val="0"/>
              </a:ext>
            </a:extLst>
          </a:blip>
          <a:srcRect l="3756" t="45091" r="3451"/>
          <a:stretch>
            <a:fillRect/>
          </a:stretch>
        </p:blipFill>
        <p:spPr>
          <a:xfrm>
            <a:off x="278513" y="4512590"/>
            <a:ext cx="8915401" cy="4128338"/>
          </a:xfrm>
          <a:prstGeom prst="rect">
            <a:avLst/>
          </a:prstGeom>
        </p:spPr>
      </p:pic>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7734" t="24074" r="39557" b="65926"/>
          <a:stretch>
            <a:fillRect/>
          </a:stretch>
        </p:blipFill>
        <p:spPr bwMode="auto">
          <a:xfrm>
            <a:off x="278513" y="152400"/>
            <a:ext cx="2286001" cy="101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rotWithShape="1">
          <a:blip r:embed="rId1">
            <a:extLst>
              <a:ext uri="{28A0092B-C50C-407E-A947-70E740481C1C}">
                <a14:useLocalDpi xmlns:a14="http://schemas.microsoft.com/office/drawing/2010/main" val="0"/>
              </a:ext>
            </a:extLst>
          </a:blip>
          <a:srcRect l="3877" r="3481" b="59706"/>
          <a:stretch>
            <a:fillRect/>
          </a:stretch>
        </p:blipFill>
        <p:spPr>
          <a:xfrm>
            <a:off x="2585371" y="184688"/>
            <a:ext cx="11785047" cy="40111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70819" y="2137946"/>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1</a:t>
              </a:r>
              <a:endParaRPr lang="en-US" sz="3600" b="1">
                <a:solidFill>
                  <a:srgbClr val="FF0000"/>
                </a:solidFill>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1127919" y="2142292"/>
            <a:ext cx="14401800" cy="1261884"/>
          </a:xfrm>
          <a:prstGeom prst="rect">
            <a:avLst/>
          </a:prstGeom>
          <a:noFill/>
        </p:spPr>
        <p:txBody>
          <a:bodyPr wrap="square" rtlCol="0">
            <a:spAutoFit/>
          </a:bodyPr>
          <a:lstStyle/>
          <a:p>
            <a:pPr algn="just"/>
            <a:r>
              <a:rPr lang="en-US" sz="3800" b="1" smtClean="0">
                <a:solidFill>
                  <a:srgbClr val="0000FF"/>
                </a:solidFill>
                <a:latin typeface="Times New Roman" panose="02020603050405020304" pitchFamily="18" charset="0"/>
                <a:cs typeface="Times New Roman" panose="02020603050405020304" pitchFamily="18" charset="0"/>
              </a:rPr>
              <a:t>        Một </a:t>
            </a:r>
            <a:r>
              <a:rPr lang="en-US" sz="3800" b="1">
                <a:solidFill>
                  <a:srgbClr val="0000FF"/>
                </a:solidFill>
                <a:latin typeface="Times New Roman" panose="02020603050405020304" pitchFamily="18" charset="0"/>
                <a:cs typeface="Times New Roman" panose="02020603050405020304" pitchFamily="18" charset="0"/>
              </a:rPr>
              <a:t>chiếc khung sắt dạng khối hộp chữ nhật có các cạnh được sơn màu như hình vẽ.</a:t>
            </a:r>
            <a:endParaRPr lang="en-US" sz="3800" b="1">
              <a:solidFill>
                <a:srgbClr val="0000FF"/>
              </a:solidFill>
              <a:latin typeface="Times New Roman" panose="02020603050405020304" pitchFamily="18" charset="0"/>
              <a:cs typeface="Times New Roman" panose="02020603050405020304" pitchFamily="18" charset="0"/>
            </a:endParaRPr>
          </a:p>
        </p:txBody>
      </p:sp>
      <p:sp>
        <p:nvSpPr>
          <p:cNvPr id="16" name="Text Box 14"/>
          <p:cNvSpPr txBox="1">
            <a:spLocks noChangeArrowheads="1"/>
          </p:cNvSpPr>
          <p:nvPr/>
        </p:nvSpPr>
        <p:spPr bwMode="auto">
          <a:xfrm>
            <a:off x="2727958" y="381140"/>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anose="02020603050405020304" pitchFamily="18" charset="0"/>
              </a:rPr>
              <a:t>BÀI </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18" name="TextBox 17"/>
          <p:cNvSpPr txBox="1"/>
          <p:nvPr/>
        </p:nvSpPr>
        <p:spPr>
          <a:xfrm>
            <a:off x="1127919" y="3386316"/>
            <a:ext cx="9220200" cy="1261884"/>
          </a:xfrm>
          <a:prstGeom prst="rect">
            <a:avLst/>
          </a:prstGeom>
          <a:noFill/>
        </p:spPr>
        <p:txBody>
          <a:bodyPr wrap="square" rtlCol="0">
            <a:spAutoFit/>
          </a:bodyPr>
          <a:lstStyle/>
          <a:p>
            <a:pPr algn="just"/>
            <a:r>
              <a:rPr lang="en-US" sz="3800" b="1">
                <a:solidFill>
                  <a:srgbClr val="0000FF"/>
                </a:solidFill>
                <a:latin typeface="Times New Roman" panose="02020603050405020304" pitchFamily="18" charset="0"/>
                <a:cs typeface="Times New Roman" panose="02020603050405020304" pitchFamily="18" charset="0"/>
              </a:rPr>
              <a:t>a. Có mấy cạnh được sơn màu xanh, mấy cạnh được sơn màu đỏ?</a:t>
            </a:r>
            <a:endParaRPr lang="en-US" sz="3800" b="1">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127919" y="5441990"/>
            <a:ext cx="9372600" cy="2431435"/>
          </a:xfrm>
          <a:prstGeom prst="rect">
            <a:avLst/>
          </a:prstGeom>
          <a:noFill/>
        </p:spPr>
        <p:txBody>
          <a:bodyPr wrap="square" rtlCol="0">
            <a:spAutoFit/>
          </a:bodyPr>
          <a:lstStyle/>
          <a:p>
            <a:r>
              <a:rPr lang="en-US" sz="3800" b="1" dirty="0">
                <a:solidFill>
                  <a:srgbClr val="0000FF"/>
                </a:solidFill>
                <a:latin typeface="Times New Roman" panose="02020603050405020304" pitchFamily="18" charset="0"/>
                <a:cs typeface="Times New Roman" panose="02020603050405020304" pitchFamily="18" charset="0"/>
              </a:rPr>
              <a:t>b. </a:t>
            </a:r>
            <a:r>
              <a:rPr lang="en-US" sz="3800" b="1" dirty="0" err="1">
                <a:solidFill>
                  <a:srgbClr val="0000FF"/>
                </a:solidFill>
                <a:latin typeface="Times New Roman" panose="02020603050405020304" pitchFamily="18" charset="0"/>
                <a:cs typeface="Times New Roman" panose="02020603050405020304" pitchFamily="18" charset="0"/>
              </a:rPr>
              <a:t>Chọn</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câu</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trả</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lời</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đúng</a:t>
            </a:r>
            <a:r>
              <a:rPr lang="en-US" sz="3800" b="1" dirty="0">
                <a:solidFill>
                  <a:srgbClr val="0000FF"/>
                </a:solidFill>
                <a:latin typeface="Times New Roman" panose="02020603050405020304" pitchFamily="18" charset="0"/>
                <a:cs typeface="Times New Roman" panose="02020603050405020304" pitchFamily="18" charset="0"/>
              </a:rPr>
              <a:t>.</a:t>
            </a:r>
            <a:endParaRPr lang="en-US" sz="3800" b="1" dirty="0">
              <a:solidFill>
                <a:srgbClr val="0000FF"/>
              </a:solidFill>
              <a:latin typeface="Times New Roman" panose="02020603050405020304" pitchFamily="18" charset="0"/>
              <a:cs typeface="Times New Roman" panose="02020603050405020304" pitchFamily="18" charset="0"/>
            </a:endParaRPr>
          </a:p>
          <a:p>
            <a:pPr algn="just"/>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Người</a:t>
            </a:r>
            <a:r>
              <a:rPr lang="en-US" sz="3800" b="1" dirty="0">
                <a:solidFill>
                  <a:srgbClr val="0000FF"/>
                </a:solidFill>
                <a:latin typeface="Times New Roman" panose="02020603050405020304" pitchFamily="18" charset="0"/>
                <a:cs typeface="Times New Roman" panose="02020603050405020304" pitchFamily="18" charset="0"/>
              </a:rPr>
              <a:t> ta </a:t>
            </a:r>
            <a:r>
              <a:rPr lang="en-US" sz="3800" b="1" dirty="0" err="1">
                <a:solidFill>
                  <a:srgbClr val="0000FF"/>
                </a:solidFill>
                <a:latin typeface="Times New Roman" panose="02020603050405020304" pitchFamily="18" charset="0"/>
                <a:cs typeface="Times New Roman" panose="02020603050405020304" pitchFamily="18" charset="0"/>
              </a:rPr>
              <a:t>lắp</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một</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tấm</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gỗ</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vừa</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khít</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vào</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mặt</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trước</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của</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chiếc</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khung</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sắt</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đó</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Miếng</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gỗ</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cần</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lắp</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có</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dạng</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hình</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gì</a:t>
            </a:r>
            <a:r>
              <a:rPr lang="en-US" sz="3800" b="1" dirty="0">
                <a:solidFill>
                  <a:srgbClr val="0000FF"/>
                </a:solidFill>
                <a:latin typeface="Times New Roman" panose="02020603050405020304" pitchFamily="18" charset="0"/>
                <a:cs typeface="Times New Roman" panose="02020603050405020304" pitchFamily="18" charset="0"/>
              </a:rPr>
              <a:t>?</a:t>
            </a:r>
            <a:endParaRPr lang="en-US" sz="3800" b="1"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2190750" y="8113964"/>
            <a:ext cx="28194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00FF"/>
                </a:solidFill>
                <a:latin typeface="Times New Roman" panose="02020603050405020304" pitchFamily="18" charset="0"/>
                <a:cs typeface="Times New Roman" panose="02020603050405020304" pitchFamily="18" charset="0"/>
              </a:rPr>
              <a:t>A. </a:t>
            </a:r>
            <a:r>
              <a:rPr lang="en-US" sz="3600" dirty="0" err="1">
                <a:solidFill>
                  <a:srgbClr val="0000FF"/>
                </a:solidFill>
                <a:latin typeface="Times New Roman" panose="02020603050405020304" pitchFamily="18" charset="0"/>
                <a:cs typeface="Times New Roman" panose="02020603050405020304" pitchFamily="18" charset="0"/>
              </a:rPr>
              <a:t>Hình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tròn</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6233319" y="8122673"/>
            <a:ext cx="35052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00FF"/>
                </a:solidFill>
                <a:latin typeface="Times New Roman" panose="02020603050405020304" pitchFamily="18" charset="0"/>
                <a:cs typeface="Times New Roman" panose="02020603050405020304" pitchFamily="18" charset="0"/>
              </a:rPr>
              <a:t>B. Hình tam giác</a:t>
            </a:r>
            <a:endParaRPr lang="en-US" sz="3600">
              <a:solidFill>
                <a:srgbClr val="0000FF"/>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0580688" y="8113964"/>
            <a:ext cx="35052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00FF"/>
                </a:solidFill>
                <a:latin typeface="Times New Roman" panose="02020603050405020304" pitchFamily="18" charset="0"/>
                <a:cs typeface="Times New Roman" panose="02020603050405020304" pitchFamily="18" charset="0"/>
              </a:rPr>
              <a:t>C. </a:t>
            </a:r>
            <a:r>
              <a:rPr lang="en-US" sz="3600" dirty="0" err="1">
                <a:solidFill>
                  <a:srgbClr val="0000FF"/>
                </a:solidFill>
                <a:latin typeface="Times New Roman" panose="02020603050405020304" pitchFamily="18" charset="0"/>
                <a:cs typeface="Times New Roman" panose="02020603050405020304" pitchFamily="18" charset="0"/>
              </a:rPr>
              <a:t>Hình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chữ</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nhật</a:t>
            </a:r>
            <a:endParaRPr lang="en-US" sz="3600" dirty="0">
              <a:solidFill>
                <a:srgbClr val="0000FF"/>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818030" y="2971800"/>
            <a:ext cx="5458608" cy="3679729"/>
          </a:xfrm>
          <a:prstGeom prst="rect">
            <a:avLst/>
          </a:prstGeom>
        </p:spPr>
      </p:pic>
      <p:sp>
        <p:nvSpPr>
          <p:cNvPr id="24" name="Rectangle 23"/>
          <p:cNvSpPr/>
          <p:nvPr/>
        </p:nvSpPr>
        <p:spPr>
          <a:xfrm>
            <a:off x="2162975" y="4639346"/>
            <a:ext cx="861059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Có </a:t>
            </a:r>
            <a:r>
              <a:rPr lang="vi-VN" altLang="en-US" sz="3600">
                <a:solidFill>
                  <a:srgbClr val="FF0000"/>
                </a:solidFill>
                <a:latin typeface="Times New Roman" panose="02020603050405020304" pitchFamily="18" charset="0"/>
                <a:cs typeface="Times New Roman" panose="02020603050405020304" pitchFamily="18" charset="0"/>
              </a:rPr>
              <a:t>4</a:t>
            </a:r>
            <a:r>
              <a:rPr lang="en-US" sz="3600">
                <a:solidFill>
                  <a:srgbClr val="FF0000"/>
                </a:solidFill>
                <a:latin typeface="Times New Roman" panose="02020603050405020304" pitchFamily="18" charset="0"/>
                <a:cs typeface="Times New Roman" panose="02020603050405020304" pitchFamily="18" charset="0"/>
              </a:rPr>
              <a:t> cạnh sơn màu xanh, </a:t>
            </a:r>
            <a:r>
              <a:rPr lang="vi-VN" altLang="en-US" sz="3600">
                <a:solidFill>
                  <a:srgbClr val="FF0000"/>
                </a:solidFill>
                <a:latin typeface="Times New Roman" panose="02020603050405020304" pitchFamily="18" charset="0"/>
                <a:cs typeface="Times New Roman" panose="02020603050405020304" pitchFamily="18" charset="0"/>
              </a:rPr>
              <a:t>8</a:t>
            </a:r>
            <a:r>
              <a:rPr lang="en-US" sz="3600">
                <a:solidFill>
                  <a:srgbClr val="FF0000"/>
                </a:solidFill>
                <a:latin typeface="Times New Roman" panose="02020603050405020304" pitchFamily="18" charset="0"/>
                <a:cs typeface="Times New Roman" panose="02020603050405020304" pitchFamily="18" charset="0"/>
              </a:rPr>
              <a:t> cạnh sơn màu đỏ</a:t>
            </a:r>
            <a:endParaRPr 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500"/>
                            </p:stCondLst>
                            <p:childTnLst>
                              <p:par>
                                <p:cTn id="30" presetID="1" presetClass="emph" presetSubtype="2" fill="hold" nodeType="afterEffect">
                                  <p:stCondLst>
                                    <p:cond delay="0"/>
                                  </p:stCondLst>
                                  <p:childTnLst>
                                    <p:animClr clrSpc="rgb" dir="cw">
                                      <p:cBhvr>
                                        <p:cTn id="31" dur="2000" fill="hold"/>
                                        <p:tgtEl>
                                          <p:spTgt spid="21"/>
                                        </p:tgtEl>
                                        <p:attrNameLst>
                                          <p:attrName>fillcolor</p:attrName>
                                        </p:attrNameLst>
                                      </p:cBhvr>
                                      <p:to>
                                        <a:schemeClr val="accent2"/>
                                      </p:to>
                                    </p:animClr>
                                    <p:set>
                                      <p:cBhvr>
                                        <p:cTn id="32" dur="2000" fill="hold"/>
                                        <p:tgtEl>
                                          <p:spTgt spid="21"/>
                                        </p:tgtEl>
                                        <p:attrNameLst>
                                          <p:attrName>fill.type</p:attrName>
                                        </p:attrNameLst>
                                      </p:cBhvr>
                                      <p:to>
                                        <p:strVal val="solid"/>
                                      </p:to>
                                    </p:set>
                                    <p:set>
                                      <p:cBhvr>
                                        <p:cTn id="33" dur="20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7" grpId="0" animBg="1"/>
      <p:bldP spid="20" grpId="0" animBg="1"/>
      <p:bldP spid="21"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70819" y="2137946"/>
            <a:ext cx="1590587" cy="681454"/>
            <a:chOff x="1470819" y="1943100"/>
            <a:chExt cx="1590587"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2</a:t>
                </a:r>
                <a:endParaRPr lang="en-US" sz="3600" b="1">
                  <a:solidFill>
                    <a:srgbClr val="FF0000"/>
                  </a:solidFill>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2118519" y="1947446"/>
              <a:ext cx="942887" cy="677108"/>
            </a:xfrm>
            <a:prstGeom prst="rect">
              <a:avLst/>
            </a:prstGeom>
            <a:noFill/>
          </p:spPr>
          <p:txBody>
            <a:bodyPr wrap="none" rtlCol="0">
              <a:spAutoFit/>
            </a:bodyPr>
            <a:lstStyle/>
            <a:p>
              <a:r>
                <a:rPr lang="en-US" sz="3800" b="1">
                  <a:solidFill>
                    <a:srgbClr val="0000FF"/>
                  </a:solidFill>
                  <a:latin typeface="Times New Roman" panose="02020603050405020304" pitchFamily="18" charset="0"/>
                  <a:cs typeface="Times New Roman" panose="02020603050405020304" pitchFamily="18" charset="0"/>
                </a:rPr>
                <a:t>Số?</a:t>
              </a:r>
              <a:endParaRPr lang="en-US" sz="3800" b="1">
                <a:solidFill>
                  <a:srgbClr val="0000FF"/>
                </a:solidFill>
                <a:latin typeface="Times New Roman" panose="02020603050405020304" pitchFamily="18" charset="0"/>
                <a:cs typeface="Times New Roman" panose="02020603050405020304" pitchFamily="18" charset="0"/>
              </a:endParaRPr>
            </a:p>
          </p:txBody>
        </p:sp>
      </p:grpSp>
      <p:sp>
        <p:nvSpPr>
          <p:cNvPr id="16" name="Text Box 14"/>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anose="02020603050405020304" pitchFamily="18" charset="0"/>
              </a:rPr>
              <a:t>BÀI </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13" name="TextBox 12"/>
          <p:cNvSpPr txBox="1"/>
          <p:nvPr/>
        </p:nvSpPr>
        <p:spPr>
          <a:xfrm>
            <a:off x="1470819" y="2895600"/>
            <a:ext cx="8115300" cy="2431435"/>
          </a:xfrm>
          <a:prstGeom prst="rect">
            <a:avLst/>
          </a:prstGeom>
          <a:noFill/>
        </p:spPr>
        <p:txBody>
          <a:bodyPr wrap="square" rtlCol="0">
            <a:spAutoFit/>
          </a:bodyPr>
          <a:lstStyle/>
          <a:p>
            <a:pPr algn="just"/>
            <a:r>
              <a:rPr lang="en-US" sz="3800" b="1" dirty="0">
                <a:solidFill>
                  <a:srgbClr val="0000FF"/>
                </a:solidFill>
                <a:latin typeface="Times New Roman" panose="02020603050405020304" pitchFamily="18" charset="0"/>
                <a:cs typeface="Times New Roman" panose="02020603050405020304" pitchFamily="18" charset="0"/>
              </a:rPr>
              <a:t>    Ở </a:t>
            </a:r>
            <a:r>
              <a:rPr lang="en-US" sz="3800" b="1" dirty="0" err="1">
                <a:solidFill>
                  <a:srgbClr val="0000FF"/>
                </a:solidFill>
                <a:latin typeface="Times New Roman" panose="02020603050405020304" pitchFamily="18" charset="0"/>
                <a:cs typeface="Times New Roman" panose="02020603050405020304" pitchFamily="18" charset="0"/>
              </a:rPr>
              <a:t>gần</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mỗi</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đỉnh</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của</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một</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chiếc</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hộp</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gỗ</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dạng</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khối</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lập</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phương</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bác</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Hà</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chạm</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ba</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bông</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hoa</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như</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hình</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vẽ</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Bác</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Hà</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đã</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chạm</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tất</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cả</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bông</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err="1">
                <a:solidFill>
                  <a:srgbClr val="0000FF"/>
                </a:solidFill>
                <a:latin typeface="Times New Roman" panose="02020603050405020304" pitchFamily="18" charset="0"/>
                <a:cs typeface="Times New Roman" panose="02020603050405020304" pitchFamily="18" charset="0"/>
              </a:rPr>
              <a:t>hoa</a:t>
            </a:r>
            <a:r>
              <a:rPr lang="en-US" sz="3800" b="1" dirty="0">
                <a:solidFill>
                  <a:srgbClr val="0000FF"/>
                </a:solidFill>
                <a:latin typeface="Times New Roman" panose="02020603050405020304" pitchFamily="18" charset="0"/>
                <a:cs typeface="Times New Roman" panose="02020603050405020304" pitchFamily="18" charset="0"/>
              </a:rPr>
              <a:t>.</a:t>
            </a:r>
            <a:endParaRPr lang="en-US" sz="3800" b="1"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5471319" y="4601253"/>
            <a:ext cx="685800" cy="6375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rgbClr val="FF0000"/>
                </a:solidFill>
              </a:rPr>
              <a:t>?</a:t>
            </a:r>
            <a:endParaRPr lang="en-US">
              <a:solidFill>
                <a:srgbClr val="FF0000"/>
              </a:solidFill>
            </a:endParaRPr>
          </a:p>
        </p:txBody>
      </p:sp>
      <p:pic>
        <p:nvPicPr>
          <p:cNvPr id="15" name="Picture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155729" y="2658908"/>
            <a:ext cx="4486893" cy="4522223"/>
          </a:xfrm>
          <a:prstGeom prst="rect">
            <a:avLst/>
          </a:prstGeom>
        </p:spPr>
      </p:pic>
      <p:sp>
        <p:nvSpPr>
          <p:cNvPr id="19" name="Rectangle 18"/>
          <p:cNvSpPr/>
          <p:nvPr/>
        </p:nvSpPr>
        <p:spPr>
          <a:xfrm>
            <a:off x="5471319" y="4601253"/>
            <a:ext cx="685800" cy="63753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800" b="1" dirty="0">
                <a:solidFill>
                  <a:srgbClr val="FF0000"/>
                </a:solidFill>
              </a:rPr>
              <a:t>24</a:t>
            </a:r>
            <a:endParaRPr lang="en-US" sz="3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92580" y="2995120"/>
            <a:ext cx="6629400" cy="4034254"/>
            <a:chOff x="1470819" y="1943100"/>
            <a:chExt cx="6629400" cy="3677186"/>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2385219" y="2019300"/>
              <a:ext cx="5715000" cy="3600986"/>
            </a:xfrm>
            <a:prstGeom prst="rect">
              <a:avLst/>
            </a:prstGeom>
            <a:noFill/>
          </p:spPr>
          <p:txBody>
            <a:bodyPr wrap="square" rtlCol="0">
              <a:spAutoFit/>
            </a:bodyPr>
            <a:lstStyle/>
            <a:p>
              <a:pPr algn="just"/>
              <a:r>
                <a:rPr lang="vi-VN" sz="3800" b="1" dirty="0">
                  <a:solidFill>
                    <a:srgbClr val="0000FF"/>
                  </a:solidFill>
                  <a:latin typeface="Times New Roman" panose="02020603050405020304" pitchFamily="18" charset="0"/>
                  <a:cs typeface="Times New Roman" panose="02020603050405020304" pitchFamily="18" charset="0"/>
                </a:rPr>
                <a:t>Con kiến bò theo đường màu cam trên chiếc khung nhôm dạng khối hộp như hình vẽ để đến chỗ hạt gạo (như hình vẽ) hỏi con kiến phải bò qua mấy cạnh?</a:t>
              </a:r>
              <a:endParaRPr lang="en-US" sz="3800" b="1" dirty="0">
                <a:solidFill>
                  <a:srgbClr val="0000FF"/>
                </a:solidFill>
                <a:latin typeface="Times New Roman" panose="02020603050405020304" pitchFamily="18" charset="0"/>
                <a:cs typeface="Times New Roman" panose="02020603050405020304" pitchFamily="18" charset="0"/>
              </a:endParaRPr>
            </a:p>
          </p:txBody>
        </p:sp>
      </p:grpSp>
      <p:sp>
        <p:nvSpPr>
          <p:cNvPr id="16" name="Text Box 14"/>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anose="02020603050405020304" pitchFamily="18" charset="0"/>
              </a:rPr>
              <a:t>BÀI </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14" name="Rectangle 13"/>
          <p:cNvSpPr/>
          <p:nvPr/>
        </p:nvSpPr>
        <p:spPr>
          <a:xfrm>
            <a:off x="1127919" y="1891350"/>
            <a:ext cx="3581400" cy="77861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FF"/>
                </a:solidFill>
                <a:latin typeface="Times New Roman" panose="02020603050405020304" pitchFamily="18" charset="0"/>
                <a:cs typeface="Times New Roman" panose="02020603050405020304" pitchFamily="18" charset="0"/>
              </a:rPr>
              <a:t>LUYỆN TẬP</a:t>
            </a:r>
            <a:endParaRPr lang="en-US" b="1" dirty="0">
              <a:solidFill>
                <a:srgbClr val="0000FF"/>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83424" y="3091135"/>
            <a:ext cx="5105400" cy="3484579"/>
          </a:xfrm>
          <a:prstGeom prst="rect">
            <a:avLst/>
          </a:prstGeom>
        </p:spPr>
      </p:pic>
      <p:sp>
        <p:nvSpPr>
          <p:cNvPr id="17" name="Rectangle 16"/>
          <p:cNvSpPr/>
          <p:nvPr/>
        </p:nvSpPr>
        <p:spPr>
          <a:xfrm>
            <a:off x="3794919" y="7252650"/>
            <a:ext cx="89154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nl-NL" sz="4000">
                <a:solidFill>
                  <a:srgbClr val="FF0000"/>
                </a:solidFill>
                <a:effectLst/>
                <a:latin typeface="Times New Roman" panose="02020603050405020304" pitchFamily="18" charset="0"/>
                <a:ea typeface="Times New Roman" panose="02020603050405020304" pitchFamily="18" charset="0"/>
              </a:rPr>
              <a:t>Con kiến phải bò qua 3 cạnh</a:t>
            </a:r>
            <a:endParaRPr lang="en-US" sz="4000">
              <a:solidFill>
                <a:srgbClr val="FF0000"/>
              </a:solidFill>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082504" y="2057400"/>
            <a:ext cx="1712415" cy="681454"/>
            <a:chOff x="1470819" y="1943100"/>
            <a:chExt cx="1712415"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2</a:t>
                </a:r>
                <a:endParaRPr lang="en-US" sz="3600" b="1">
                  <a:solidFill>
                    <a:srgbClr val="FF0000"/>
                  </a:solidFill>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2118519" y="1947446"/>
              <a:ext cx="1064715" cy="677108"/>
            </a:xfrm>
            <a:prstGeom prst="rect">
              <a:avLst/>
            </a:prstGeom>
            <a:noFill/>
          </p:spPr>
          <p:txBody>
            <a:bodyPr wrap="none" rtlCol="0">
              <a:spAutoFit/>
            </a:bodyPr>
            <a:lstStyle/>
            <a:p>
              <a:r>
                <a:rPr lang="en-US" sz="3800" b="1">
                  <a:solidFill>
                    <a:srgbClr val="0000FF"/>
                  </a:solidFill>
                  <a:latin typeface="Times New Roman" panose="02020603050405020304" pitchFamily="18" charset="0"/>
                  <a:cs typeface="Times New Roman" panose="02020603050405020304" pitchFamily="18" charset="0"/>
                </a:rPr>
                <a:t>Số? </a:t>
              </a:r>
              <a:endParaRPr lang="en-US" sz="3800" b="1">
                <a:solidFill>
                  <a:srgbClr val="0000FF"/>
                </a:solidFill>
                <a:latin typeface="Times New Roman" panose="02020603050405020304" pitchFamily="18" charset="0"/>
                <a:cs typeface="Times New Roman" panose="02020603050405020304" pitchFamily="18" charset="0"/>
              </a:endParaRPr>
            </a:p>
          </p:txBody>
        </p:sp>
      </p:grpSp>
      <p:sp>
        <p:nvSpPr>
          <p:cNvPr id="16" name="Text Box 14"/>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anose="02020603050405020304" pitchFamily="18" charset="0"/>
              </a:rPr>
              <a:t>BÀI </a:t>
            </a:r>
            <a:r>
              <a:rPr lang="en-US" sz="3200" b="1">
                <a:solidFill>
                  <a:srgbClr val="0000CC"/>
                </a:solidFill>
                <a:effectLst>
                  <a:outerShdw blurRad="38100" dist="38100" dir="2700000" algn="tl">
                    <a:srgbClr val="000000">
                      <a:alpha val="43137"/>
                    </a:srgbClr>
                  </a:outerShdw>
                </a:effectLst>
                <a:latin typeface="Times New Roman" panose="02020603050405020304"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7" name="Rectangle 6"/>
          <p:cNvSpPr/>
          <p:nvPr/>
        </p:nvSpPr>
        <p:spPr>
          <a:xfrm>
            <a:off x="1470820" y="2751893"/>
            <a:ext cx="7910890" cy="28869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4000" b="1">
                <a:solidFill>
                  <a:srgbClr val="0000FF"/>
                </a:solidFill>
                <a:effectLst/>
                <a:latin typeface="Times New Roman" panose="02020603050405020304" pitchFamily="18" charset="0"/>
                <a:ea typeface="Times New Roman" panose="02020603050405020304" pitchFamily="18" charset="0"/>
              </a:rPr>
              <a:t>     Chú Ba làm những chiếc đèn lồng có dạng khối lập phương. Mỗi cạnh dùng một nan  tre, mỗi mặt dán một tờ giấy màu.</a:t>
            </a:r>
            <a:endParaRPr lang="en-US" sz="4000">
              <a:solidFill>
                <a:srgbClr val="0000FF"/>
              </a:solidFill>
              <a:effectLst/>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62319" y="3276600"/>
            <a:ext cx="6148009" cy="2920518"/>
          </a:xfrm>
          <a:prstGeom prst="rect">
            <a:avLst/>
          </a:prstGeom>
        </p:spPr>
      </p:pic>
      <p:grpSp>
        <p:nvGrpSpPr>
          <p:cNvPr id="15" name="Group 14"/>
          <p:cNvGrpSpPr/>
          <p:nvPr/>
        </p:nvGrpSpPr>
        <p:grpSpPr>
          <a:xfrm>
            <a:off x="1053395" y="5712024"/>
            <a:ext cx="8328314" cy="1295400"/>
            <a:chOff x="1053395" y="5712024"/>
            <a:chExt cx="8328314" cy="1295400"/>
          </a:xfrm>
        </p:grpSpPr>
        <p:sp>
          <p:nvSpPr>
            <p:cNvPr id="13" name="Rectangle 12"/>
            <p:cNvSpPr/>
            <p:nvPr/>
          </p:nvSpPr>
          <p:spPr>
            <a:xfrm>
              <a:off x="1537908" y="5712024"/>
              <a:ext cx="7843801"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just">
                <a:lnSpc>
                  <a:spcPct val="120000"/>
                </a:lnSpc>
              </a:pPr>
              <a:r>
                <a:rPr lang="nl-NL" sz="4000" b="1" smtClean="0">
                  <a:solidFill>
                    <a:srgbClr val="0000FF"/>
                  </a:solidFill>
                  <a:effectLst/>
                  <a:latin typeface="Times New Roman" panose="02020603050405020304" pitchFamily="18" charset="0"/>
                  <a:ea typeface="Times New Roman" panose="02020603050405020304" pitchFamily="18" charset="0"/>
                </a:rPr>
                <a:t>  a. Mỗi </a:t>
              </a:r>
              <a:r>
                <a:rPr lang="nl-NL" sz="4000" b="1">
                  <a:solidFill>
                    <a:srgbClr val="0000FF"/>
                  </a:solidFill>
                  <a:effectLst/>
                  <a:latin typeface="Times New Roman" panose="02020603050405020304" pitchFamily="18" charset="0"/>
                  <a:ea typeface="Times New Roman" panose="02020603050405020304" pitchFamily="18" charset="0"/>
                </a:rPr>
                <a:t>chiếc đèn lồng cần dùng        nan tre.</a:t>
              </a:r>
              <a:endParaRPr lang="en-US" sz="4000" b="1">
                <a:solidFill>
                  <a:srgbClr val="0000FF"/>
                </a:solidFill>
                <a:effectLst/>
                <a:latin typeface="Times New Roman" panose="02020603050405020304" pitchFamily="18" charset="0"/>
                <a:ea typeface="Times New Roman" panose="02020603050405020304" pitchFamily="18" charset="0"/>
              </a:endParaRPr>
            </a:p>
          </p:txBody>
        </p:sp>
        <p:sp>
          <p:nvSpPr>
            <p:cNvPr id="22" name="Rectangle 21"/>
            <p:cNvSpPr/>
            <p:nvPr/>
          </p:nvSpPr>
          <p:spPr>
            <a:xfrm>
              <a:off x="1053395" y="6400800"/>
              <a:ext cx="685800" cy="606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t>?</a:t>
              </a:r>
              <a:endParaRPr lang="en-US" sz="3600" b="1"/>
            </a:p>
          </p:txBody>
        </p:sp>
      </p:grpSp>
      <p:sp>
        <p:nvSpPr>
          <p:cNvPr id="23" name="Rectangle 22"/>
          <p:cNvSpPr/>
          <p:nvPr/>
        </p:nvSpPr>
        <p:spPr>
          <a:xfrm>
            <a:off x="1049338" y="6409828"/>
            <a:ext cx="685800" cy="606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latin typeface="Times New Roman" panose="02020603050405020304" pitchFamily="18" charset="0"/>
                <a:cs typeface="Times New Roman" panose="02020603050405020304" pitchFamily="18" charset="0"/>
              </a:rPr>
              <a:t>12</a:t>
            </a:r>
            <a:endParaRPr lang="en-US" sz="3600" b="1">
              <a:solidFill>
                <a:srgbClr val="FF0000"/>
              </a:solidFill>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1537908" y="7315200"/>
            <a:ext cx="7843801" cy="1190824"/>
            <a:chOff x="1537908" y="7315200"/>
            <a:chExt cx="7843801" cy="1190824"/>
          </a:xfrm>
        </p:grpSpPr>
        <p:sp>
          <p:nvSpPr>
            <p:cNvPr id="17" name="Rectangle 16"/>
            <p:cNvSpPr/>
            <p:nvPr/>
          </p:nvSpPr>
          <p:spPr>
            <a:xfrm>
              <a:off x="1537908" y="7315200"/>
              <a:ext cx="7843801"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4000" b="1" smtClean="0">
                  <a:solidFill>
                    <a:srgbClr val="0000FF"/>
                  </a:solidFill>
                  <a:effectLst/>
                  <a:latin typeface="Times New Roman" panose="02020603050405020304" pitchFamily="18" charset="0"/>
                  <a:ea typeface="Times New Roman" panose="02020603050405020304" pitchFamily="18" charset="0"/>
                </a:rPr>
                <a:t>  b</a:t>
              </a:r>
              <a:r>
                <a:rPr lang="nl-NL" sz="4000" b="1">
                  <a:solidFill>
                    <a:srgbClr val="0000FF"/>
                  </a:solidFill>
                  <a:effectLst/>
                  <a:latin typeface="Times New Roman" panose="02020603050405020304" pitchFamily="18" charset="0"/>
                  <a:ea typeface="Times New Roman" panose="02020603050405020304" pitchFamily="18" charset="0"/>
                </a:rPr>
                <a:t>. 5 chiếc đèn lồng như vậy cần dùng        tờ giấy màu.</a:t>
              </a:r>
              <a:endParaRPr lang="en-US" sz="4000" b="1">
                <a:solidFill>
                  <a:srgbClr val="0000FF"/>
                </a:solidFill>
              </a:endParaRPr>
            </a:p>
          </p:txBody>
        </p:sp>
        <p:sp>
          <p:nvSpPr>
            <p:cNvPr id="24" name="Rectangle 23"/>
            <p:cNvSpPr/>
            <p:nvPr/>
          </p:nvSpPr>
          <p:spPr>
            <a:xfrm>
              <a:off x="2880519" y="7899400"/>
              <a:ext cx="685800" cy="606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t>?</a:t>
              </a:r>
              <a:endParaRPr lang="en-US" sz="3600" b="1"/>
            </a:p>
          </p:txBody>
        </p:sp>
      </p:grpSp>
      <p:sp>
        <p:nvSpPr>
          <p:cNvPr id="25" name="Rectangle 24"/>
          <p:cNvSpPr/>
          <p:nvPr/>
        </p:nvSpPr>
        <p:spPr>
          <a:xfrm>
            <a:off x="2880519" y="7899400"/>
            <a:ext cx="685800" cy="606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latin typeface="Times New Roman" panose="02020603050405020304" pitchFamily="18" charset="0"/>
                <a:cs typeface="Times New Roman" panose="02020603050405020304" pitchFamily="18" charset="0"/>
              </a:rPr>
              <a:t>30</a:t>
            </a:r>
            <a:endParaRPr 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Anh dep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endPar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a:p>
            <a:pPr algn="ctr"/>
            <a:r>
              <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QUÝ THẦY CÔ GIÁO VÀ CÁC EM</a:t>
            </a:r>
            <a:endParaRPr lang="en-US"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p:val>
                                            <p:fltVal val="0"/>
                                          </p:val>
                                        </p:tav>
                                        <p:tav tm="100000">
                                          <p:val>
                                            <p:strVal val="#ppt_w"/>
                                          </p:val>
                                        </p:tav>
                                      </p:tavLst>
                                    </p:anim>
                                    <p:anim calcmode="lin" valueType="num">
                                      <p:cBhvr>
                                        <p:cTn id="8" dur="5000" fill="hold"/>
                                        <p:tgtEl>
                                          <p:spTgt spid="14"/>
                                        </p:tgtEl>
                                        <p:attrNameLst>
                                          <p:attrName>ppt_h</p:attrName>
                                        </p:attrNameLst>
                                      </p:cBhvr>
                                      <p:tavLst>
                                        <p:tav tm="0">
                                          <p:val>
                                            <p:fltVal val="0"/>
                                          </p:val>
                                        </p:tav>
                                        <p:tav tm="100000">
                                          <p:val>
                                            <p:strVal val="#ppt_h"/>
                                          </p:val>
                                        </p:tav>
                                      </p:tavLst>
                                    </p:anim>
                                    <p:animEffect transition="in" filter="fade">
                                      <p:cBhvr>
                                        <p:cTn id="9"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1448</Words>
  <Application>WPS Presentation</Application>
  <PresentationFormat>Custom</PresentationFormat>
  <Paragraphs>79</Paragraphs>
  <Slides>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8</vt:i4>
      </vt:variant>
    </vt:vector>
  </HeadingPairs>
  <TitlesOfParts>
    <vt:vector size="17" baseType="lpstr">
      <vt:lpstr>Arial</vt:lpstr>
      <vt:lpstr>SimSun</vt:lpstr>
      <vt:lpstr>Wingdings</vt:lpstr>
      <vt:lpstr>Times New Roman</vt:lpstr>
      <vt:lpstr>Arial</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Minh Nguyễn</cp:lastModifiedBy>
  <cp:revision>126</cp:revision>
  <dcterms:created xsi:type="dcterms:W3CDTF">2022-07-10T01:37:00Z</dcterms:created>
  <dcterms:modified xsi:type="dcterms:W3CDTF">2024-11-04T14:14:48Z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13D30513BA764B7BA9388A328B413537_12</vt:lpwstr>
  </property>
  <property fmtid="{D5CDD505-2E9C-101B-9397-08002B2CF9AE}" pid="3" name="KSOProductBuildVer">
    <vt:lpwstr>1033-12.2.0.18607</vt:lpwstr>
  </property>
</Properties>
</file>