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594" r:id="rId2"/>
    <p:sldId id="321" r:id="rId3"/>
    <p:sldId id="661" r:id="rId4"/>
    <p:sldId id="278" r:id="rId5"/>
    <p:sldId id="854" r:id="rId6"/>
    <p:sldId id="827" r:id="rId7"/>
    <p:sldId id="662" r:id="rId8"/>
    <p:sldId id="663" r:id="rId9"/>
    <p:sldId id="665" r:id="rId10"/>
    <p:sldId id="664" r:id="rId11"/>
    <p:sldId id="378" r:id="rId12"/>
    <p:sldId id="598" r:id="rId13"/>
    <p:sldId id="380" r:id="rId14"/>
    <p:sldId id="850" r:id="rId15"/>
    <p:sldId id="371" r:id="rId16"/>
    <p:sldId id="846" r:id="rId17"/>
    <p:sldId id="647" r:id="rId18"/>
    <p:sldId id="658" r:id="rId19"/>
    <p:sldId id="649" r:id="rId20"/>
    <p:sldId id="656" r:id="rId21"/>
    <p:sldId id="657" r:id="rId22"/>
    <p:sldId id="668" r:id="rId23"/>
    <p:sldId id="669" r:id="rId24"/>
    <p:sldId id="659" r:id="rId25"/>
    <p:sldId id="667" r:id="rId26"/>
    <p:sldId id="655" r:id="rId27"/>
    <p:sldId id="855" r:id="rId28"/>
    <p:sldId id="856" r:id="rId29"/>
    <p:sldId id="860" r:id="rId30"/>
    <p:sldId id="861" r:id="rId31"/>
    <p:sldId id="862" r:id="rId32"/>
    <p:sldId id="876" r:id="rId33"/>
    <p:sldId id="857" r:id="rId34"/>
    <p:sldId id="875" r:id="rId35"/>
    <p:sldId id="852" r:id="rId36"/>
    <p:sldId id="874" r:id="rId37"/>
    <p:sldId id="877" r:id="rId38"/>
    <p:sldId id="864" r:id="rId39"/>
    <p:sldId id="865" r:id="rId40"/>
    <p:sldId id="866" r:id="rId41"/>
    <p:sldId id="867" r:id="rId42"/>
    <p:sldId id="868" r:id="rId43"/>
    <p:sldId id="869" r:id="rId44"/>
    <p:sldId id="870" r:id="rId45"/>
    <p:sldId id="871" r:id="rId46"/>
    <p:sldId id="873" r:id="rId47"/>
    <p:sldId id="568" r:id="rId48"/>
    <p:sldId id="346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DA74"/>
    <a:srgbClr val="F137D6"/>
    <a:srgbClr val="78E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50" autoAdjust="0"/>
    <p:restoredTop sz="85343" autoAdjust="0"/>
  </p:normalViewPr>
  <p:slideViewPr>
    <p:cSldViewPr snapToGrid="0">
      <p:cViewPr varScale="1">
        <p:scale>
          <a:sx n="96" d="100"/>
          <a:sy n="96" d="100"/>
        </p:scale>
        <p:origin x="9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961B7-33B3-4CEF-AE0D-70E32FB39D92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13B6A-30AA-4D91-BB36-B0876BA21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39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13B6A-30AA-4D91-BB36-B0876BA213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50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18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7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417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78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79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363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74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63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5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23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60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98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34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7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06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71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39DD3E-E314-4B90-98F8-B5DF1D9275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47412F-2EB5-4017-9572-BA4CCA525B74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02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B662B7-00CB-4C33-984C-0E27A258EED4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140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DF9BF6A-88AC-48D1-B6C7-4B72C877599E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52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5ABB94D8-D150-A73E-2380-7AB89ADD9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id="{03D1DB03-2F77-9B37-8C0A-7D0C3EB4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137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08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E5DCC6-D5C5-4E1E-A7A6-B7B046AA8D66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1F9D70C-0483-4D6E-8A9D-7DAC13E10394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32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12D0AB-3A6F-4DEC-96DB-08C2F026AB52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3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E16368-BA22-4321-B421-D6A889D759A3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78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E01E7A-A07F-4C15-BCB5-17011567D884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971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30A334-DD5A-4F90-A5C2-D1AE7EB1F558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93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01E3CD-1DEC-4BBB-8837-1F0CADBB8929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40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D27495-2C3D-4DEE-ABA8-6705BCA8D3E5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1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ru-RU"/>
              <a:t>Haga clic para modificar el estilo de texto del patrón</a:t>
            </a:r>
          </a:p>
          <a:p>
            <a:pPr lvl="1"/>
            <a:r>
              <a:rPr lang="es-ES" altLang="ru-RU"/>
              <a:t>Segundo nivel</a:t>
            </a:r>
          </a:p>
          <a:p>
            <a:pPr lvl="2"/>
            <a:r>
              <a:rPr lang="es-ES" altLang="ru-RU"/>
              <a:t>Tercer nivel</a:t>
            </a:r>
          </a:p>
          <a:p>
            <a:pPr lvl="3"/>
            <a:r>
              <a:rPr lang="es-ES" altLang="ru-RU"/>
              <a:t>Cuarto nivel</a:t>
            </a:r>
          </a:p>
          <a:p>
            <a:pPr lvl="4"/>
            <a:r>
              <a:rPr lang="es-ES" altLang="ru-RU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00E71D-9FF3-4F32-A92A-A67DE981EC36}" type="slidenum">
              <a:rPr lang="es-ES" alt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993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audio5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hyperlink" Target="https://www.facebook.com/msphampowerpoint" TargetMode="Externa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6.png"/><Relationship Id="rId3" Type="http://schemas.openxmlformats.org/officeDocument/2006/relationships/audio" Target="../media/audio6.wav"/><Relationship Id="rId7" Type="http://schemas.openxmlformats.org/officeDocument/2006/relationships/image" Target="../media/image36.jp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.wav"/><Relationship Id="rId11" Type="http://schemas.openxmlformats.org/officeDocument/2006/relationships/image" Target="../media/image40.png"/><Relationship Id="rId5" Type="http://schemas.openxmlformats.org/officeDocument/2006/relationships/audio" Target="../media/audio7.wav"/><Relationship Id="rId1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Relationship Id="rId14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6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53F25475-3EF3-33DC-5CDC-521252A4A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8"/>
          <a:stretch>
            <a:fillRect/>
          </a:stretch>
        </p:blipFill>
        <p:spPr bwMode="auto">
          <a:xfrm>
            <a:off x="384313" y="136525"/>
            <a:ext cx="11588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FE5DB7-55EA-E788-27AC-51C238DA9859}"/>
              </a:ext>
            </a:extLst>
          </p:cNvPr>
          <p:cNvSpPr/>
          <p:nvPr/>
        </p:nvSpPr>
        <p:spPr>
          <a:xfrm>
            <a:off x="1266734" y="1805226"/>
            <a:ext cx="9207970" cy="173656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ozuka Mincho Pr6N H" panose="02020900000000000000" pitchFamily="18" charset="-128"/>
                <a:ea typeface="Kozuka Mincho Pr6N H" panose="02020900000000000000" pitchFamily="18" charset="-128"/>
                <a:cs typeface="Arial" charset="0"/>
              </a:rPr>
              <a:t>ENGLISH GRADE 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1C3E6-E559-F369-0EBB-5D70C077F2E2}"/>
              </a:ext>
            </a:extLst>
          </p:cNvPr>
          <p:cNvSpPr txBox="1">
            <a:spLocks/>
          </p:cNvSpPr>
          <p:nvPr/>
        </p:nvSpPr>
        <p:spPr>
          <a:xfrm>
            <a:off x="3419866" y="498475"/>
            <a:ext cx="8955088" cy="13271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FUN KIDS ENGLISH CENTRE</a:t>
            </a:r>
          </a:p>
          <a:p>
            <a:pPr fontAlgn="auto"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50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nhân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361095" y="2662175"/>
            <a:ext cx="2719014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worker</a:t>
            </a:r>
            <a:endParaRPr lang="en-US" sz="4800" dirty="0"/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E9117CAB-0F2A-F63E-9DFE-20D73F58D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6F41801-69FD-7531-22C0-68979B40110A}"/>
              </a:ext>
            </a:extLst>
          </p:cNvPr>
          <p:cNvSpPr txBox="1"/>
          <p:nvPr/>
        </p:nvSpPr>
        <p:spPr>
          <a:xfrm>
            <a:off x="2501956" y="2744743"/>
            <a:ext cx="250440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teacher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279BC682-14F2-A7C1-6367-4F2B0673E387}"/>
              </a:ext>
            </a:extLst>
          </p:cNvPr>
          <p:cNvSpPr txBox="1"/>
          <p:nvPr/>
        </p:nvSpPr>
        <p:spPr>
          <a:xfrm>
            <a:off x="2501956" y="3742372"/>
            <a:ext cx="2361737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worker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45FB22D-E2DB-0962-206D-D10F64CCB968}"/>
              </a:ext>
            </a:extLst>
          </p:cNvPr>
          <p:cNvSpPr txBox="1"/>
          <p:nvPr/>
        </p:nvSpPr>
        <p:spPr>
          <a:xfrm>
            <a:off x="2501956" y="1820232"/>
            <a:ext cx="2105256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driver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2501956" y="987676"/>
            <a:ext cx="2273571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doctor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566963" y="1004072"/>
            <a:ext cx="186000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bác sĩ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74DC5995-E817-2BC2-87DD-134B9C3A212F}"/>
              </a:ext>
            </a:extLst>
          </p:cNvPr>
          <p:cNvSpPr/>
          <p:nvPr/>
        </p:nvSpPr>
        <p:spPr>
          <a:xfrm>
            <a:off x="6566963" y="3758768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công nhân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EA329F1C-74F4-2FA9-2DB4-E9BCA8ED9F12}"/>
              </a:ext>
            </a:extLst>
          </p:cNvPr>
          <p:cNvSpPr/>
          <p:nvPr/>
        </p:nvSpPr>
        <p:spPr>
          <a:xfrm>
            <a:off x="6566963" y="1836628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lái xe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A8D76F08-1022-228F-9B75-5005F1A2474B}"/>
              </a:ext>
            </a:extLst>
          </p:cNvPr>
          <p:cNvSpPr/>
          <p:nvPr/>
        </p:nvSpPr>
        <p:spPr>
          <a:xfrm>
            <a:off x="6566963" y="2761139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giáo viên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  <p:bldP spid="59" grpId="0"/>
      <p:bldP spid="60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286098" y="3428999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SENTENCE PATTERN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F5E9F88-96B6-6AC6-563C-EF670C631CF7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9EE53ED-4664-BD57-57D3-988BE050F58C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E6929DB-D443-21F1-93C7-B5484FB3BD2F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36A6A4-5160-0A28-D96A-DA5FD50C69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2D752A0-5D74-25E4-99AD-F93460828055}"/>
              </a:ext>
            </a:extLst>
          </p:cNvPr>
          <p:cNvSpPr txBox="1"/>
          <p:nvPr/>
        </p:nvSpPr>
        <p:spPr>
          <a:xfrm>
            <a:off x="3063469" y="2062794"/>
            <a:ext cx="4302749" cy="646986"/>
          </a:xfrm>
          <a:prstGeom prst="wedgeRoundRectCallout">
            <a:avLst>
              <a:gd name="adj1" fmla="val -55845"/>
              <a:gd name="adj2" fmla="val -502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her/his job?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DC54105-B436-75AE-9FE3-1BB31A294FE4}"/>
              </a:ext>
            </a:extLst>
          </p:cNvPr>
          <p:cNvSpPr txBox="1"/>
          <p:nvPr/>
        </p:nvSpPr>
        <p:spPr>
          <a:xfrm>
            <a:off x="3002509" y="2693249"/>
            <a:ext cx="746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(Nghề nghiệp của cô ấy/ anh ấy là gì?)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DFF8226-601E-5A4E-02FF-E588E91429C9}"/>
              </a:ext>
            </a:extLst>
          </p:cNvPr>
          <p:cNvSpPr txBox="1"/>
          <p:nvPr/>
        </p:nvSpPr>
        <p:spPr>
          <a:xfrm>
            <a:off x="2926080" y="3805622"/>
            <a:ext cx="5326669" cy="646986"/>
          </a:xfrm>
          <a:prstGeom prst="wedgeRoundRectCallout">
            <a:avLst>
              <a:gd name="adj1" fmla="val 57405"/>
              <a:gd name="adj2" fmla="val -21981"/>
              <a:gd name="adj3" fmla="val 16667"/>
            </a:avLst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She / he’s </a:t>
            </a:r>
            <a:r>
              <a:rPr lang="en-US" alt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a/ an + (job)</a:t>
            </a:r>
            <a:r>
              <a:rPr lang="en-US" altLang="en-US" sz="32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F2BE7F-E52A-EF5C-BAB5-D102A3E7D0C5}"/>
              </a:ext>
            </a:extLst>
          </p:cNvPr>
          <p:cNvSpPr txBox="1"/>
          <p:nvPr/>
        </p:nvSpPr>
        <p:spPr>
          <a:xfrm>
            <a:off x="2926080" y="4522374"/>
            <a:ext cx="683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(Cô ấy / anh ấy là một _______.)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6D77B7-5A94-7595-7182-0E491E107081}"/>
              </a:ext>
            </a:extLst>
          </p:cNvPr>
          <p:cNvSpPr/>
          <p:nvPr/>
        </p:nvSpPr>
        <p:spPr>
          <a:xfrm>
            <a:off x="855867" y="1049671"/>
            <a:ext cx="10480266" cy="77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về nghề nghiệp: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60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286098" y="3428999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PRACTICE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08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E96259E-3760-143E-D083-417468A346EC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79B5D76E-3274-8C3A-D495-5B6F335EB6A5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D0FA9EC-FA5E-B17B-2E78-7A33AF4262B7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3E5F9628-A52B-7257-C5DA-E573730E57AA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42" name="MsPham-0936082789">
            <a:extLst>
              <a:ext uri="{FF2B5EF4-FFF2-40B4-BE49-F238E27FC236}">
                <a16:creationId xmlns:a16="http://schemas.microsoft.com/office/drawing/2014/main" id="{C278EA49-2026-3450-747A-0BA94ECB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13417" y="939163"/>
            <a:ext cx="1213035" cy="121303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463FF94-B343-8125-7208-E1A2F90D3B9D}"/>
              </a:ext>
            </a:extLst>
          </p:cNvPr>
          <p:cNvSpPr/>
          <p:nvPr/>
        </p:nvSpPr>
        <p:spPr>
          <a:xfrm>
            <a:off x="751057" y="5670295"/>
            <a:ext cx="191596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1454F51-302E-6CA8-2653-1B9DDA6C4292}"/>
              </a:ext>
            </a:extLst>
          </p:cNvPr>
          <p:cNvSpPr/>
          <p:nvPr/>
        </p:nvSpPr>
        <p:spPr>
          <a:xfrm>
            <a:off x="3600039" y="5670295"/>
            <a:ext cx="191596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driver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8238B590-E94A-6BDA-82F9-4F3B66FF234C}"/>
              </a:ext>
            </a:extLst>
          </p:cNvPr>
          <p:cNvSpPr/>
          <p:nvPr/>
        </p:nvSpPr>
        <p:spPr>
          <a:xfrm>
            <a:off x="6481635" y="5670295"/>
            <a:ext cx="191596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MsPham-0936082789">
            <a:extLst>
              <a:ext uri="{FF2B5EF4-FFF2-40B4-BE49-F238E27FC236}">
                <a16:creationId xmlns:a16="http://schemas.microsoft.com/office/drawing/2014/main" id="{018D6FC5-B1D1-E6C1-A247-652CC308B0DD}"/>
              </a:ext>
            </a:extLst>
          </p:cNvPr>
          <p:cNvSpPr/>
          <p:nvPr/>
        </p:nvSpPr>
        <p:spPr>
          <a:xfrm>
            <a:off x="9363232" y="5670295"/>
            <a:ext cx="2045098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kumimoji="0" lang="en-US" altLang="en-US" sz="2800" b="1" i="0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05CC23F8-14D7-22C4-160A-79E3FD4149E1}"/>
              </a:ext>
            </a:extLst>
          </p:cNvPr>
          <p:cNvSpPr/>
          <p:nvPr/>
        </p:nvSpPr>
        <p:spPr>
          <a:xfrm>
            <a:off x="3703083" y="1083785"/>
            <a:ext cx="4694520" cy="548640"/>
          </a:xfrm>
          <a:prstGeom prst="wedgeRoundRectCallout">
            <a:avLst>
              <a:gd name="adj1" fmla="val -55852"/>
              <a:gd name="adj2" fmla="val -810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her/his job?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D87C105B-952F-1F9C-B094-495073F3DF6A}"/>
              </a:ext>
            </a:extLst>
          </p:cNvPr>
          <p:cNvSpPr/>
          <p:nvPr/>
        </p:nvSpPr>
        <p:spPr>
          <a:xfrm>
            <a:off x="3839270" y="1763428"/>
            <a:ext cx="4694520" cy="548640"/>
          </a:xfrm>
          <a:prstGeom prst="wedgeRoundRectCallout">
            <a:avLst>
              <a:gd name="adj1" fmla="val 58204"/>
              <a:gd name="adj2" fmla="val 33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She’s / He’s 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350A25B1-F204-B702-3704-96462D106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36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0B1E3C90-D577-7CA5-9939-C54CC317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618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A44EA523-C1D8-C693-B4FF-C30EC045F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653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BD627715-7AEB-7270-A24E-7CE36220F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0" y="3796722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BF811ED1-9A5C-AFD7-3801-C5F4CCEE17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533790" y="897696"/>
            <a:ext cx="1114148" cy="11141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06A5331A-A92D-089C-E0F9-0F3382BB9F11}"/>
              </a:ext>
            </a:extLst>
          </p:cNvPr>
          <p:cNvCxnSpPr>
            <a:stCxn id="53" idx="2"/>
          </p:cNvCxnSpPr>
          <p:nvPr/>
        </p:nvCxnSpPr>
        <p:spPr>
          <a:xfrm flipH="1">
            <a:off x="2358269" y="2312068"/>
            <a:ext cx="3828261" cy="1681198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28A2D41E-4C34-35C2-DF4B-D0A764A470CC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5045168" y="2312068"/>
            <a:ext cx="1141362" cy="1534057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6515C201-1BDB-70B4-FA1A-857F790CF832}"/>
              </a:ext>
            </a:extLst>
          </p:cNvPr>
          <p:cNvCxnSpPr>
            <a:cxnSpLocks/>
            <a:stCxn id="53" idx="2"/>
            <a:endCxn id="3" idx="0"/>
          </p:cNvCxnSpPr>
          <p:nvPr/>
        </p:nvCxnSpPr>
        <p:spPr>
          <a:xfrm>
            <a:off x="6186530" y="2312068"/>
            <a:ext cx="1236783" cy="1484654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1DE6DE6-504E-04C1-C627-E07BFB1C06A6}"/>
              </a:ext>
            </a:extLst>
          </p:cNvPr>
          <p:cNvCxnSpPr>
            <a:cxnSpLocks/>
            <a:stCxn id="53" idx="2"/>
            <a:endCxn id="5" idx="0"/>
          </p:cNvCxnSpPr>
          <p:nvPr/>
        </p:nvCxnSpPr>
        <p:spPr>
          <a:xfrm>
            <a:off x="6186530" y="2312068"/>
            <a:ext cx="4085765" cy="1484654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59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7" grpId="0"/>
      <p:bldP spid="48" grpId="0"/>
      <p:bldP spid="50" grpId="0"/>
      <p:bldP spid="51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753330" y="3163355"/>
            <a:ext cx="8955088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6302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D58A8F8-20CB-DBAC-4DF3-377EB659B053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4B9BC53-752F-76EB-3AD0-9596BDD2C415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4BCA6F5B-5E33-B32B-4C15-DF16328625E2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139BDD2-EEA8-D70C-9B0E-7EAA9B530843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DEAD0938-7A57-64B1-C3CF-34905B79F771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4548833" y="5076288"/>
            <a:ext cx="3670110" cy="1231916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348984" y="1357810"/>
            <a:ext cx="6084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4"/>
          <a:srcRect b="16108"/>
          <a:stretch/>
        </p:blipFill>
        <p:spPr>
          <a:xfrm>
            <a:off x="4548834" y="5076287"/>
            <a:ext cx="3670110" cy="111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415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1C4C62B-0FCC-5460-E23A-4885EA3D3F29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BFF25C6E-5284-89A4-B3FE-889305FD7745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CEFAE7F-8DAF-B29A-1D57-06C73B5F6AE9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91EDDAE-6686-7DFA-10E1-65BC6D706CF4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80A13279-57B5-48A9-6BBD-368469A16FA7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79094F-A295-660F-2F45-3E1D44B00D32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69898C-351B-3CB1-A2DE-D842E65959FB}"/>
              </a:ext>
            </a:extLst>
          </p:cNvPr>
          <p:cNvSpPr/>
          <p:nvPr/>
        </p:nvSpPr>
        <p:spPr>
          <a:xfrm>
            <a:off x="4820808" y="2191639"/>
            <a:ext cx="2166897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doctor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MsPham-0936082789">
            <a:extLst>
              <a:ext uri="{FF2B5EF4-FFF2-40B4-BE49-F238E27FC236}">
                <a16:creationId xmlns:a16="http://schemas.microsoft.com/office/drawing/2014/main" id="{57DB6540-B295-B073-60F2-2357F2C0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909" y="1153391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03592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4310576" y="2180047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driver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C2C83072-B224-BB2A-F1B0-B2262314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044" y="1353724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3EA0624-4B7A-6096-DDC9-A34BECC4CA4F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99979359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9B221F-468D-5648-320F-2E5DD553AE80}"/>
              </a:ext>
            </a:extLst>
          </p:cNvPr>
          <p:cNvGraphicFramePr>
            <a:graphicFrameLocks noGrp="1"/>
          </p:cNvGraphicFramePr>
          <p:nvPr/>
        </p:nvGraphicFramePr>
        <p:xfrm>
          <a:off x="3451580" y="6553200"/>
          <a:ext cx="4802212" cy="304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02212">
                  <a:extLst>
                    <a:ext uri="{9D8B030D-6E8A-4147-A177-3AD203B41FA5}">
                      <a16:colId xmlns:a16="http://schemas.microsoft.com/office/drawing/2014/main" val="142895959"/>
                    </a:ext>
                  </a:extLst>
                </a:gridCol>
              </a:tblGrid>
              <a:tr h="255151">
                <a:tc>
                  <a:txBody>
                    <a:bodyPr/>
                    <a:lstStyle/>
                    <a:p>
                      <a:pPr algn="ctr">
                        <a:tabLst>
                          <a:tab pos="4037330" algn="ctr"/>
                        </a:tabLst>
                      </a:pPr>
                      <a:r>
                        <a:rPr lang="en-US" sz="2000" b="1" dirty="0">
                          <a:solidFill>
                            <a:srgbClr val="00B050"/>
                          </a:solidFill>
                          <a:effectLst/>
                        </a:rPr>
                        <a:t>FUN KIDS ENGLISH CENTRE</a:t>
                      </a:r>
                      <a:endParaRPr lang="en-US" sz="2000" b="1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37353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9F9AD4-E57D-3810-0F60-2DB211865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" name="Picture 2" descr="Frame template with happy kids playing on nature Vector Image">
            <a:extLst>
              <a:ext uri="{FF2B5EF4-FFF2-40B4-BE49-F238E27FC236}">
                <a16:creationId xmlns:a16="http://schemas.microsoft.com/office/drawing/2014/main" id="{91321B66-CB44-67F5-06A5-FA9A3798C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79"/>
          <a:stretch>
            <a:fillRect/>
          </a:stretch>
        </p:blipFill>
        <p:spPr>
          <a:xfrm>
            <a:off x="0" y="0"/>
            <a:ext cx="12192000" cy="6845300"/>
          </a:xfr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2CEE225-2D22-92B2-2AC0-13EB030FAFAA}"/>
              </a:ext>
            </a:extLst>
          </p:cNvPr>
          <p:cNvSpPr txBox="1">
            <a:spLocks/>
          </p:cNvSpPr>
          <p:nvPr/>
        </p:nvSpPr>
        <p:spPr>
          <a:xfrm>
            <a:off x="3479800" y="2943225"/>
            <a:ext cx="8955088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6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WARM - UP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81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EBA39421-BC12-C04A-8BF8-6F470BFE92F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D352459B-4A33-1428-82B8-A564E766E7D0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88D9881-744B-091F-82F3-6611BB2E7C29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29DE55EE-DCD0-9629-B456-4070749097DC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AB840B32-141C-422C-3843-1F22B7C7DDA3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5CB7C63-1137-62A5-8075-F3540B9B10FF}"/>
              </a:ext>
            </a:extLst>
          </p:cNvPr>
          <p:cNvSpPr/>
          <p:nvPr/>
        </p:nvSpPr>
        <p:spPr>
          <a:xfrm>
            <a:off x="4255187" y="2182609"/>
            <a:ext cx="3114218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worker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8F8667DF-C3E1-AA29-D2A6-47327F222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545" y="956788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9415C4-1828-152D-1315-3CF6A11290BD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9104315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CB6C9D85-4153-D3F8-9611-1AD81D5D1384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AACC1-9729-6A06-2821-77BE66E86EE6}"/>
              </a:ext>
            </a:extLst>
          </p:cNvPr>
          <p:cNvSpPr/>
          <p:nvPr/>
        </p:nvSpPr>
        <p:spPr>
          <a:xfrm>
            <a:off x="2412627" y="1727829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jobs?</a:t>
            </a:r>
          </a:p>
          <a:p>
            <a:pPr lvl="0" algn="ctr" eaLnBrk="0" fontAlgn="ctr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8B310318-1699-C4B8-E00F-72C580BDF093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C877C09-E6BD-55D3-35E8-6EBF9B563E77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ED78AC4F-F391-BF1A-0E9A-C2A34CF66FCF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4AECDC0A-D970-1273-6458-4E35309AB207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6842C3-CFB6-B5E8-5B6F-03B1E047DBAD}"/>
              </a:ext>
            </a:extLst>
          </p:cNvPr>
          <p:cNvSpPr/>
          <p:nvPr/>
        </p:nvSpPr>
        <p:spPr>
          <a:xfrm>
            <a:off x="4797812" y="2204954"/>
            <a:ext cx="2170147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teacher</a:t>
            </a:r>
            <a:endParaRPr lang="en-US" sz="3200" b="1" dirty="0">
              <a:solidFill>
                <a:srgbClr val="CB370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6D2FE2E-13AE-117C-73E9-0CC5AA1E3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067" y="953233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E009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15119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F6C9AC7-A8C8-D467-A200-8B193C3FD5B2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D0B3417-2CC7-5679-57E4-6D6BF08D505E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E08A946-FE03-333D-8B6D-8BC7D0B94442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3F0306B-DDE3-C6C6-92FF-3F11BAF97DDE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68D0F9-B6CB-33AC-4A85-CA25D56BACB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DD511-03E3-9019-4B4F-29D4232049F9}"/>
              </a:ext>
            </a:extLst>
          </p:cNvPr>
          <p:cNvSpPr/>
          <p:nvPr/>
        </p:nvSpPr>
        <p:spPr>
          <a:xfrm>
            <a:off x="3377716" y="1257727"/>
            <a:ext cx="5886450" cy="188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 teacher.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F6BF3-030D-8FCD-D21B-895F5C5A5195}"/>
              </a:ext>
            </a:extLst>
          </p:cNvPr>
          <p:cNvSpPr/>
          <p:nvPr/>
        </p:nvSpPr>
        <p:spPr>
          <a:xfrm>
            <a:off x="4797813" y="1302962"/>
            <a:ext cx="3524023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71690814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AD80A0F-621E-D658-D92E-954E1CCF18A9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04E2030-6BF0-2E14-B4C3-4046D2E2D68F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E804228-3633-845B-40B5-880DF163450E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36BE967-F03D-7E1B-DB18-825FF6967A73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FFFFC59-676C-B59A-9FE5-C7F2E570EF5A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0BFEA3-9A4F-455E-1B0A-F59B2A85946B}"/>
              </a:ext>
            </a:extLst>
          </p:cNvPr>
          <p:cNvSpPr/>
          <p:nvPr/>
        </p:nvSpPr>
        <p:spPr>
          <a:xfrm>
            <a:off x="3477821" y="1487156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2D3695-4BA4-9CDD-47BB-80893D8D5692}"/>
              </a:ext>
            </a:extLst>
          </p:cNvPr>
          <p:cNvSpPr txBox="1"/>
          <p:nvPr/>
        </p:nvSpPr>
        <p:spPr>
          <a:xfrm>
            <a:off x="3839888" y="1841401"/>
            <a:ext cx="486136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lvl="0" algn="ctr" eaLnBrk="0" fontAlgn="ctr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____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a driver.</a:t>
            </a:r>
          </a:p>
        </p:txBody>
      </p:sp>
    </p:spTree>
    <p:extLst>
      <p:ext uri="{BB962C8B-B14F-4D97-AF65-F5344CB8AC3E}">
        <p14:creationId xmlns:p14="http://schemas.microsoft.com/office/powerpoint/2010/main" val="51011092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AD80A0F-621E-D658-D92E-954E1CCF18A9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604E2030-6BF0-2E14-B4C3-4046D2E2D68F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AE804228-3633-845B-40B5-880DF163450E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36BE967-F03D-7E1B-DB18-825FF6967A73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BFFFFC59-676C-B59A-9FE5-C7F2E570EF5A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0BFEA3-9A4F-455E-1B0A-F59B2A85946B}"/>
              </a:ext>
            </a:extLst>
          </p:cNvPr>
          <p:cNvSpPr/>
          <p:nvPr/>
        </p:nvSpPr>
        <p:spPr>
          <a:xfrm>
            <a:off x="2362500" y="2319853"/>
            <a:ext cx="5886450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3E95C73-2A7F-A4A3-32EC-6C44ABF9A234}"/>
              </a:ext>
            </a:extLst>
          </p:cNvPr>
          <p:cNvSpPr/>
          <p:nvPr/>
        </p:nvSpPr>
        <p:spPr>
          <a:xfrm>
            <a:off x="4292194" y="1821739"/>
            <a:ext cx="3956756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his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doctor.</a:t>
            </a:r>
          </a:p>
        </p:txBody>
      </p:sp>
    </p:spTree>
    <p:extLst>
      <p:ext uri="{BB962C8B-B14F-4D97-AF65-F5344CB8AC3E}">
        <p14:creationId xmlns:p14="http://schemas.microsoft.com/office/powerpoint/2010/main" val="34809542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FF6C9AC7-A8C8-D467-A200-8B193C3FD5B2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D0B3417-2CC7-5679-57E4-6D6BF08D505E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2E08A946-FE03-333D-8B6D-8BC7D0B94442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3F0306B-DDE3-C6C6-92FF-3F11BAF97DDE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ED68D0F9-B6CB-33AC-4A85-CA25D56BACB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4797813" y="5142655"/>
            <a:ext cx="3670110" cy="1329044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830997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4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7813" y="5142656"/>
            <a:ext cx="3670110" cy="132904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CDD511-03E3-9019-4B4F-29D4232049F9}"/>
              </a:ext>
            </a:extLst>
          </p:cNvPr>
          <p:cNvSpPr/>
          <p:nvPr/>
        </p:nvSpPr>
        <p:spPr>
          <a:xfrm>
            <a:off x="3327347" y="1352792"/>
            <a:ext cx="5886450" cy="1888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endParaRPr lang="en-US" altLang="en-US" sz="3200" b="1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worker.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0F6BF3-030D-8FCD-D21B-895F5C5A5195}"/>
              </a:ext>
            </a:extLst>
          </p:cNvPr>
          <p:cNvSpPr/>
          <p:nvPr/>
        </p:nvSpPr>
        <p:spPr>
          <a:xfrm>
            <a:off x="3106074" y="2354578"/>
            <a:ext cx="4509329" cy="8334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CB37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</a:p>
        </p:txBody>
      </p:sp>
    </p:spTree>
    <p:extLst>
      <p:ext uri="{BB962C8B-B14F-4D97-AF65-F5344CB8AC3E}">
        <p14:creationId xmlns:p14="http://schemas.microsoft.com/office/powerpoint/2010/main" val="368950305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E83DD5F-915A-947D-A821-6532E6148367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BD2259F-D574-940A-6497-D4054690034C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FC9AE306-9247-C28D-A7EF-461862EE1561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5EB7753-1590-4ACA-1841-D9C0C4F9A0C5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4DDB9319-224D-51AF-870A-CC3F8A26E325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611643" y="1491953"/>
            <a:ext cx="5090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9600" b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96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46" y="5234806"/>
            <a:ext cx="367011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903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067734" y="3292521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Part 2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89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067734" y="3292521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VOCABULARY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7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634409" y="2662175"/>
            <a:ext cx="2172391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/>
              <a:t>a pupil</a:t>
            </a:r>
          </a:p>
        </p:txBody>
      </p:sp>
      <p:pic>
        <p:nvPicPr>
          <p:cNvPr id="1026" name="Picture 2" descr="Học sinh lớp 1 ngày đầu đến trường - VnExpress">
            <a:extLst>
              <a:ext uri="{FF2B5EF4-FFF2-40B4-BE49-F238E27FC236}">
                <a16:creationId xmlns:a16="http://schemas.microsoft.com/office/drawing/2014/main" id="{35C0A3B6-7F06-3680-75FD-51AECF36A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50" y="1175470"/>
            <a:ext cx="5753898" cy="45070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8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bs Song for Kids - Who Do You See- - Learn English Children">
            <a:hlinkClick r:id="" action="ppaction://media"/>
            <a:extLst>
              <a:ext uri="{FF2B5EF4-FFF2-40B4-BE49-F238E27FC236}">
                <a16:creationId xmlns:a16="http://schemas.microsoft.com/office/drawing/2014/main" id="{0D7E7F4B-ED29-85DB-E8C8-D3DDBEDFF4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90" end="1151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5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6966758" y="2662175"/>
            <a:ext cx="3507692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/>
              <a:t>a footballer</a:t>
            </a:r>
          </a:p>
        </p:txBody>
      </p:sp>
      <p:pic>
        <p:nvPicPr>
          <p:cNvPr id="2050" name="Picture 2" descr="Most hat-tricks by an active footballer: Cristiano Ronaldo, Lionel Messi  miles ahead of rest">
            <a:extLst>
              <a:ext uri="{FF2B5EF4-FFF2-40B4-BE49-F238E27FC236}">
                <a16:creationId xmlns:a16="http://schemas.microsoft.com/office/drawing/2014/main" id="{EEDD3D75-FC4F-AD83-B4EE-ECFB19E8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02" y="1166810"/>
            <a:ext cx="5691841" cy="46527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0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360295" y="2662175"/>
            <a:ext cx="2720618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 dirty="0"/>
              <a:t>a solider</a:t>
            </a:r>
          </a:p>
        </p:txBody>
      </p:sp>
      <p:pic>
        <p:nvPicPr>
          <p:cNvPr id="3074" name="Picture 2" descr="chú bộ đội: Không phải dàn cast, đây mới là nhân vật được tìm kiếm nhiều  nhất trong Sao Nhập Ngũ 2022">
            <a:extLst>
              <a:ext uri="{FF2B5EF4-FFF2-40B4-BE49-F238E27FC236}">
                <a16:creationId xmlns:a16="http://schemas.microsoft.com/office/drawing/2014/main" id="{331B30C7-D01B-AE81-2D4B-CA04E2F80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52" y="1457325"/>
            <a:ext cx="6309360" cy="3943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6F41801-69FD-7531-22C0-68979B40110A}"/>
              </a:ext>
            </a:extLst>
          </p:cNvPr>
          <p:cNvSpPr txBox="1"/>
          <p:nvPr/>
        </p:nvSpPr>
        <p:spPr>
          <a:xfrm>
            <a:off x="2501956" y="2744743"/>
            <a:ext cx="2360133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/>
              <a:t>A </a:t>
            </a:r>
            <a:r>
              <a:rPr lang="en-US" sz="4000" smtClean="0"/>
              <a:t>soldier</a:t>
            </a:r>
            <a:endParaRPr lang="en-US" sz="40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045FB22D-E2DB-0962-206D-D10F64CCB968}"/>
              </a:ext>
            </a:extLst>
          </p:cNvPr>
          <p:cNvSpPr txBox="1"/>
          <p:nvPr/>
        </p:nvSpPr>
        <p:spPr>
          <a:xfrm>
            <a:off x="2501956" y="1820232"/>
            <a:ext cx="3015762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footballer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2501956" y="987676"/>
            <a:ext cx="1901674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000" dirty="0"/>
              <a:t>A pupil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566962" y="1004072"/>
            <a:ext cx="312308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MsPham-0936082789">
            <a:extLst>
              <a:ext uri="{FF2B5EF4-FFF2-40B4-BE49-F238E27FC236}">
                <a16:creationId xmlns:a16="http://schemas.microsoft.com/office/drawing/2014/main" id="{EA329F1C-74F4-2FA9-2DB4-E9BCA8ED9F12}"/>
              </a:ext>
            </a:extLst>
          </p:cNvPr>
          <p:cNvSpPr/>
          <p:nvPr/>
        </p:nvSpPr>
        <p:spPr>
          <a:xfrm>
            <a:off x="6566962" y="1836628"/>
            <a:ext cx="4699751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A8D76F08-1022-228F-9B75-5005F1A2474B}"/>
              </a:ext>
            </a:extLst>
          </p:cNvPr>
          <p:cNvSpPr/>
          <p:nvPr/>
        </p:nvSpPr>
        <p:spPr>
          <a:xfrm>
            <a:off x="6566963" y="2761139"/>
            <a:ext cx="3074772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4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59" grpId="0"/>
      <p:bldP spid="61" grpId="0"/>
      <p:bldP spid="6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286098" y="3428999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SENTENCE PATTERN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CF5E9F88-96B6-6AC6-563C-EF670C631CF7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9EE53ED-4664-BD57-57D3-988BE050F58C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E6929DB-D443-21F1-93C7-B5484FB3BD2F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E36A6A4-5160-0A28-D96A-DA5FD50C69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52D752A0-5D74-25E4-99AD-F93460828055}"/>
              </a:ext>
            </a:extLst>
          </p:cNvPr>
          <p:cNvSpPr txBox="1"/>
          <p:nvPr/>
        </p:nvSpPr>
        <p:spPr>
          <a:xfrm>
            <a:off x="3063469" y="2062794"/>
            <a:ext cx="4302749" cy="646986"/>
          </a:xfrm>
          <a:prstGeom prst="wedgeRoundRectCallout">
            <a:avLst>
              <a:gd name="adj1" fmla="val -55845"/>
              <a:gd name="adj2" fmla="val -502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job?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DC54105-B436-75AE-9FE3-1BB31A294FE4}"/>
              </a:ext>
            </a:extLst>
          </p:cNvPr>
          <p:cNvSpPr txBox="1"/>
          <p:nvPr/>
        </p:nvSpPr>
        <p:spPr>
          <a:xfrm>
            <a:off x="3002509" y="2693249"/>
            <a:ext cx="7461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Nghề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nghiệp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DFF8226-601E-5A4E-02FF-E588E91429C9}"/>
              </a:ext>
            </a:extLst>
          </p:cNvPr>
          <p:cNvSpPr txBox="1"/>
          <p:nvPr/>
        </p:nvSpPr>
        <p:spPr>
          <a:xfrm>
            <a:off x="2926080" y="3805622"/>
            <a:ext cx="5326669" cy="646986"/>
          </a:xfrm>
          <a:prstGeom prst="wedgeRoundRectCallout">
            <a:avLst>
              <a:gd name="adj1" fmla="val 57405"/>
              <a:gd name="adj2" fmla="val -21981"/>
              <a:gd name="adj3" fmla="val 16667"/>
            </a:avLst>
          </a:prstGeom>
          <a:noFill/>
          <a:ln>
            <a:solidFill>
              <a:srgbClr val="F2631F"/>
            </a:solidFill>
          </a:ln>
        </p:spPr>
        <p:txBody>
          <a:bodyPr wrap="square" rtlCol="0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I’m</a:t>
            </a:r>
            <a:r>
              <a:rPr lang="en-US" altLang="en-US" sz="3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a/ an + (job)</a:t>
            </a:r>
            <a:r>
              <a:rPr lang="en-US" altLang="en-US" sz="3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56F2BE7F-E52A-EF5C-BAB5-D102A3E7D0C5}"/>
              </a:ext>
            </a:extLst>
          </p:cNvPr>
          <p:cNvSpPr txBox="1"/>
          <p:nvPr/>
        </p:nvSpPr>
        <p:spPr>
          <a:xfrm>
            <a:off x="2926080" y="4522374"/>
            <a:ext cx="683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_______.)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6D77B7-5A94-7595-7182-0E491E107081}"/>
              </a:ext>
            </a:extLst>
          </p:cNvPr>
          <p:cNvSpPr/>
          <p:nvPr/>
        </p:nvSpPr>
        <p:spPr>
          <a:xfrm>
            <a:off x="855867" y="1049671"/>
            <a:ext cx="10480266" cy="773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571500">
              <a:buFont typeface="Wingdings" panose="05000000000000000000" pitchFamily="2" charset="2"/>
              <a:buChar char="v"/>
            </a:pP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hỏi và trả lời về nghề nghiệp: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035376" y="2558845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defRPr/>
            </a:pPr>
            <a:r>
              <a:rPr lang="en-US" sz="5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PRACTICE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ASK AND ANSWER ABOUT JOB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E96259E-3760-143E-D083-417468A346EC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4D0FA9EC-FA5E-B17B-2E78-7A33AF4262B7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42" name="MsPham-0936082789">
            <a:extLst>
              <a:ext uri="{FF2B5EF4-FFF2-40B4-BE49-F238E27FC236}">
                <a16:creationId xmlns:a16="http://schemas.microsoft.com/office/drawing/2014/main" id="{C278EA49-2026-3450-747A-0BA94ECB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66974" y="1026172"/>
            <a:ext cx="969001" cy="969001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B463FF94-B343-8125-7208-E1A2F90D3B9D}"/>
              </a:ext>
            </a:extLst>
          </p:cNvPr>
          <p:cNvSpPr/>
          <p:nvPr/>
        </p:nvSpPr>
        <p:spPr>
          <a:xfrm>
            <a:off x="847973" y="5939480"/>
            <a:ext cx="1915966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pupil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41454F51-302E-6CA8-2653-1B9DDA6C4292}"/>
              </a:ext>
            </a:extLst>
          </p:cNvPr>
          <p:cNvSpPr/>
          <p:nvPr/>
        </p:nvSpPr>
        <p:spPr>
          <a:xfrm>
            <a:off x="3906044" y="5965712"/>
            <a:ext cx="227824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footballer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8238B590-E94A-6BDA-82F9-4F3B66FF234C}"/>
              </a:ext>
            </a:extLst>
          </p:cNvPr>
          <p:cNvSpPr/>
          <p:nvPr/>
        </p:nvSpPr>
        <p:spPr>
          <a:xfrm>
            <a:off x="7423313" y="5913248"/>
            <a:ext cx="1915967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solider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05CC23F8-14D7-22C4-160A-79E3FD4149E1}"/>
              </a:ext>
            </a:extLst>
          </p:cNvPr>
          <p:cNvSpPr/>
          <p:nvPr/>
        </p:nvSpPr>
        <p:spPr>
          <a:xfrm>
            <a:off x="3703083" y="1083785"/>
            <a:ext cx="4694520" cy="548640"/>
          </a:xfrm>
          <a:prstGeom prst="wedgeRoundRectCallout">
            <a:avLst>
              <a:gd name="adj1" fmla="val -55852"/>
              <a:gd name="adj2" fmla="val -8106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What’s your job?</a:t>
            </a:r>
          </a:p>
        </p:txBody>
      </p:sp>
      <p:sp>
        <p:nvSpPr>
          <p:cNvPr id="53" name="MsPham-0936082789">
            <a:extLst>
              <a:ext uri="{FF2B5EF4-FFF2-40B4-BE49-F238E27FC236}">
                <a16:creationId xmlns:a16="http://schemas.microsoft.com/office/drawing/2014/main" id="{D87C105B-952F-1F9C-B094-495073F3DF6A}"/>
              </a:ext>
            </a:extLst>
          </p:cNvPr>
          <p:cNvSpPr/>
          <p:nvPr/>
        </p:nvSpPr>
        <p:spPr>
          <a:xfrm>
            <a:off x="3839270" y="1763428"/>
            <a:ext cx="4694520" cy="548640"/>
          </a:xfrm>
          <a:prstGeom prst="wedgeRoundRectCallout">
            <a:avLst>
              <a:gd name="adj1" fmla="val 58204"/>
              <a:gd name="adj2" fmla="val 333"/>
              <a:gd name="adj3" fmla="val 16667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I’m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BF811ED1-9A5C-AFD7-3801-C5F4CCEE1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756027" y="1159036"/>
            <a:ext cx="890007" cy="8900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</p:pic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06A5331A-A92D-089C-E0F9-0F3382BB9F11}"/>
              </a:ext>
            </a:extLst>
          </p:cNvPr>
          <p:cNvCxnSpPr>
            <a:stCxn id="53" idx="2"/>
          </p:cNvCxnSpPr>
          <p:nvPr/>
        </p:nvCxnSpPr>
        <p:spPr>
          <a:xfrm flipH="1">
            <a:off x="2358269" y="2312068"/>
            <a:ext cx="3828261" cy="1681198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MsPham-0936082789">
            <a:extLst>
              <a:ext uri="{FF2B5EF4-FFF2-40B4-BE49-F238E27FC236}">
                <a16:creationId xmlns:a16="http://schemas.microsoft.com/office/drawing/2014/main" id="{28A2D41E-4C34-35C2-DF4B-D0A764A470CC}"/>
              </a:ext>
            </a:extLst>
          </p:cNvPr>
          <p:cNvCxnSpPr>
            <a:cxnSpLocks/>
            <a:stCxn id="53" idx="2"/>
          </p:cNvCxnSpPr>
          <p:nvPr/>
        </p:nvCxnSpPr>
        <p:spPr>
          <a:xfrm flipH="1">
            <a:off x="5045168" y="2312068"/>
            <a:ext cx="1141362" cy="1534057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MsPham-0936082789">
            <a:extLst>
              <a:ext uri="{FF2B5EF4-FFF2-40B4-BE49-F238E27FC236}">
                <a16:creationId xmlns:a16="http://schemas.microsoft.com/office/drawing/2014/main" id="{6515C201-1BDB-70B4-FA1A-857F790CF832}"/>
              </a:ext>
            </a:extLst>
          </p:cNvPr>
          <p:cNvCxnSpPr>
            <a:cxnSpLocks/>
            <a:stCxn id="53" idx="2"/>
          </p:cNvCxnSpPr>
          <p:nvPr/>
        </p:nvCxnSpPr>
        <p:spPr>
          <a:xfrm>
            <a:off x="6186530" y="2312068"/>
            <a:ext cx="1236783" cy="1484654"/>
          </a:xfrm>
          <a:prstGeom prst="straightConnector1">
            <a:avLst/>
          </a:prstGeom>
          <a:ln w="9525">
            <a:solidFill>
              <a:srgbClr val="CC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ọc sinh lớp 1 ngày đầu đến trường - VnExpress">
            <a:extLst>
              <a:ext uri="{FF2B5EF4-FFF2-40B4-BE49-F238E27FC236}">
                <a16:creationId xmlns:a16="http://schemas.microsoft.com/office/drawing/2014/main" id="{537BEB4E-030A-CC41-CEC7-3DF2DB709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89" y="3819475"/>
            <a:ext cx="2652425" cy="2077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ost hat-tricks by an active footballer: Cristiano Ronaldo, Lionel Messi  miles ahead of rest">
            <a:extLst>
              <a:ext uri="{FF2B5EF4-FFF2-40B4-BE49-F238E27FC236}">
                <a16:creationId xmlns:a16="http://schemas.microsoft.com/office/drawing/2014/main" id="{3CE710AC-8750-FBD2-0656-DF617B1F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70" y="3787570"/>
            <a:ext cx="2446742" cy="20000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ú bộ đội: Không phải dàn cast, đây mới là nhân vật được tìm kiếm nhiều  nhất trong Sao Nhập Ngũ 2022">
            <a:extLst>
              <a:ext uri="{FF2B5EF4-FFF2-40B4-BE49-F238E27FC236}">
                <a16:creationId xmlns:a16="http://schemas.microsoft.com/office/drawing/2014/main" id="{6679D27F-4DCE-3AE2-B367-D59117146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63" y="3976509"/>
            <a:ext cx="2881329" cy="18008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74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7" grpId="0"/>
      <p:bldP spid="48" grpId="0"/>
      <p:bldP spid="51" grpId="0" animBg="1"/>
      <p:bldP spid="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753330" y="3163355"/>
            <a:ext cx="8955088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72988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166B4A5-0D3B-8789-C2BC-814F0C2952B6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897E2E2-27AE-0FE1-3331-84D63A41D25F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42223AB-5634-7D31-462A-4513F3706C4C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1159FE5-603E-FBF4-4A3B-C66AB5C67D19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F22E693-446F-50B4-CFF8-4AA34FF6642E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25" name="MsPham0936082789" descr="Shape&#10;&#10;Description automatically generated">
            <a:extLst>
              <a:ext uri="{FF2B5EF4-FFF2-40B4-BE49-F238E27FC236}">
                <a16:creationId xmlns:a16="http://schemas.microsoft.com/office/drawing/2014/main" id="{C670EB3D-808B-5485-DA4A-59A326A4D39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MsPham-093608278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MsPham-0936082789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MsPham-093608278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MsPham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MsPham-093608278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MsPham-0936082789"/>
          <p:cNvPicPr>
            <a:picLocks noChangeAspect="1"/>
          </p:cNvPicPr>
          <p:nvPr/>
        </p:nvPicPr>
        <p:blipFill rotWithShape="1">
          <a:blip r:embed="rId10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MsPham-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MsPham-0936082789" hidden="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MsPham-0936082789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MsPham-093608278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4796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EABF44F8-6C32-2DD0-DAAB-EEAA71150506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D0EB8470-CE95-74B9-35DF-C2C8CA159736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087C2D48-F1F0-6FE6-47C7-ACF2C0941B50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BBCCD82A-56BE-C5AD-D507-9D8AB40F53F4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DD1ED693-0D83-7BF0-3714-0BD98E7598C0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19389807-9E1A-C84C-933F-8BF9A1CA8B3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____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a teacher.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B431548C-7D08-907D-819D-F156797D4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390" y="729324"/>
            <a:ext cx="1778259" cy="175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437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3F288D2-29B4-3ECC-665E-E22C318C3F3D}"/>
              </a:ext>
            </a:extLst>
          </p:cNvPr>
          <p:cNvSpPr/>
          <p:nvPr/>
        </p:nvSpPr>
        <p:spPr>
          <a:xfrm flipV="1">
            <a:off x="-49767" y="0"/>
            <a:ext cx="12227161" cy="6924166"/>
          </a:xfrm>
          <a:prstGeom prst="rect">
            <a:avLst/>
          </a:prstGeom>
          <a:solidFill>
            <a:srgbClr val="FFEF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B9335AA-F24B-C692-FEA9-0CA15E5537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6080" b="6350"/>
          <a:stretch/>
        </p:blipFill>
        <p:spPr>
          <a:xfrm>
            <a:off x="-49767" y="1372615"/>
            <a:ext cx="12241767" cy="5551551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845980" y="1094391"/>
            <a:ext cx="3121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5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12 </a:t>
            </a:r>
            <a:endParaRPr lang="en-US" sz="5400" b="1" spc="5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983233" y="2029205"/>
            <a:ext cx="9931078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2700">
                  <a:solidFill>
                    <a:schemeClr val="bg1"/>
                  </a:solidFill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Jobs</a:t>
            </a:r>
            <a:endParaRPr lang="en-US" sz="8800" b="1" dirty="0">
              <a:ln w="12700">
                <a:solidFill>
                  <a:schemeClr val="bg1"/>
                </a:solidFill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>
            <a:off x="8231855" y="132965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4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4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0ADCC1-3795-9ED0-0654-B6AD4DEFEFE0}"/>
              </a:ext>
            </a:extLst>
          </p:cNvPr>
          <p:cNvGrpSpPr/>
          <p:nvPr/>
        </p:nvGrpSpPr>
        <p:grpSpPr>
          <a:xfrm rot="4946004">
            <a:off x="-589727" y="3177043"/>
            <a:ext cx="1065313" cy="808076"/>
            <a:chOff x="-659428" y="2262289"/>
            <a:chExt cx="1065313" cy="808076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DF01B7AE-800E-3580-E6A7-A3E8C17A1C46}"/>
                </a:ext>
              </a:extLst>
            </p:cNvPr>
            <p:cNvSpPr/>
            <p:nvPr/>
          </p:nvSpPr>
          <p:spPr>
            <a:xfrm>
              <a:off x="-659428" y="2262289"/>
              <a:ext cx="758555" cy="808076"/>
            </a:xfrm>
            <a:prstGeom prst="ellipse">
              <a:avLst/>
            </a:prstGeom>
            <a:solidFill>
              <a:srgbClr val="FCE9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043EBFFE-DBA7-642B-4C16-110E5D482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2030" y="2322262"/>
              <a:ext cx="647915" cy="647915"/>
            </a:xfrm>
            <a:prstGeom prst="rect">
              <a:avLst/>
            </a:prstGeom>
          </p:spPr>
        </p:pic>
      </p:grp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12B79C95-A3D5-BE92-DA37-0711A6B49F81}"/>
              </a:ext>
            </a:extLst>
          </p:cNvPr>
          <p:cNvSpPr/>
          <p:nvPr/>
        </p:nvSpPr>
        <p:spPr>
          <a:xfrm>
            <a:off x="5670754" y="-1665334"/>
            <a:ext cx="2089919" cy="2089919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1DEC5ECB-42C0-4530-D64C-EBA61D843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261" y="4364895"/>
            <a:ext cx="1211296" cy="121129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C4291574-624A-FE78-2DED-FFA19B438957}"/>
              </a:ext>
            </a:extLst>
          </p:cNvPr>
          <p:cNvSpPr>
            <a:spLocks/>
          </p:cNvSpPr>
          <p:nvPr/>
        </p:nvSpPr>
        <p:spPr>
          <a:xfrm>
            <a:off x="11338202" y="89674"/>
            <a:ext cx="795247" cy="795247"/>
          </a:xfrm>
          <a:prstGeom prst="ellipse">
            <a:avLst/>
          </a:prstGeom>
          <a:solidFill>
            <a:srgbClr val="FE93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4ED9B87-37A2-2104-F212-F878EDF4C058}"/>
              </a:ext>
            </a:extLst>
          </p:cNvPr>
          <p:cNvSpPr>
            <a:spLocks/>
          </p:cNvSpPr>
          <p:nvPr/>
        </p:nvSpPr>
        <p:spPr>
          <a:xfrm>
            <a:off x="11250738" y="32801"/>
            <a:ext cx="936554" cy="936554"/>
          </a:xfrm>
          <a:prstGeom prst="ellipse">
            <a:avLst/>
          </a:prstGeom>
          <a:noFill/>
          <a:ln>
            <a:solidFill>
              <a:srgbClr val="FE93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MsPham-0936082789">
            <a:extLst>
              <a:ext uri="{FF2B5EF4-FFF2-40B4-BE49-F238E27FC236}">
                <a16:creationId xmlns:a16="http://schemas.microsoft.com/office/drawing/2014/main" id="{7F8D5DE3-C738-A298-806B-C16C520947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4342" y="767818"/>
            <a:ext cx="604797" cy="604797"/>
          </a:xfrm>
          <a:prstGeom prst="rect">
            <a:avLst/>
          </a:prstGeom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DC6C84EA-05E5-0B7A-9873-719F733B5C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915" y="6497571"/>
            <a:ext cx="628728" cy="610422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CBEE5026-9E05-0338-80B3-9281ED066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323" y="3367"/>
            <a:ext cx="807294" cy="807294"/>
          </a:xfrm>
          <a:prstGeom prst="rect">
            <a:avLst/>
          </a:prstGeom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ED100C84-40C2-3674-3768-ADC850EFE5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61" y="-905073"/>
            <a:ext cx="1529518" cy="1529518"/>
          </a:xfrm>
          <a:prstGeom prst="rect">
            <a:avLst/>
          </a:prstGeom>
        </p:spPr>
      </p:pic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041D8EB1-F7A3-DED8-7596-9C19DE82066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995" y="1304354"/>
            <a:ext cx="806797" cy="806797"/>
          </a:xfrm>
          <a:prstGeom prst="rect">
            <a:avLst/>
          </a:prstGeom>
        </p:spPr>
      </p:pic>
      <p:pic>
        <p:nvPicPr>
          <p:cNvPr id="54" name="MsPham-0936082789">
            <a:hlinkClick r:id="rId4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E052CB3-054E-6811-F433-9349A9867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38" y="509382"/>
            <a:ext cx="6057703" cy="263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F100D572-84D3-A0E3-51B0-4D473DDAD0E6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57F71D40-B957-7E3D-29B0-F8235F059B43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EF15964-8270-9E62-2705-F2172B87F9DE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B18C06D2-F36D-D82A-5D7F-19A7BC6027F4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1791D66-8E74-51B2-726E-0205FD2612ED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5" name="MsPham0936082789" descr="Shape&#10;&#10;Description automatically generated">
            <a:extLst>
              <a:ext uri="{FF2B5EF4-FFF2-40B4-BE49-F238E27FC236}">
                <a16:creationId xmlns:a16="http://schemas.microsoft.com/office/drawing/2014/main" id="{9F56FF05-A867-F26C-1005-1A5EE4D472C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1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a…….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1D885823-2528-72DF-E1CD-7C8FF6B0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2" y="703190"/>
            <a:ext cx="1939765" cy="191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7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06613304-9581-3E6F-06FD-C7D9E7182439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54C0636A-4E84-617A-8A9D-94F0E1781475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6EEA5E79-DDCB-1D8D-1B41-6E185498714C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87A8341-0D64-6E3E-8358-2D5B14F909B5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B4E3AAF4-71EC-5672-FF8D-6FE0B103BFAB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CA8B540D-34C8-1211-F622-07D549BAC29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a____.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pupil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solider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" name="Picture 2" descr="Học sinh lớp 1 ngày đầu đến trường - VnExpress">
            <a:extLst>
              <a:ext uri="{FF2B5EF4-FFF2-40B4-BE49-F238E27FC236}">
                <a16:creationId xmlns:a16="http://schemas.microsoft.com/office/drawing/2014/main" id="{11774A5E-2216-79FD-6970-C299B7C9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214" y="658921"/>
            <a:ext cx="2016274" cy="2077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47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32D824FE-7547-D449-55E8-5408FD18DC97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A951FFA5-CF10-CCA5-89F7-55AE42741A91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F0AC0B4C-DBF9-575A-D134-B350A0C5FB94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5416EC99-D9C7-0B7F-F64E-06C16F803BAC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1F7A5601-2316-3AA4-17F5-C228BFA04E7A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5" name="MsPham0936082789" descr="Shape&#10;&#10;Description automatically generated">
            <a:extLst>
              <a:ext uri="{FF2B5EF4-FFF2-40B4-BE49-F238E27FC236}">
                <a16:creationId xmlns:a16="http://schemas.microsoft.com/office/drawing/2014/main" id="{88E3BD72-3FFE-F207-C00D-B666DCDC15C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a____.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solider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footballer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" name="Picture 2" descr="chú bộ đội: Không phải dàn cast, đây mới là nhân vật được tìm kiếm nhiều  nhất trong Sao Nhập Ngũ 2022">
            <a:extLst>
              <a:ext uri="{FF2B5EF4-FFF2-40B4-BE49-F238E27FC236}">
                <a16:creationId xmlns:a16="http://schemas.microsoft.com/office/drawing/2014/main" id="{A8D588D1-BCDC-792B-4141-0FDA6A42F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00" y="496054"/>
            <a:ext cx="2169424" cy="18008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35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47DD8DB3-7133-CC6A-C8A4-25C3F6A97FF1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E63078BD-A634-A9D1-190A-5833BE9BD90C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4A0566DE-AABC-2C0B-945F-D866202F0AE7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CF8A356-1E7F-D165-42FE-5D6DF177AD1D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16DF66CB-ECBD-707F-B3C4-D8155DC34EFC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A6E83DF2-4D26-FD8B-2DE6-B520562FAE0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________.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footballer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 teacher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3" name="Picture 2" descr="Most hat-tricks by an active footballer: Cristiano Ronaldo, Lionel Messi  miles ahead of rest">
            <a:extLst>
              <a:ext uri="{FF2B5EF4-FFF2-40B4-BE49-F238E27FC236}">
                <a16:creationId xmlns:a16="http://schemas.microsoft.com/office/drawing/2014/main" id="{5ACD14E4-47C6-8D3B-A27A-8C7D86110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42" y="703190"/>
            <a:ext cx="2446742" cy="20000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67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668ECFBE-3B6C-A2B6-9494-BC51336C3622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10BEEBA6-15ED-9601-2127-1057D93FB212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CE6E6490-796C-712B-12BB-3E7A3679EF5F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64519DB9-D621-1C4A-1450-9245D5D81207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40382A90-4E61-ECB0-535E-DBF4C5B62954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EC593B66-5F90-7C50-CF65-B20195D0F71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________.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a driver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driver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34EC299E-CE38-15D7-A62C-85BE31470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859" y="742379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856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A79BB934-D11E-EFC4-31D6-A8AB78F9F355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9340DC1B-4411-DE66-94BD-DC0783E24E0C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4FDAA66-2C82-E67A-3BE0-0DF63B7358D4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E7AAE71C-B51B-E412-83CD-BE03BC23E91A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EE69315B-92F8-09F4-5ADE-5764B4412F3F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36" name="MsPham0936082789" descr="Shape&#10;&#10;Description automatically generated">
            <a:extLst>
              <a:ext uri="{FF2B5EF4-FFF2-40B4-BE49-F238E27FC236}">
                <a16:creationId xmlns:a16="http://schemas.microsoft.com/office/drawing/2014/main" id="{A9ADA9AD-FA9F-AC1E-29B5-8E634606EF4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job?</a:t>
            </a:r>
          </a:p>
          <a:p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I’m ________.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worker</a:t>
            </a:r>
            <a:endParaRPr lang="en-US" sz="28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footballer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64D8745-CD8A-2C95-09C1-E6CBE286F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272" y="612986"/>
            <a:ext cx="1883353" cy="1883353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72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B5F740CA-3229-F701-16AB-7AB99976F2D5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E8184FEC-553B-3BCC-83DE-5D2D7BD42D6A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172F959D-B08E-ABD9-C7F6-F41E4598FCCC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72B5A91C-FF8C-A71C-7920-8D49BCA06544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03CB63E-8BF8-5422-8A0D-1910E1AB341B}"/>
              </a:ext>
            </a:extLst>
          </p:cNvPr>
          <p:cNvSpPr txBox="1"/>
          <p:nvPr/>
        </p:nvSpPr>
        <p:spPr>
          <a:xfrm>
            <a:off x="1638535" y="2985637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E009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pic>
        <p:nvPicPr>
          <p:cNvPr id="18" name="MsPham0936082789" descr="Shape&#10;&#10;Description automatically generated">
            <a:extLst>
              <a:ext uri="{FF2B5EF4-FFF2-40B4-BE49-F238E27FC236}">
                <a16:creationId xmlns:a16="http://schemas.microsoft.com/office/drawing/2014/main" id="{0D47113D-5A3B-EBF5-0EE3-C0C26B5CBE1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390893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B79453CC-1010-1C5F-A5EE-2C469E7FE1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2531" name="Picture 2" descr="Border template with happy school kid Royalty Free Vector">
            <a:extLst>
              <a:ext uri="{FF2B5EF4-FFF2-40B4-BE49-F238E27FC236}">
                <a16:creationId xmlns:a16="http://schemas.microsoft.com/office/drawing/2014/main" id="{28CA1242-3EF3-6B3F-2D92-D8D430EA60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14612"/>
          <a:stretch>
            <a:fillRect/>
          </a:stretch>
        </p:blipFill>
        <p:spPr>
          <a:xfrm>
            <a:off x="0" y="-42863"/>
            <a:ext cx="12192000" cy="6907213"/>
          </a:xfrm>
          <a:noFill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D2D8E1-DFEC-9263-A89A-57A0A9A4B263}"/>
              </a:ext>
            </a:extLst>
          </p:cNvPr>
          <p:cNvSpPr txBox="1">
            <a:spLocks/>
          </p:cNvSpPr>
          <p:nvPr/>
        </p:nvSpPr>
        <p:spPr>
          <a:xfrm>
            <a:off x="3480905" y="3532119"/>
            <a:ext cx="8955088" cy="132556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HOME LINK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65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87" y="0"/>
            <a:ext cx="1132074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29C98BE-090F-F14F-A996-CCA6892BC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327" y="2461246"/>
            <a:ext cx="8955157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FDEE"/>
                </a:highlight>
                <a:latin typeface="Jokerman" pitchFamily="82" charset="0"/>
                <a:cs typeface="Arial" charset="0"/>
              </a:rPr>
              <a:t>GOODBYE CLASS!</a:t>
            </a:r>
            <a:br>
              <a:rPr lang="en-US" sz="6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highlight>
                  <a:srgbClr val="FFFDEE"/>
                </a:highlight>
                <a:latin typeface="Jokerman" pitchFamily="82" charset="0"/>
                <a:cs typeface="Arial" charset="0"/>
              </a:rPr>
            </a:br>
            <a:endParaRPr lang="en-US" sz="6600" dirty="0">
              <a:solidFill>
                <a:srgbClr val="FF0000"/>
              </a:solidFill>
              <a:highlight>
                <a:srgbClr val="FFFDEE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80917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067734" y="3292521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Part 1: Review 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1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44E085-B9CC-AB42-C4B1-81BAB0225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21150573-3A1F-6FEB-A29D-61130CB355CB}"/>
              </a:ext>
            </a:extLst>
          </p:cNvPr>
          <p:cNvSpPr txBox="1">
            <a:spLocks/>
          </p:cNvSpPr>
          <p:nvPr/>
        </p:nvSpPr>
        <p:spPr>
          <a:xfrm>
            <a:off x="1067734" y="3292521"/>
            <a:ext cx="10438670" cy="13255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Jokerman" pitchFamily="82" charset="0"/>
                <a:cs typeface="Arial" charset="0"/>
              </a:rPr>
              <a:t>VOCABULARY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5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Jokerman" pitchFamily="8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4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kumimoji="0" lang="en-US" altLang="en-US" sz="32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57AAAE28-2037-C8AD-7CD5-95BA7E54E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412393" y="2662175"/>
            <a:ext cx="2616422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doctor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595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Lái xe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514983" y="2662175"/>
            <a:ext cx="2411238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driver</a:t>
            </a:r>
            <a:endParaRPr lang="en-US" sz="4800" dirty="0"/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D9C89947-A2FD-5F04-C134-951CFB876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52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48E03EE-2786-596D-7AB3-86EA5BA3B1B8}"/>
              </a:ext>
            </a:extLst>
          </p:cNvPr>
          <p:cNvSpPr txBox="1"/>
          <p:nvPr/>
        </p:nvSpPr>
        <p:spPr>
          <a:xfrm>
            <a:off x="1857611" y="-4197643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A9E9C1DA-7C6D-25B6-8EDF-9010D0815419}"/>
              </a:ext>
            </a:extLst>
          </p:cNvPr>
          <p:cNvSpPr txBox="1"/>
          <p:nvPr/>
        </p:nvSpPr>
        <p:spPr>
          <a:xfrm>
            <a:off x="-13465453" y="2136416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ADF57249-02FA-754E-5CB8-7DC213DC6066}"/>
              </a:ext>
            </a:extLst>
          </p:cNvPr>
          <p:cNvSpPr txBox="1"/>
          <p:nvPr/>
        </p:nvSpPr>
        <p:spPr>
          <a:xfrm>
            <a:off x="1199638" y="10505011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DFC45503-A61B-046E-D0B1-98ADF004818B}"/>
              </a:ext>
            </a:extLst>
          </p:cNvPr>
          <p:cNvSpPr txBox="1"/>
          <p:nvPr/>
        </p:nvSpPr>
        <p:spPr>
          <a:xfrm>
            <a:off x="16801802" y="1821739"/>
            <a:ext cx="9264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0F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MsPham-0936082789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97A99CC-7AC4-20EC-88A3-17C984FFE043}"/>
              </a:ext>
            </a:extLst>
          </p:cNvPr>
          <p:cNvSpPr txBox="1">
            <a:spLocks/>
          </p:cNvSpPr>
          <p:nvPr/>
        </p:nvSpPr>
        <p:spPr>
          <a:xfrm>
            <a:off x="275052" y="213137"/>
            <a:ext cx="3433348" cy="548640"/>
          </a:xfrm>
          <a:prstGeom prst="hexagon">
            <a:avLst/>
          </a:prstGeom>
          <a:solidFill>
            <a:srgbClr val="FF3399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Vocabulary</a:t>
            </a:r>
            <a:endParaRPr lang="en-US" dirty="0"/>
          </a:p>
        </p:txBody>
      </p:sp>
      <p:sp>
        <p:nvSpPr>
          <p:cNvPr id="59" name="MsPham-0936082789">
            <a:extLst>
              <a:ext uri="{FF2B5EF4-FFF2-40B4-BE49-F238E27FC236}">
                <a16:creationId xmlns:a16="http://schemas.microsoft.com/office/drawing/2014/main" id="{A66E02D9-508C-5FC2-FAF7-84FA439224B9}"/>
              </a:ext>
            </a:extLst>
          </p:cNvPr>
          <p:cNvSpPr/>
          <p:nvPr/>
        </p:nvSpPr>
        <p:spPr>
          <a:xfrm>
            <a:off x="6169575" y="4509428"/>
            <a:ext cx="5121754" cy="675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Thầy giáo, cô giáo</a:t>
            </a:r>
            <a:endParaRPr kumimoji="0" lang="en-US" altLang="en-US" sz="320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8003D35-E99E-F331-9DDF-7CBB8FC6696F}"/>
              </a:ext>
            </a:extLst>
          </p:cNvPr>
          <p:cNvSpPr txBox="1"/>
          <p:nvPr/>
        </p:nvSpPr>
        <p:spPr>
          <a:xfrm>
            <a:off x="7274534" y="2662175"/>
            <a:ext cx="2892138" cy="830997"/>
          </a:xfrm>
          <a:prstGeom prst="rect">
            <a:avLst/>
          </a:prstGeom>
          <a:solidFill>
            <a:srgbClr val="FFFBFF">
              <a:alpha val="0"/>
            </a:srgb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/>
              <a:t>a teacher</a:t>
            </a:r>
            <a:endParaRPr lang="en-US" sz="4800" dirty="0"/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845D03E4-F3B4-0D92-69C5-718603120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5" y="1474537"/>
            <a:ext cx="4340069" cy="4340069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outerShdw blurRad="63500" sx="102000" sy="102000" algn="ctr" rotWithShape="0">
              <a:srgbClr val="FFCCFF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3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59" grpId="0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alpha val="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3983</TotalTime>
  <Words>577</Words>
  <Application>Microsoft Office PowerPoint</Application>
  <PresentationFormat>Widescreen</PresentationFormat>
  <Paragraphs>321</Paragraphs>
  <Slides>48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.VnBlack</vt:lpstr>
      <vt:lpstr>.VnHelvetIns</vt:lpstr>
      <vt:lpstr>Arial</vt:lpstr>
      <vt:lpstr>Bauhaus 93</vt:lpstr>
      <vt:lpstr>Berlin Sans FB Demi</vt:lpstr>
      <vt:lpstr>Calibri</vt:lpstr>
      <vt:lpstr>Century Gothic</vt:lpstr>
      <vt:lpstr>Cooper Black</vt:lpstr>
      <vt:lpstr>Jokerman</vt:lpstr>
      <vt:lpstr>Kozuka Mincho Pr6N H</vt:lpstr>
      <vt:lpstr>Tahoma</vt:lpstr>
      <vt:lpstr>Times New Roman</vt:lpstr>
      <vt:lpstr>Wingdings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 CLASS!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87</cp:revision>
  <dcterms:created xsi:type="dcterms:W3CDTF">2021-07-11T01:03:09Z</dcterms:created>
  <dcterms:modified xsi:type="dcterms:W3CDTF">2025-02-06T02:28:06Z</dcterms:modified>
</cp:coreProperties>
</file>