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418" r:id="rId2"/>
    <p:sldId id="416" r:id="rId3"/>
    <p:sldId id="257" r:id="rId4"/>
    <p:sldId id="411" r:id="rId5"/>
    <p:sldId id="373" r:id="rId6"/>
    <p:sldId id="256" r:id="rId7"/>
    <p:sldId id="399" r:id="rId8"/>
    <p:sldId id="394" r:id="rId9"/>
    <p:sldId id="419" r:id="rId10"/>
    <p:sldId id="409" r:id="rId11"/>
    <p:sldId id="405" r:id="rId12"/>
    <p:sldId id="406" r:id="rId13"/>
    <p:sldId id="410" r:id="rId14"/>
    <p:sldId id="407" r:id="rId15"/>
    <p:sldId id="371" r:id="rId16"/>
    <p:sldId id="266" r:id="rId17"/>
    <p:sldId id="267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C17B3-AA94-46F9-921F-A60C72CADFD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A5E74-9B03-49D4-B0FB-A4FE90BDE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5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7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A3D5-780C-582E-DFE6-66E761836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F99CE-F163-82FB-0D11-8A1833FD3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E4D60-03A9-9968-5739-BB5CFC2A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5B3A-E75D-4A64-B4CB-5C7280328787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1008-C404-993E-A46C-F37940EC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698E5-07BC-0A42-D609-93AC0AD1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10EE-5E3B-4E65-A3FA-CC8D773B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2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65AB9-A913-76F7-52D2-21A41403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0B235-1A0E-C41A-D176-047229A39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0070D-243B-1B38-A959-1E56AA15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5B3A-E75D-4A64-B4CB-5C7280328787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3AE46-FCB2-85A0-5181-347008730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249D-4661-34F8-9F5D-EF254D16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10EE-5E3B-4E65-A3FA-CC8D773B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8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A30914-E589-4B09-6731-093FAB90D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9079D-1C1D-61FC-1CB2-9E3A4EE26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2FF8D-577F-D882-0A6C-5F47B242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5B3A-E75D-4A64-B4CB-5C7280328787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C72CA-0368-A1AD-A81A-E94776915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F3E5C-32F7-306C-5721-668D6F82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10EE-5E3B-4E65-A3FA-CC8D773B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4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BF1E6-BD40-BCF4-971E-7BDC2ED80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49DCF-6AF1-F4C1-2360-466B75FE6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1F4A-9D1F-70F3-888F-965FF49F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5B3A-E75D-4A64-B4CB-5C7280328787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AB6E3-0C19-08E4-CE62-3FE65931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284ED-0C1F-261A-ACF3-92977F065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10EE-5E3B-4E65-A3FA-CC8D773B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5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40A1-61A4-120A-8FF4-39F1EDD9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CDA78-6D3E-5D57-4130-C03FCF70C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97C3F-E505-391F-ACC7-6537A5D5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5B3A-E75D-4A64-B4CB-5C7280328787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69747-D468-6504-3631-3ACC59A1B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0DA25-4DA6-142F-9D7C-C1C8224B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10EE-5E3B-4E65-A3FA-CC8D773B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0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32161-B2A8-D1A6-6547-7F5F0E28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B1F2A-83E5-5152-A404-B91A527CD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7FAD4-7876-2F42-A69B-8D8D53652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9AA1C-F595-F62B-7692-D67BD4FA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5B3A-E75D-4A64-B4CB-5C7280328787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CA7AA-BE38-5F23-06C7-206266E4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F94A4-C9F0-591D-69D1-AC4F7019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10EE-5E3B-4E65-A3FA-CC8D773B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8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CD433-20B9-49D9-D1E3-E279CB2F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32FD1-B5BD-CF3E-FF0A-B6FDF1AF5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0BB18-57DE-5C3E-8D27-F5294C266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186CB-5C9F-4A5D-41B7-E17E982A2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4E77E-1294-30D2-4800-2E5C85E38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D1EC0-1B6C-7B09-9D85-D153A63F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5B3A-E75D-4A64-B4CB-5C7280328787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6125AB-3BD7-7054-F88F-1AFD4DC5A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645E3A-6C1D-0849-6BCA-E9804D3F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10EE-5E3B-4E65-A3FA-CC8D773B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5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69552-DAA1-9CC4-473D-724BB337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017E56-7754-4171-C9A6-44DF74C6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5B3A-E75D-4A64-B4CB-5C7280328787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B5F80-2ACA-A2C5-9B03-29E95977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48088-D463-2F11-2CC7-DF1A61C19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10EE-5E3B-4E65-A3FA-CC8D773B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6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42DEC-B619-1E7A-C68E-E08DCC48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5B3A-E75D-4A64-B4CB-5C7280328787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7374ED-524C-2F52-A779-E155C71A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A5F80-7D51-20E3-6387-297738C2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10EE-5E3B-4E65-A3FA-CC8D773B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0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A4492-83B0-0FFA-29A4-3F1700B2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C8E08-4380-6107-A188-4FCA1AE0B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23050-C0C8-773A-B395-9EEB01B82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4D977-92AA-C67A-0E67-CFA06732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5B3A-E75D-4A64-B4CB-5C7280328787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6FD506-DDEA-028D-FDC4-B9E0BFDB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17E53-34DA-E45D-88F7-87DC5A06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10EE-5E3B-4E65-A3FA-CC8D773B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2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9C23D-6481-2FCA-072F-00F18061A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3F553-E00D-148F-A675-001FB0F28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472DA-15BC-32DF-7950-1EE65007E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2A8D2-E723-679D-4FA5-9E4EAA9F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35B3A-E75D-4A64-B4CB-5C7280328787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056B2-A987-29EA-E2AF-FD415F10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ABB61-056F-7CD4-CFF5-CC9DCEE8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10EE-5E3B-4E65-A3FA-CC8D773B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313B721-5C01-916D-95D2-E61C5BB12E1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F5B78F-769A-51C2-464C-918DCE52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FF186-81FB-F684-BC4B-6AF9ECFED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451A7-59AA-D47F-E409-887CC605F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35B3A-E75D-4A64-B4CB-5C7280328787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4C115-939C-68F5-8598-CF8B132C2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9AB4-EC7B-F150-873A-5305898FF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10EE-5E3B-4E65-A3FA-CC8D773B6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9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8.wdp"/><Relationship Id="rId3" Type="http://schemas.microsoft.com/office/2007/relationships/media" Target="../media/media5.mp3"/><Relationship Id="rId7" Type="http://schemas.microsoft.com/office/2007/relationships/hdphoto" Target="../media/hdphoto5.wdp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audio" Target="../media/media4.mp3"/><Relationship Id="rId16" Type="http://schemas.openxmlformats.org/officeDocument/2006/relationships/image" Target="../media/image20.png"/><Relationship Id="rId1" Type="http://schemas.microsoft.com/office/2007/relationships/media" Target="../media/media4.mp3"/><Relationship Id="rId6" Type="http://schemas.openxmlformats.org/officeDocument/2006/relationships/image" Target="../media/image28.png"/><Relationship Id="rId11" Type="http://schemas.microsoft.com/office/2007/relationships/hdphoto" Target="../media/hdphoto7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audio" Target="../media/media5.mp3"/><Relationship Id="rId9" Type="http://schemas.microsoft.com/office/2007/relationships/hdphoto" Target="../media/hdphoto6.wdp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8.wdp"/><Relationship Id="rId3" Type="http://schemas.microsoft.com/office/2007/relationships/media" Target="../media/media5.mp3"/><Relationship Id="rId7" Type="http://schemas.microsoft.com/office/2007/relationships/hdphoto" Target="../media/hdphoto5.wdp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audio" Target="../media/media4.mp3"/><Relationship Id="rId16" Type="http://schemas.openxmlformats.org/officeDocument/2006/relationships/image" Target="../media/image20.png"/><Relationship Id="rId1" Type="http://schemas.microsoft.com/office/2007/relationships/media" Target="../media/media4.mp3"/><Relationship Id="rId6" Type="http://schemas.openxmlformats.org/officeDocument/2006/relationships/image" Target="../media/image28.png"/><Relationship Id="rId11" Type="http://schemas.microsoft.com/office/2007/relationships/hdphoto" Target="../media/hdphoto7.wdp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audio" Target="../media/media5.mp3"/><Relationship Id="rId9" Type="http://schemas.microsoft.com/office/2007/relationships/hdphoto" Target="../media/hdphoto6.wdp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13.png"/><Relationship Id="rId5" Type="http://schemas.openxmlformats.org/officeDocument/2006/relationships/image" Target="../media/image30.svg"/><Relationship Id="rId10" Type="http://schemas.openxmlformats.org/officeDocument/2006/relationships/image" Target="../media/image34.sv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9.png"/><Relationship Id="rId5" Type="http://schemas.microsoft.com/office/2007/relationships/media" Target="../media/media3.mp3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296"/>
            <a:ext cx="12192000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Bóng rổ miễn phí tiền bản Quyền, phim Hoạt hình, Cổ phiếu nhiếp ảnh - thể  dục thể thao phiếu. png tải về - Miễn phí trong suốt Cậu Bé png Tải về.">
            <a:extLst>
              <a:ext uri="{FF2B5EF4-FFF2-40B4-BE49-F238E27FC236}">
                <a16:creationId xmlns:a16="http://schemas.microsoft.com/office/drawing/2014/main" id="{36F1FC64-377E-40E6-97AE-4DB3B85E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9125" l="10000" r="90000">
                        <a14:foregroundMark x1="46222" y1="8000" x2="52889" y2="21625"/>
                        <a14:foregroundMark x1="53556" y1="9250" x2="64000" y2="25000"/>
                        <a14:foregroundMark x1="49889" y1="2500" x2="60444" y2="4375"/>
                        <a14:foregroundMark x1="53333" y1="17750" x2="59444" y2="27625"/>
                        <a14:foregroundMark x1="54778" y1="19125" x2="58444" y2="24125"/>
                        <a14:foregroundMark x1="57667" y1="16750" x2="64222" y2="21125"/>
                        <a14:foregroundMark x1="63111" y1="17000" x2="64000" y2="18375"/>
                        <a14:foregroundMark x1="58444" y1="24625" x2="57778" y2="34000"/>
                        <a14:foregroundMark x1="19222" y1="81875" x2="22111" y2="92625"/>
                        <a14:foregroundMark x1="22667" y1="78875" x2="22667" y2="92125"/>
                        <a14:foregroundMark x1="21889" y1="80250" x2="27778" y2="76125"/>
                        <a14:foregroundMark x1="27778" y1="76125" x2="27778" y2="76125"/>
                        <a14:foregroundMark x1="45111" y1="85500" x2="48000" y2="96125"/>
                        <a14:foregroundMark x1="45556" y1="92875" x2="50111" y2="97500"/>
                        <a14:foregroundMark x1="48444" y1="93125" x2="57556" y2="96750"/>
                        <a14:foregroundMark x1="57556" y1="96750" x2="59111" y2="96750"/>
                        <a14:foregroundMark x1="50111" y1="95375" x2="51667" y2="99125"/>
                        <a14:foregroundMark x1="46444" y1="95125" x2="49667" y2="98625"/>
                        <a14:foregroundMark x1="45556" y1="95875" x2="45778" y2="98125"/>
                        <a14:foregroundMark x1="43333" y1="96125" x2="44333" y2="97500"/>
                        <a14:foregroundMark x1="33889" y1="47125" x2="40444" y2="59125"/>
                        <a14:foregroundMark x1="50889" y1="23500" x2="53333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0" y="1931353"/>
            <a:ext cx="5143031" cy="45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ô gái chơi bóng rổ nền trắng - Trả phí Bản quyền Một lần Bóng rổ - Môn thể thao đồng đội vectơ sẵn có">
            <a:extLst>
              <a:ext uri="{FF2B5EF4-FFF2-40B4-BE49-F238E27FC236}">
                <a16:creationId xmlns:a16="http://schemas.microsoft.com/office/drawing/2014/main" id="{1DE4BC26-8D3E-4327-A508-E8D1CCD2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6094" l="1713" r="98155">
                        <a14:foregroundMark x1="34256" y1="3711" x2="56917" y2="8008"/>
                        <a14:foregroundMark x1="37681" y1="2539" x2="50988" y2="9863"/>
                        <a14:foregroundMark x1="8169" y1="47852" x2="23715" y2="50098"/>
                        <a14:foregroundMark x1="1713" y1="48242" x2="5402" y2="48730"/>
                        <a14:foregroundMark x1="89460" y1="82324" x2="89855" y2="92871"/>
                        <a14:foregroundMark x1="92227" y1="79297" x2="94730" y2="84375"/>
                        <a14:foregroundMark x1="96047" y1="79492" x2="92754" y2="91797"/>
                        <a14:foregroundMark x1="92754" y1="91797" x2="88538" y2="94043"/>
                        <a14:foregroundMark x1="86034" y1="92871" x2="90777" y2="94043"/>
                        <a14:foregroundMark x1="36495" y1="93066" x2="53228" y2="96094"/>
                        <a14:foregroundMark x1="47036" y1="92383" x2="58498" y2="92676"/>
                        <a14:foregroundMark x1="45191" y1="93555" x2="50461" y2="94043"/>
                        <a14:foregroundMark x1="92622" y1="77930" x2="98155" y2="80273"/>
                        <a14:foregroundMark x1="97892" y1="78809" x2="96311" y2="85938"/>
                        <a14:foregroundMark x1="65349" y1="68457" x2="78393" y2="72852"/>
                        <a14:foregroundMark x1="69302" y1="68457" x2="77075" y2="72168"/>
                        <a14:foregroundMark x1="72991" y1="67773" x2="76153" y2="70996"/>
                        <a14:foregroundMark x1="71542" y1="67383" x2="72991" y2="70117"/>
                        <a14:foregroundMark x1="46640" y1="95605" x2="59157" y2="96094"/>
                        <a14:foregroundMark x1="37022" y1="8984" x2="44269" y2="22949"/>
                        <a14:foregroundMark x1="45718" y1="2734" x2="56653" y2="6934"/>
                        <a14:foregroundMark x1="50988" y1="23438" x2="54150" y2="58398"/>
                        <a14:foregroundMark x1="59420" y1="61816" x2="59420" y2="61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69" y="1975784"/>
            <a:ext cx="3595094" cy="48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520153-83A7-4857-B0C1-0077EAF6EF57}"/>
              </a:ext>
            </a:extLst>
          </p:cNvPr>
          <p:cNvSpPr/>
          <p:nvPr/>
        </p:nvSpPr>
        <p:spPr>
          <a:xfrm>
            <a:off x="3076691" y="398427"/>
            <a:ext cx="6038617" cy="1501055"/>
          </a:xfrm>
          <a:prstGeom prst="roundRect">
            <a:avLst>
              <a:gd name="adj" fmla="val 18479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85638-0606-365E-4A1E-8BF6E16DFA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6307" y="577219"/>
            <a:ext cx="514547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51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8" y="189186"/>
            <a:ext cx="11597509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5B672-4486-42A9-96E6-40C3ADEB7BB8}"/>
              </a:ext>
            </a:extLst>
          </p:cNvPr>
          <p:cNvSpPr txBox="1"/>
          <p:nvPr/>
        </p:nvSpPr>
        <p:spPr>
          <a:xfrm>
            <a:off x="1788538" y="456163"/>
            <a:ext cx="9882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Tìm số trung bình cộng của các số sau.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D51C0-3B2A-4390-9ED5-FB1D88EA7901}"/>
              </a:ext>
            </a:extLst>
          </p:cNvPr>
          <p:cNvSpPr/>
          <p:nvPr/>
        </p:nvSpPr>
        <p:spPr>
          <a:xfrm>
            <a:off x="955953" y="436061"/>
            <a:ext cx="794188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10EF3-8395-7D04-64E0-A8835B108B91}"/>
              </a:ext>
            </a:extLst>
          </p:cNvPr>
          <p:cNvSpPr txBox="1"/>
          <p:nvPr/>
        </p:nvSpPr>
        <p:spPr>
          <a:xfrm>
            <a:off x="2753834" y="1371599"/>
            <a:ext cx="61881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 latinLnBrk="0">
              <a:buAutoNum type="alphaLcParenR"/>
            </a:pPr>
            <a:r>
              <a:rPr lang="pt-BR" sz="4000" b="0" i="0" dirty="0">
                <a:solidFill>
                  <a:srgbClr val="000000"/>
                </a:solidFill>
                <a:effectLst/>
              </a:rPr>
              <a:t>20 và 30 </a:t>
            </a:r>
          </a:p>
          <a:p>
            <a:pPr marL="742950" indent="-742950" algn="just" latinLnBrk="0">
              <a:buAutoNum type="alphaLcParenR"/>
            </a:pPr>
            <a:endParaRPr lang="pt-BR" sz="4000" dirty="0">
              <a:solidFill>
                <a:srgbClr val="000000"/>
              </a:solidFill>
            </a:endParaRPr>
          </a:p>
          <a:p>
            <a:pPr algn="just" latinLnBrk="0"/>
            <a:r>
              <a:rPr lang="pt-BR" sz="4000" b="0" i="0" dirty="0">
                <a:solidFill>
                  <a:srgbClr val="000000"/>
                </a:solidFill>
                <a:effectLst/>
              </a:rPr>
              <a:t>            </a:t>
            </a:r>
          </a:p>
          <a:p>
            <a:pPr algn="just" latinLnBrk="0"/>
            <a:r>
              <a:rPr lang="pt-BR" sz="4000" b="0" i="0" dirty="0">
                <a:solidFill>
                  <a:srgbClr val="000000"/>
                </a:solidFill>
                <a:effectLst/>
              </a:rPr>
              <a:t>b) 10, 20 và 30    </a:t>
            </a:r>
          </a:p>
          <a:p>
            <a:pPr algn="just" latinLnBrk="0"/>
            <a:endParaRPr lang="pt-BR" sz="4000" dirty="0">
              <a:solidFill>
                <a:srgbClr val="000000"/>
              </a:solidFill>
            </a:endParaRPr>
          </a:p>
          <a:p>
            <a:pPr algn="just" latinLnBrk="0"/>
            <a:r>
              <a:rPr lang="pt-BR" sz="4000" b="0" i="0" dirty="0">
                <a:solidFill>
                  <a:srgbClr val="000000"/>
                </a:solidFill>
                <a:effectLst/>
              </a:rPr>
              <a:t>         </a:t>
            </a:r>
          </a:p>
          <a:p>
            <a:pPr algn="just" latinLnBrk="0"/>
            <a:r>
              <a:rPr lang="pt-BR" sz="4000" b="0" i="0" dirty="0">
                <a:solidFill>
                  <a:srgbClr val="000000"/>
                </a:solidFill>
                <a:effectLst/>
              </a:rPr>
              <a:t>c) 5, 12 và 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4CD7B-2647-C1F3-B81C-9C98C15F59E6}"/>
              </a:ext>
            </a:extLst>
          </p:cNvPr>
          <p:cNvSpPr txBox="1"/>
          <p:nvPr/>
        </p:nvSpPr>
        <p:spPr>
          <a:xfrm>
            <a:off x="999461" y="2083981"/>
            <a:ext cx="867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FF0000"/>
                </a:solidFill>
                <a:effectLst/>
              </a:rPr>
              <a:t>(20 + 30) : 2 = 25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9CEA3-2D78-5378-D21A-2ACA96E2AEBA}"/>
              </a:ext>
            </a:extLst>
          </p:cNvPr>
          <p:cNvSpPr txBox="1"/>
          <p:nvPr/>
        </p:nvSpPr>
        <p:spPr>
          <a:xfrm>
            <a:off x="1626782" y="3944679"/>
            <a:ext cx="867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(10 + 20 + 30) : 3 =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8C581-7477-B355-C20A-49CC2A1FFB67}"/>
              </a:ext>
            </a:extLst>
          </p:cNvPr>
          <p:cNvSpPr txBox="1"/>
          <p:nvPr/>
        </p:nvSpPr>
        <p:spPr>
          <a:xfrm>
            <a:off x="1424763" y="5709683"/>
            <a:ext cx="867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(5 + 12 + 19) : 3 = 12</a:t>
            </a:r>
          </a:p>
        </p:txBody>
      </p:sp>
    </p:spTree>
    <p:extLst>
      <p:ext uri="{BB962C8B-B14F-4D97-AF65-F5344CB8AC3E}">
        <p14:creationId xmlns:p14="http://schemas.microsoft.com/office/powerpoint/2010/main" val="4156299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8" y="189186"/>
            <a:ext cx="11597509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5B672-4486-42A9-96E6-40C3ADEB7BB8}"/>
              </a:ext>
            </a:extLst>
          </p:cNvPr>
          <p:cNvSpPr txBox="1"/>
          <p:nvPr/>
        </p:nvSpPr>
        <p:spPr>
          <a:xfrm>
            <a:off x="1490827" y="381735"/>
            <a:ext cx="9882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a,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D51C0-3B2A-4390-9ED5-FB1D88EA7901}"/>
              </a:ext>
            </a:extLst>
          </p:cNvPr>
          <p:cNvSpPr/>
          <p:nvPr/>
        </p:nvSpPr>
        <p:spPr>
          <a:xfrm>
            <a:off x="541283" y="574284"/>
            <a:ext cx="794188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86CF07-0484-EA1F-6C6E-334BFAE78A66}"/>
              </a:ext>
            </a:extLst>
          </p:cNvPr>
          <p:cNvSpPr/>
          <p:nvPr/>
        </p:nvSpPr>
        <p:spPr>
          <a:xfrm>
            <a:off x="1924493" y="2488018"/>
            <a:ext cx="8761228" cy="2509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D37C6-3861-0FAC-D446-2610988004F7}"/>
              </a:ext>
            </a:extLst>
          </p:cNvPr>
          <p:cNvSpPr txBox="1"/>
          <p:nvPr/>
        </p:nvSpPr>
        <p:spPr>
          <a:xfrm>
            <a:off x="4582633" y="2509284"/>
            <a:ext cx="357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giải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31C45-AAF3-7BC3-1728-D458FF0C8F31}"/>
              </a:ext>
            </a:extLst>
          </p:cNvPr>
          <p:cNvSpPr txBox="1"/>
          <p:nvPr/>
        </p:nvSpPr>
        <p:spPr>
          <a:xfrm>
            <a:off x="2041451" y="3030279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Trung </a:t>
            </a:r>
            <a:r>
              <a:rPr lang="en-US" sz="3600" b="1" dirty="0" err="1">
                <a:solidFill>
                  <a:srgbClr val="FF0000"/>
                </a:solidFill>
              </a:rPr>
              <a:t>bình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mỗi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đội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trồng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được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cây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C42D5-11F4-7FA0-990A-006599929ECE}"/>
              </a:ext>
            </a:extLst>
          </p:cNvPr>
          <p:cNvSpPr txBox="1"/>
          <p:nvPr/>
        </p:nvSpPr>
        <p:spPr>
          <a:xfrm>
            <a:off x="2073349" y="3615069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(15 + 20 + 22) : 3 = 19 (</a:t>
            </a:r>
            <a:r>
              <a:rPr lang="en-US" sz="3600" b="1" dirty="0" err="1">
                <a:solidFill>
                  <a:srgbClr val="FF0000"/>
                </a:solidFill>
              </a:rPr>
              <a:t>cây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D78D5-1924-2C3C-F498-392ADFA12850}"/>
              </a:ext>
            </a:extLst>
          </p:cNvPr>
          <p:cNvSpPr txBox="1"/>
          <p:nvPr/>
        </p:nvSpPr>
        <p:spPr>
          <a:xfrm>
            <a:off x="2264735" y="4284920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</a:rPr>
              <a:t>Đáp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: 19 </a:t>
            </a:r>
            <a:r>
              <a:rPr lang="en-US" sz="3600" b="1" dirty="0" err="1">
                <a:solidFill>
                  <a:srgbClr val="FF0000"/>
                </a:solidFill>
              </a:rPr>
              <a:t>cây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45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8" y="189186"/>
            <a:ext cx="11597509" cy="6448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5B672-4486-42A9-96E6-40C3ADEB7BB8}"/>
              </a:ext>
            </a:extLst>
          </p:cNvPr>
          <p:cNvSpPr txBox="1"/>
          <p:nvPr/>
        </p:nvSpPr>
        <p:spPr>
          <a:xfrm>
            <a:off x="1416399" y="488061"/>
            <a:ext cx="9882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35, 37, 43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45.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D51C0-3B2A-4390-9ED5-FB1D88EA7901}"/>
              </a:ext>
            </a:extLst>
          </p:cNvPr>
          <p:cNvSpPr/>
          <p:nvPr/>
        </p:nvSpPr>
        <p:spPr>
          <a:xfrm>
            <a:off x="541283" y="574284"/>
            <a:ext cx="794188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86CF07-0484-EA1F-6C6E-334BFAE78A66}"/>
              </a:ext>
            </a:extLst>
          </p:cNvPr>
          <p:cNvSpPr/>
          <p:nvPr/>
        </p:nvSpPr>
        <p:spPr>
          <a:xfrm>
            <a:off x="1924493" y="2488018"/>
            <a:ext cx="8761228" cy="2509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D37C6-3861-0FAC-D446-2610988004F7}"/>
              </a:ext>
            </a:extLst>
          </p:cNvPr>
          <p:cNvSpPr txBox="1"/>
          <p:nvPr/>
        </p:nvSpPr>
        <p:spPr>
          <a:xfrm>
            <a:off x="4582633" y="2509284"/>
            <a:ext cx="357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31C45-AAF3-7BC3-1728-D458FF0C8F31}"/>
              </a:ext>
            </a:extLst>
          </p:cNvPr>
          <p:cNvSpPr txBox="1"/>
          <p:nvPr/>
        </p:nvSpPr>
        <p:spPr>
          <a:xfrm>
            <a:off x="2041451" y="3030279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 Trung </a:t>
            </a:r>
            <a:r>
              <a:rPr lang="en-US" sz="3600" b="1" dirty="0" err="1">
                <a:solidFill>
                  <a:srgbClr val="FF0000"/>
                </a:solidFill>
              </a:rPr>
              <a:t>bình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mỗi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lớp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sinh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CC42D5-11F4-7FA0-990A-006599929ECE}"/>
              </a:ext>
            </a:extLst>
          </p:cNvPr>
          <p:cNvSpPr txBox="1"/>
          <p:nvPr/>
        </p:nvSpPr>
        <p:spPr>
          <a:xfrm>
            <a:off x="2073349" y="3615069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</a:rPr>
              <a:t>(35 + 37 + 43 + 45) : 4 = 40 (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sinh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D78D5-1924-2C3C-F498-392ADFA12850}"/>
              </a:ext>
            </a:extLst>
          </p:cNvPr>
          <p:cNvSpPr txBox="1"/>
          <p:nvPr/>
        </p:nvSpPr>
        <p:spPr>
          <a:xfrm>
            <a:off x="2264735" y="4284920"/>
            <a:ext cx="908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40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352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-15766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AB505A-1E3D-4337-A1A0-2A6AA984D697}"/>
              </a:ext>
            </a:extLst>
          </p:cNvPr>
          <p:cNvSpPr/>
          <p:nvPr/>
        </p:nvSpPr>
        <p:spPr>
          <a:xfrm>
            <a:off x="283778" y="180753"/>
            <a:ext cx="11597509" cy="6507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A5B672-4486-42A9-96E6-40C3ADEB7BB8}"/>
              </a:ext>
            </a:extLst>
          </p:cNvPr>
          <p:cNvSpPr txBox="1"/>
          <p:nvPr/>
        </p:nvSpPr>
        <p:spPr>
          <a:xfrm>
            <a:off x="1490827" y="286042"/>
            <a:ext cx="9882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 một giải đua xe đạp xuyên Việt, lộ trình một số chặng đua được cho như bảng dưới đây: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6D51C0-3B2A-4390-9ED5-FB1D88EA7901}"/>
              </a:ext>
            </a:extLst>
          </p:cNvPr>
          <p:cNvSpPr/>
          <p:nvPr/>
        </p:nvSpPr>
        <p:spPr>
          <a:xfrm>
            <a:off x="541283" y="574284"/>
            <a:ext cx="794188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52BC7-1DC7-24B3-98EE-4083C4463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10" y="1379242"/>
            <a:ext cx="9553408" cy="2522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91D418-7DE7-F209-01DE-917C5C9C845D}"/>
              </a:ext>
            </a:extLst>
          </p:cNvPr>
          <p:cNvSpPr txBox="1"/>
          <p:nvPr/>
        </p:nvSpPr>
        <p:spPr>
          <a:xfrm>
            <a:off x="1225012" y="3858581"/>
            <a:ext cx="9882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prstClr val="black"/>
                </a:solidFill>
                <a:latin typeface="Calibri"/>
              </a:rPr>
              <a:t>Hỏi trung bình mỗi chặng dài bao nhiêu ki-lô-mét?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E9F0B-E403-6090-01AB-FE8C233F8F15}"/>
              </a:ext>
            </a:extLst>
          </p:cNvPr>
          <p:cNvSpPr txBox="1"/>
          <p:nvPr/>
        </p:nvSpPr>
        <p:spPr>
          <a:xfrm>
            <a:off x="1318438" y="4412512"/>
            <a:ext cx="9579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Trung bình mỗi chặng đường dài số ki-lô-mét là: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(60 + 160 + 42 + 154) : 4 = 104 (km)</a:t>
            </a:r>
          </a:p>
          <a:p>
            <a:pPr lvl="0" algn="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Đáp số: 104 km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6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Bóng rổ miễn phí tiền bản Quyền, phim Hoạt hình, Cổ phiếu nhiếp ảnh - thể  dục thể thao phiếu. png tải về - Miễn phí trong suốt Cậu Bé png Tải về.">
            <a:extLst>
              <a:ext uri="{FF2B5EF4-FFF2-40B4-BE49-F238E27FC236}">
                <a16:creationId xmlns:a16="http://schemas.microsoft.com/office/drawing/2014/main" id="{36F1FC64-377E-40E6-97AE-4DB3B85E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9125" l="10000" r="90000">
                        <a14:foregroundMark x1="46222" y1="8000" x2="52889" y2="21625"/>
                        <a14:foregroundMark x1="53556" y1="9250" x2="64000" y2="25000"/>
                        <a14:foregroundMark x1="49889" y1="2500" x2="60444" y2="4375"/>
                        <a14:foregroundMark x1="53333" y1="17750" x2="59444" y2="27625"/>
                        <a14:foregroundMark x1="54778" y1="19125" x2="58444" y2="24125"/>
                        <a14:foregroundMark x1="57667" y1="16750" x2="64222" y2="21125"/>
                        <a14:foregroundMark x1="63111" y1="17000" x2="64000" y2="18375"/>
                        <a14:foregroundMark x1="58444" y1="24625" x2="57778" y2="34000"/>
                        <a14:foregroundMark x1="19222" y1="81875" x2="22111" y2="92625"/>
                        <a14:foregroundMark x1="22667" y1="78875" x2="22667" y2="92125"/>
                        <a14:foregroundMark x1="21889" y1="80250" x2="27778" y2="76125"/>
                        <a14:foregroundMark x1="27778" y1="76125" x2="27778" y2="76125"/>
                        <a14:foregroundMark x1="45111" y1="85500" x2="48000" y2="96125"/>
                        <a14:foregroundMark x1="45556" y1="92875" x2="50111" y2="97500"/>
                        <a14:foregroundMark x1="48444" y1="93125" x2="57556" y2="96750"/>
                        <a14:foregroundMark x1="57556" y1="96750" x2="59111" y2="96750"/>
                        <a14:foregroundMark x1="50111" y1="95375" x2="51667" y2="99125"/>
                        <a14:foregroundMark x1="46444" y1="95125" x2="49667" y2="98625"/>
                        <a14:foregroundMark x1="45556" y1="95875" x2="45778" y2="98125"/>
                        <a14:foregroundMark x1="43333" y1="96125" x2="44333" y2="97500"/>
                        <a14:foregroundMark x1="33889" y1="47125" x2="40444" y2="59125"/>
                        <a14:foregroundMark x1="50889" y1="23500" x2="53333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0" y="1931353"/>
            <a:ext cx="5143031" cy="45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ô gái chơi bóng rổ nền trắng - Trả phí Bản quyền Một lần Bóng rổ - Môn thể thao đồng đội vectơ sẵn có">
            <a:extLst>
              <a:ext uri="{FF2B5EF4-FFF2-40B4-BE49-F238E27FC236}">
                <a16:creationId xmlns:a16="http://schemas.microsoft.com/office/drawing/2014/main" id="{1DE4BC26-8D3E-4327-A508-E8D1CCD2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6094" l="1713" r="98155">
                        <a14:foregroundMark x1="34256" y1="3711" x2="56917" y2="8008"/>
                        <a14:foregroundMark x1="37681" y1="2539" x2="50988" y2="9863"/>
                        <a14:foregroundMark x1="8169" y1="47852" x2="23715" y2="50098"/>
                        <a14:foregroundMark x1="1713" y1="48242" x2="5402" y2="48730"/>
                        <a14:foregroundMark x1="89460" y1="82324" x2="89855" y2="92871"/>
                        <a14:foregroundMark x1="92227" y1="79297" x2="94730" y2="84375"/>
                        <a14:foregroundMark x1="96047" y1="79492" x2="92754" y2="91797"/>
                        <a14:foregroundMark x1="92754" y1="91797" x2="88538" y2="94043"/>
                        <a14:foregroundMark x1="86034" y1="92871" x2="90777" y2="94043"/>
                        <a14:foregroundMark x1="36495" y1="93066" x2="53228" y2="96094"/>
                        <a14:foregroundMark x1="47036" y1="92383" x2="58498" y2="92676"/>
                        <a14:foregroundMark x1="45191" y1="93555" x2="50461" y2="94043"/>
                        <a14:foregroundMark x1="92622" y1="77930" x2="98155" y2="80273"/>
                        <a14:foregroundMark x1="97892" y1="78809" x2="96311" y2="85938"/>
                        <a14:foregroundMark x1="65349" y1="68457" x2="78393" y2="72852"/>
                        <a14:foregroundMark x1="69302" y1="68457" x2="77075" y2="72168"/>
                        <a14:foregroundMark x1="72991" y1="67773" x2="76153" y2="70996"/>
                        <a14:foregroundMark x1="71542" y1="67383" x2="72991" y2="70117"/>
                        <a14:foregroundMark x1="46640" y1="95605" x2="59157" y2="96094"/>
                        <a14:foregroundMark x1="37022" y1="8984" x2="44269" y2="22949"/>
                        <a14:foregroundMark x1="45718" y1="2734" x2="56653" y2="6934"/>
                        <a14:foregroundMark x1="50988" y1="23438" x2="54150" y2="58398"/>
                        <a14:foregroundMark x1="59420" y1="61816" x2="59420" y2="61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69" y="1975784"/>
            <a:ext cx="3595094" cy="48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520153-83A7-4857-B0C1-0077EAF6EF57}"/>
              </a:ext>
            </a:extLst>
          </p:cNvPr>
          <p:cNvSpPr/>
          <p:nvPr/>
        </p:nvSpPr>
        <p:spPr>
          <a:xfrm>
            <a:off x="3076691" y="398427"/>
            <a:ext cx="6038617" cy="1501055"/>
          </a:xfrm>
          <a:prstGeom prst="roundRect">
            <a:avLst>
              <a:gd name="adj" fmla="val 18479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A9D61-32C9-59B7-1D69-B843075224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7572" y="367398"/>
            <a:ext cx="5145470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37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244058" y="2382090"/>
            <a:ext cx="4064235" cy="970913"/>
            <a:chOff x="1247066" y="2459031"/>
            <a:chExt cx="4064235" cy="970913"/>
          </a:xfrm>
        </p:grpSpPr>
        <p:sp>
          <p:nvSpPr>
            <p:cNvPr id="33" name="Snip Diagonal Corner Rectangle 32"/>
            <p:cNvSpPr/>
            <p:nvPr/>
          </p:nvSpPr>
          <p:spPr>
            <a:xfrm>
              <a:off x="1289612" y="2587558"/>
              <a:ext cx="4021689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D13237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5 000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77" b="100000" l="945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066" y="2459031"/>
              <a:ext cx="809550" cy="97091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7077569" y="2393761"/>
            <a:ext cx="4021690" cy="965101"/>
            <a:chOff x="1296287" y="3371942"/>
            <a:chExt cx="4021690" cy="965101"/>
          </a:xfrm>
        </p:grpSpPr>
        <p:sp>
          <p:nvSpPr>
            <p:cNvPr id="36" name="Snip Diagonal Corner Rectangle 35"/>
            <p:cNvSpPr/>
            <p:nvPr/>
          </p:nvSpPr>
          <p:spPr>
            <a:xfrm>
              <a:off x="1296287" y="3467269"/>
              <a:ext cx="4021690" cy="869774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5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0 000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7037" y1="12356" x2="74074" y2="16379"/>
                          <a14:foregroundMark x1="78241" y1="20977" x2="74537" y2="45690"/>
                          <a14:foregroundMark x1="70833" y1="55747" x2="87963" y2="81609"/>
                          <a14:foregroundMark x1="16667" y1="10345" x2="8796" y2="81609"/>
                          <a14:foregroundMark x1="25926" y1="6034" x2="25926" y2="6034"/>
                          <a14:foregroundMark x1="25926" y1="10345" x2="21296" y2="24425"/>
                          <a14:foregroundMark x1="12963" y1="84770" x2="31481" y2="91379"/>
                          <a14:foregroundMark x1="6019" y1="16667" x2="6019" y2="40517"/>
                          <a14:foregroundMark x1="70833" y1="54023" x2="80556" y2="60632"/>
                          <a14:foregroundMark x1="53704" y1="11207" x2="67593" y2="12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876" y="3371942"/>
              <a:ext cx="688411" cy="951768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286604" y="3957539"/>
            <a:ext cx="3947111" cy="918949"/>
            <a:chOff x="1364190" y="4582698"/>
            <a:chExt cx="3947111" cy="918949"/>
          </a:xfrm>
        </p:grpSpPr>
        <p:sp>
          <p:nvSpPr>
            <p:cNvPr id="39" name="Snip Diagonal Corner Rectangle 38"/>
            <p:cNvSpPr/>
            <p:nvPr/>
          </p:nvSpPr>
          <p:spPr>
            <a:xfrm>
              <a:off x="1364190" y="4640097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7030A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15 000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83962" y1="14583" x2="87736" y2="89583"/>
                          <a14:foregroundMark x1="68868" y1="11607" x2="23585" y2="20536"/>
                          <a14:foregroundMark x1="11792" y1="34821" x2="6132" y2="61012"/>
                          <a14:foregroundMark x1="10377" y1="66071" x2="35849" y2="86905"/>
                          <a14:foregroundMark x1="46698" y1="89881" x2="79717" y2="88690"/>
                          <a14:foregroundMark x1="88208" y1="10417" x2="91038" y2="32143"/>
                          <a14:foregroundMark x1="91038" y1="49702" x2="92453" y2="86607"/>
                          <a14:foregroundMark x1="29717" y1="17262" x2="8019" y2="37202"/>
                          <a14:foregroundMark x1="31604" y1="15476" x2="23113" y2="19940"/>
                          <a14:foregroundMark x1="9434" y1="30952" x2="1887" y2="56548"/>
                          <a14:foregroundMark x1="60849" y1="8333" x2="77830" y2="7738"/>
                          <a14:foregroundMark x1="42453" y1="92262" x2="63208" y2="94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062" y="4582698"/>
              <a:ext cx="579813" cy="918949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152148" y="3931717"/>
            <a:ext cx="3947111" cy="897488"/>
            <a:chOff x="1364190" y="5600595"/>
            <a:chExt cx="3947111" cy="897488"/>
          </a:xfrm>
        </p:grpSpPr>
        <p:sp>
          <p:nvSpPr>
            <p:cNvPr id="42" name="Snip Diagonal Corner Rectangle 41"/>
            <p:cNvSpPr/>
            <p:nvPr/>
          </p:nvSpPr>
          <p:spPr>
            <a:xfrm>
              <a:off x="1364190" y="5693930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F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40711" y1="14769" x2="96047" y2="48000"/>
                          <a14:foregroundMark x1="17787" y1="15077" x2="4743" y2="49231"/>
                          <a14:foregroundMark x1="7115" y1="49538" x2="4743" y2="83077"/>
                          <a14:foregroundMark x1="10672" y1="89846" x2="35178" y2="94154"/>
                          <a14:foregroundMark x1="46640" y1="92000" x2="70356" y2="86154"/>
                          <a14:foregroundMark x1="83399" y1="72308" x2="94862" y2="48923"/>
                          <a14:foregroundMark x1="73518" y1="82769" x2="84585" y2="71385"/>
                          <a14:foregroundMark x1="63636" y1="16923" x2="83004" y2="32923"/>
                          <a14:foregroundMark x1="39921" y1="11692" x2="60079" y2="17846"/>
                          <a14:foregroundMark x1="15810" y1="16000" x2="37154" y2="13538"/>
                          <a14:foregroundMark x1="14625" y1="16923" x2="7115" y2="32308"/>
                          <a14:foregroundMark x1="31621" y1="9538" x2="52964" y2="9846"/>
                          <a14:foregroundMark x1="59289" y1="13231" x2="77866" y2="22154"/>
                          <a14:foregroundMark x1="85375" y1="30154" x2="94466" y2="41846"/>
                          <a14:foregroundMark x1="94466" y1="57846" x2="84585" y2="78462"/>
                          <a14:foregroundMark x1="78261" y1="84308" x2="49802" y2="95692"/>
                          <a14:foregroundMark x1="11858" y1="94154" x2="27273" y2="96308"/>
                          <a14:foregroundMark x1="1581" y1="82154" x2="2767" y2="56615"/>
                          <a14:foregroundMark x1="6719" y1="15385" x2="14229" y2="11077"/>
                          <a14:backgroundMark x1="76285" y1="7385" x2="92095" y2="16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792" y="5600595"/>
              <a:ext cx="691946" cy="888864"/>
            </a:xfrm>
            <a:prstGeom prst="rect">
              <a:avLst/>
            </a:prstGeom>
          </p:spPr>
        </p:pic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0" y="3764665"/>
            <a:ext cx="1154344" cy="8615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32" y="2646749"/>
            <a:ext cx="728696" cy="72383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16" y="2543232"/>
            <a:ext cx="728696" cy="72383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16" y="4048022"/>
            <a:ext cx="728696" cy="723838"/>
          </a:xfrm>
          <a:prstGeom prst="rect">
            <a:avLst/>
          </a:prstGeom>
        </p:spPr>
      </p:pic>
      <p:pic>
        <p:nvPicPr>
          <p:cNvPr id="51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53270" y="0"/>
            <a:ext cx="487363" cy="487363"/>
          </a:xfrm>
          <a:prstGeom prst="rect">
            <a:avLst/>
          </a:prstGeom>
        </p:spPr>
      </p:pic>
      <p:pic>
        <p:nvPicPr>
          <p:cNvPr id="52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53270" y="631133"/>
            <a:ext cx="487363" cy="487363"/>
          </a:xfrm>
          <a:prstGeom prst="rect">
            <a:avLst/>
          </a:prstGeom>
        </p:spPr>
      </p:pic>
      <p:pic>
        <p:nvPicPr>
          <p:cNvPr id="53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73459" y="1998603"/>
            <a:ext cx="487363" cy="487363"/>
          </a:xfrm>
          <a:prstGeom prst="rect">
            <a:avLst/>
          </a:prstGeom>
        </p:spPr>
      </p:pic>
      <p:pic>
        <p:nvPicPr>
          <p:cNvPr id="54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53271" y="1314868"/>
            <a:ext cx="487363" cy="487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1438" y="128785"/>
            <a:ext cx="101093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smtClean="0">
                <a:solidFill>
                  <a:prstClr val="black"/>
                </a:solidFill>
              </a:rPr>
              <a:t>                </a:t>
            </a:r>
            <a:r>
              <a:rPr lang="en-US" sz="3200" b="1" dirty="0" err="1" smtClean="0">
                <a:solidFill>
                  <a:prstClr val="black"/>
                </a:solidFill>
              </a:rPr>
              <a:t>Bạn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>
                <a:solidFill>
                  <a:prstClr val="black"/>
                </a:solidFill>
              </a:rPr>
              <a:t>An </a:t>
            </a:r>
            <a:r>
              <a:rPr lang="en-US" sz="3200" b="1" dirty="0" err="1">
                <a:solidFill>
                  <a:prstClr val="black"/>
                </a:solidFill>
              </a:rPr>
              <a:t>lớp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nhà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cô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Vân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mua</a:t>
            </a:r>
            <a:r>
              <a:rPr lang="en-US" sz="3200" b="1" dirty="0">
                <a:solidFill>
                  <a:prstClr val="black"/>
                </a:solidFill>
              </a:rPr>
              <a:t> 1 </a:t>
            </a:r>
            <a:r>
              <a:rPr lang="en-US" sz="3200" b="1" dirty="0" err="1">
                <a:solidFill>
                  <a:prstClr val="black"/>
                </a:solidFill>
              </a:rPr>
              <a:t>cái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bút</a:t>
            </a:r>
            <a:r>
              <a:rPr lang="en-US" sz="3200" b="1" dirty="0">
                <a:solidFill>
                  <a:prstClr val="black"/>
                </a:solidFill>
              </a:rPr>
              <a:t> bi </a:t>
            </a:r>
            <a:r>
              <a:rPr lang="en-US" sz="3200" b="1" dirty="0" err="1">
                <a:solidFill>
                  <a:prstClr val="black"/>
                </a:solidFill>
              </a:rPr>
              <a:t>hết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endParaRPr lang="en-US" sz="32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5 </a:t>
            </a:r>
            <a:r>
              <a:rPr lang="en-US" sz="3200" b="1" dirty="0">
                <a:solidFill>
                  <a:prstClr val="black"/>
                </a:solidFill>
              </a:rPr>
              <a:t>000 </a:t>
            </a:r>
            <a:r>
              <a:rPr lang="en-US" sz="3200" b="1" dirty="0" err="1">
                <a:solidFill>
                  <a:prstClr val="black"/>
                </a:solidFill>
              </a:rPr>
              <a:t>đồng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smtClean="0">
                <a:solidFill>
                  <a:prstClr val="black"/>
                </a:solidFill>
              </a:rPr>
              <a:t>1 </a:t>
            </a:r>
            <a:r>
              <a:rPr lang="en-US" sz="3200" b="1" dirty="0" err="1">
                <a:solidFill>
                  <a:prstClr val="black"/>
                </a:solidFill>
              </a:rPr>
              <a:t>cái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bút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máy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hết</a:t>
            </a:r>
            <a:r>
              <a:rPr lang="en-US" sz="3200" b="1" dirty="0">
                <a:solidFill>
                  <a:prstClr val="black"/>
                </a:solidFill>
              </a:rPr>
              <a:t> 15 000 </a:t>
            </a:r>
            <a:r>
              <a:rPr lang="en-US" sz="3200" b="1" dirty="0" err="1">
                <a:solidFill>
                  <a:prstClr val="black"/>
                </a:solidFill>
              </a:rPr>
              <a:t>đồng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và</a:t>
            </a:r>
            <a:r>
              <a:rPr lang="en-US" sz="3200" b="1" dirty="0">
                <a:solidFill>
                  <a:prstClr val="black"/>
                </a:solidFill>
              </a:rPr>
              <a:t> 1 </a:t>
            </a:r>
            <a:r>
              <a:rPr lang="en-US" sz="3200" b="1" dirty="0" err="1">
                <a:solidFill>
                  <a:prstClr val="black"/>
                </a:solidFill>
              </a:rPr>
              <a:t>cái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bút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tẩy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hết</a:t>
            </a:r>
            <a:r>
              <a:rPr lang="en-US" sz="3200" b="1" dirty="0">
                <a:solidFill>
                  <a:prstClr val="black"/>
                </a:solidFill>
              </a:rPr>
              <a:t> 10 000 </a:t>
            </a:r>
            <a:r>
              <a:rPr lang="en-US" sz="3200" b="1" dirty="0" err="1">
                <a:solidFill>
                  <a:prstClr val="black"/>
                </a:solidFill>
              </a:rPr>
              <a:t>đồng</a:t>
            </a:r>
            <a:r>
              <a:rPr lang="en-US" sz="3200" b="1" dirty="0">
                <a:solidFill>
                  <a:prstClr val="black"/>
                </a:solidFill>
              </a:rPr>
              <a:t>. </a:t>
            </a:r>
            <a:r>
              <a:rPr lang="en-US" sz="3200" b="1" dirty="0" err="1">
                <a:solidFill>
                  <a:prstClr val="black"/>
                </a:solidFill>
              </a:rPr>
              <a:t>Hỏi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trung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bình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bạn</a:t>
            </a:r>
            <a:r>
              <a:rPr lang="en-US" sz="3200" b="1" dirty="0">
                <a:solidFill>
                  <a:prstClr val="black"/>
                </a:solidFill>
              </a:rPr>
              <a:t> An </a:t>
            </a:r>
            <a:r>
              <a:rPr lang="en-US" sz="3200" b="1" dirty="0" err="1">
                <a:solidFill>
                  <a:prstClr val="black"/>
                </a:solidFill>
              </a:rPr>
              <a:t>mua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một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cái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bút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hết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bao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nhiêu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tiền</a:t>
            </a:r>
            <a:r>
              <a:rPr lang="en-US" sz="3200" b="1" dirty="0">
                <a:solidFill>
                  <a:prstClr val="black"/>
                </a:solidFill>
              </a:rPr>
              <a:t> ?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8263" y="68051"/>
            <a:ext cx="993530" cy="89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505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150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150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15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085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1283677" y="2602523"/>
            <a:ext cx="10167104" cy="3560886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458517" y="3224514"/>
            <a:ext cx="4021689" cy="970913"/>
            <a:chOff x="1289612" y="2256802"/>
            <a:chExt cx="4021689" cy="970913"/>
          </a:xfrm>
        </p:grpSpPr>
        <p:sp>
          <p:nvSpPr>
            <p:cNvPr id="33" name="Snip Diagonal Corner Rectangle 32"/>
            <p:cNvSpPr/>
            <p:nvPr/>
          </p:nvSpPr>
          <p:spPr>
            <a:xfrm>
              <a:off x="1289612" y="2411712"/>
              <a:ext cx="4021689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D13237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120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77" b="100000" l="945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194" y="2256802"/>
              <a:ext cx="809550" cy="97091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6914234" y="3349179"/>
            <a:ext cx="4021690" cy="951768"/>
            <a:chOff x="1289612" y="3521413"/>
            <a:chExt cx="4021690" cy="951768"/>
          </a:xfrm>
        </p:grpSpPr>
        <p:sp>
          <p:nvSpPr>
            <p:cNvPr id="36" name="Snip Diagonal Corner Rectangle 35"/>
            <p:cNvSpPr/>
            <p:nvPr/>
          </p:nvSpPr>
          <p:spPr>
            <a:xfrm>
              <a:off x="1289612" y="3586264"/>
              <a:ext cx="4021690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5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130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37037" y1="12356" x2="74074" y2="16379"/>
                          <a14:foregroundMark x1="78241" y1="20977" x2="74537" y2="45690"/>
                          <a14:foregroundMark x1="70833" y1="55747" x2="87963" y2="81609"/>
                          <a14:foregroundMark x1="16667" y1="10345" x2="8796" y2="81609"/>
                          <a14:foregroundMark x1="25926" y1="6034" x2="25926" y2="6034"/>
                          <a14:foregroundMark x1="25926" y1="10345" x2="21296" y2="24425"/>
                          <a14:foregroundMark x1="12963" y1="84770" x2="31481" y2="91379"/>
                          <a14:foregroundMark x1="6019" y1="16667" x2="6019" y2="40517"/>
                          <a14:foregroundMark x1="70833" y1="54023" x2="80556" y2="60632"/>
                          <a14:foregroundMark x1="53704" y1="11207" x2="67593" y2="12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462" y="3521413"/>
              <a:ext cx="590753" cy="951768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533098" y="4619514"/>
            <a:ext cx="3947111" cy="918949"/>
            <a:chOff x="1364190" y="4582698"/>
            <a:chExt cx="3947111" cy="918949"/>
          </a:xfrm>
        </p:grpSpPr>
        <p:sp>
          <p:nvSpPr>
            <p:cNvPr id="39" name="Snip Diagonal Corner Rectangle 38"/>
            <p:cNvSpPr/>
            <p:nvPr/>
          </p:nvSpPr>
          <p:spPr>
            <a:xfrm>
              <a:off x="1364190" y="4640097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7030A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135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83962" y1="14583" x2="87736" y2="89583"/>
                          <a14:foregroundMark x1="68868" y1="11607" x2="23585" y2="20536"/>
                          <a14:foregroundMark x1="11792" y1="34821" x2="6132" y2="61012"/>
                          <a14:foregroundMark x1="10377" y1="66071" x2="35849" y2="86905"/>
                          <a14:foregroundMark x1="46698" y1="89881" x2="79717" y2="88690"/>
                          <a14:foregroundMark x1="88208" y1="10417" x2="91038" y2="32143"/>
                          <a14:foregroundMark x1="91038" y1="49702" x2="92453" y2="86607"/>
                          <a14:foregroundMark x1="29717" y1="17262" x2="8019" y2="37202"/>
                          <a14:foregroundMark x1="31604" y1="15476" x2="23113" y2="19940"/>
                          <a14:foregroundMark x1="9434" y1="30952" x2="1887" y2="56548"/>
                          <a14:foregroundMark x1="60849" y1="8333" x2="77830" y2="7738"/>
                          <a14:foregroundMark x1="42453" y1="92262" x2="63208" y2="940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062" y="4582698"/>
              <a:ext cx="579813" cy="918949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6942726" y="4535435"/>
            <a:ext cx="3947111" cy="888864"/>
            <a:chOff x="1364190" y="5635763"/>
            <a:chExt cx="3947111" cy="888864"/>
          </a:xfrm>
        </p:grpSpPr>
        <p:sp>
          <p:nvSpPr>
            <p:cNvPr id="42" name="Snip Diagonal Corner Rectangle 41"/>
            <p:cNvSpPr/>
            <p:nvPr/>
          </p:nvSpPr>
          <p:spPr>
            <a:xfrm>
              <a:off x="1364190" y="5693930"/>
              <a:ext cx="3947111" cy="804153"/>
            </a:xfrm>
            <a:prstGeom prst="snip2DiagRect">
              <a:avLst/>
            </a:prstGeom>
            <a:solidFill>
              <a:schemeClr val="bg1">
                <a:alpha val="93000"/>
              </a:schemeClr>
            </a:solidFill>
            <a:ln w="50800" cmpd="sng">
              <a:solidFill>
                <a:srgbClr val="00B0F0"/>
              </a:solidFill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140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40711" y1="14769" x2="96047" y2="48000"/>
                          <a14:foregroundMark x1="17787" y1="15077" x2="4743" y2="49231"/>
                          <a14:foregroundMark x1="7115" y1="49538" x2="4743" y2="83077"/>
                          <a14:foregroundMark x1="10672" y1="89846" x2="35178" y2="94154"/>
                          <a14:foregroundMark x1="46640" y1="92000" x2="70356" y2="86154"/>
                          <a14:foregroundMark x1="83399" y1="72308" x2="94862" y2="48923"/>
                          <a14:foregroundMark x1="73518" y1="82769" x2="84585" y2="71385"/>
                          <a14:foregroundMark x1="63636" y1="16923" x2="83004" y2="32923"/>
                          <a14:foregroundMark x1="39921" y1="11692" x2="60079" y2="17846"/>
                          <a14:foregroundMark x1="15810" y1="16000" x2="37154" y2="13538"/>
                          <a14:foregroundMark x1="14625" y1="16923" x2="7115" y2="32308"/>
                          <a14:foregroundMark x1="31621" y1="9538" x2="52964" y2="9846"/>
                          <a14:foregroundMark x1="59289" y1="13231" x2="77866" y2="22154"/>
                          <a14:foregroundMark x1="85375" y1="30154" x2="94466" y2="41846"/>
                          <a14:foregroundMark x1="94466" y1="57846" x2="84585" y2="78462"/>
                          <a14:foregroundMark x1="78261" y1="84308" x2="49802" y2="95692"/>
                          <a14:foregroundMark x1="11858" y1="94154" x2="27273" y2="96308"/>
                          <a14:foregroundMark x1="1581" y1="82154" x2="2767" y2="56615"/>
                          <a14:foregroundMark x1="6719" y1="15385" x2="14229" y2="11077"/>
                          <a14:backgroundMark x1="76285" y1="7385" x2="92095" y2="166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128" y="5635763"/>
              <a:ext cx="691946" cy="888864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37" y="3375556"/>
            <a:ext cx="1154344" cy="8615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85" y="4642550"/>
            <a:ext cx="728696" cy="7238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516" y="3425105"/>
            <a:ext cx="728696" cy="72383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88" y="4683620"/>
            <a:ext cx="728696" cy="723838"/>
          </a:xfrm>
          <a:prstGeom prst="rect">
            <a:avLst/>
          </a:prstGeom>
        </p:spPr>
      </p:pic>
      <p:pic>
        <p:nvPicPr>
          <p:cNvPr id="48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53270" y="0"/>
            <a:ext cx="487363" cy="487363"/>
          </a:xfrm>
          <a:prstGeom prst="rect">
            <a:avLst/>
          </a:prstGeom>
        </p:spPr>
      </p:pic>
      <p:pic>
        <p:nvPicPr>
          <p:cNvPr id="49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53270" y="631133"/>
            <a:ext cx="487363" cy="487363"/>
          </a:xfrm>
          <a:prstGeom prst="rect">
            <a:avLst/>
          </a:prstGeom>
        </p:spPr>
      </p:pic>
      <p:pic>
        <p:nvPicPr>
          <p:cNvPr id="50" name="Am-thanh-tra-loi-sai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73459" y="1998603"/>
            <a:ext cx="487363" cy="487363"/>
          </a:xfrm>
          <a:prstGeom prst="rect">
            <a:avLst/>
          </a:prstGeom>
        </p:spPr>
      </p:pic>
      <p:pic>
        <p:nvPicPr>
          <p:cNvPr id="51" name="Am-thanh-tra-loi-dung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53271" y="1314868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51792" y="386863"/>
            <a:ext cx="9979270" cy="2092132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B96D51C0-3B2A-4390-9ED5-FB1D88EA7901}"/>
              </a:ext>
            </a:extLst>
          </p:cNvPr>
          <p:cNvSpPr/>
          <p:nvPr/>
        </p:nvSpPr>
        <p:spPr>
          <a:xfrm>
            <a:off x="88074" y="117083"/>
            <a:ext cx="790196" cy="7941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7870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150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15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15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08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61DEE01-EF71-4703-87A6-FD3F33883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ạnh Phúc Dễ Thương Cậu Bé Chơi Bóng Rổ Xe Lửa Hình minh họa Sẵn có - Tải  xuống Hình ảnh Ngay bây giờ - Dễ thương, Hoạt động, Hình minh họa - iStock">
            <a:extLst>
              <a:ext uri="{FF2B5EF4-FFF2-40B4-BE49-F238E27FC236}">
                <a16:creationId xmlns:a16="http://schemas.microsoft.com/office/drawing/2014/main" id="{1170BDEE-5B9C-406F-84CF-10E99940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137" y1="26471" x2="49837" y2="35621"/>
                        <a14:foregroundMark x1="50490" y1="27124" x2="57026" y2="32353"/>
                        <a14:foregroundMark x1="36601" y1="29739" x2="50000" y2="32026"/>
                        <a14:foregroundMark x1="46728" y1="50781" x2="47712" y2="54248"/>
                        <a14:foregroundMark x1="44636" y1="43408" x2="44761" y2="43850"/>
                        <a14:foregroundMark x1="40523" y1="28922" x2="44275" y2="42137"/>
                        <a14:foregroundMark x1="55229" y1="52451" x2="57190" y2="57353"/>
                        <a14:foregroundMark x1="53431" y1="33660" x2="54739" y2="44118"/>
                        <a14:foregroundMark x1="39706" y1="81209" x2="39706" y2="81209"/>
                        <a14:backgroundMark x1="46242" y1="43464" x2="46895" y2="45915"/>
                        <a14:backgroundMark x1="45915" y1="46405" x2="46242" y2="50817"/>
                        <a14:backgroundMark x1="43301" y1="44118" x2="44608" y2="43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121023"/>
            <a:ext cx="3987728" cy="39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ạnh Phúc Dễ Thương Trẻ Em Cô Gái Chơi Bóng Rổ Xe Lửa Hình minh họa Sẵn có  - Tải xuống Hình ảnh Ngay bây giờ - iStock">
            <a:extLst>
              <a:ext uri="{FF2B5EF4-FFF2-40B4-BE49-F238E27FC236}">
                <a16:creationId xmlns:a16="http://schemas.microsoft.com/office/drawing/2014/main" id="{332AD49A-D838-4E6E-849B-D8374EED4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35" b="89904" l="9856" r="89904">
                        <a14:foregroundMark x1="44231" y1="21394" x2="64663" y2="34856"/>
                        <a14:foregroundMark x1="42788" y1="27644" x2="46875" y2="30288"/>
                        <a14:foregroundMark x1="34375" y1="9135" x2="41346" y2="10817"/>
                        <a14:foregroundMark x1="46635" y1="52644" x2="49519" y2="64423"/>
                        <a14:foregroundMark x1="45433" y1="25481" x2="46635" y2="30048"/>
                        <a14:foregroundMark x1="44952" y1="25721" x2="49279" y2="32933"/>
                        <a14:foregroundMark x1="46154" y1="40144" x2="46154" y2="4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670" y="2438590"/>
            <a:ext cx="4646125" cy="46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CC582E-E827-4BD4-ACFE-E0F8FA7D94BA}"/>
              </a:ext>
            </a:extLst>
          </p:cNvPr>
          <p:cNvSpPr txBox="1"/>
          <p:nvPr/>
        </p:nvSpPr>
        <p:spPr>
          <a:xfrm>
            <a:off x="2306209" y="8163140"/>
            <a:ext cx="75795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Tạm</a:t>
            </a:r>
            <a:r>
              <a:rPr kumimoji="0" lang="en-US" sz="1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biệt</a:t>
            </a:r>
            <a:r>
              <a:rPr kumimoji="0" lang="en-US" sz="1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và</a:t>
            </a:r>
            <a:endParaRPr kumimoji="0" lang="en-US" sz="115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hẹn</a:t>
            </a:r>
            <a:r>
              <a:rPr kumimoji="0" lang="en-US" sz="1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gặp</a:t>
            </a:r>
            <a:r>
              <a:rPr kumimoji="0" lang="en-US" sz="11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lại</a:t>
            </a:r>
            <a:endParaRPr kumimoji="0" lang="en-US" sz="115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7DE6FA-9EF0-4A5B-860C-2C8CF04E2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6209" y="2589700"/>
            <a:ext cx="7584081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6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ạnh Phúc Dễ Thương Cậu Bé Chơi Bóng Rổ Xe Lửa Hình minh họa Sẵn có - Tải  xuống Hình ảnh Ngay bây giờ - Dễ thương, Hoạt động, Hình minh họa - iStock">
            <a:extLst>
              <a:ext uri="{FF2B5EF4-FFF2-40B4-BE49-F238E27FC236}">
                <a16:creationId xmlns:a16="http://schemas.microsoft.com/office/drawing/2014/main" id="{868B9DB4-AAFE-4066-947A-624FC3A6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37" y1="26471" x2="49837" y2="35621"/>
                        <a14:foregroundMark x1="50490" y1="27124" x2="57026" y2="32353"/>
                        <a14:foregroundMark x1="36601" y1="29739" x2="50000" y2="32026"/>
                        <a14:foregroundMark x1="46728" y1="50781" x2="47712" y2="54248"/>
                        <a14:foregroundMark x1="44636" y1="43408" x2="44761" y2="43850"/>
                        <a14:foregroundMark x1="40523" y1="28922" x2="44275" y2="42137"/>
                        <a14:foregroundMark x1="55229" y1="52451" x2="57190" y2="57353"/>
                        <a14:foregroundMark x1="53431" y1="33660" x2="54739" y2="44118"/>
                        <a14:foregroundMark x1="39706" y1="81209" x2="39706" y2="81209"/>
                        <a14:backgroundMark x1="46242" y1="43464" x2="46895" y2="45915"/>
                        <a14:backgroundMark x1="45915" y1="46405" x2="46242" y2="50817"/>
                        <a14:backgroundMark x1="43301" y1="44118" x2="44608" y2="43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11" y="1875834"/>
            <a:ext cx="4892565" cy="48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ạnh Phúc Dễ Thương Trẻ Em Cô Gái Chơi Bóng Rổ Xe Lửa Hình minh họa Sẵn có  - Tải xuống Hình ảnh Ngay bây giờ - iStock">
            <a:extLst>
              <a:ext uri="{FF2B5EF4-FFF2-40B4-BE49-F238E27FC236}">
                <a16:creationId xmlns:a16="http://schemas.microsoft.com/office/drawing/2014/main" id="{23166226-2BB2-45B2-B22C-7FB6470F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5" b="89904" l="9856" r="89904">
                        <a14:foregroundMark x1="44231" y1="21394" x2="64663" y2="34856"/>
                        <a14:foregroundMark x1="42788" y1="27644" x2="46875" y2="30288"/>
                        <a14:foregroundMark x1="34375" y1="9135" x2="41346" y2="10817"/>
                        <a14:foregroundMark x1="46635" y1="52644" x2="49519" y2="64423"/>
                        <a14:foregroundMark x1="45433" y1="25481" x2="46635" y2="30048"/>
                        <a14:foregroundMark x1="44952" y1="25721" x2="49279" y2="32933"/>
                        <a14:foregroundMark x1="46154" y1="40144" x2="46154" y2="4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670" y="1502170"/>
            <a:ext cx="5582546" cy="55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94ADF9-8E03-64A4-FB30-EC94D66D9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4934" y="1081194"/>
            <a:ext cx="6035563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96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-141890" y="0"/>
            <a:ext cx="123338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ACDF13-0CC5-4F70-8B30-8C6C2A3776E7}"/>
              </a:ext>
            </a:extLst>
          </p:cNvPr>
          <p:cNvSpPr/>
          <p:nvPr/>
        </p:nvSpPr>
        <p:spPr>
          <a:xfrm>
            <a:off x="766917" y="729265"/>
            <a:ext cx="10323870" cy="546505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47D1B5-9794-4386-B233-C9D79781FB5F}"/>
              </a:ext>
            </a:extLst>
          </p:cNvPr>
          <p:cNvSpPr txBox="1"/>
          <p:nvPr/>
        </p:nvSpPr>
        <p:spPr>
          <a:xfrm>
            <a:off x="1213945" y="826749"/>
            <a:ext cx="8891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Thứ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</a:rPr>
              <a:t>tư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ngày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</a:rPr>
              <a:t>19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tháng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2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năm</a:t>
            </a:r>
            <a:r>
              <a:rPr lang="en-US" sz="4800" b="1" dirty="0">
                <a:solidFill>
                  <a:srgbClr val="7030A0"/>
                </a:solidFill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</a:rPr>
              <a:t>2025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14" name="Picture 2" descr="Hạnh Phúc Dễ Thương Cậu Bé Chơi Bóng Rổ Xe Lửa Hình minh họa Sẵn có - Tải  xuống Hình ảnh Ngay bây giờ - Dễ thương, Hoạt động, Hình minh họa - iStock">
            <a:extLst>
              <a:ext uri="{FF2B5EF4-FFF2-40B4-BE49-F238E27FC236}">
                <a16:creationId xmlns:a16="http://schemas.microsoft.com/office/drawing/2014/main" id="{78C1F5EB-075A-4B1B-95DC-0717EFE4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37" y1="26471" x2="49837" y2="35621"/>
                        <a14:foregroundMark x1="50490" y1="27124" x2="57026" y2="32353"/>
                        <a14:foregroundMark x1="36601" y1="29739" x2="50000" y2="32026"/>
                        <a14:foregroundMark x1="46728" y1="50781" x2="47712" y2="54248"/>
                        <a14:foregroundMark x1="44636" y1="43408" x2="44761" y2="43850"/>
                        <a14:foregroundMark x1="40523" y1="28922" x2="44275" y2="42137"/>
                        <a14:foregroundMark x1="55229" y1="52451" x2="57190" y2="57353"/>
                        <a14:foregroundMark x1="53431" y1="33660" x2="54739" y2="44118"/>
                        <a14:foregroundMark x1="39706" y1="81209" x2="39706" y2="81209"/>
                        <a14:backgroundMark x1="46242" y1="43464" x2="46895" y2="45915"/>
                        <a14:backgroundMark x1="45915" y1="46405" x2="46242" y2="50817"/>
                        <a14:backgroundMark x1="43301" y1="44118" x2="44608" y2="43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504" y="2242256"/>
            <a:ext cx="4892565" cy="48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ạnh Phúc Dễ Thương Trẻ Em Cô Gái Chơi Bóng Rổ Xe Lửa Hình minh họa Sẵn có  - Tải xuống Hình ảnh Ngay bây giờ - iStock">
            <a:extLst>
              <a:ext uri="{FF2B5EF4-FFF2-40B4-BE49-F238E27FC236}">
                <a16:creationId xmlns:a16="http://schemas.microsoft.com/office/drawing/2014/main" id="{7F4D81FE-15D7-4F8A-BE3B-060516399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5" b="89904" l="9856" r="89904">
                        <a14:foregroundMark x1="44231" y1="21394" x2="64663" y2="34856"/>
                        <a14:foregroundMark x1="42788" y1="27644" x2="46875" y2="30288"/>
                        <a14:foregroundMark x1="34375" y1="9135" x2="41346" y2="10817"/>
                        <a14:foregroundMark x1="46635" y1="52644" x2="49519" y2="64423"/>
                        <a14:foregroundMark x1="45433" y1="25481" x2="46635" y2="30048"/>
                        <a14:foregroundMark x1="44952" y1="25721" x2="49279" y2="32933"/>
                        <a14:foregroundMark x1="46154" y1="40144" x2="46154" y2="4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6645" y="1750079"/>
            <a:ext cx="5582546" cy="55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D395F-1F11-996E-1B90-6813037ED0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3708" y="1584584"/>
            <a:ext cx="4023709" cy="1390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D046CF-FBB5-4C4B-4ABE-3235DCD428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8909" y="2634427"/>
            <a:ext cx="7718205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54B254-CB58-480D-B068-B0557B8B5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3658AE-FE15-4D89-8D64-A0F6FAB36657}"/>
              </a:ext>
            </a:extLst>
          </p:cNvPr>
          <p:cNvSpPr/>
          <p:nvPr/>
        </p:nvSpPr>
        <p:spPr>
          <a:xfrm>
            <a:off x="128649" y="164892"/>
            <a:ext cx="11825845" cy="6490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2A3A2C-3338-C9CC-2D88-8E39E8E1AD2F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BE71F7-CBE4-D341-AF15-B4D8D6DB689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F12638-2ACF-811B-A01F-DEE2605A2A09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31D0DA-E4CC-2026-FCB7-74906AF4EA5C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07B0FC-9F14-5C08-66C6-B3458AD3F0B7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6C3BCC3-348B-5628-8B07-F13B0B2D801A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D01609C-0DC8-F8CC-DD5F-9BDECB067F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B46428D-79A7-E2E9-B360-1F1B79CB51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209CA4E-D32C-AA5F-CC98-6F359265A3BC}"/>
              </a:ext>
            </a:extLst>
          </p:cNvPr>
          <p:cNvSpPr txBox="1"/>
          <p:nvPr/>
        </p:nvSpPr>
        <p:spPr>
          <a:xfrm>
            <a:off x="9529602" y="542280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41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GOOGLE</a:t>
            </a: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srgbClr val="49241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0" name="TextBox 19">
            <a:hlinkClick r:id="rId6" action="ppaction://hlinksldjump"/>
            <a:extLst>
              <a:ext uri="{FF2B5EF4-FFF2-40B4-BE49-F238E27FC236}">
                <a16:creationId xmlns:a16="http://schemas.microsoft.com/office/drawing/2014/main" id="{E7BB2558-EC57-C145-4097-9E794105D8B0}"/>
              </a:ext>
            </a:extLst>
          </p:cNvPr>
          <p:cNvSpPr txBox="1"/>
          <p:nvPr/>
        </p:nvSpPr>
        <p:spPr>
          <a:xfrm>
            <a:off x="9469966" y="568782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OO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</a:t>
            </a:r>
            <a:endParaRPr kumimoji="0" lang="en-ID" sz="4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EDB5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BD94770-4BC8-F797-963C-F636834238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7BC1BB6-F2A8-78AA-7FB0-0B9E7FE407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7C6DBC9-00D9-015C-762F-59AC47F6EB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4835A1-087B-3000-315E-783A73192CB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7" y="2372722"/>
            <a:ext cx="1334648" cy="7507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034D08-8DC5-ECA8-168A-505D313FF7F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3226324"/>
            <a:ext cx="1471956" cy="8279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3F382F8-B0BE-EB88-855B-29E08A66C0FF}"/>
              </a:ext>
            </a:extLst>
          </p:cNvPr>
          <p:cNvSpPr txBox="1"/>
          <p:nvPr/>
        </p:nvSpPr>
        <p:spPr>
          <a:xfrm>
            <a:off x="1717750" y="2441881"/>
            <a:ext cx="9134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21D1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 được số trung bình cộng của hai hay nhiều số.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A46536-4852-2B29-99EB-70CBE86F8810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7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4BBB6E-56C6-4EA9-5BD0-3899F23B7846}"/>
              </a:ext>
            </a:extLst>
          </p:cNvPr>
          <p:cNvSpPr txBox="1"/>
          <p:nvPr/>
        </p:nvSpPr>
        <p:spPr>
          <a:xfrm>
            <a:off x="1809989" y="3337327"/>
            <a:ext cx="9271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Vận dụng </a:t>
            </a:r>
            <a:r>
              <a:rPr lang="en-US" sz="32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bài t</a:t>
            </a:r>
            <a:r>
              <a:rPr lang="vi-VN" sz="3200" b="1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vi-VN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 thực tế liên </a:t>
            </a:r>
            <a:r>
              <a:rPr lang="vi-VN" sz="32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791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520153-83A7-4857-B0C1-0077EAF6EF57}"/>
              </a:ext>
            </a:extLst>
          </p:cNvPr>
          <p:cNvSpPr/>
          <p:nvPr/>
        </p:nvSpPr>
        <p:spPr>
          <a:xfrm>
            <a:off x="3076691" y="398427"/>
            <a:ext cx="6038617" cy="1501055"/>
          </a:xfrm>
          <a:prstGeom prst="roundRect">
            <a:avLst>
              <a:gd name="adj" fmla="val 18479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2" descr="Hạnh Phúc Dễ Thương Cậu Bé Chơi Bóng Rổ Xe Lửa Hình minh họa Sẵn có - Tải  xuống Hình ảnh Ngay bây giờ - Dễ thương, Hoạt động, Hình minh họa - iStock">
            <a:extLst>
              <a:ext uri="{FF2B5EF4-FFF2-40B4-BE49-F238E27FC236}">
                <a16:creationId xmlns:a16="http://schemas.microsoft.com/office/drawing/2014/main" id="{868B9DB4-AAFE-4066-947A-624FC3A68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3137" y1="26471" x2="49837" y2="35621"/>
                        <a14:foregroundMark x1="50490" y1="27124" x2="57026" y2="32353"/>
                        <a14:foregroundMark x1="36601" y1="29739" x2="50000" y2="32026"/>
                        <a14:foregroundMark x1="46728" y1="50781" x2="47712" y2="54248"/>
                        <a14:foregroundMark x1="44636" y1="43408" x2="44761" y2="43850"/>
                        <a14:foregroundMark x1="40523" y1="28922" x2="44275" y2="42137"/>
                        <a14:foregroundMark x1="55229" y1="52451" x2="57190" y2="57353"/>
                        <a14:foregroundMark x1="53431" y1="33660" x2="54739" y2="44118"/>
                        <a14:foregroundMark x1="39706" y1="81209" x2="39706" y2="81209"/>
                        <a14:backgroundMark x1="46242" y1="43464" x2="46895" y2="45915"/>
                        <a14:backgroundMark x1="45915" y1="46405" x2="46242" y2="50817"/>
                        <a14:backgroundMark x1="43301" y1="44118" x2="44608" y2="43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11" y="1875834"/>
            <a:ext cx="4892565" cy="48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ạnh Phúc Dễ Thương Trẻ Em Cô Gái Chơi Bóng Rổ Xe Lửa Hình minh họa Sẵn có  - Tải xuống Hình ảnh Ngay bây giờ - iStock">
            <a:extLst>
              <a:ext uri="{FF2B5EF4-FFF2-40B4-BE49-F238E27FC236}">
                <a16:creationId xmlns:a16="http://schemas.microsoft.com/office/drawing/2014/main" id="{23166226-2BB2-45B2-B22C-7FB6470F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5" b="89904" l="9856" r="89904">
                        <a14:foregroundMark x1="44231" y1="21394" x2="64663" y2="34856"/>
                        <a14:foregroundMark x1="42788" y1="27644" x2="46875" y2="30288"/>
                        <a14:foregroundMark x1="34375" y1="9135" x2="41346" y2="10817"/>
                        <a14:foregroundMark x1="46635" y1="52644" x2="49519" y2="64423"/>
                        <a14:foregroundMark x1="45433" y1="25481" x2="46635" y2="30048"/>
                        <a14:foregroundMark x1="44952" y1="25721" x2="49279" y2="32933"/>
                        <a14:foregroundMark x1="46154" y1="40144" x2="46154" y2="4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670" y="1502170"/>
            <a:ext cx="5582546" cy="558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983D8F-15DB-0964-794A-DD3B9F1D1A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000" y="513423"/>
            <a:ext cx="514547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84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307265" y="2097567"/>
            <a:ext cx="2141192" cy="3166273"/>
          </a:xfrm>
          <a:custGeom>
            <a:avLst/>
            <a:gdLst/>
            <a:ahLst/>
            <a:cxnLst/>
            <a:rect l="l" t="t" r="r" b="b"/>
            <a:pathLst>
              <a:path w="3211788" h="4749409">
                <a:moveTo>
                  <a:pt x="0" y="0"/>
                </a:moveTo>
                <a:lnTo>
                  <a:pt x="3211788" y="0"/>
                </a:lnTo>
                <a:lnTo>
                  <a:pt x="3211788" y="4749409"/>
                </a:lnTo>
                <a:lnTo>
                  <a:pt x="0" y="47494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170967" y="1812851"/>
            <a:ext cx="1847904" cy="2893650"/>
          </a:xfrm>
          <a:custGeom>
            <a:avLst/>
            <a:gdLst/>
            <a:ahLst/>
            <a:cxnLst/>
            <a:rect l="l" t="t" r="r" b="b"/>
            <a:pathLst>
              <a:path w="2771856" h="4340475">
                <a:moveTo>
                  <a:pt x="0" y="0"/>
                </a:moveTo>
                <a:lnTo>
                  <a:pt x="2771857" y="0"/>
                </a:lnTo>
                <a:lnTo>
                  <a:pt x="2771857" y="4340475"/>
                </a:lnTo>
                <a:lnTo>
                  <a:pt x="0" y="4340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438359" y="1462213"/>
            <a:ext cx="1783908" cy="5395787"/>
          </a:xfrm>
          <a:custGeom>
            <a:avLst/>
            <a:gdLst/>
            <a:ahLst/>
            <a:cxnLst/>
            <a:rect l="l" t="t" r="r" b="b"/>
            <a:pathLst>
              <a:path w="2767509" h="9000029">
                <a:moveTo>
                  <a:pt x="0" y="0"/>
                </a:moveTo>
                <a:lnTo>
                  <a:pt x="2767509" y="0"/>
                </a:lnTo>
                <a:lnTo>
                  <a:pt x="2767509" y="9000029"/>
                </a:lnTo>
                <a:lnTo>
                  <a:pt x="0" y="90000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D211C62-7C5B-6D45-9A12-223E277E9D91}"/>
              </a:ext>
            </a:extLst>
          </p:cNvPr>
          <p:cNvSpPr/>
          <p:nvPr/>
        </p:nvSpPr>
        <p:spPr>
          <a:xfrm>
            <a:off x="765544" y="202018"/>
            <a:ext cx="3104707" cy="1690577"/>
          </a:xfrm>
          <a:prstGeom prst="wedgeRoundRectCallout">
            <a:avLst>
              <a:gd name="adj1" fmla="val 22318"/>
              <a:gd name="adj2" fmla="val 6627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Hôm</a:t>
            </a:r>
            <a:r>
              <a:rPr lang="en-US" sz="2400" dirty="0"/>
              <a:t> qua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10 </a:t>
            </a:r>
            <a:r>
              <a:rPr lang="en-US" sz="2400" dirty="0" err="1"/>
              <a:t>phút</a:t>
            </a:r>
            <a:r>
              <a:rPr lang="en-US" sz="2400" dirty="0"/>
              <a:t>. </a:t>
            </a:r>
            <a:r>
              <a:rPr lang="en-US" sz="2400" dirty="0" err="1"/>
              <a:t>Hôm</a:t>
            </a:r>
            <a:r>
              <a:rPr lang="en-US" sz="2400" dirty="0"/>
              <a:t> nay </a:t>
            </a:r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50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bù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 qua.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7A8922C-09BE-9EE1-8DFC-EFD93678C5C5}"/>
              </a:ext>
            </a:extLst>
          </p:cNvPr>
          <p:cNvSpPr/>
          <p:nvPr/>
        </p:nvSpPr>
        <p:spPr>
          <a:xfrm>
            <a:off x="4550735" y="244548"/>
            <a:ext cx="2817628" cy="1531089"/>
          </a:xfrm>
          <a:prstGeom prst="wedgeRoundRectCallout">
            <a:avLst>
              <a:gd name="adj1" fmla="val 18208"/>
              <a:gd name="adj2" fmla="val 7319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Trung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Mai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30 </a:t>
            </a:r>
            <a:r>
              <a:rPr lang="en-US" sz="2400" dirty="0" err="1"/>
              <a:t>phút</a:t>
            </a:r>
            <a:r>
              <a:rPr lang="en-US" sz="2400" dirty="0"/>
              <a:t>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67F8EAB-222B-13FB-343B-CAA79A0104F6}"/>
              </a:ext>
            </a:extLst>
          </p:cNvPr>
          <p:cNvSpPr/>
          <p:nvPr/>
        </p:nvSpPr>
        <p:spPr>
          <a:xfrm>
            <a:off x="8856921" y="202018"/>
            <a:ext cx="3019646" cy="1573619"/>
          </a:xfrm>
          <a:prstGeom prst="wedgeRoundRectCallout">
            <a:avLst>
              <a:gd name="adj1" fmla="val -54154"/>
              <a:gd name="adj2" fmla="val 5856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Cháu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đặn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30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tốt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sức</a:t>
            </a:r>
            <a:r>
              <a:rPr lang="en-US" sz="2400" dirty="0"/>
              <a:t> </a:t>
            </a:r>
            <a:r>
              <a:rPr lang="en-US" sz="2400" dirty="0" err="1"/>
              <a:t>khoẻ</a:t>
            </a:r>
            <a:r>
              <a:rPr lang="en-US" sz="2400" dirty="0"/>
              <a:t>. </a:t>
            </a:r>
          </a:p>
        </p:txBody>
      </p:sp>
      <p:pic>
        <p:nvPicPr>
          <p:cNvPr id="9" name="audio">
            <a:hlinkClick r:id="" action="ppaction://media"/>
            <a:extLst>
              <a:ext uri="{FF2B5EF4-FFF2-40B4-BE49-F238E27FC236}">
                <a16:creationId xmlns:a16="http://schemas.microsoft.com/office/drawing/2014/main" id="{843B5E37-6FAB-A072-F6B3-E8842EAA87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1485" y="-538126"/>
            <a:ext cx="538126" cy="538126"/>
          </a:xfrm>
          <a:prstGeom prst="rect">
            <a:avLst/>
          </a:prstGeom>
        </p:spPr>
      </p:pic>
      <p:pic>
        <p:nvPicPr>
          <p:cNvPr id="10" name="robot">
            <a:hlinkClick r:id="" action="ppaction://media"/>
            <a:extLst>
              <a:ext uri="{FF2B5EF4-FFF2-40B4-BE49-F238E27FC236}">
                <a16:creationId xmlns:a16="http://schemas.microsoft.com/office/drawing/2014/main" id="{AA9684D0-0591-B6C5-0A9C-112375F97BA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03162" y="-669851"/>
            <a:ext cx="669851" cy="669851"/>
          </a:xfrm>
          <a:prstGeom prst="rect">
            <a:avLst/>
          </a:prstGeom>
        </p:spPr>
      </p:pic>
      <p:pic>
        <p:nvPicPr>
          <p:cNvPr id="11" name="2">
            <a:hlinkClick r:id="" action="ppaction://media"/>
            <a:extLst>
              <a:ext uri="{FF2B5EF4-FFF2-40B4-BE49-F238E27FC236}">
                <a16:creationId xmlns:a16="http://schemas.microsoft.com/office/drawing/2014/main" id="{952422AB-9DA3-7781-4EA8-EC14C28E23D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974277" y="-802758"/>
            <a:ext cx="582428" cy="5824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3A7694-7417-4B47-E8AE-6C323A278BE3}"/>
              </a:ext>
            </a:extLst>
          </p:cNvPr>
          <p:cNvSpPr txBox="1"/>
          <p:nvPr/>
        </p:nvSpPr>
        <p:spPr>
          <a:xfrm>
            <a:off x="74428" y="202019"/>
            <a:ext cx="54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2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54B254-CB58-480D-B068-B0557B8B5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3658AE-FE15-4D89-8D64-A0F6FAB36657}"/>
              </a:ext>
            </a:extLst>
          </p:cNvPr>
          <p:cNvSpPr/>
          <p:nvPr/>
        </p:nvSpPr>
        <p:spPr>
          <a:xfrm>
            <a:off x="128649" y="164892"/>
            <a:ext cx="11825845" cy="6490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5A75BB-C744-45D9-82C9-C1DC4A83F0C8}"/>
              </a:ext>
            </a:extLst>
          </p:cNvPr>
          <p:cNvSpPr txBox="1"/>
          <p:nvPr/>
        </p:nvSpPr>
        <p:spPr>
          <a:xfrm>
            <a:off x="586587" y="31898"/>
            <a:ext cx="64521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  <a:r>
              <a:rPr kumimoji="0" lang="pt-BR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thấy</a:t>
            </a:r>
            <a:r>
              <a:rPr kumimoji="0" lang="pt-BR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(10 + 50) : 2 = 30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E8715-C50A-8C4E-F97C-EBAE62C67A32}"/>
              </a:ext>
            </a:extLst>
          </p:cNvPr>
          <p:cNvSpPr txBox="1"/>
          <p:nvPr/>
        </p:nvSpPr>
        <p:spPr>
          <a:xfrm>
            <a:off x="542261" y="882502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gọi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 là số trung bình cộng của hai số 10 và 50.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92D52F-10DC-C307-50AE-497DE70517EC}"/>
              </a:ext>
            </a:extLst>
          </p:cNvPr>
          <p:cNvSpPr txBox="1"/>
          <p:nvPr/>
        </p:nvSpPr>
        <p:spPr>
          <a:xfrm>
            <a:off x="520996" y="1626781"/>
            <a:ext cx="117596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Cách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tìm số trung bình cộng: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56BF01-68CE-A5FD-1AE7-A49DB4F66C22}"/>
              </a:ext>
            </a:extLst>
          </p:cNvPr>
          <p:cNvSpPr txBox="1"/>
          <p:nvPr/>
        </p:nvSpPr>
        <p:spPr>
          <a:xfrm>
            <a:off x="574159" y="2402958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dụ: Tìm số trung bình cộng của ba số 13, 14 và 18.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39710-525E-714C-25AB-D353BE1F29FE}"/>
              </a:ext>
            </a:extLst>
          </p:cNvPr>
          <p:cNvSpPr txBox="1"/>
          <p:nvPr/>
        </p:nvSpPr>
        <p:spPr>
          <a:xfrm>
            <a:off x="574159" y="3189767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tổng của ba số 13, 14, 18 chia cho 3 ta được: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56A934-D360-9EDD-DE76-EACC2FE61DD1}"/>
              </a:ext>
            </a:extLst>
          </p:cNvPr>
          <p:cNvSpPr/>
          <p:nvPr/>
        </p:nvSpPr>
        <p:spPr>
          <a:xfrm>
            <a:off x="2424223" y="4369981"/>
            <a:ext cx="7378995" cy="6698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(13 + 14 + 18) :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01C332-C85C-D770-42DB-19F1E3265C5C}"/>
              </a:ext>
            </a:extLst>
          </p:cNvPr>
          <p:cNvSpPr txBox="1"/>
          <p:nvPr/>
        </p:nvSpPr>
        <p:spPr>
          <a:xfrm>
            <a:off x="680484" y="5050464"/>
            <a:ext cx="11759609" cy="10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gọi</a:t>
            </a:r>
            <a:r>
              <a:rPr kumimoji="0" lang="pt-BR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 là số trung bình cộng của 3 số 13, 14 và 18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389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54B254-CB58-480D-B068-B0557B8B5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3658AE-FE15-4D89-8D64-A0F6FAB36657}"/>
              </a:ext>
            </a:extLst>
          </p:cNvPr>
          <p:cNvSpPr/>
          <p:nvPr/>
        </p:nvSpPr>
        <p:spPr>
          <a:xfrm>
            <a:off x="128649" y="164892"/>
            <a:ext cx="11825845" cy="6490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E6BBD3-948D-E603-1EA3-C4A6A396E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04950" y="1011235"/>
            <a:ext cx="6035950" cy="603595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52987AD-8354-9C42-1D30-F9FEF9259C71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Vậy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làm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thế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nào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để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trung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bình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cộng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nhiều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a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srgbClr val="7030A0"/>
                </a:solidFill>
                <a:ea typeface="Calibri" panose="020F050202020403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19F06E7-2AFF-4519-1D7C-DD2DFE1DA558}"/>
              </a:ext>
            </a:extLst>
          </p:cNvPr>
          <p:cNvSpPr/>
          <p:nvPr/>
        </p:nvSpPr>
        <p:spPr>
          <a:xfrm>
            <a:off x="3132083" y="3391787"/>
            <a:ext cx="8638159" cy="2597774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 tìm số trung bình cộng của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tổng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20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08"/>
            <a:ext cx="12124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413</TotalTime>
  <Words>540</Words>
  <Application>Microsoft Office PowerPoint</Application>
  <PresentationFormat>Widescreen</PresentationFormat>
  <Paragraphs>63</Paragraphs>
  <Slides>18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宋体</vt:lpstr>
      <vt:lpstr>#9Slide05 SVNClementine</vt:lpstr>
      <vt:lpstr>Aharoni</vt:lpstr>
      <vt:lpstr>Arial</vt:lpstr>
      <vt:lpstr>Calibri</vt:lpstr>
      <vt:lpstr>Calibri Light</vt:lpstr>
      <vt:lpstr>等线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TDG</cp:lastModifiedBy>
  <cp:revision>55</cp:revision>
  <dcterms:created xsi:type="dcterms:W3CDTF">2023-12-05T03:34:05Z</dcterms:created>
  <dcterms:modified xsi:type="dcterms:W3CDTF">2025-02-18T23:20:36Z</dcterms:modified>
  <cp:category>9Slide.vn</cp:category>
</cp:coreProperties>
</file>