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11"/>
  </p:notesMasterIdLst>
  <p:sldIdLst>
    <p:sldId id="275" r:id="rId3"/>
    <p:sldId id="256" r:id="rId4"/>
    <p:sldId id="277" r:id="rId5"/>
    <p:sldId id="257" r:id="rId6"/>
    <p:sldId id="258" r:id="rId7"/>
    <p:sldId id="259" r:id="rId8"/>
    <p:sldId id="260" r:id="rId9"/>
    <p:sldId id="263" r:id="rId10"/>
  </p:sldIdLst>
  <p:sldSz cx="18288000" cy="10287000"/>
  <p:notesSz cx="6858000" cy="9144000"/>
  <p:embeddedFontLst>
    <p:embeddedFont>
      <p:font typeface="Lazydog" panose="020B0604020202020204" charset="0"/>
      <p:regular r:id="rId12"/>
    </p:embeddedFont>
    <p:embeddedFont>
      <p:font typeface="SVN-Aptima Italics" panose="020B0604020202020204" charset="0"/>
      <p:regular r:id="rId13"/>
    </p:embeddedFont>
    <p:embeddedFont>
      <p:font typeface="StoryBook Rough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VN-Berkshire Swash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EF2C-36B5-4BD6-9323-141E64404E27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6ACD7-4E8C-451E-B825-003AC9D4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5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ACD7-4E8C-451E-B825-003AC9D45C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5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716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5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16393" indent="0" algn="ctr">
              <a:buNone/>
              <a:defRPr/>
            </a:lvl2pPr>
            <a:lvl3pPr marL="1632785" indent="0" algn="ctr">
              <a:buNone/>
              <a:defRPr/>
            </a:lvl3pPr>
            <a:lvl4pPr marL="2449178" indent="0" algn="ctr">
              <a:buNone/>
              <a:defRPr/>
            </a:lvl4pPr>
            <a:lvl5pPr marL="3265571" indent="0" algn="ctr">
              <a:buNone/>
              <a:defRPr/>
            </a:lvl5pPr>
            <a:lvl6pPr marL="4081964" indent="0" algn="ctr">
              <a:buNone/>
              <a:defRPr/>
            </a:lvl6pPr>
            <a:lvl7pPr marL="4898357" indent="0" algn="ctr">
              <a:buNone/>
              <a:defRPr/>
            </a:lvl7pPr>
            <a:lvl8pPr marL="5714748" indent="0" algn="ctr">
              <a:buNone/>
              <a:defRPr/>
            </a:lvl8pPr>
            <a:lvl9pPr marL="65311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B3369-2A5C-4F20-8076-FBC3188F66B5}" type="slidenum">
              <a:rPr kumimoji="0" lang="en-US" sz="25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686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EE9F6-53F5-49C6-8D9D-DA2446637BE7}" type="slidenum">
              <a:rPr kumimoji="0" lang="en-US" sz="25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80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8" y="6610427"/>
            <a:ext cx="15544800" cy="2043113"/>
          </a:xfrm>
        </p:spPr>
        <p:txBody>
          <a:bodyPr anchor="t"/>
          <a:lstStyle>
            <a:lvl1pPr algn="l">
              <a:defRPr sz="70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8" y="4360084"/>
            <a:ext cx="15544800" cy="2250281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393" indent="0">
              <a:buNone/>
              <a:defRPr sz="3150"/>
            </a:lvl2pPr>
            <a:lvl3pPr marL="1632785" indent="0">
              <a:buNone/>
              <a:defRPr sz="2850"/>
            </a:lvl3pPr>
            <a:lvl4pPr marL="2449178" indent="0">
              <a:buNone/>
              <a:defRPr sz="2550"/>
            </a:lvl4pPr>
            <a:lvl5pPr marL="3265571" indent="0">
              <a:buNone/>
              <a:defRPr sz="2550"/>
            </a:lvl5pPr>
            <a:lvl6pPr marL="4081964" indent="0">
              <a:buNone/>
              <a:defRPr sz="2550"/>
            </a:lvl6pPr>
            <a:lvl7pPr marL="4898357" indent="0">
              <a:buNone/>
              <a:defRPr sz="2550"/>
            </a:lvl7pPr>
            <a:lvl8pPr marL="5714748" indent="0">
              <a:buNone/>
              <a:defRPr sz="2550"/>
            </a:lvl8pPr>
            <a:lvl9pPr marL="6531141" indent="0">
              <a:buNone/>
              <a:defRPr sz="25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822D45-08CC-49D7-B2A3-3F210DC37C4E}" type="slidenum">
              <a:rPr kumimoji="0" lang="en-US" sz="25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547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10"/>
            <a:ext cx="8077200" cy="6788945"/>
          </a:xfrm>
        </p:spPr>
        <p:txBody>
          <a:bodyPr/>
          <a:lstStyle>
            <a:lvl1pPr>
              <a:defRPr sz="4950"/>
            </a:lvl1pPr>
            <a:lvl2pPr>
              <a:defRPr sz="43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10"/>
            <a:ext cx="8077200" cy="6788945"/>
          </a:xfrm>
        </p:spPr>
        <p:txBody>
          <a:bodyPr/>
          <a:lstStyle>
            <a:lvl1pPr>
              <a:defRPr sz="4950"/>
            </a:lvl1pPr>
            <a:lvl2pPr>
              <a:defRPr sz="43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4400B-EABA-4D5A-A3FE-E51CF0552EA5}" type="slidenum">
              <a:rPr kumimoji="0" lang="en-US" sz="25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530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2302670"/>
            <a:ext cx="8080376" cy="959643"/>
          </a:xfrm>
        </p:spPr>
        <p:txBody>
          <a:bodyPr anchor="b"/>
          <a:lstStyle>
            <a:lvl1pPr marL="0" indent="0">
              <a:buNone/>
              <a:defRPr sz="4350" b="1"/>
            </a:lvl1pPr>
            <a:lvl2pPr marL="816393" indent="0">
              <a:buNone/>
              <a:defRPr sz="3600" b="1"/>
            </a:lvl2pPr>
            <a:lvl3pPr marL="1632785" indent="0">
              <a:buNone/>
              <a:defRPr sz="3150" b="1"/>
            </a:lvl3pPr>
            <a:lvl4pPr marL="2449178" indent="0">
              <a:buNone/>
              <a:defRPr sz="2850" b="1"/>
            </a:lvl4pPr>
            <a:lvl5pPr marL="3265571" indent="0">
              <a:buNone/>
              <a:defRPr sz="2850" b="1"/>
            </a:lvl5pPr>
            <a:lvl6pPr marL="4081964" indent="0">
              <a:buNone/>
              <a:defRPr sz="2850" b="1"/>
            </a:lvl6pPr>
            <a:lvl7pPr marL="4898357" indent="0">
              <a:buNone/>
              <a:defRPr sz="2850" b="1"/>
            </a:lvl7pPr>
            <a:lvl8pPr marL="5714748" indent="0">
              <a:buNone/>
              <a:defRPr sz="2850" b="1"/>
            </a:lvl8pPr>
            <a:lvl9pPr marL="6531141" indent="0">
              <a:buNone/>
              <a:defRPr sz="28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3262313"/>
            <a:ext cx="8080376" cy="5926932"/>
          </a:xfrm>
        </p:spPr>
        <p:txBody>
          <a:bodyPr/>
          <a:lstStyle>
            <a:lvl1pPr>
              <a:defRPr sz="4350"/>
            </a:lvl1pPr>
            <a:lvl2pPr>
              <a:defRPr sz="3600"/>
            </a:lvl2pPr>
            <a:lvl3pPr>
              <a:defRPr sz="3150"/>
            </a:lvl3pPr>
            <a:lvl4pPr>
              <a:defRPr sz="2850"/>
            </a:lvl4pPr>
            <a:lvl5pPr>
              <a:defRPr sz="2850"/>
            </a:lvl5pPr>
            <a:lvl6pPr>
              <a:defRPr sz="2850"/>
            </a:lvl6pPr>
            <a:lvl7pPr>
              <a:defRPr sz="2850"/>
            </a:lvl7pPr>
            <a:lvl8pPr>
              <a:defRPr sz="2850"/>
            </a:lvl8pPr>
            <a:lvl9pPr>
              <a:defRPr sz="2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3" cy="959643"/>
          </a:xfrm>
        </p:spPr>
        <p:txBody>
          <a:bodyPr anchor="b"/>
          <a:lstStyle>
            <a:lvl1pPr marL="0" indent="0">
              <a:buNone/>
              <a:defRPr sz="4350" b="1"/>
            </a:lvl1pPr>
            <a:lvl2pPr marL="816393" indent="0">
              <a:buNone/>
              <a:defRPr sz="3600" b="1"/>
            </a:lvl2pPr>
            <a:lvl3pPr marL="1632785" indent="0">
              <a:buNone/>
              <a:defRPr sz="3150" b="1"/>
            </a:lvl3pPr>
            <a:lvl4pPr marL="2449178" indent="0">
              <a:buNone/>
              <a:defRPr sz="2850" b="1"/>
            </a:lvl4pPr>
            <a:lvl5pPr marL="3265571" indent="0">
              <a:buNone/>
              <a:defRPr sz="2850" b="1"/>
            </a:lvl5pPr>
            <a:lvl6pPr marL="4081964" indent="0">
              <a:buNone/>
              <a:defRPr sz="2850" b="1"/>
            </a:lvl6pPr>
            <a:lvl7pPr marL="4898357" indent="0">
              <a:buNone/>
              <a:defRPr sz="2850" b="1"/>
            </a:lvl7pPr>
            <a:lvl8pPr marL="5714748" indent="0">
              <a:buNone/>
              <a:defRPr sz="2850" b="1"/>
            </a:lvl8pPr>
            <a:lvl9pPr marL="6531141" indent="0">
              <a:buNone/>
              <a:defRPr sz="28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3" cy="5926932"/>
          </a:xfrm>
        </p:spPr>
        <p:txBody>
          <a:bodyPr/>
          <a:lstStyle>
            <a:lvl1pPr>
              <a:defRPr sz="4350"/>
            </a:lvl1pPr>
            <a:lvl2pPr>
              <a:defRPr sz="3600"/>
            </a:lvl2pPr>
            <a:lvl3pPr>
              <a:defRPr sz="3150"/>
            </a:lvl3pPr>
            <a:lvl4pPr>
              <a:defRPr sz="2850"/>
            </a:lvl4pPr>
            <a:lvl5pPr>
              <a:defRPr sz="2850"/>
            </a:lvl5pPr>
            <a:lvl6pPr>
              <a:defRPr sz="2850"/>
            </a:lvl6pPr>
            <a:lvl7pPr>
              <a:defRPr sz="2850"/>
            </a:lvl7pPr>
            <a:lvl8pPr>
              <a:defRPr sz="2850"/>
            </a:lvl8pPr>
            <a:lvl9pPr>
              <a:defRPr sz="2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A4AE2-6832-4E20-8243-EE99C88B52A5}" type="slidenum">
              <a:rPr kumimoji="0" lang="en-US" sz="25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309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B1A1-A4A9-40CC-9A7F-9FA67D1F6D63}" type="slidenum">
              <a:rPr kumimoji="0" lang="en-US" sz="25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266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5F87C-6FCC-41CD-B7DC-735A9576000C}" type="slidenum">
              <a:rPr kumimoji="0" lang="en-US" sz="25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491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654"/>
            <a:ext cx="10223501" cy="8779670"/>
          </a:xfrm>
        </p:spPr>
        <p:txBody>
          <a:bodyPr/>
          <a:lstStyle>
            <a:lvl1pPr>
              <a:defRPr sz="5700"/>
            </a:lvl1pPr>
            <a:lvl2pPr>
              <a:defRPr sz="4950"/>
            </a:lvl2pPr>
            <a:lvl3pPr>
              <a:defRPr sz="43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51" y="2152655"/>
            <a:ext cx="6016626" cy="7036595"/>
          </a:xfrm>
        </p:spPr>
        <p:txBody>
          <a:bodyPr/>
          <a:lstStyle>
            <a:lvl1pPr marL="0" indent="0">
              <a:buNone/>
              <a:defRPr sz="2550"/>
            </a:lvl1pPr>
            <a:lvl2pPr marL="816393" indent="0">
              <a:buNone/>
              <a:defRPr sz="2100"/>
            </a:lvl2pPr>
            <a:lvl3pPr marL="1632785" indent="0">
              <a:buNone/>
              <a:defRPr sz="1800"/>
            </a:lvl3pPr>
            <a:lvl4pPr marL="2449178" indent="0">
              <a:buNone/>
              <a:defRPr sz="1650"/>
            </a:lvl4pPr>
            <a:lvl5pPr marL="3265571" indent="0">
              <a:buNone/>
              <a:defRPr sz="1650"/>
            </a:lvl5pPr>
            <a:lvl6pPr marL="4081964" indent="0">
              <a:buNone/>
              <a:defRPr sz="1650"/>
            </a:lvl6pPr>
            <a:lvl7pPr marL="4898357" indent="0">
              <a:buNone/>
              <a:defRPr sz="1650"/>
            </a:lvl7pPr>
            <a:lvl8pPr marL="5714748" indent="0">
              <a:buNone/>
              <a:defRPr sz="1650"/>
            </a:lvl8pPr>
            <a:lvl9pPr marL="6531141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C4AD6-EEE2-40AF-B92F-92299E59DC96}" type="slidenum">
              <a:rPr kumimoji="0" lang="en-US" sz="25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08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80" y="7200902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80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393" indent="0">
              <a:buNone/>
              <a:defRPr sz="4950"/>
            </a:lvl2pPr>
            <a:lvl3pPr marL="1632785" indent="0">
              <a:buNone/>
              <a:defRPr sz="4350"/>
            </a:lvl3pPr>
            <a:lvl4pPr marL="2449178" indent="0">
              <a:buNone/>
              <a:defRPr sz="3600"/>
            </a:lvl4pPr>
            <a:lvl5pPr marL="3265571" indent="0">
              <a:buNone/>
              <a:defRPr sz="3600"/>
            </a:lvl5pPr>
            <a:lvl6pPr marL="4081964" indent="0">
              <a:buNone/>
              <a:defRPr sz="3600"/>
            </a:lvl6pPr>
            <a:lvl7pPr marL="4898357" indent="0">
              <a:buNone/>
              <a:defRPr sz="3600"/>
            </a:lvl7pPr>
            <a:lvl8pPr marL="5714748" indent="0">
              <a:buNone/>
              <a:defRPr sz="3600"/>
            </a:lvl8pPr>
            <a:lvl9pPr marL="6531141" indent="0">
              <a:buNone/>
              <a:defRPr sz="3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80" y="8051009"/>
            <a:ext cx="10972800" cy="1207293"/>
          </a:xfrm>
        </p:spPr>
        <p:txBody>
          <a:bodyPr/>
          <a:lstStyle>
            <a:lvl1pPr marL="0" indent="0">
              <a:buNone/>
              <a:defRPr sz="2550"/>
            </a:lvl1pPr>
            <a:lvl2pPr marL="816393" indent="0">
              <a:buNone/>
              <a:defRPr sz="2100"/>
            </a:lvl2pPr>
            <a:lvl3pPr marL="1632785" indent="0">
              <a:buNone/>
              <a:defRPr sz="1800"/>
            </a:lvl3pPr>
            <a:lvl4pPr marL="2449178" indent="0">
              <a:buNone/>
              <a:defRPr sz="1650"/>
            </a:lvl4pPr>
            <a:lvl5pPr marL="3265571" indent="0">
              <a:buNone/>
              <a:defRPr sz="1650"/>
            </a:lvl5pPr>
            <a:lvl6pPr marL="4081964" indent="0">
              <a:buNone/>
              <a:defRPr sz="1650"/>
            </a:lvl6pPr>
            <a:lvl7pPr marL="4898357" indent="0">
              <a:buNone/>
              <a:defRPr sz="1650"/>
            </a:lvl7pPr>
            <a:lvl8pPr marL="5714748" indent="0">
              <a:buNone/>
              <a:defRPr sz="1650"/>
            </a:lvl8pPr>
            <a:lvl9pPr marL="6531141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3D127-E119-4FD5-A0A6-DDD5C0EFF83C}" type="slidenum">
              <a:rPr kumimoji="0" lang="en-US" sz="25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896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CAF7D-5F3E-4991-960B-923F12ED3E93}" type="slidenum">
              <a:rPr kumimoji="0" lang="en-US" sz="25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523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2036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2036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1FCB1-D31D-4B4E-B357-F2034D064E0A}" type="slidenum">
              <a:rPr kumimoji="0" lang="en-US" sz="25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1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849" y="412553"/>
            <a:ext cx="1645830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2" tIns="54426" rIns="108852" bIns="544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49" y="2400300"/>
            <a:ext cx="16458305" cy="678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2" tIns="54426" rIns="108852" bIns="54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849" y="9367244"/>
            <a:ext cx="42675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2" tIns="54426" rIns="108852" bIns="54426" numCol="1" anchor="t" anchorCtr="0" compatLnSpc="1">
            <a:prstTxWarp prst="textNoShape">
              <a:avLst/>
            </a:prstTxWarp>
          </a:bodyPr>
          <a:lstStyle>
            <a:lvl1pPr>
              <a:defRPr sz="2550" b="0"/>
            </a:lvl1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7880" y="9367244"/>
            <a:ext cx="5792246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2" tIns="54426" rIns="108852" bIns="54426" numCol="1" anchor="t" anchorCtr="0" compatLnSpc="1">
            <a:prstTxWarp prst="textNoShape">
              <a:avLst/>
            </a:prstTxWarp>
          </a:bodyPr>
          <a:lstStyle>
            <a:lvl1pPr algn="ctr">
              <a:defRPr sz="2550" b="0"/>
            </a:lvl1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5655" y="9367244"/>
            <a:ext cx="42675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2" tIns="54426" rIns="108852" bIns="54426" numCol="1" anchor="t" anchorCtr="0" compatLnSpc="1">
            <a:prstTxWarp prst="textNoShape">
              <a:avLst/>
            </a:prstTxWarp>
          </a:bodyPr>
          <a:lstStyle>
            <a:lvl1pPr algn="r">
              <a:defRPr sz="2550" b="0"/>
            </a:lvl1pPr>
          </a:lstStyle>
          <a:p>
            <a:pPr marL="0" marR="0" lvl="0" indent="0" algn="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72B24-4380-496A-A999-FD611336723F}" type="slidenum">
              <a:rPr kumimoji="0" lang="en-US" sz="25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5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53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50">
          <a:solidFill>
            <a:schemeClr val="tx2"/>
          </a:solidFill>
          <a:latin typeface="Arial" charset="0"/>
        </a:defRPr>
      </a:lvl5pPr>
      <a:lvl6pPr marL="816393" algn="ctr" rtl="0" fontAlgn="base">
        <a:spcBef>
          <a:spcPct val="0"/>
        </a:spcBef>
        <a:spcAft>
          <a:spcPct val="0"/>
        </a:spcAft>
        <a:defRPr sz="7950">
          <a:solidFill>
            <a:schemeClr val="tx2"/>
          </a:solidFill>
          <a:latin typeface="Arial" charset="0"/>
        </a:defRPr>
      </a:lvl6pPr>
      <a:lvl7pPr marL="1632785" algn="ctr" rtl="0" fontAlgn="base">
        <a:spcBef>
          <a:spcPct val="0"/>
        </a:spcBef>
        <a:spcAft>
          <a:spcPct val="0"/>
        </a:spcAft>
        <a:defRPr sz="7950">
          <a:solidFill>
            <a:schemeClr val="tx2"/>
          </a:solidFill>
          <a:latin typeface="Arial" charset="0"/>
        </a:defRPr>
      </a:lvl7pPr>
      <a:lvl8pPr marL="2449178" algn="ctr" rtl="0" fontAlgn="base">
        <a:spcBef>
          <a:spcPct val="0"/>
        </a:spcBef>
        <a:spcAft>
          <a:spcPct val="0"/>
        </a:spcAft>
        <a:defRPr sz="7950">
          <a:solidFill>
            <a:schemeClr val="tx2"/>
          </a:solidFill>
          <a:latin typeface="Arial" charset="0"/>
        </a:defRPr>
      </a:lvl8pPr>
      <a:lvl9pPr marL="3265571" algn="ctr" rtl="0" fontAlgn="base">
        <a:spcBef>
          <a:spcPct val="0"/>
        </a:spcBef>
        <a:spcAft>
          <a:spcPct val="0"/>
        </a:spcAft>
        <a:defRPr sz="7950">
          <a:solidFill>
            <a:schemeClr val="tx2"/>
          </a:solidFill>
          <a:latin typeface="Arial" charset="0"/>
        </a:defRPr>
      </a:lvl9pPr>
    </p:titleStyle>
    <p:bodyStyle>
      <a:lvl1pPr marL="610710" indent="-610710" algn="l" rtl="0" eaLnBrk="0" fontAlgn="base" hangingPunct="0">
        <a:spcBef>
          <a:spcPct val="20000"/>
        </a:spcBef>
        <a:spcAft>
          <a:spcPct val="0"/>
        </a:spcAft>
        <a:buChar char="•"/>
        <a:defRPr sz="5700">
          <a:solidFill>
            <a:schemeClr val="tx1"/>
          </a:solidFill>
          <a:latin typeface="+mn-lt"/>
          <a:ea typeface="+mn-ea"/>
          <a:cs typeface="+mn-cs"/>
        </a:defRPr>
      </a:lvl1pPr>
      <a:lvl2pPr marL="1325294" indent="-508626" algn="l" rtl="0" eaLnBrk="0" fontAlgn="base" hangingPunct="0">
        <a:spcBef>
          <a:spcPct val="20000"/>
        </a:spcBef>
        <a:spcAft>
          <a:spcPct val="0"/>
        </a:spcAft>
        <a:buChar char="–"/>
        <a:defRPr sz="4950">
          <a:solidFill>
            <a:schemeClr val="tx1"/>
          </a:solidFill>
          <a:latin typeface="+mn-lt"/>
        </a:defRPr>
      </a:lvl2pPr>
      <a:lvl3pPr marL="2039879" indent="-406544" algn="l" rtl="0" eaLnBrk="0" fontAlgn="base" hangingPunct="0">
        <a:spcBef>
          <a:spcPct val="20000"/>
        </a:spcBef>
        <a:spcAft>
          <a:spcPct val="0"/>
        </a:spcAft>
        <a:buChar char="•"/>
        <a:defRPr sz="4350">
          <a:solidFill>
            <a:schemeClr val="tx1"/>
          </a:solidFill>
          <a:latin typeface="+mn-lt"/>
        </a:defRPr>
      </a:lvl3pPr>
      <a:lvl4pPr marL="2856548" indent="-406544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4pPr>
      <a:lvl5pPr marL="3673215" indent="-406544" algn="l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5pPr>
      <a:lvl6pPr marL="4490160" indent="-408197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6pPr>
      <a:lvl7pPr marL="5306553" indent="-408197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7pPr>
      <a:lvl8pPr marL="6122945" indent="-408197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8pPr>
      <a:lvl9pPr marL="6939338" indent="-408197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32785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816393" algn="l" defTabSz="1632785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85" algn="l" defTabSz="1632785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78" algn="l" defTabSz="1632785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71" algn="l" defTabSz="1632785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5pPr>
      <a:lvl6pPr marL="4081964" algn="l" defTabSz="1632785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6pPr>
      <a:lvl7pPr marL="4898357" algn="l" defTabSz="1632785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7pPr>
      <a:lvl8pPr marL="5714748" algn="l" defTabSz="1632785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8pPr>
      <a:lvl9pPr marL="6531141" algn="l" defTabSz="1632785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0" Type="http://schemas.openxmlformats.org/officeDocument/2006/relationships/image" Target="../media/image9.sv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549491" y="1185032"/>
            <a:ext cx="11754009" cy="5410200"/>
          </a:xfrm>
          <a:prstGeom prst="rect">
            <a:avLst/>
          </a:prstGeom>
        </p:spPr>
        <p:txBody>
          <a:bodyPr spcFirstLastPara="1" wrap="none" lIns="163265" tIns="81632" rIns="163265" bIns="81632" numCol="1" fromWordArt="1">
            <a:prstTxWarp prst="textArchUp">
              <a:avLst>
                <a:gd name="adj" fmla="val 1080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50" b="1" i="0" u="none" strike="noStrike" kern="10" cap="none" spc="0" normalizeH="0" baseline="0" noProof="0" dirty="0">
                <a:ln w="5080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NHIỆT LIỆT CHÀO MỪNG HỘI THI GIÁO VIÊN GIỎI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49491" y="3917445"/>
            <a:ext cx="11432916" cy="238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26" tIns="81612" rIns="163226" bIns="8161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 </a:t>
            </a:r>
            <a:r>
              <a:rPr kumimoji="0" lang="vi-VN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371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</a:t>
            </a:r>
            <a:r>
              <a:rPr kumimoji="0" lang="vi-VN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vi-VN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VIỆT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</a:t>
            </a:r>
            <a:r>
              <a:rPr kumimoji="0" lang="vi-VN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3" name="Picture 10" descr="Picture1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64" y="8915485"/>
            <a:ext cx="171399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Picture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16" y="253960"/>
            <a:ext cx="2171420" cy="192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Picture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775" y="1692167"/>
            <a:ext cx="2514488" cy="22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Picture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79" y="6879515"/>
            <a:ext cx="2168729" cy="192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2920592" y="6763600"/>
            <a:ext cx="12509670" cy="108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3265" tIns="81632" rIns="163265" bIns="8163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ts val="10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id-ID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iáo viên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vi-VN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9" name="Picture 1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9258">
            <a:off x="16101176" y="1100738"/>
            <a:ext cx="1722068" cy="13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53143">
            <a:off x="1004975" y="780419"/>
            <a:ext cx="174090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003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963621"/>
            <a:ext cx="182431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Picture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872" y="7579603"/>
            <a:ext cx="2171420" cy="192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7" descr="003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685" y="8915400"/>
            <a:ext cx="182431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43C761-541A-70B0-4B81-FB939521E51B}"/>
              </a:ext>
            </a:extLst>
          </p:cNvPr>
          <p:cNvSpPr txBox="1"/>
          <p:nvPr/>
        </p:nvSpPr>
        <p:spPr>
          <a:xfrm>
            <a:off x="4565327" y="52999"/>
            <a:ext cx="922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HUYỆN KIM SƠN</a:t>
            </a:r>
          </a:p>
        </p:txBody>
      </p:sp>
    </p:spTree>
    <p:extLst>
      <p:ext uri="{BB962C8B-B14F-4D97-AF65-F5344CB8AC3E}">
        <p14:creationId xmlns:p14="http://schemas.microsoft.com/office/powerpoint/2010/main" val="23058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mph" presetSubtype="2" repeatCount="20000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55" b="-6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0655" y="1602838"/>
            <a:ext cx="14846691" cy="7081325"/>
            <a:chOff x="0" y="0"/>
            <a:chExt cx="3910240" cy="18650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10240" cy="1865040"/>
            </a:xfrm>
            <a:custGeom>
              <a:avLst/>
              <a:gdLst/>
              <a:ahLst/>
              <a:cxnLst/>
              <a:rect l="l" t="t" r="r" b="b"/>
              <a:pathLst>
                <a:path w="3910240" h="1865040">
                  <a:moveTo>
                    <a:pt x="26594" y="0"/>
                  </a:moveTo>
                  <a:lnTo>
                    <a:pt x="3883645" y="0"/>
                  </a:lnTo>
                  <a:cubicBezTo>
                    <a:pt x="3890699" y="0"/>
                    <a:pt x="3897463" y="2802"/>
                    <a:pt x="3902450" y="7789"/>
                  </a:cubicBezTo>
                  <a:cubicBezTo>
                    <a:pt x="3907438" y="12777"/>
                    <a:pt x="3910240" y="19541"/>
                    <a:pt x="3910240" y="26594"/>
                  </a:cubicBezTo>
                  <a:lnTo>
                    <a:pt x="3910240" y="1838446"/>
                  </a:lnTo>
                  <a:cubicBezTo>
                    <a:pt x="3910240" y="1845499"/>
                    <a:pt x="3907438" y="1852263"/>
                    <a:pt x="3902450" y="1857251"/>
                  </a:cubicBezTo>
                  <a:cubicBezTo>
                    <a:pt x="3897463" y="1862238"/>
                    <a:pt x="3890699" y="1865040"/>
                    <a:pt x="3883645" y="1865040"/>
                  </a:cubicBezTo>
                  <a:lnTo>
                    <a:pt x="26594" y="1865040"/>
                  </a:lnTo>
                  <a:cubicBezTo>
                    <a:pt x="19541" y="1865040"/>
                    <a:pt x="12777" y="1862238"/>
                    <a:pt x="7789" y="1857251"/>
                  </a:cubicBezTo>
                  <a:cubicBezTo>
                    <a:pt x="2802" y="1852263"/>
                    <a:pt x="0" y="1845499"/>
                    <a:pt x="0" y="1838446"/>
                  </a:cubicBezTo>
                  <a:lnTo>
                    <a:pt x="0" y="26594"/>
                  </a:lnTo>
                  <a:cubicBezTo>
                    <a:pt x="0" y="19541"/>
                    <a:pt x="2802" y="12777"/>
                    <a:pt x="7789" y="7789"/>
                  </a:cubicBezTo>
                  <a:cubicBezTo>
                    <a:pt x="12777" y="2802"/>
                    <a:pt x="19541" y="0"/>
                    <a:pt x="26594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910240" cy="1903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811546" y="3016749"/>
            <a:ext cx="12664907" cy="367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5"/>
              </a:lnSpc>
            </a:pPr>
            <a:r>
              <a:rPr lang="en-US" sz="22289">
                <a:latin typeface="SVN-Berkshire Swash" panose="020B0604020202020204" charset="0"/>
                <a:ea typeface="SVN-Berkshire Swash"/>
                <a:cs typeface="Times New Roman" panose="02020603050405020304" pitchFamily="18" charset="0"/>
                <a:sym typeface="SVN-Berkshire Swash"/>
              </a:rPr>
              <a:t>Khởi động</a:t>
            </a:r>
          </a:p>
        </p:txBody>
      </p:sp>
      <p:sp>
        <p:nvSpPr>
          <p:cNvPr id="7" name="Freeform 7"/>
          <p:cNvSpPr/>
          <p:nvPr/>
        </p:nvSpPr>
        <p:spPr>
          <a:xfrm>
            <a:off x="225759" y="6007114"/>
            <a:ext cx="2685628" cy="4279886"/>
          </a:xfrm>
          <a:custGeom>
            <a:avLst/>
            <a:gdLst/>
            <a:ahLst/>
            <a:cxnLst/>
            <a:rect l="l" t="t" r="r" b="b"/>
            <a:pathLst>
              <a:path w="2685628" h="4279886">
                <a:moveTo>
                  <a:pt x="0" y="0"/>
                </a:moveTo>
                <a:lnTo>
                  <a:pt x="2685628" y="0"/>
                </a:lnTo>
                <a:lnTo>
                  <a:pt x="2685628" y="4279886"/>
                </a:lnTo>
                <a:lnTo>
                  <a:pt x="0" y="42798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90358" y="7351450"/>
            <a:ext cx="1842057" cy="2935550"/>
          </a:xfrm>
          <a:custGeom>
            <a:avLst/>
            <a:gdLst/>
            <a:ahLst/>
            <a:cxnLst/>
            <a:rect l="l" t="t" r="r" b="b"/>
            <a:pathLst>
              <a:path w="1842057" h="2935550">
                <a:moveTo>
                  <a:pt x="0" y="0"/>
                </a:moveTo>
                <a:lnTo>
                  <a:pt x="1842057" y="0"/>
                </a:lnTo>
                <a:lnTo>
                  <a:pt x="1842057" y="2935550"/>
                </a:lnTo>
                <a:lnTo>
                  <a:pt x="0" y="2935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141847">
            <a:off x="14172197" y="1510258"/>
            <a:ext cx="3532435" cy="3452955"/>
          </a:xfrm>
          <a:custGeom>
            <a:avLst/>
            <a:gdLst/>
            <a:ahLst/>
            <a:cxnLst/>
            <a:rect l="l" t="t" r="r" b="b"/>
            <a:pathLst>
              <a:path w="3532435" h="3452955">
                <a:moveTo>
                  <a:pt x="0" y="0"/>
                </a:moveTo>
                <a:lnTo>
                  <a:pt x="3532435" y="0"/>
                </a:lnTo>
                <a:lnTo>
                  <a:pt x="3532435" y="3452956"/>
                </a:lnTo>
                <a:lnTo>
                  <a:pt x="0" y="34529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9776"/>
            <a:ext cx="18288000" cy="10287000"/>
          </a:xfrm>
          <a:prstGeom prst="rect">
            <a:avLst/>
          </a:prstGeom>
          <a:solidFill>
            <a:srgbClr val="FFEBE3"/>
          </a:solidFill>
        </p:spPr>
      </p:sp>
      <p:sp>
        <p:nvSpPr>
          <p:cNvPr id="6" name="TextBox 6"/>
          <p:cNvSpPr txBox="1"/>
          <p:nvPr/>
        </p:nvSpPr>
        <p:spPr>
          <a:xfrm>
            <a:off x="152400" y="123706"/>
            <a:ext cx="1787144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mo Bold"/>
                <a:cs typeface="Arimo Bold"/>
                <a:sym typeface="Arimo Bold"/>
              </a:rPr>
              <a:t>Nhảy</a:t>
            </a:r>
            <a:r>
              <a:rPr kumimoji="0" lang="vi-VN" sz="80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mo Bold"/>
                <a:cs typeface="Arimo Bold"/>
                <a:sym typeface="Arimo Bold"/>
              </a:rPr>
              <a:t> theo bài hát </a:t>
            </a: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mo Bold"/>
                <a:cs typeface="Arimo Bold"/>
                <a:sym typeface="Arimo Bold"/>
              </a:rPr>
              <a:t>“</a:t>
            </a:r>
            <a:r>
              <a:rPr kumimoji="0" lang="vi-VN" sz="8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mo Bold"/>
                <a:cs typeface="Arimo Bold"/>
                <a:sym typeface="Arimo Bold"/>
              </a:rPr>
              <a:t>Em yêu</a:t>
            </a:r>
            <a:r>
              <a:rPr kumimoji="0" lang="vi-VN" sz="80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mo Bold"/>
                <a:cs typeface="Arimo Bold"/>
                <a:sym typeface="Arimo Bold"/>
              </a:rPr>
              <a:t> cây xanh</a:t>
            </a: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mo Bold"/>
                <a:cs typeface="Arimo Bold"/>
                <a:sym typeface="Arimo Bold"/>
              </a:rPr>
              <a:t>”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mo Bold"/>
              <a:cs typeface="Arimo Bold"/>
              <a:sym typeface="Arimo Bold"/>
            </a:endParaRPr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625" r="10625"/>
          <a:stretch/>
        </p:blipFill>
        <p:spPr>
          <a:xfrm>
            <a:off x="1295400" y="1249928"/>
            <a:ext cx="15621000" cy="892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0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55" b="-6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0655" y="1602838"/>
            <a:ext cx="14846691" cy="7081325"/>
            <a:chOff x="0" y="0"/>
            <a:chExt cx="3910240" cy="18650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10240" cy="1865040"/>
            </a:xfrm>
            <a:custGeom>
              <a:avLst/>
              <a:gdLst/>
              <a:ahLst/>
              <a:cxnLst/>
              <a:rect l="l" t="t" r="r" b="b"/>
              <a:pathLst>
                <a:path w="3910240" h="1865040">
                  <a:moveTo>
                    <a:pt x="26594" y="0"/>
                  </a:moveTo>
                  <a:lnTo>
                    <a:pt x="3883645" y="0"/>
                  </a:lnTo>
                  <a:cubicBezTo>
                    <a:pt x="3890699" y="0"/>
                    <a:pt x="3897463" y="2802"/>
                    <a:pt x="3902450" y="7789"/>
                  </a:cubicBezTo>
                  <a:cubicBezTo>
                    <a:pt x="3907438" y="12777"/>
                    <a:pt x="3910240" y="19541"/>
                    <a:pt x="3910240" y="26594"/>
                  </a:cubicBezTo>
                  <a:lnTo>
                    <a:pt x="3910240" y="1838446"/>
                  </a:lnTo>
                  <a:cubicBezTo>
                    <a:pt x="3910240" y="1845499"/>
                    <a:pt x="3907438" y="1852263"/>
                    <a:pt x="3902450" y="1857251"/>
                  </a:cubicBezTo>
                  <a:cubicBezTo>
                    <a:pt x="3897463" y="1862238"/>
                    <a:pt x="3890699" y="1865040"/>
                    <a:pt x="3883645" y="1865040"/>
                  </a:cubicBezTo>
                  <a:lnTo>
                    <a:pt x="26594" y="1865040"/>
                  </a:lnTo>
                  <a:cubicBezTo>
                    <a:pt x="19541" y="1865040"/>
                    <a:pt x="12777" y="1862238"/>
                    <a:pt x="7789" y="1857251"/>
                  </a:cubicBezTo>
                  <a:cubicBezTo>
                    <a:pt x="2802" y="1852263"/>
                    <a:pt x="0" y="1845499"/>
                    <a:pt x="0" y="1838446"/>
                  </a:cubicBezTo>
                  <a:lnTo>
                    <a:pt x="0" y="26594"/>
                  </a:lnTo>
                  <a:cubicBezTo>
                    <a:pt x="0" y="19541"/>
                    <a:pt x="2802" y="12777"/>
                    <a:pt x="7789" y="7789"/>
                  </a:cubicBezTo>
                  <a:cubicBezTo>
                    <a:pt x="12777" y="2802"/>
                    <a:pt x="19541" y="0"/>
                    <a:pt x="26594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910240" cy="1903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71202" y="2260632"/>
            <a:ext cx="11145596" cy="5860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88"/>
              </a:lnSpc>
            </a:pPr>
            <a:r>
              <a:rPr lang="en-US" sz="19989">
                <a:latin typeface="SVN-Berkshire Swash"/>
                <a:ea typeface="SVN-Berkshire Swash"/>
                <a:cs typeface="SVN-Berkshire Swash"/>
                <a:sym typeface="SVN-Berkshire Swash"/>
              </a:rPr>
              <a:t>Khám Phá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1819460"/>
            <a:ext cx="5183449" cy="7913663"/>
          </a:xfrm>
          <a:custGeom>
            <a:avLst/>
            <a:gdLst/>
            <a:ahLst/>
            <a:cxnLst/>
            <a:rect l="l" t="t" r="r" b="b"/>
            <a:pathLst>
              <a:path w="5183449" h="7913663">
                <a:moveTo>
                  <a:pt x="0" y="0"/>
                </a:moveTo>
                <a:lnTo>
                  <a:pt x="5183449" y="0"/>
                </a:lnTo>
                <a:lnTo>
                  <a:pt x="5183449" y="7913663"/>
                </a:lnTo>
                <a:lnTo>
                  <a:pt x="0" y="7913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45220">
            <a:off x="13758693" y="944997"/>
            <a:ext cx="3532435" cy="3452955"/>
          </a:xfrm>
          <a:custGeom>
            <a:avLst/>
            <a:gdLst/>
            <a:ahLst/>
            <a:cxnLst/>
            <a:rect l="l" t="t" r="r" b="b"/>
            <a:pathLst>
              <a:path w="3532435" h="3452955">
                <a:moveTo>
                  <a:pt x="0" y="0"/>
                </a:moveTo>
                <a:lnTo>
                  <a:pt x="3532435" y="0"/>
                </a:lnTo>
                <a:lnTo>
                  <a:pt x="3532435" y="3452955"/>
                </a:lnTo>
                <a:lnTo>
                  <a:pt x="0" y="3452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555" b="-6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5510" y="822397"/>
            <a:ext cx="17776979" cy="9294628"/>
            <a:chOff x="0" y="0"/>
            <a:chExt cx="4682003" cy="24479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2003" cy="2447968"/>
            </a:xfrm>
            <a:custGeom>
              <a:avLst/>
              <a:gdLst/>
              <a:ahLst/>
              <a:cxnLst/>
              <a:rect l="l" t="t" r="r" b="b"/>
              <a:pathLst>
                <a:path w="4682003" h="2447968">
                  <a:moveTo>
                    <a:pt x="22211" y="0"/>
                  </a:moveTo>
                  <a:lnTo>
                    <a:pt x="4659792" y="0"/>
                  </a:lnTo>
                  <a:cubicBezTo>
                    <a:pt x="4672059" y="0"/>
                    <a:pt x="4682003" y="9944"/>
                    <a:pt x="4682003" y="22211"/>
                  </a:cubicBezTo>
                  <a:lnTo>
                    <a:pt x="4682003" y="2425757"/>
                  </a:lnTo>
                  <a:cubicBezTo>
                    <a:pt x="4682003" y="2431648"/>
                    <a:pt x="4679662" y="2437297"/>
                    <a:pt x="4675497" y="2441462"/>
                  </a:cubicBezTo>
                  <a:cubicBezTo>
                    <a:pt x="4671332" y="2445628"/>
                    <a:pt x="4665683" y="2447968"/>
                    <a:pt x="4659792" y="2447968"/>
                  </a:cubicBezTo>
                  <a:lnTo>
                    <a:pt x="22211" y="2447968"/>
                  </a:lnTo>
                  <a:cubicBezTo>
                    <a:pt x="16320" y="2447968"/>
                    <a:pt x="10671" y="2445628"/>
                    <a:pt x="6505" y="2441462"/>
                  </a:cubicBezTo>
                  <a:cubicBezTo>
                    <a:pt x="2340" y="2437297"/>
                    <a:pt x="0" y="2431648"/>
                    <a:pt x="0" y="2425757"/>
                  </a:cubicBezTo>
                  <a:lnTo>
                    <a:pt x="0" y="22211"/>
                  </a:lnTo>
                  <a:cubicBezTo>
                    <a:pt x="0" y="16320"/>
                    <a:pt x="2340" y="10671"/>
                    <a:pt x="6505" y="6505"/>
                  </a:cubicBezTo>
                  <a:cubicBezTo>
                    <a:pt x="10671" y="2340"/>
                    <a:pt x="16320" y="0"/>
                    <a:pt x="2221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82003" cy="24860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34752" y="6944155"/>
            <a:ext cx="6525904" cy="3275428"/>
            <a:chOff x="2534752" y="7695028"/>
            <a:chExt cx="6365073" cy="2324100"/>
          </a:xfrm>
        </p:grpSpPr>
        <p:sp>
          <p:nvSpPr>
            <p:cNvPr id="18" name="Freeform 18"/>
            <p:cNvSpPr/>
            <p:nvPr/>
          </p:nvSpPr>
          <p:spPr>
            <a:xfrm>
              <a:off x="2534752" y="7695028"/>
              <a:ext cx="6365073" cy="2324100"/>
            </a:xfrm>
            <a:custGeom>
              <a:avLst/>
              <a:gdLst/>
              <a:ahLst/>
              <a:cxnLst/>
              <a:rect l="l" t="t" r="r" b="b"/>
              <a:pathLst>
                <a:path w="4444858" h="2589130">
                  <a:moveTo>
                    <a:pt x="0" y="0"/>
                  </a:moveTo>
                  <a:lnTo>
                    <a:pt x="4444858" y="0"/>
                  </a:lnTo>
                  <a:lnTo>
                    <a:pt x="4444858" y="2589130"/>
                  </a:lnTo>
                  <a:lnTo>
                    <a:pt x="0" y="2589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 rot="237921">
              <a:off x="2817286" y="9210838"/>
              <a:ext cx="5028454" cy="628377"/>
            </a:xfrm>
            <a:prstGeom prst="rect">
              <a:avLst/>
            </a:prstGeom>
          </p:spPr>
          <p:txBody>
            <a:bodyPr wrap="square" lIns="0" tIns="0" rIns="0" bIns="0" rtlCol="0" anchor="t">
              <a:prstTxWarp prst="textCanDown">
                <a:avLst/>
              </a:prstTxWarp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vi-VN" sz="4400" b="1">
                  <a:solidFill>
                    <a:srgbClr val="FFFFFF"/>
                  </a:solidFill>
                  <a:latin typeface="Times New Roman" panose="02020603050405020304" pitchFamily="18" charset="0"/>
                  <a:ea typeface="SVN-Berkshire Swash"/>
                  <a:cs typeface="Times New Roman" panose="02020603050405020304" pitchFamily="18" charset="0"/>
                  <a:sym typeface="SVN-Berkshire Swash"/>
                </a:rPr>
                <a:t>T</a:t>
              </a:r>
              <a:r>
                <a:rPr lang="en-US" sz="4400" b="1" smtClean="0">
                  <a:solidFill>
                    <a:srgbClr val="FFFFFF"/>
                  </a:solidFill>
                  <a:latin typeface="Times New Roman" panose="02020603050405020304" pitchFamily="18" charset="0"/>
                  <a:ea typeface="SVN-Berkshire Swash"/>
                  <a:cs typeface="Times New Roman" panose="02020603050405020304" pitchFamily="18" charset="0"/>
                  <a:sym typeface="SVN-Berkshire Swash"/>
                </a:rPr>
                <a:t>ừ </a:t>
              </a:r>
              <a:r>
                <a:rPr lang="en-US" sz="4400" b="1">
                  <a:solidFill>
                    <a:srgbClr val="FFFFFF"/>
                  </a:solidFill>
                  <a:latin typeface="Times New Roman" panose="02020603050405020304" pitchFamily="18" charset="0"/>
                  <a:ea typeface="SVN-Berkshire Swash"/>
                  <a:cs typeface="Times New Roman" panose="02020603050405020304" pitchFamily="18" charset="0"/>
                  <a:sym typeface="SVN-Berkshire Swash"/>
                </a:rPr>
                <a:t>ngữ chỉ sự vật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579196" y="7213301"/>
            <a:ext cx="7007751" cy="3068808"/>
            <a:chOff x="9579196" y="7691870"/>
            <a:chExt cx="6376121" cy="2321093"/>
          </a:xfrm>
        </p:grpSpPr>
        <p:sp>
          <p:nvSpPr>
            <p:cNvPr id="29" name="Freeform 29"/>
            <p:cNvSpPr/>
            <p:nvPr/>
          </p:nvSpPr>
          <p:spPr>
            <a:xfrm>
              <a:off x="9579196" y="7691870"/>
              <a:ext cx="6376121" cy="2321093"/>
            </a:xfrm>
            <a:custGeom>
              <a:avLst/>
              <a:gdLst/>
              <a:ahLst/>
              <a:cxnLst/>
              <a:rect l="l" t="t" r="r" b="b"/>
              <a:pathLst>
                <a:path w="4444858" h="2589130">
                  <a:moveTo>
                    <a:pt x="0" y="0"/>
                  </a:moveTo>
                  <a:lnTo>
                    <a:pt x="4444858" y="0"/>
                  </a:lnTo>
                  <a:lnTo>
                    <a:pt x="4444858" y="2589130"/>
                  </a:lnTo>
                  <a:lnTo>
                    <a:pt x="0" y="2589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 rot="221142">
              <a:off x="9942489" y="9182991"/>
              <a:ext cx="4970252" cy="628377"/>
            </a:xfrm>
            <a:prstGeom prst="rect">
              <a:avLst/>
            </a:prstGeom>
          </p:spPr>
          <p:txBody>
            <a:bodyPr wrap="square" lIns="0" tIns="0" rIns="0" bIns="0" rtlCol="0" anchor="t">
              <a:prstTxWarp prst="textCanDown">
                <a:avLst/>
              </a:prstTxWarp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vi-VN" sz="4400" b="1">
                  <a:solidFill>
                    <a:srgbClr val="FFFFFF"/>
                  </a:solidFill>
                  <a:latin typeface="Times New Roman" panose="02020603050405020304" pitchFamily="18" charset="0"/>
                  <a:ea typeface="SVN-Berkshire Swash"/>
                  <a:cs typeface="Times New Roman" panose="02020603050405020304" pitchFamily="18" charset="0"/>
                  <a:sym typeface="SVN-Berkshire Swash"/>
                </a:rPr>
                <a:t>T</a:t>
              </a:r>
              <a:r>
                <a:rPr lang="en-US" sz="4400" b="1" smtClean="0">
                  <a:solidFill>
                    <a:srgbClr val="FFFFFF"/>
                  </a:solidFill>
                  <a:latin typeface="Times New Roman" panose="02020603050405020304" pitchFamily="18" charset="0"/>
                  <a:ea typeface="SVN-Berkshire Swash"/>
                  <a:cs typeface="Times New Roman" panose="02020603050405020304" pitchFamily="18" charset="0"/>
                  <a:sym typeface="SVN-Berkshire Swash"/>
                </a:rPr>
                <a:t>ừ </a:t>
              </a:r>
              <a:r>
                <a:rPr lang="en-US" sz="4400" b="1">
                  <a:solidFill>
                    <a:srgbClr val="FFFFFF"/>
                  </a:solidFill>
                  <a:latin typeface="Times New Roman" panose="02020603050405020304" pitchFamily="18" charset="0"/>
                  <a:ea typeface="SVN-Berkshire Swash"/>
                  <a:cs typeface="Times New Roman" panose="02020603050405020304" pitchFamily="18" charset="0"/>
                  <a:sym typeface="SVN-Berkshire Swash"/>
                </a:rPr>
                <a:t>ngữ chỉ đặc điểm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16746" y="142278"/>
            <a:ext cx="17167425" cy="1360237"/>
            <a:chOff x="0" y="0"/>
            <a:chExt cx="4521462" cy="3582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21462" cy="358252"/>
            </a:xfrm>
            <a:custGeom>
              <a:avLst/>
              <a:gdLst/>
              <a:ahLst/>
              <a:cxnLst/>
              <a:rect l="l" t="t" r="r" b="b"/>
              <a:pathLst>
                <a:path w="4521462" h="358252">
                  <a:moveTo>
                    <a:pt x="22999" y="0"/>
                  </a:moveTo>
                  <a:lnTo>
                    <a:pt x="4498462" y="0"/>
                  </a:lnTo>
                  <a:cubicBezTo>
                    <a:pt x="4504562" y="0"/>
                    <a:pt x="4510412" y="2423"/>
                    <a:pt x="4514725" y="6736"/>
                  </a:cubicBezTo>
                  <a:cubicBezTo>
                    <a:pt x="4519039" y="11050"/>
                    <a:pt x="4521462" y="16899"/>
                    <a:pt x="4521462" y="22999"/>
                  </a:cubicBezTo>
                  <a:lnTo>
                    <a:pt x="4521462" y="335253"/>
                  </a:lnTo>
                  <a:cubicBezTo>
                    <a:pt x="4521462" y="347955"/>
                    <a:pt x="4511165" y="358252"/>
                    <a:pt x="4498462" y="358252"/>
                  </a:cubicBezTo>
                  <a:lnTo>
                    <a:pt x="22999" y="358252"/>
                  </a:lnTo>
                  <a:cubicBezTo>
                    <a:pt x="10297" y="358252"/>
                    <a:pt x="0" y="347955"/>
                    <a:pt x="0" y="335253"/>
                  </a:cubicBezTo>
                  <a:lnTo>
                    <a:pt x="0" y="22999"/>
                  </a:lnTo>
                  <a:cubicBezTo>
                    <a:pt x="0" y="10297"/>
                    <a:pt x="10297" y="0"/>
                    <a:pt x="22999" y="0"/>
                  </a:cubicBezTo>
                  <a:close/>
                </a:path>
              </a:pathLst>
            </a:custGeom>
            <a:solidFill>
              <a:srgbClr val="CBDBF6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21462" cy="396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80174" y="265618"/>
            <a:ext cx="17103997" cy="95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</a:pPr>
            <a:r>
              <a:rPr lang="en-US" sz="5800" b="1"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Bài 1. Xếp các từ ngữ dưới đây vào nhóm thích hợp: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304991" y="189658"/>
            <a:ext cx="4496422" cy="4033362"/>
            <a:chOff x="1304991" y="189658"/>
            <a:chExt cx="4496422" cy="4033362"/>
          </a:xfrm>
        </p:grpSpPr>
        <p:sp>
          <p:nvSpPr>
            <p:cNvPr id="9" name="Freeform 9"/>
            <p:cNvSpPr/>
            <p:nvPr/>
          </p:nvSpPr>
          <p:spPr>
            <a:xfrm rot="2552488">
              <a:off x="1863385" y="189658"/>
              <a:ext cx="3938028" cy="4033362"/>
            </a:xfrm>
            <a:custGeom>
              <a:avLst/>
              <a:gdLst/>
              <a:ahLst/>
              <a:cxnLst/>
              <a:rect l="l" t="t" r="r" b="b"/>
              <a:pathLst>
                <a:path w="3938028" h="4033362">
                  <a:moveTo>
                    <a:pt x="0" y="0"/>
                  </a:moveTo>
                  <a:lnTo>
                    <a:pt x="3938028" y="0"/>
                  </a:lnTo>
                  <a:lnTo>
                    <a:pt x="3938028" y="4033362"/>
                  </a:lnTo>
                  <a:lnTo>
                    <a:pt x="0" y="403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304991" y="1746679"/>
              <a:ext cx="4398683" cy="905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5500" b="1">
                  <a:solidFill>
                    <a:srgbClr val="000000"/>
                  </a:solidFill>
                  <a:latin typeface="Times New Roman" panose="02020603050405020304" pitchFamily="18" charset="0"/>
                  <a:ea typeface="SVN-Berkshire Swash"/>
                  <a:cs typeface="Times New Roman" panose="02020603050405020304" pitchFamily="18" charset="0"/>
                  <a:sym typeface="SVN-Berkshire Swash"/>
                </a:rPr>
                <a:t>bầu trời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23421" y="2468083"/>
            <a:ext cx="4677992" cy="4033362"/>
            <a:chOff x="1123421" y="2468083"/>
            <a:chExt cx="4677992" cy="4033362"/>
          </a:xfrm>
        </p:grpSpPr>
        <p:sp>
          <p:nvSpPr>
            <p:cNvPr id="10" name="Freeform 10"/>
            <p:cNvSpPr/>
            <p:nvPr/>
          </p:nvSpPr>
          <p:spPr>
            <a:xfrm rot="2552488">
              <a:off x="1863385" y="2468083"/>
              <a:ext cx="3938028" cy="4033362"/>
            </a:xfrm>
            <a:custGeom>
              <a:avLst/>
              <a:gdLst/>
              <a:ahLst/>
              <a:cxnLst/>
              <a:rect l="l" t="t" r="r" b="b"/>
              <a:pathLst>
                <a:path w="3938028" h="4033362">
                  <a:moveTo>
                    <a:pt x="0" y="0"/>
                  </a:moveTo>
                  <a:lnTo>
                    <a:pt x="3938028" y="0"/>
                  </a:lnTo>
                  <a:lnTo>
                    <a:pt x="3938028" y="4033362"/>
                  </a:lnTo>
                  <a:lnTo>
                    <a:pt x="0" y="403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1123421" y="4031819"/>
              <a:ext cx="4398683" cy="905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5500" b="1">
                  <a:solidFill>
                    <a:srgbClr val="000000"/>
                  </a:solidFill>
                  <a:latin typeface="Times New Roman" panose="02020603050405020304" pitchFamily="18" charset="0"/>
                  <a:ea typeface="SVN-Berkshire Swash"/>
                  <a:cs typeface="Times New Roman" panose="02020603050405020304" pitchFamily="18" charset="0"/>
                  <a:sym typeface="SVN-Berkshire Swash"/>
                </a:rPr>
                <a:t>ngôi sao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391785" y="4797491"/>
            <a:ext cx="4549714" cy="4142570"/>
            <a:chOff x="1391785" y="4797491"/>
            <a:chExt cx="4549714" cy="4142570"/>
          </a:xfrm>
        </p:grpSpPr>
        <p:sp>
          <p:nvSpPr>
            <p:cNvPr id="11" name="Freeform 11"/>
            <p:cNvSpPr/>
            <p:nvPr/>
          </p:nvSpPr>
          <p:spPr>
            <a:xfrm rot="2552488">
              <a:off x="1896844" y="4797491"/>
              <a:ext cx="4044655" cy="4142570"/>
            </a:xfrm>
            <a:custGeom>
              <a:avLst/>
              <a:gdLst/>
              <a:ahLst/>
              <a:cxnLst/>
              <a:rect l="l" t="t" r="r" b="b"/>
              <a:pathLst>
                <a:path w="4044655" h="4142570">
                  <a:moveTo>
                    <a:pt x="0" y="0"/>
                  </a:moveTo>
                  <a:lnTo>
                    <a:pt x="4044655" y="0"/>
                  </a:lnTo>
                  <a:lnTo>
                    <a:pt x="4044655" y="4142570"/>
                  </a:lnTo>
                  <a:lnTo>
                    <a:pt x="0" y="4142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391785" y="6357002"/>
              <a:ext cx="4398683" cy="98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5500" b="1">
                  <a:solidFill>
                    <a:srgbClr val="000000"/>
                  </a:solidFill>
                  <a:latin typeface="Times New Roman" panose="02020603050405020304" pitchFamily="18" charset="0"/>
                  <a:ea typeface="SVN-Berkshire Swash"/>
                  <a:cs typeface="Times New Roman" panose="02020603050405020304" pitchFamily="18" charset="0"/>
                  <a:sym typeface="SVN-Berkshire Swash"/>
                </a:rPr>
                <a:t>xanh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98763" y="151087"/>
            <a:ext cx="4498676" cy="4165671"/>
            <a:chOff x="7098763" y="151087"/>
            <a:chExt cx="4498676" cy="4165671"/>
          </a:xfrm>
        </p:grpSpPr>
        <p:sp>
          <p:nvSpPr>
            <p:cNvPr id="12" name="Freeform 12"/>
            <p:cNvSpPr/>
            <p:nvPr/>
          </p:nvSpPr>
          <p:spPr>
            <a:xfrm rot="2552488">
              <a:off x="7530229" y="151087"/>
              <a:ext cx="4067210" cy="4165671"/>
            </a:xfrm>
            <a:custGeom>
              <a:avLst/>
              <a:gdLst/>
              <a:ahLst/>
              <a:cxnLst/>
              <a:rect l="l" t="t" r="r" b="b"/>
              <a:pathLst>
                <a:path w="4067210" h="4165671">
                  <a:moveTo>
                    <a:pt x="0" y="0"/>
                  </a:moveTo>
                  <a:lnTo>
                    <a:pt x="4067210" y="0"/>
                  </a:lnTo>
                  <a:lnTo>
                    <a:pt x="4067210" y="4165672"/>
                  </a:lnTo>
                  <a:lnTo>
                    <a:pt x="0" y="416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7098763" y="1806799"/>
              <a:ext cx="4398683" cy="905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5500" b="1">
                  <a:solidFill>
                    <a:srgbClr val="000000"/>
                  </a:solidFill>
                  <a:latin typeface="Times New Roman" panose="02020603050405020304" pitchFamily="18" charset="0"/>
                  <a:ea typeface="SVN-Berkshire Swash"/>
                  <a:cs typeface="Times New Roman" panose="02020603050405020304" pitchFamily="18" charset="0"/>
                  <a:sym typeface="SVN-Berkshire Swash"/>
                </a:rPr>
                <a:t>lấp lánh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25104" y="2494342"/>
            <a:ext cx="4738985" cy="4165671"/>
            <a:chOff x="6725104" y="2494342"/>
            <a:chExt cx="4738985" cy="4165671"/>
          </a:xfrm>
        </p:grpSpPr>
        <p:sp>
          <p:nvSpPr>
            <p:cNvPr id="14" name="Freeform 14"/>
            <p:cNvSpPr/>
            <p:nvPr/>
          </p:nvSpPr>
          <p:spPr>
            <a:xfrm rot="2552488">
              <a:off x="7396879" y="2494342"/>
              <a:ext cx="4067210" cy="4165671"/>
            </a:xfrm>
            <a:custGeom>
              <a:avLst/>
              <a:gdLst/>
              <a:ahLst/>
              <a:cxnLst/>
              <a:rect l="l" t="t" r="r" b="b"/>
              <a:pathLst>
                <a:path w="4067210" h="4165671">
                  <a:moveTo>
                    <a:pt x="0" y="0"/>
                  </a:moveTo>
                  <a:lnTo>
                    <a:pt x="4067210" y="0"/>
                  </a:lnTo>
                  <a:lnTo>
                    <a:pt x="4067210" y="4165671"/>
                  </a:lnTo>
                  <a:lnTo>
                    <a:pt x="0" y="4165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6725104" y="4090810"/>
              <a:ext cx="4398683" cy="98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5500" b="1">
                  <a:solidFill>
                    <a:srgbClr val="000000"/>
                  </a:solidFill>
                  <a:latin typeface="Times New Roman" panose="02020603050405020304" pitchFamily="18" charset="0"/>
                  <a:ea typeface="SVN-Berkshire Swash"/>
                  <a:cs typeface="Times New Roman" panose="02020603050405020304" pitchFamily="18" charset="0"/>
                  <a:sym typeface="SVN-Berkshire Swash"/>
                </a:rPr>
                <a:t>nương lúa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66225" y="4785940"/>
            <a:ext cx="4720641" cy="4165671"/>
            <a:chOff x="6866225" y="4785940"/>
            <a:chExt cx="4720641" cy="4165671"/>
          </a:xfrm>
        </p:grpSpPr>
        <p:sp>
          <p:nvSpPr>
            <p:cNvPr id="16" name="Freeform 16"/>
            <p:cNvSpPr/>
            <p:nvPr/>
          </p:nvSpPr>
          <p:spPr>
            <a:xfrm rot="2552488">
              <a:off x="7519656" y="4785940"/>
              <a:ext cx="4067210" cy="4165671"/>
            </a:xfrm>
            <a:custGeom>
              <a:avLst/>
              <a:gdLst/>
              <a:ahLst/>
              <a:cxnLst/>
              <a:rect l="l" t="t" r="r" b="b"/>
              <a:pathLst>
                <a:path w="4067210" h="4165671">
                  <a:moveTo>
                    <a:pt x="0" y="0"/>
                  </a:moveTo>
                  <a:lnTo>
                    <a:pt x="4067210" y="0"/>
                  </a:lnTo>
                  <a:lnTo>
                    <a:pt x="4067210" y="4165671"/>
                  </a:lnTo>
                  <a:lnTo>
                    <a:pt x="0" y="4165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6866225" y="6436691"/>
              <a:ext cx="4398683" cy="98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5500" b="1">
                  <a:solidFill>
                    <a:srgbClr val="000000"/>
                  </a:solidFill>
                  <a:latin typeface="Times New Roman" panose="02020603050405020304" pitchFamily="18" charset="0"/>
                  <a:ea typeface="SVN-Berkshire Swash"/>
                  <a:cs typeface="Times New Roman" panose="02020603050405020304" pitchFamily="18" charset="0"/>
                  <a:sym typeface="SVN-Berkshire Swash"/>
                </a:rPr>
                <a:t>vàng óng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347647" y="134023"/>
            <a:ext cx="4843138" cy="4199799"/>
            <a:chOff x="12347647" y="134023"/>
            <a:chExt cx="4843138" cy="4199799"/>
          </a:xfrm>
        </p:grpSpPr>
        <p:sp>
          <p:nvSpPr>
            <p:cNvPr id="13" name="Freeform 13"/>
            <p:cNvSpPr/>
            <p:nvPr/>
          </p:nvSpPr>
          <p:spPr>
            <a:xfrm rot="2552488">
              <a:off x="13090254" y="134023"/>
              <a:ext cx="4100531" cy="4199799"/>
            </a:xfrm>
            <a:custGeom>
              <a:avLst/>
              <a:gdLst/>
              <a:ahLst/>
              <a:cxnLst/>
              <a:rect l="l" t="t" r="r" b="b"/>
              <a:pathLst>
                <a:path w="4100531" h="4199799">
                  <a:moveTo>
                    <a:pt x="0" y="0"/>
                  </a:moveTo>
                  <a:lnTo>
                    <a:pt x="4100531" y="0"/>
                  </a:lnTo>
                  <a:lnTo>
                    <a:pt x="4100531" y="4199799"/>
                  </a:lnTo>
                  <a:lnTo>
                    <a:pt x="0" y="4199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12347647" y="1806798"/>
              <a:ext cx="4398683" cy="905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5500" b="1">
                  <a:solidFill>
                    <a:srgbClr val="000000"/>
                  </a:solidFill>
                  <a:latin typeface="Times New Roman" panose="02020603050405020304" pitchFamily="18" charset="0"/>
                  <a:ea typeface="SVN-Berkshire Swash"/>
                  <a:cs typeface="Times New Roman" panose="02020603050405020304" pitchFamily="18" charset="0"/>
                  <a:sym typeface="SVN-Berkshire Swash"/>
                </a:rPr>
                <a:t>trong xanh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593551" y="2506803"/>
            <a:ext cx="4552794" cy="4228462"/>
            <a:chOff x="12593551" y="2506803"/>
            <a:chExt cx="4552794" cy="4228462"/>
          </a:xfrm>
        </p:grpSpPr>
        <p:sp>
          <p:nvSpPr>
            <p:cNvPr id="15" name="Freeform 15"/>
            <p:cNvSpPr/>
            <p:nvPr/>
          </p:nvSpPr>
          <p:spPr>
            <a:xfrm rot="2552488">
              <a:off x="13017828" y="2506803"/>
              <a:ext cx="4128517" cy="4228462"/>
            </a:xfrm>
            <a:custGeom>
              <a:avLst/>
              <a:gdLst/>
              <a:ahLst/>
              <a:cxnLst/>
              <a:rect l="l" t="t" r="r" b="b"/>
              <a:pathLst>
                <a:path w="4128517" h="4228462">
                  <a:moveTo>
                    <a:pt x="0" y="0"/>
                  </a:moveTo>
                  <a:lnTo>
                    <a:pt x="4128517" y="0"/>
                  </a:lnTo>
                  <a:lnTo>
                    <a:pt x="4128517" y="4228463"/>
                  </a:lnTo>
                  <a:lnTo>
                    <a:pt x="0" y="4228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12593551" y="4179887"/>
              <a:ext cx="4398683" cy="98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5500" b="1">
                  <a:solidFill>
                    <a:srgbClr val="000000"/>
                  </a:solidFill>
                  <a:latin typeface="Times New Roman" panose="02020603050405020304" pitchFamily="18" charset="0"/>
                  <a:ea typeface="SVN-Berkshire Swash"/>
                  <a:cs typeface="Times New Roman" panose="02020603050405020304" pitchFamily="18" charset="0"/>
                  <a:sym typeface="SVN-Berkshire Swash"/>
                </a:rPr>
                <a:t>lũy tre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516433" y="4821040"/>
            <a:ext cx="4747204" cy="4261229"/>
            <a:chOff x="12516433" y="4821040"/>
            <a:chExt cx="4747204" cy="4261229"/>
          </a:xfrm>
        </p:grpSpPr>
        <p:sp>
          <p:nvSpPr>
            <p:cNvPr id="17" name="Freeform 17"/>
            <p:cNvSpPr/>
            <p:nvPr/>
          </p:nvSpPr>
          <p:spPr>
            <a:xfrm rot="2552488">
              <a:off x="13103128" y="4821040"/>
              <a:ext cx="4160509" cy="4261229"/>
            </a:xfrm>
            <a:custGeom>
              <a:avLst/>
              <a:gdLst/>
              <a:ahLst/>
              <a:cxnLst/>
              <a:rect l="l" t="t" r="r" b="b"/>
              <a:pathLst>
                <a:path w="4160509" h="4261229">
                  <a:moveTo>
                    <a:pt x="0" y="0"/>
                  </a:moveTo>
                  <a:lnTo>
                    <a:pt x="4160509" y="0"/>
                  </a:lnTo>
                  <a:lnTo>
                    <a:pt x="4160509" y="4261229"/>
                  </a:lnTo>
                  <a:lnTo>
                    <a:pt x="0" y="4261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12516433" y="6523598"/>
              <a:ext cx="4398683" cy="905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5500" b="1">
                  <a:solidFill>
                    <a:srgbClr val="000000"/>
                  </a:solidFill>
                  <a:latin typeface="Times New Roman" panose="02020603050405020304" pitchFamily="18" charset="0"/>
                  <a:ea typeface="SVN-Berkshire Swash"/>
                  <a:cs typeface="Times New Roman" panose="02020603050405020304" pitchFamily="18" charset="0"/>
                  <a:sym typeface="SVN-Berkshire Swash"/>
                </a:rPr>
                <a:t>dòng sông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31 -1.85185E-6 L 0.00443 0.13735 C -0.03299 0.16621 -0.05399 0.20926 -0.05399 0.25448 C -0.05399 0.30602 -0.03299 0.34676 0.00443 0.37562 L 0.17231 0.51343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256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20988E-6 L 0.08568 0.3825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77 -0.06929 L 0.00712 0.04259 C 0.03863 0.06605 0.05651 0.10108 0.05651 0.13811 C 0.05651 0.17994 0.03863 0.21311 0.00712 0.23657 L -0.13377 0.34876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44 1.60494E-6 L -0.10156 0.09197 C -0.00209 0.11142 0.05399 0.14028 0.05399 0.17068 C 0.05399 0.20509 -0.00209 0.23241 -0.10156 0.25185 L -0.54644 0.34413 " pathEditMode="relative" rAng="0" ptsTypes="AAAAA">
                                      <p:cBhvr>
                                        <p:cTn id="7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7" y="17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6 -1.60494E-6 L -0.09002 0.04151 C 0.00208 0.05031 0.05399 0.06327 0.05399 0.07701 C 0.05399 0.09244 0.00208 0.10479 -0.09002 0.11358 L -0.50226 0.15525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77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83 -0.0554 L 0.11389 -0.00294 C 0.03255 0.00818 -0.01328 0.02469 -0.01328 0.04197 C -0.01328 0.06157 0.03255 0.07716 0.11389 0.08827 L 0.4783 0.14089 " pathEditMode="relative" rAng="0" ptsTypes="AAAAA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12 -0.05911 L 0.02648 0.11883 C -0.02509 0.15617 -0.05399 0.21204 -0.05399 0.27052 C -0.05399 0.33719 -0.02509 0.39012 0.02648 0.42747 L 0.25712 0.60556 " pathEditMode="relative" rAng="0" ptsTypes="AAA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3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3 3.08642E-6 L 0.02605 0.0466 C -0.02517 0.05648 -0.05399 0.07114 -0.05399 0.08657 C -0.05399 0.10401 -0.02517 0.1179 0.02605 0.12777 L 0.2553 0.17453 " pathEditMode="relative" rAng="0" ptsTypes="AAAAA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8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52 -0.06944 L -0.07474 0.10679 C -0.05729 0.14383 -0.04731 0.19923 -0.04731 0.25725 C -0.04731 0.32315 -0.05729 0.37562 -0.07474 0.41265 L -0.15052 0.58935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32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55" b="-6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30020" y="2609189"/>
            <a:ext cx="16751282" cy="1090135"/>
            <a:chOff x="0" y="0"/>
            <a:chExt cx="4411860" cy="2871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1861" cy="287114"/>
            </a:xfrm>
            <a:custGeom>
              <a:avLst/>
              <a:gdLst/>
              <a:ahLst/>
              <a:cxnLst/>
              <a:rect l="l" t="t" r="r" b="b"/>
              <a:pathLst>
                <a:path w="4411861" h="287114">
                  <a:moveTo>
                    <a:pt x="23571" y="0"/>
                  </a:moveTo>
                  <a:lnTo>
                    <a:pt x="4388290" y="0"/>
                  </a:lnTo>
                  <a:cubicBezTo>
                    <a:pt x="4401308" y="0"/>
                    <a:pt x="4411861" y="10553"/>
                    <a:pt x="4411861" y="23571"/>
                  </a:cubicBezTo>
                  <a:lnTo>
                    <a:pt x="4411861" y="263543"/>
                  </a:lnTo>
                  <a:cubicBezTo>
                    <a:pt x="4411861" y="276561"/>
                    <a:pt x="4401308" y="287114"/>
                    <a:pt x="4388290" y="287114"/>
                  </a:cubicBezTo>
                  <a:lnTo>
                    <a:pt x="23571" y="287114"/>
                  </a:lnTo>
                  <a:cubicBezTo>
                    <a:pt x="17319" y="287114"/>
                    <a:pt x="11324" y="284630"/>
                    <a:pt x="6904" y="280210"/>
                  </a:cubicBezTo>
                  <a:cubicBezTo>
                    <a:pt x="2483" y="275790"/>
                    <a:pt x="0" y="269794"/>
                    <a:pt x="0" y="263543"/>
                  </a:cubicBezTo>
                  <a:lnTo>
                    <a:pt x="0" y="23571"/>
                  </a:lnTo>
                  <a:cubicBezTo>
                    <a:pt x="0" y="17319"/>
                    <a:pt x="2483" y="11324"/>
                    <a:pt x="6904" y="6904"/>
                  </a:cubicBezTo>
                  <a:cubicBezTo>
                    <a:pt x="11324" y="2483"/>
                    <a:pt x="17319" y="0"/>
                    <a:pt x="2357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11860" cy="3252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17669" y="428602"/>
            <a:ext cx="17463633" cy="2039489"/>
            <a:chOff x="0" y="0"/>
            <a:chExt cx="4599475" cy="5371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99475" cy="537149"/>
            </a:xfrm>
            <a:custGeom>
              <a:avLst/>
              <a:gdLst/>
              <a:ahLst/>
              <a:cxnLst/>
              <a:rect l="l" t="t" r="r" b="b"/>
              <a:pathLst>
                <a:path w="4599475" h="537149">
                  <a:moveTo>
                    <a:pt x="22609" y="0"/>
                  </a:moveTo>
                  <a:lnTo>
                    <a:pt x="4576866" y="0"/>
                  </a:lnTo>
                  <a:cubicBezTo>
                    <a:pt x="4589352" y="0"/>
                    <a:pt x="4599475" y="10122"/>
                    <a:pt x="4599475" y="22609"/>
                  </a:cubicBezTo>
                  <a:lnTo>
                    <a:pt x="4599475" y="514540"/>
                  </a:lnTo>
                  <a:cubicBezTo>
                    <a:pt x="4599475" y="520537"/>
                    <a:pt x="4597093" y="526287"/>
                    <a:pt x="4592853" y="530527"/>
                  </a:cubicBezTo>
                  <a:cubicBezTo>
                    <a:pt x="4588613" y="534767"/>
                    <a:pt x="4582862" y="537149"/>
                    <a:pt x="4576866" y="537149"/>
                  </a:cubicBezTo>
                  <a:lnTo>
                    <a:pt x="22609" y="537149"/>
                  </a:lnTo>
                  <a:cubicBezTo>
                    <a:pt x="16613" y="537149"/>
                    <a:pt x="10862" y="534767"/>
                    <a:pt x="6622" y="530527"/>
                  </a:cubicBezTo>
                  <a:cubicBezTo>
                    <a:pt x="2382" y="526287"/>
                    <a:pt x="0" y="520537"/>
                    <a:pt x="0" y="514540"/>
                  </a:cubicBezTo>
                  <a:lnTo>
                    <a:pt x="0" y="22609"/>
                  </a:lnTo>
                  <a:cubicBezTo>
                    <a:pt x="0" y="16613"/>
                    <a:pt x="2382" y="10862"/>
                    <a:pt x="6622" y="6622"/>
                  </a:cubicBezTo>
                  <a:cubicBezTo>
                    <a:pt x="10862" y="2382"/>
                    <a:pt x="16613" y="0"/>
                    <a:pt x="22609" y="0"/>
                  </a:cubicBezTo>
                  <a:close/>
                </a:path>
              </a:pathLst>
            </a:custGeom>
            <a:solidFill>
              <a:srgbClr val="CBDBF6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99475" cy="575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56888" y="4069260"/>
            <a:ext cx="5918758" cy="5526754"/>
            <a:chOff x="0" y="0"/>
            <a:chExt cx="1558850" cy="14556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58850" cy="1455606"/>
            </a:xfrm>
            <a:custGeom>
              <a:avLst/>
              <a:gdLst/>
              <a:ahLst/>
              <a:cxnLst/>
              <a:rect l="l" t="t" r="r" b="b"/>
              <a:pathLst>
                <a:path w="1558850" h="1455606">
                  <a:moveTo>
                    <a:pt x="66710" y="0"/>
                  </a:moveTo>
                  <a:lnTo>
                    <a:pt x="1492140" y="0"/>
                  </a:lnTo>
                  <a:cubicBezTo>
                    <a:pt x="1509833" y="0"/>
                    <a:pt x="1526800" y="7028"/>
                    <a:pt x="1539311" y="19539"/>
                  </a:cubicBezTo>
                  <a:cubicBezTo>
                    <a:pt x="1551821" y="32049"/>
                    <a:pt x="1558850" y="49017"/>
                    <a:pt x="1558850" y="66710"/>
                  </a:cubicBezTo>
                  <a:lnTo>
                    <a:pt x="1558850" y="1388896"/>
                  </a:lnTo>
                  <a:cubicBezTo>
                    <a:pt x="1558850" y="1406589"/>
                    <a:pt x="1551821" y="1423557"/>
                    <a:pt x="1539311" y="1436067"/>
                  </a:cubicBezTo>
                  <a:cubicBezTo>
                    <a:pt x="1526800" y="1448578"/>
                    <a:pt x="1509833" y="1455606"/>
                    <a:pt x="1492140" y="1455606"/>
                  </a:cubicBezTo>
                  <a:lnTo>
                    <a:pt x="66710" y="1455606"/>
                  </a:lnTo>
                  <a:cubicBezTo>
                    <a:pt x="49017" y="1455606"/>
                    <a:pt x="32049" y="1448578"/>
                    <a:pt x="19539" y="1436067"/>
                  </a:cubicBezTo>
                  <a:cubicBezTo>
                    <a:pt x="7028" y="1423557"/>
                    <a:pt x="0" y="1406589"/>
                    <a:pt x="0" y="1388896"/>
                  </a:cubicBezTo>
                  <a:lnTo>
                    <a:pt x="0" y="66710"/>
                  </a:lnTo>
                  <a:cubicBezTo>
                    <a:pt x="0" y="49017"/>
                    <a:pt x="7028" y="32049"/>
                    <a:pt x="19539" y="19539"/>
                  </a:cubicBezTo>
                  <a:cubicBezTo>
                    <a:pt x="32049" y="7028"/>
                    <a:pt x="49017" y="0"/>
                    <a:pt x="66710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558850" cy="14937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344727" y="4085770"/>
            <a:ext cx="5839271" cy="5510244"/>
            <a:chOff x="0" y="0"/>
            <a:chExt cx="1537915" cy="14512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37915" cy="1451258"/>
            </a:xfrm>
            <a:custGeom>
              <a:avLst/>
              <a:gdLst/>
              <a:ahLst/>
              <a:cxnLst/>
              <a:rect l="l" t="t" r="r" b="b"/>
              <a:pathLst>
                <a:path w="1537915" h="1451258">
                  <a:moveTo>
                    <a:pt x="67618" y="0"/>
                  </a:moveTo>
                  <a:lnTo>
                    <a:pt x="1470297" y="0"/>
                  </a:lnTo>
                  <a:cubicBezTo>
                    <a:pt x="1507642" y="0"/>
                    <a:pt x="1537915" y="30273"/>
                    <a:pt x="1537915" y="67618"/>
                  </a:cubicBezTo>
                  <a:lnTo>
                    <a:pt x="1537915" y="1383640"/>
                  </a:lnTo>
                  <a:cubicBezTo>
                    <a:pt x="1537915" y="1420984"/>
                    <a:pt x="1507642" y="1451258"/>
                    <a:pt x="1470297" y="1451258"/>
                  </a:cubicBezTo>
                  <a:lnTo>
                    <a:pt x="67618" y="1451258"/>
                  </a:lnTo>
                  <a:cubicBezTo>
                    <a:pt x="30273" y="1451258"/>
                    <a:pt x="0" y="1420984"/>
                    <a:pt x="0" y="1383640"/>
                  </a:cubicBezTo>
                  <a:lnTo>
                    <a:pt x="0" y="67618"/>
                  </a:lnTo>
                  <a:cubicBezTo>
                    <a:pt x="0" y="30273"/>
                    <a:pt x="30273" y="0"/>
                    <a:pt x="6761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37915" cy="1489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33996" y="476007"/>
            <a:ext cx="17037126" cy="199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6"/>
              </a:lnSpc>
            </a:pPr>
            <a:r>
              <a:rPr lang="en-US" sz="5797" b="1"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Bài 2. Ghép từ ngữ chỉ sự vật với từ ngữ chỉ đặc điểm ở bài tập 1 để tạo 3 câu 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92749" y="4064274"/>
            <a:ext cx="2847036" cy="131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>
                <a:solidFill>
                  <a:srgbClr val="000000"/>
                </a:solidFill>
                <a:latin typeface="Times New Roman" panose="02020603050405020304" pitchFamily="18" charset="0"/>
                <a:ea typeface="Lazydog"/>
                <a:cs typeface="Times New Roman" panose="02020603050405020304" pitchFamily="18" charset="0"/>
                <a:sym typeface="Lazydog"/>
              </a:rPr>
              <a:t>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40845" y="4064274"/>
            <a:ext cx="2847036" cy="131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>
                <a:solidFill>
                  <a:srgbClr val="000000"/>
                </a:solidFill>
                <a:latin typeface="Times New Roman" panose="02020603050405020304" pitchFamily="18" charset="0"/>
                <a:ea typeface="Lazydog"/>
                <a:cs typeface="Times New Roman" panose="02020603050405020304" pitchFamily="18" charset="0"/>
                <a:sym typeface="Lazydog"/>
              </a:rPr>
              <a:t>B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19200" y="2609189"/>
            <a:ext cx="13046151" cy="98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mtClean="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Ví dụ: Bầu trời trong xanh. </a:t>
            </a:r>
            <a:endParaRPr lang="en-US" sz="6000">
              <a:solidFill>
                <a:srgbClr val="000000"/>
              </a:solidFill>
              <a:latin typeface="Times New Roman" panose="02020603050405020304" pitchFamily="18" charset="0"/>
              <a:ea typeface="SVN-Aptima Italics"/>
              <a:cs typeface="Times New Roman" panose="02020603050405020304" pitchFamily="18" charset="0"/>
              <a:sym typeface="SVN-Aptima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733552" y="5388952"/>
            <a:ext cx="4565429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Ngôi sao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33552" y="6710869"/>
            <a:ext cx="4565429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Nương lúa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33552" y="8032787"/>
            <a:ext cx="4565429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Lũy tre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981648" y="5388952"/>
            <a:ext cx="4565429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Xanh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81648" y="6710869"/>
            <a:ext cx="4565429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Lấp lánh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981648" y="8032787"/>
            <a:ext cx="4565429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Vàng óng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459657" y="5977580"/>
            <a:ext cx="5401060" cy="13219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54249" y="7309777"/>
            <a:ext cx="4996619" cy="12470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316253" y="5936639"/>
            <a:ext cx="6028147" cy="26829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55" b="-6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15852" y="1127233"/>
            <a:ext cx="17687170" cy="8501564"/>
            <a:chOff x="0" y="0"/>
            <a:chExt cx="4658349" cy="22390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8349" cy="2239095"/>
            </a:xfrm>
            <a:custGeom>
              <a:avLst/>
              <a:gdLst/>
              <a:ahLst/>
              <a:cxnLst/>
              <a:rect l="l" t="t" r="r" b="b"/>
              <a:pathLst>
                <a:path w="4658349" h="2239095">
                  <a:moveTo>
                    <a:pt x="22323" y="0"/>
                  </a:moveTo>
                  <a:lnTo>
                    <a:pt x="4636026" y="0"/>
                  </a:lnTo>
                  <a:cubicBezTo>
                    <a:pt x="4641947" y="0"/>
                    <a:pt x="4647624" y="2352"/>
                    <a:pt x="4651811" y="6538"/>
                  </a:cubicBezTo>
                  <a:cubicBezTo>
                    <a:pt x="4655998" y="10725"/>
                    <a:pt x="4658349" y="16403"/>
                    <a:pt x="4658349" y="22323"/>
                  </a:cubicBezTo>
                  <a:lnTo>
                    <a:pt x="4658349" y="2216772"/>
                  </a:lnTo>
                  <a:cubicBezTo>
                    <a:pt x="4658349" y="2229101"/>
                    <a:pt x="4648355" y="2239095"/>
                    <a:pt x="4636026" y="2239095"/>
                  </a:cubicBezTo>
                  <a:lnTo>
                    <a:pt x="22323" y="2239095"/>
                  </a:lnTo>
                  <a:cubicBezTo>
                    <a:pt x="16403" y="2239095"/>
                    <a:pt x="10725" y="2236743"/>
                    <a:pt x="6538" y="2232557"/>
                  </a:cubicBezTo>
                  <a:cubicBezTo>
                    <a:pt x="2352" y="2228370"/>
                    <a:pt x="0" y="2222692"/>
                    <a:pt x="0" y="2216772"/>
                  </a:cubicBezTo>
                  <a:lnTo>
                    <a:pt x="0" y="22323"/>
                  </a:lnTo>
                  <a:cubicBezTo>
                    <a:pt x="0" y="16403"/>
                    <a:pt x="2352" y="10725"/>
                    <a:pt x="6538" y="6538"/>
                  </a:cubicBezTo>
                  <a:cubicBezTo>
                    <a:pt x="10725" y="2352"/>
                    <a:pt x="16403" y="0"/>
                    <a:pt x="2232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58349" cy="2277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2594" y="203729"/>
            <a:ext cx="17022811" cy="2205688"/>
            <a:chOff x="0" y="0"/>
            <a:chExt cx="4483374" cy="5809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3374" cy="580922"/>
            </a:xfrm>
            <a:custGeom>
              <a:avLst/>
              <a:gdLst/>
              <a:ahLst/>
              <a:cxnLst/>
              <a:rect l="l" t="t" r="r" b="b"/>
              <a:pathLst>
                <a:path w="4483374" h="580922">
                  <a:moveTo>
                    <a:pt x="23195" y="0"/>
                  </a:moveTo>
                  <a:lnTo>
                    <a:pt x="4460179" y="0"/>
                  </a:lnTo>
                  <a:cubicBezTo>
                    <a:pt x="4466331" y="0"/>
                    <a:pt x="4472231" y="2444"/>
                    <a:pt x="4476581" y="6794"/>
                  </a:cubicBezTo>
                  <a:cubicBezTo>
                    <a:pt x="4480930" y="11143"/>
                    <a:pt x="4483374" y="17043"/>
                    <a:pt x="4483374" y="23195"/>
                  </a:cubicBezTo>
                  <a:lnTo>
                    <a:pt x="4483374" y="557727"/>
                  </a:lnTo>
                  <a:cubicBezTo>
                    <a:pt x="4483374" y="570537"/>
                    <a:pt x="4472989" y="580922"/>
                    <a:pt x="4460179" y="580922"/>
                  </a:cubicBezTo>
                  <a:lnTo>
                    <a:pt x="23195" y="580922"/>
                  </a:lnTo>
                  <a:cubicBezTo>
                    <a:pt x="17043" y="580922"/>
                    <a:pt x="11143" y="578478"/>
                    <a:pt x="6794" y="574128"/>
                  </a:cubicBezTo>
                  <a:cubicBezTo>
                    <a:pt x="2444" y="569779"/>
                    <a:pt x="0" y="563879"/>
                    <a:pt x="0" y="557727"/>
                  </a:cubicBezTo>
                  <a:lnTo>
                    <a:pt x="0" y="23195"/>
                  </a:lnTo>
                  <a:cubicBezTo>
                    <a:pt x="0" y="17043"/>
                    <a:pt x="2444" y="11143"/>
                    <a:pt x="6794" y="6794"/>
                  </a:cubicBezTo>
                  <a:cubicBezTo>
                    <a:pt x="11143" y="2444"/>
                    <a:pt x="17043" y="0"/>
                    <a:pt x="23195" y="0"/>
                  </a:cubicBezTo>
                  <a:close/>
                </a:path>
              </a:pathLst>
            </a:custGeom>
            <a:solidFill>
              <a:srgbClr val="CBDBF6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83374" cy="619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32594" y="2518203"/>
            <a:ext cx="17022811" cy="2065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Ví dụ: – Bầu trời thế nào?</a:t>
            </a:r>
          </a:p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         </a:t>
            </a:r>
            <a:r>
              <a:rPr lang="vi-VN" sz="6000" smtClean="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 </a:t>
            </a:r>
            <a:r>
              <a:rPr lang="en-US" sz="6000" smtClean="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 </a:t>
            </a: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– Bầu trời cao vời vợi.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3451" y="310499"/>
            <a:ext cx="16811954" cy="1992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b="1"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Bài 3. Hỏi – đáp về đặc điểm của các sự vật ngôi sao, dòng sông, nương lúa, bầu trời.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96107" y="5362548"/>
            <a:ext cx="10446483" cy="2065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– Ngôi sao thế nào?</a:t>
            </a:r>
          </a:p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– Ngôi sao lấp lánh.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819" y="3771900"/>
            <a:ext cx="6380440" cy="4487345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2475787" y="4658899"/>
            <a:ext cx="10446483" cy="2065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– Dòng sông thế nào?</a:t>
            </a:r>
          </a:p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– Dòng sông uốn lượn.</a:t>
            </a:r>
          </a:p>
        </p:txBody>
      </p:sp>
      <p:pic>
        <p:nvPicPr>
          <p:cNvPr id="1030" name="Picture 6" descr="Tại sao sông ngòi đồng bằng uốn khúc nhiều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03" y="3162558"/>
            <a:ext cx="7632321" cy="57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0"/>
          <p:cNvSpPr txBox="1"/>
          <p:nvPr/>
        </p:nvSpPr>
        <p:spPr>
          <a:xfrm>
            <a:off x="1076994" y="6222459"/>
            <a:ext cx="10446483" cy="2065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– Nương lúa thế nào?</a:t>
            </a:r>
          </a:p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ea typeface="SVN-Aptima Italics"/>
                <a:cs typeface="Times New Roman" panose="02020603050405020304" pitchFamily="18" charset="0"/>
                <a:sym typeface="SVN-Aptima Italics"/>
              </a:rPr>
              <a:t>– Nương lúa xanh mơn mởn.</a:t>
            </a:r>
          </a:p>
        </p:txBody>
      </p:sp>
      <p:pic>
        <p:nvPicPr>
          <p:cNvPr id="1034" name="Picture 10" descr="Lúa xanh mơn mởn-Du lịch Nam Phương Caravan &amp; Teambuilding 9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304" y="3271926"/>
            <a:ext cx="7475420" cy="561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262354">
            <a:off x="-1930256" y="264312"/>
            <a:ext cx="5917912" cy="2167435"/>
          </a:xfrm>
          <a:custGeom>
            <a:avLst/>
            <a:gdLst/>
            <a:ahLst/>
            <a:cxnLst/>
            <a:rect l="l" t="t" r="r" b="b"/>
            <a:pathLst>
              <a:path w="5917912" h="2167435">
                <a:moveTo>
                  <a:pt x="0" y="0"/>
                </a:moveTo>
                <a:lnTo>
                  <a:pt x="5917912" y="0"/>
                </a:lnTo>
                <a:lnTo>
                  <a:pt x="5917912" y="2167435"/>
                </a:lnTo>
                <a:lnTo>
                  <a:pt x="0" y="2167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2054" y="6334664"/>
            <a:ext cx="2921508" cy="4114800"/>
          </a:xfrm>
          <a:custGeom>
            <a:avLst/>
            <a:gdLst/>
            <a:ahLst/>
            <a:cxnLst/>
            <a:rect l="l" t="t" r="r" b="b"/>
            <a:pathLst>
              <a:path w="2921508" h="4114800">
                <a:moveTo>
                  <a:pt x="0" y="0"/>
                </a:moveTo>
                <a:lnTo>
                  <a:pt x="2921508" y="0"/>
                </a:lnTo>
                <a:lnTo>
                  <a:pt x="2921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3208" y="685337"/>
            <a:ext cx="15241583" cy="8916326"/>
          </a:xfrm>
          <a:custGeom>
            <a:avLst/>
            <a:gdLst/>
            <a:ahLst/>
            <a:cxnLst/>
            <a:rect l="l" t="t" r="r" b="b"/>
            <a:pathLst>
              <a:path w="15241583" h="8916326">
                <a:moveTo>
                  <a:pt x="0" y="0"/>
                </a:moveTo>
                <a:lnTo>
                  <a:pt x="15241584" y="0"/>
                </a:lnTo>
                <a:lnTo>
                  <a:pt x="15241584" y="8916326"/>
                </a:lnTo>
                <a:lnTo>
                  <a:pt x="0" y="89163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32975" y="1792621"/>
            <a:ext cx="14383003" cy="5810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53"/>
              </a:lnSpc>
            </a:pPr>
            <a:r>
              <a:rPr lang="en-US" sz="16680">
                <a:solidFill>
                  <a:srgbClr val="FFFFFF"/>
                </a:solidFill>
                <a:latin typeface="StoryBook Rough"/>
                <a:ea typeface="StoryBook Rough"/>
                <a:cs typeface="StoryBook Rough"/>
                <a:sym typeface="StoryBook Rough"/>
              </a:rPr>
              <a:t>Thank you for Listening! </a:t>
            </a:r>
          </a:p>
        </p:txBody>
      </p:sp>
      <p:sp>
        <p:nvSpPr>
          <p:cNvPr id="6" name="Freeform 6"/>
          <p:cNvSpPr/>
          <p:nvPr/>
        </p:nvSpPr>
        <p:spPr>
          <a:xfrm>
            <a:off x="10972800" y="-232040"/>
            <a:ext cx="7315200" cy="2148840"/>
          </a:xfrm>
          <a:custGeom>
            <a:avLst/>
            <a:gdLst/>
            <a:ahLst/>
            <a:cxnLst/>
            <a:rect l="l" t="t" r="r" b="b"/>
            <a:pathLst>
              <a:path w="7315200" h="2148840">
                <a:moveTo>
                  <a:pt x="0" y="0"/>
                </a:moveTo>
                <a:lnTo>
                  <a:pt x="7315200" y="0"/>
                </a:lnTo>
                <a:lnTo>
                  <a:pt x="7315200" y="2148840"/>
                </a:lnTo>
                <a:lnTo>
                  <a:pt x="0" y="21488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32520" y="-232040"/>
            <a:ext cx="7315200" cy="2148840"/>
          </a:xfrm>
          <a:custGeom>
            <a:avLst/>
            <a:gdLst/>
            <a:ahLst/>
            <a:cxnLst/>
            <a:rect l="l" t="t" r="r" b="b"/>
            <a:pathLst>
              <a:path w="7315200" h="2148840">
                <a:moveTo>
                  <a:pt x="0" y="0"/>
                </a:moveTo>
                <a:lnTo>
                  <a:pt x="7315200" y="0"/>
                </a:lnTo>
                <a:lnTo>
                  <a:pt x="7315200" y="2148840"/>
                </a:lnTo>
                <a:lnTo>
                  <a:pt x="0" y="21488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75741" y="2219864"/>
            <a:ext cx="2340293" cy="4114800"/>
          </a:xfrm>
          <a:custGeom>
            <a:avLst/>
            <a:gdLst/>
            <a:ahLst/>
            <a:cxnLst/>
            <a:rect l="l" t="t" r="r" b="b"/>
            <a:pathLst>
              <a:path w="2340293" h="4114800">
                <a:moveTo>
                  <a:pt x="0" y="0"/>
                </a:moveTo>
                <a:lnTo>
                  <a:pt x="2340292" y="0"/>
                </a:lnTo>
                <a:lnTo>
                  <a:pt x="23402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220</Words>
  <Application>Microsoft Office PowerPoint</Application>
  <PresentationFormat>Custom</PresentationFormat>
  <Paragraphs>41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Lazydog</vt:lpstr>
      <vt:lpstr>Times New Roman</vt:lpstr>
      <vt:lpstr>Arial</vt:lpstr>
      <vt:lpstr>SVN-Aptima Italics</vt:lpstr>
      <vt:lpstr>StoryBook Rough</vt:lpstr>
      <vt:lpstr>Calibri</vt:lpstr>
      <vt:lpstr>Arimo Bold</vt:lpstr>
      <vt:lpstr>SVN-Berkshire Swash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Admin</cp:lastModifiedBy>
  <cp:revision>12</cp:revision>
  <dcterms:created xsi:type="dcterms:W3CDTF">2006-08-16T00:00:00Z</dcterms:created>
  <dcterms:modified xsi:type="dcterms:W3CDTF">2025-02-17T16:18:30Z</dcterms:modified>
  <dc:identifier>DAGfXBGof08</dc:identifier>
</cp:coreProperties>
</file>