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5" r:id="rId3"/>
  </p:sldMasterIdLst>
  <p:notesMasterIdLst>
    <p:notesMasterId r:id="rId35"/>
  </p:notesMasterIdLst>
  <p:sldIdLst>
    <p:sldId id="364" r:id="rId4"/>
    <p:sldId id="276" r:id="rId5"/>
    <p:sldId id="287" r:id="rId6"/>
    <p:sldId id="277" r:id="rId7"/>
    <p:sldId id="288" r:id="rId8"/>
    <p:sldId id="356" r:id="rId9"/>
    <p:sldId id="326" r:id="rId10"/>
    <p:sldId id="357" r:id="rId11"/>
    <p:sldId id="316" r:id="rId12"/>
    <p:sldId id="358" r:id="rId13"/>
    <p:sldId id="348" r:id="rId14"/>
    <p:sldId id="349" r:id="rId15"/>
    <p:sldId id="309" r:id="rId16"/>
    <p:sldId id="332" r:id="rId17"/>
    <p:sldId id="359" r:id="rId18"/>
    <p:sldId id="334" r:id="rId19"/>
    <p:sldId id="351" r:id="rId20"/>
    <p:sldId id="363" r:id="rId21"/>
    <p:sldId id="278" r:id="rId22"/>
    <p:sldId id="279" r:id="rId23"/>
    <p:sldId id="281" r:id="rId24"/>
    <p:sldId id="362" r:id="rId25"/>
    <p:sldId id="273" r:id="rId26"/>
    <p:sldId id="343" r:id="rId27"/>
    <p:sldId id="258" r:id="rId28"/>
    <p:sldId id="333" r:id="rId29"/>
    <p:sldId id="360" r:id="rId30"/>
    <p:sldId id="292" r:id="rId31"/>
    <p:sldId id="361" r:id="rId32"/>
    <p:sldId id="336" r:id="rId33"/>
    <p:sldId id="312" r:id="rId34"/>
  </p:sldIdLst>
  <p:sldSz cx="12188825" cy="6858000"/>
  <p:notesSz cx="6858000" cy="9144000"/>
  <p:defaultTextStyle>
    <a:defPPr>
      <a:defRPr lang="en-US"/>
    </a:defPPr>
    <a:lvl1pPr marL="0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50547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0109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51643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0219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52739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03286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53835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04382" algn="l" defTabSz="1101096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C00"/>
    <a:srgbClr val="E085E7"/>
    <a:srgbClr val="D24CDC"/>
    <a:srgbClr val="BD8E79"/>
    <a:srgbClr val="B37D65"/>
    <a:srgbClr val="8F5D47"/>
    <a:srgbClr val="BF27CB"/>
    <a:srgbClr val="F3CEF6"/>
    <a:srgbClr val="A521AF"/>
    <a:srgbClr val="AD2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43" autoAdjust="0"/>
  </p:normalViewPr>
  <p:slideViewPr>
    <p:cSldViewPr>
      <p:cViewPr varScale="1">
        <p:scale>
          <a:sx n="59" d="100"/>
          <a:sy n="59" d="100"/>
        </p:scale>
        <p:origin x="940" y="5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0622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1244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186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248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3113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3735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4357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4979" algn="l" defTabSz="110124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0ADC4B-121D-46CC-9D52-F4252E0865F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5452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A2D15-8BAE-4562-9D49-BB619B02B4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453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A2D15-8BAE-4562-9D49-BB619B02B4A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096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807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88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8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02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64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24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87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58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6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3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2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1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1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2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3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4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40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40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88826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6"/>
            <a:ext cx="12188840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54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1"/>
            <a:ext cx="12188825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05" y="745067"/>
            <a:ext cx="1174867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33"/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05" y="211588"/>
            <a:ext cx="3615092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6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4225354189"/>
      </p:ext>
    </p:extLst>
  </p:cSld>
  <p:clrMapOvr>
    <a:masterClrMapping/>
  </p:clrMapOvr>
  <p:transition spd="slow" advTm="3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6699-6D30-4D15-8B8E-E8AC11FCE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F4453F-4089-4757-B23C-D3B857B7F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450A6-ECF8-4026-9E41-BD717C4CC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20/02/2022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0EFAC-BA70-49E2-927E-7DFF270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01BF4-2EDE-4AFC-880E-053D5C0D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3180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988E9-7227-4A31-BCC7-10181F29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318F-0090-48BA-B4FA-5CE77CEC5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6D8F-F255-4796-8E32-4168BEAD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20/02/2022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DC0C0-9F71-42FC-A0EA-799F7D953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B9B1C-E43F-426F-84B6-BA4199A8C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1553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990D-2097-451B-B303-F8C6D1F41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3CF26-3554-4958-ACA7-09DEC7E88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32A14-DBE6-4AD1-90E9-A35690AB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20/02/2022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1A71D-5CC3-43A7-ACD2-27A1FAD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B1C91-FA2C-4AFA-BE60-73361B0D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3447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7051-8AFC-4F53-8140-311CBEAB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20E1D-2CEE-465F-A01E-7239419E7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D9CFC-2CB7-4D5F-8705-E291BD59A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0DD25-9929-4728-8A16-D177F5602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20/02/2022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DCEDB3-698D-4A9A-83D5-B8446358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7E053-F591-4C0D-9434-B3EF0D88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689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6EACB-494C-4042-A149-34B5034EF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CD0C9A-76E2-4ABA-8D7E-97F3A61B4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7821B5-4BF2-4DD3-8684-11D853BE6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2FF9C2-669A-41E6-B529-CA31DD083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E6023-344F-47C7-A67E-B8D7F5228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59B22D-E3E2-4E80-98A0-EE69DBB7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20/02/2022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6F959-D543-493C-B996-408423D8D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05FE60-7709-41D6-BF40-00CE0ECCF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0721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D2566-D4CF-47F2-8F36-ADDAF1FA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307353-3E78-4A71-A9FA-F74BD06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20/02/2022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B9C3BE-6AA9-4243-AF08-CB3D7418B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606744-B07E-4C67-883F-F613674D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851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8ECB23-A99E-444F-B6B0-C3408A0E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20/02/2022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CE5DE-5AEA-4888-A427-D1939E653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22452-74EB-4F82-839C-81646CD82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8425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A6FC3-21DD-40B6-A4B8-467089D41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D5B94-6432-4572-82D8-63B8A860A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85949-1B07-4906-954F-847DF397F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C16EB-0A79-43B8-922D-17FB64849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20/02/2022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BE2D31-0BCC-4DD2-9011-5DB18C1E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76D663-0D5B-4085-B473-F2F251E2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469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B8232-7955-4050-8564-59AEF01A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7CA8F-CFCA-457F-916C-8C352EA3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718AE-1F9D-4AD9-97A7-5EC2D2D06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0F2A1-01A8-4F95-B07B-AA4C9ACB3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20/02/2022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A1358-5F3C-4B89-A0BD-43851CD22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3D879-70C9-465C-AB02-6B72F8C1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25137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A1E4A-49C8-4E83-B9E7-09FBE2603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BF844F-5FD4-4AE0-99CE-ACF976FE40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35D40-87E0-449C-9860-2F984507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20/02/2022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71D64-CF5F-4FC0-97E8-BB379BFB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F3005-E1F7-4397-84E0-4BB9BE874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40485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F2BA86-641D-4C55-8A78-CE4401F47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01402-132A-4CB0-8CBC-F6427700C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21960-ABB8-45F7-9FC4-157F63AED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A027-9143-4183-876C-8F245754F8E4}" type="datetimeFigureOut">
              <a:rPr lang="vi-VN" smtClean="0"/>
              <a:t>20/02/2022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12D82-847C-4E5F-8F01-30EF9B94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F4641-D2A0-4667-A4AC-40A5E8E0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6092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66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push dir="u"/>
      </p:transition>
    </mc:Choice>
    <mc:Fallback xmlns="">
      <p:transition spd="slow" advTm="3000"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0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79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55DF6-4EEA-4675-9E86-2E6A6239FF4F}"/>
              </a:ext>
            </a:extLst>
          </p:cNvPr>
          <p:cNvSpPr/>
          <p:nvPr userDrawn="1"/>
        </p:nvSpPr>
        <p:spPr>
          <a:xfrm>
            <a:off x="101574" y="0"/>
            <a:ext cx="12087251" cy="6858000"/>
          </a:xfrm>
          <a:prstGeom prst="rect">
            <a:avLst/>
          </a:prstGeom>
          <a:noFill/>
          <a:ln w="2540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933"/>
          </a:p>
        </p:txBody>
      </p:sp>
    </p:spTree>
    <p:extLst>
      <p:ext uri="{BB962C8B-B14F-4D97-AF65-F5344CB8AC3E}">
        <p14:creationId xmlns:p14="http://schemas.microsoft.com/office/powerpoint/2010/main" val="34340814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8633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726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590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453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3170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180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043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69072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018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5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4" y="4406901"/>
            <a:ext cx="10360501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4" y="2906715"/>
            <a:ext cx="103605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05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109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164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219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27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328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38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438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60" y="1535113"/>
            <a:ext cx="5387630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8633" indent="0">
              <a:buNone/>
              <a:defRPr sz="2666" b="1"/>
            </a:lvl2pPr>
            <a:lvl3pPr marL="1217269" indent="0">
              <a:buNone/>
              <a:defRPr sz="2399" b="1"/>
            </a:lvl3pPr>
            <a:lvl4pPr marL="1825902" indent="0">
              <a:buNone/>
              <a:defRPr sz="2133" b="1"/>
            </a:lvl4pPr>
            <a:lvl5pPr marL="2434537" indent="0">
              <a:buNone/>
              <a:defRPr sz="2133" b="1"/>
            </a:lvl5pPr>
            <a:lvl6pPr marL="3043170" indent="0">
              <a:buNone/>
              <a:defRPr sz="2133" b="1"/>
            </a:lvl6pPr>
            <a:lvl7pPr marL="3651804" indent="0">
              <a:buNone/>
              <a:defRPr sz="2133" b="1"/>
            </a:lvl7pPr>
            <a:lvl8pPr marL="4260439" indent="0">
              <a:buNone/>
              <a:defRPr sz="2133" b="1"/>
            </a:lvl8pPr>
            <a:lvl9pPr marL="4869072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60" y="2174875"/>
            <a:ext cx="5387630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64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39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035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7" y="273049"/>
            <a:ext cx="4010039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3"/>
            <a:ext cx="6813892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7" y="1435106"/>
            <a:ext cx="4010039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27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8633" indent="0">
              <a:buNone/>
              <a:defRPr sz="3732"/>
            </a:lvl2pPr>
            <a:lvl3pPr marL="1217269" indent="0">
              <a:buNone/>
              <a:defRPr sz="3199"/>
            </a:lvl3pPr>
            <a:lvl4pPr marL="1825902" indent="0">
              <a:buNone/>
              <a:defRPr sz="2666"/>
            </a:lvl4pPr>
            <a:lvl5pPr marL="2434537" indent="0">
              <a:buNone/>
              <a:defRPr sz="2666"/>
            </a:lvl5pPr>
            <a:lvl6pPr marL="3043170" indent="0">
              <a:buNone/>
              <a:defRPr sz="2666"/>
            </a:lvl6pPr>
            <a:lvl7pPr marL="3651804" indent="0">
              <a:buNone/>
              <a:defRPr sz="2666"/>
            </a:lvl7pPr>
            <a:lvl8pPr marL="4260439" indent="0">
              <a:buNone/>
              <a:defRPr sz="2666"/>
            </a:lvl8pPr>
            <a:lvl9pPr marL="4869072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42"/>
            <a:ext cx="7313295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8633" indent="0">
              <a:buNone/>
              <a:defRPr sz="1600"/>
            </a:lvl2pPr>
            <a:lvl3pPr marL="1217269" indent="0">
              <a:buNone/>
              <a:defRPr sz="1333"/>
            </a:lvl3pPr>
            <a:lvl4pPr marL="1825902" indent="0">
              <a:buNone/>
              <a:defRPr sz="1200"/>
            </a:lvl4pPr>
            <a:lvl5pPr marL="2434537" indent="0">
              <a:buNone/>
              <a:defRPr sz="1200"/>
            </a:lvl5pPr>
            <a:lvl6pPr marL="3043170" indent="0">
              <a:buNone/>
              <a:defRPr sz="1200"/>
            </a:lvl6pPr>
            <a:lvl7pPr marL="3651804" indent="0">
              <a:buNone/>
              <a:defRPr sz="1200"/>
            </a:lvl7pPr>
            <a:lvl8pPr marL="4260439" indent="0">
              <a:buNone/>
              <a:defRPr sz="1200"/>
            </a:lvl8pPr>
            <a:lvl9pPr marL="4869072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118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192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970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31"/>
            <a:ext cx="12188825" cy="6874531"/>
          </a:xfrm>
          <a:prstGeom prst="rect">
            <a:avLst/>
          </a:prstGeom>
        </p:spPr>
      </p:pic>
      <p:sp>
        <p:nvSpPr>
          <p:cNvPr id="2" name="圆角矩形 1"/>
          <p:cNvSpPr/>
          <p:nvPr userDrawn="1"/>
        </p:nvSpPr>
        <p:spPr>
          <a:xfrm>
            <a:off x="237005" y="745067"/>
            <a:ext cx="11748673" cy="5875867"/>
          </a:xfrm>
          <a:prstGeom prst="roundRect">
            <a:avLst>
              <a:gd name="adj" fmla="val 19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933"/>
          </a:p>
        </p:txBody>
      </p:sp>
      <p:sp>
        <p:nvSpPr>
          <p:cNvPr id="7" name="文本框 6"/>
          <p:cNvSpPr txBox="1"/>
          <p:nvPr userDrawn="1"/>
        </p:nvSpPr>
        <p:spPr>
          <a:xfrm>
            <a:off x="237005" y="211588"/>
            <a:ext cx="3615092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66" b="1" dirty="0">
                <a:solidFill>
                  <a:schemeClr val="bg1"/>
                </a:solidFill>
              </a:rPr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3338263674"/>
      </p:ext>
    </p:extLst>
  </p:cSld>
  <p:clrMapOvr>
    <a:masterClrMapping/>
  </p:clrMapOvr>
  <p:transition spd="slow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2"/>
            <a:ext cx="5383398" cy="4525962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4"/>
            <a:ext cx="5385515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5515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9" y="1535114"/>
            <a:ext cx="5387630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0547" indent="0">
              <a:buNone/>
              <a:defRPr sz="2400" b="1"/>
            </a:lvl2pPr>
            <a:lvl3pPr marL="1101096" indent="0">
              <a:buNone/>
              <a:defRPr sz="2200" b="1"/>
            </a:lvl3pPr>
            <a:lvl4pPr marL="1651643" indent="0">
              <a:buNone/>
              <a:defRPr sz="1900" b="1"/>
            </a:lvl4pPr>
            <a:lvl5pPr marL="2202192" indent="0">
              <a:buNone/>
              <a:defRPr sz="1900" b="1"/>
            </a:lvl5pPr>
            <a:lvl6pPr marL="2752739" indent="0">
              <a:buNone/>
              <a:defRPr sz="1900" b="1"/>
            </a:lvl6pPr>
            <a:lvl7pPr marL="3303286" indent="0">
              <a:buNone/>
              <a:defRPr sz="1900" b="1"/>
            </a:lvl7pPr>
            <a:lvl8pPr marL="3853835" indent="0">
              <a:buNone/>
              <a:defRPr sz="1900" b="1"/>
            </a:lvl8pPr>
            <a:lvl9pPr marL="4404382" indent="0">
              <a:buNone/>
              <a:defRPr sz="1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9" y="2174875"/>
            <a:ext cx="5387630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8" y="273049"/>
            <a:ext cx="4010039" cy="11620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4" y="273053"/>
            <a:ext cx="6813891" cy="5853113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8" y="1435105"/>
            <a:ext cx="4010039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6" y="4800602"/>
            <a:ext cx="7313295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6" y="612775"/>
            <a:ext cx="7313295" cy="4114800"/>
          </a:xfrm>
        </p:spPr>
        <p:txBody>
          <a:bodyPr/>
          <a:lstStyle>
            <a:lvl1pPr marL="0" indent="0">
              <a:buNone/>
              <a:defRPr sz="3900"/>
            </a:lvl1pPr>
            <a:lvl2pPr marL="550547" indent="0">
              <a:buNone/>
              <a:defRPr sz="3400"/>
            </a:lvl2pPr>
            <a:lvl3pPr marL="1101096" indent="0">
              <a:buNone/>
              <a:defRPr sz="2900"/>
            </a:lvl3pPr>
            <a:lvl4pPr marL="1651643" indent="0">
              <a:buNone/>
              <a:defRPr sz="2400"/>
            </a:lvl4pPr>
            <a:lvl5pPr marL="2202192" indent="0">
              <a:buNone/>
              <a:defRPr sz="2400"/>
            </a:lvl5pPr>
            <a:lvl6pPr marL="2752739" indent="0">
              <a:buNone/>
              <a:defRPr sz="2400"/>
            </a:lvl6pPr>
            <a:lvl7pPr marL="3303286" indent="0">
              <a:buNone/>
              <a:defRPr sz="2400"/>
            </a:lvl7pPr>
            <a:lvl8pPr marL="3853835" indent="0">
              <a:buNone/>
              <a:defRPr sz="2400"/>
            </a:lvl8pPr>
            <a:lvl9pPr marL="4404382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6" y="5367341"/>
            <a:ext cx="7313295" cy="804863"/>
          </a:xfrm>
        </p:spPr>
        <p:txBody>
          <a:bodyPr/>
          <a:lstStyle>
            <a:lvl1pPr marL="0" indent="0">
              <a:buNone/>
              <a:defRPr sz="1700"/>
            </a:lvl1pPr>
            <a:lvl2pPr marL="550547" indent="0">
              <a:buNone/>
              <a:defRPr sz="1400"/>
            </a:lvl2pPr>
            <a:lvl3pPr marL="1101096" indent="0">
              <a:buNone/>
              <a:defRPr sz="1200"/>
            </a:lvl3pPr>
            <a:lvl4pPr marL="1651643" indent="0">
              <a:buNone/>
              <a:defRPr sz="1100"/>
            </a:lvl4pPr>
            <a:lvl5pPr marL="2202192" indent="0">
              <a:buNone/>
              <a:defRPr sz="1100"/>
            </a:lvl5pPr>
            <a:lvl6pPr marL="2752739" indent="0">
              <a:buNone/>
              <a:defRPr sz="1100"/>
            </a:lvl6pPr>
            <a:lvl7pPr marL="3303286" indent="0">
              <a:buNone/>
              <a:defRPr sz="1100"/>
            </a:lvl7pPr>
            <a:lvl8pPr marL="3853835" indent="0">
              <a:buNone/>
              <a:defRPr sz="1100"/>
            </a:lvl8pPr>
            <a:lvl9pPr marL="440438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2" y="274639"/>
            <a:ext cx="10969943" cy="1143000"/>
          </a:xfrm>
          <a:prstGeom prst="rect">
            <a:avLst/>
          </a:prstGeom>
        </p:spPr>
        <p:txBody>
          <a:bodyPr vert="horz" lIns="110109" tIns="55056" rIns="110109" bIns="550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600202"/>
            <a:ext cx="10969943" cy="4525962"/>
          </a:xfrm>
          <a:prstGeom prst="rect">
            <a:avLst/>
          </a:prstGeom>
        </p:spPr>
        <p:txBody>
          <a:bodyPr vert="horz" lIns="110109" tIns="55056" rIns="110109" bIns="550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6" y="6356353"/>
            <a:ext cx="3859795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3"/>
            <a:ext cx="2844059" cy="365125"/>
          </a:xfrm>
          <a:prstGeom prst="rect">
            <a:avLst/>
          </a:prstGeom>
        </p:spPr>
        <p:txBody>
          <a:bodyPr vert="horz" lIns="110109" tIns="55056" rIns="110109" bIns="550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101096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2910" indent="-412910" algn="l" defTabSz="110109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4640" indent="-344093" algn="l" defTabSz="1101096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6369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6917" indent="-275275" algn="l" defTabSz="110109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77465" indent="-275275" algn="l" defTabSz="110109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28013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78560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29108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79656" indent="-275275" algn="l" defTabSz="11010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0547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09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1643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219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2739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286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3835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82" algn="l" defTabSz="1101096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9D997-E83A-4B89-8AA7-643B4EDA6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1EBF9-C76E-44FC-8DD3-E56F7351D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2C121-5EEA-4177-9309-936CB91BE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6A027-9143-4183-876C-8F245754F8E4}" type="datetimeFigureOut">
              <a:rPr lang="vi-VN" smtClean="0"/>
              <a:t>20/02/2022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6E04F-92A3-494E-9937-DDCB7A6017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5ADF9-08ED-427E-B629-E892E9E87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0008C-E91C-48F4-94D9-126E2AF1717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973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1143000"/>
          </a:xfrm>
          <a:prstGeom prst="rect">
            <a:avLst/>
          </a:prstGeom>
        </p:spPr>
        <p:txBody>
          <a:bodyPr vert="horz" lIns="91317" tIns="45660" rIns="91317" bIns="4566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317" tIns="45660" rIns="91317" bIns="45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317" tIns="45660" rIns="91317" bIns="4566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3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1217269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75" indent="-456475" algn="l" defTabSz="1217269" rtl="0" eaLnBrk="1" latinLnBrk="0" hangingPunct="1">
        <a:spcBef>
          <a:spcPct val="20000"/>
        </a:spcBef>
        <a:buFont typeface="Arial" pitchFamily="34" charset="0"/>
        <a:buChar char="•"/>
        <a:defRPr sz="4266" kern="1200">
          <a:solidFill>
            <a:schemeClr val="tx1"/>
          </a:solidFill>
          <a:latin typeface="+mn-lt"/>
          <a:ea typeface="+mn-ea"/>
          <a:cs typeface="+mn-cs"/>
        </a:defRPr>
      </a:lvl1pPr>
      <a:lvl2pPr marL="989030" indent="-380397" algn="l" defTabSz="1217269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1585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0219" indent="-304319" algn="l" defTabSz="1217269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38854" indent="-304319" algn="l" defTabSz="1217269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47487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56120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64756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3389" indent="-304319" algn="l" defTabSz="1217269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8633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726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590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4537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3170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1804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0439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69072" algn="l" defTabSz="1217269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234619" y="615127"/>
            <a:ext cx="9736720" cy="1003782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marL="0" marR="0" lvl="0" indent="0" algn="ctr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1" i="0" u="none" strike="noStrike" kern="1200" cap="none" spc="0" normalizeH="0" baseline="0" noProof="0" dirty="0">
                <a:ln w="3175"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71045-9910-4E8B-A75E-76212F6E2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2" y="381000"/>
            <a:ext cx="9972193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91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10322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OpenSans"/>
              </a:rPr>
              <a:t>x</a:t>
            </a:r>
            <a:r>
              <a:rPr lang="vi-VN" sz="3200" b="0" i="0" dirty="0" smtClean="0">
                <a:solidFill>
                  <a:srgbClr val="000000"/>
                </a:solidFill>
                <a:effectLst/>
                <a:latin typeface="OpenSans"/>
              </a:rPr>
              <a:t>on</a:t>
            </a:r>
            <a:endParaRPr lang="vi-VN" sz="32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3952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8308748" y="961681"/>
            <a:ext cx="2971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207397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2112" y="1219376"/>
            <a:ext cx="10744200" cy="11430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600" dirty="0">
                <a:latin typeface="Arial" pitchFamily="34" charset="0"/>
                <a:ea typeface="Arial-Rounded" pitchFamily="34" charset="0"/>
                <a:cs typeface="Arial" pitchFamily="34" charset="0"/>
              </a:rPr>
              <a:t>1. </a:t>
            </a:r>
            <a:r>
              <a:rPr lang="en-US" sz="3600" i="1" dirty="0" err="1"/>
              <a:t>Kể</a:t>
            </a:r>
            <a:r>
              <a:rPr lang="en-US" sz="3600" i="1" dirty="0"/>
              <a:t> </a:t>
            </a:r>
            <a:r>
              <a:rPr lang="en-US" sz="3600" i="1" dirty="0" err="1"/>
              <a:t>tên</a:t>
            </a:r>
            <a:r>
              <a:rPr lang="en-US" sz="3600" i="1" dirty="0"/>
              <a:t> </a:t>
            </a:r>
            <a:r>
              <a:rPr lang="en-US" sz="3600" i="1" dirty="0" err="1"/>
              <a:t>các</a:t>
            </a:r>
            <a:r>
              <a:rPr lang="en-US" sz="3600" i="1" dirty="0"/>
              <a:t> </a:t>
            </a:r>
            <a:r>
              <a:rPr lang="en-US" sz="3600" i="1" dirty="0" err="1"/>
              <a:t>loài</a:t>
            </a:r>
            <a:r>
              <a:rPr lang="en-US" sz="3600" i="1" dirty="0"/>
              <a:t> </a:t>
            </a:r>
            <a:r>
              <a:rPr lang="en-US" sz="3600" i="1" dirty="0" err="1"/>
              <a:t>chim</a:t>
            </a:r>
            <a:r>
              <a:rPr lang="en-US" sz="3600" i="1" dirty="0"/>
              <a:t> </a:t>
            </a:r>
            <a:r>
              <a:rPr lang="en-US" sz="3600" i="1" dirty="0" err="1"/>
              <a:t>được</a:t>
            </a:r>
            <a:r>
              <a:rPr lang="en-US" sz="3600" i="1" dirty="0"/>
              <a:t> </a:t>
            </a:r>
            <a:r>
              <a:rPr lang="en-US" sz="3600" i="1" dirty="0" err="1"/>
              <a:t>nhắc</a:t>
            </a:r>
            <a:r>
              <a:rPr lang="en-US" sz="3600" i="1" dirty="0"/>
              <a:t> </a:t>
            </a:r>
            <a:r>
              <a:rPr lang="en-US" sz="3600" i="1" dirty="0" err="1"/>
              <a:t>đến</a:t>
            </a:r>
            <a:r>
              <a:rPr lang="en-US" sz="3600" i="1" dirty="0"/>
              <a:t> </a:t>
            </a:r>
            <a:r>
              <a:rPr lang="en-US" sz="3600" i="1" dirty="0" err="1"/>
              <a:t>trong</a:t>
            </a:r>
            <a:r>
              <a:rPr lang="en-US" sz="3600" i="1" dirty="0"/>
              <a:t> </a:t>
            </a:r>
            <a:r>
              <a:rPr lang="en-US" sz="3600" i="1" dirty="0" err="1"/>
              <a:t>bài</a:t>
            </a:r>
            <a:r>
              <a:rPr lang="en-US" sz="3600" i="1" dirty="0"/>
              <a:t>?</a:t>
            </a:r>
            <a:endParaRPr lang="en-US" sz="3600" dirty="0"/>
          </a:p>
        </p:txBody>
      </p:sp>
      <p:sp>
        <p:nvSpPr>
          <p:cNvPr id="13" name="Down Arrow 12"/>
          <p:cNvSpPr/>
          <p:nvPr/>
        </p:nvSpPr>
        <p:spPr>
          <a:xfrm>
            <a:off x="5792149" y="2373262"/>
            <a:ext cx="384126" cy="54454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endParaRPr lang="en-US">
              <a:solidFill>
                <a:srgbClr val="865B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7472" y="2928315"/>
            <a:ext cx="11048998" cy="1796085"/>
          </a:xfrm>
          <a:prstGeom prst="roundRect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liếu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điếu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chìa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chèo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bẻo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36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49977" y="998833"/>
            <a:ext cx="10150513" cy="13481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2. </a:t>
            </a:r>
            <a:r>
              <a:rPr lang="en-US" sz="3200" i="1" dirty="0" err="1">
                <a:solidFill>
                  <a:schemeClr val="tx1"/>
                </a:solidFill>
              </a:rPr>
              <a:t>Chơi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đố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vui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về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các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loài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chim</a:t>
            </a:r>
            <a:r>
              <a:rPr lang="en-US" sz="3200" i="1" dirty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 rot="16200000">
            <a:off x="360231" y="2642008"/>
            <a:ext cx="192066" cy="68580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dirty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79813" y="3632196"/>
            <a:ext cx="7674666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i="1" dirty="0" err="1">
                <a:solidFill>
                  <a:schemeClr val="tx1"/>
                </a:solidFill>
              </a:rPr>
              <a:t>Chim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sáo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Down Arrow 4">
            <a:extLst>
              <a:ext uri="{FF2B5EF4-FFF2-40B4-BE49-F238E27FC236}">
                <a16:creationId xmlns:a16="http://schemas.microsoft.com/office/drawing/2014/main" id="{5FBBF0B8-1FB3-4D4B-930C-9CDD99EBB6F5}"/>
              </a:ext>
            </a:extLst>
          </p:cNvPr>
          <p:cNvSpPr/>
          <p:nvPr/>
        </p:nvSpPr>
        <p:spPr>
          <a:xfrm rot="16200000">
            <a:off x="2683680" y="4013195"/>
            <a:ext cx="192066" cy="685802"/>
          </a:xfrm>
          <a:prstGeom prst="downArrow">
            <a:avLst/>
          </a:prstGeom>
          <a:solidFill>
            <a:srgbClr val="B092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pPr algn="ctr"/>
            <a:r>
              <a:rPr lang="en-US" dirty="0">
                <a:solidFill>
                  <a:srgbClr val="865B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5BF9D712-9A45-4C00-A9D1-405BE0C7C9B5}"/>
              </a:ext>
            </a:extLst>
          </p:cNvPr>
          <p:cNvSpPr/>
          <p:nvPr/>
        </p:nvSpPr>
        <p:spPr>
          <a:xfrm>
            <a:off x="1103965" y="2509442"/>
            <a:ext cx="10150513" cy="1447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i="1" dirty="0" err="1">
                <a:solidFill>
                  <a:schemeClr val="tx1"/>
                </a:solidFill>
              </a:rPr>
              <a:t>Chim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gì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vừa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đi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vừa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nhảy</a:t>
            </a:r>
            <a:r>
              <a:rPr lang="en-US" sz="3200" i="1" dirty="0">
                <a:solidFill>
                  <a:schemeClr val="tx1"/>
                </a:solidFill>
              </a:rPr>
              <a:t>?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42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8725" y="355060"/>
            <a:ext cx="8001000" cy="2819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i="1" dirty="0">
                <a:solidFill>
                  <a:schemeClr val="tx1"/>
                </a:solidFill>
              </a:rPr>
              <a:t>3. </a:t>
            </a:r>
            <a:r>
              <a:rPr lang="vi-VN" sz="3200" i="1" dirty="0">
                <a:solidFill>
                  <a:schemeClr val="tx1"/>
                </a:solidFill>
              </a:rPr>
              <a:t>Tìm những từ ngữ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chỉ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hoạt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động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của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các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loài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chim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trong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bài</a:t>
            </a:r>
            <a:r>
              <a:rPr lang="en-US" sz="3200" i="1" dirty="0">
                <a:solidFill>
                  <a:schemeClr val="tx1"/>
                </a:solidFill>
              </a:rPr>
              <a:t> </a:t>
            </a:r>
            <a:r>
              <a:rPr lang="en-US" sz="3200" i="1" dirty="0" err="1">
                <a:solidFill>
                  <a:schemeClr val="tx1"/>
                </a:solidFill>
              </a:rPr>
              <a:t>vè</a:t>
            </a:r>
            <a:r>
              <a:rPr lang="en-US" sz="3200" i="1" dirty="0">
                <a:solidFill>
                  <a:schemeClr val="tx1"/>
                </a:solidFill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8F10D3-63EE-451A-B78E-736D71912E88}"/>
              </a:ext>
            </a:extLst>
          </p:cNvPr>
          <p:cNvSpPr txBox="1"/>
          <p:nvPr/>
        </p:nvSpPr>
        <p:spPr>
          <a:xfrm>
            <a:off x="1370012" y="2362200"/>
            <a:ext cx="5486400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vừa</a:t>
            </a:r>
            <a:r>
              <a:rPr lang="en-US" sz="2800" dirty="0"/>
              <a:t> </a:t>
            </a:r>
            <a:r>
              <a:rPr lang="en-US" sz="2800" dirty="0" err="1"/>
              <a:t>nhảy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linh</a:t>
            </a:r>
            <a:r>
              <a:rPr lang="en-US" sz="2800" dirty="0"/>
              <a:t> </a:t>
            </a:r>
            <a:r>
              <a:rPr lang="en-US" sz="2800" dirty="0" err="1"/>
              <a:t>tinh</a:t>
            </a:r>
            <a:r>
              <a:rPr lang="en-US" sz="2800" dirty="0"/>
              <a:t>, </a:t>
            </a:r>
          </a:p>
          <a:p>
            <a:r>
              <a:rPr lang="en-US" sz="2800" dirty="0"/>
              <a:t>hay </a:t>
            </a:r>
            <a:r>
              <a:rPr lang="en-US" sz="2800" dirty="0" err="1"/>
              <a:t>nghịch</a:t>
            </a:r>
            <a:r>
              <a:rPr lang="en-US" sz="2800" dirty="0"/>
              <a:t> hay </a:t>
            </a:r>
            <a:r>
              <a:rPr lang="en-US" sz="2800" dirty="0" err="1"/>
              <a:t>tếu</a:t>
            </a:r>
            <a:r>
              <a:rPr lang="en-US" sz="2800" dirty="0"/>
              <a:t>, </a:t>
            </a:r>
          </a:p>
          <a:p>
            <a:r>
              <a:rPr lang="en-US" sz="2800" dirty="0"/>
              <a:t>hay chao </a:t>
            </a:r>
            <a:r>
              <a:rPr lang="en-US" sz="2800" dirty="0" err="1"/>
              <a:t>đớp</a:t>
            </a:r>
            <a:r>
              <a:rPr lang="en-US" sz="2800" dirty="0"/>
              <a:t> </a:t>
            </a:r>
            <a:r>
              <a:rPr lang="en-US" sz="2800" dirty="0" err="1"/>
              <a:t>mồi</a:t>
            </a:r>
            <a:r>
              <a:rPr lang="en-US" sz="2800" dirty="0"/>
              <a:t>, </a:t>
            </a:r>
          </a:p>
          <a:p>
            <a:r>
              <a:rPr lang="en-US" sz="2800" dirty="0"/>
              <a:t>hay </a:t>
            </a:r>
            <a:r>
              <a:rPr lang="en-US" sz="2800" dirty="0" err="1"/>
              <a:t>mách</a:t>
            </a:r>
            <a:r>
              <a:rPr lang="en-US" sz="2800" dirty="0"/>
              <a:t> </a:t>
            </a:r>
            <a:r>
              <a:rPr lang="en-US" sz="2800" dirty="0" err="1"/>
              <a:t>lẻo</a:t>
            </a:r>
            <a:r>
              <a:rPr lang="en-US" sz="2800" dirty="0"/>
              <a:t>, </a:t>
            </a:r>
          </a:p>
          <a:p>
            <a:r>
              <a:rPr lang="en-US" sz="2800" dirty="0"/>
              <a:t>hay </a:t>
            </a:r>
            <a:r>
              <a:rPr lang="en-US" sz="2800" dirty="0" err="1"/>
              <a:t>nhặt</a:t>
            </a:r>
            <a:r>
              <a:rPr lang="en-US" sz="2800" dirty="0"/>
              <a:t> </a:t>
            </a:r>
            <a:r>
              <a:rPr lang="en-US" sz="2800" dirty="0" err="1"/>
              <a:t>lân</a:t>
            </a:r>
            <a:r>
              <a:rPr lang="en-US" sz="2800" dirty="0"/>
              <a:t> la, </a:t>
            </a:r>
          </a:p>
          <a:p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nghĩa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giục</a:t>
            </a:r>
            <a:r>
              <a:rPr lang="en-US" sz="2800" dirty="0"/>
              <a:t> </a:t>
            </a:r>
            <a:r>
              <a:rPr lang="en-US" sz="2800" dirty="0" err="1"/>
              <a:t>hè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mau</a:t>
            </a:r>
            <a:r>
              <a:rPr lang="en-US" sz="2800" dirty="0"/>
              <a:t>, </a:t>
            </a:r>
          </a:p>
          <a:p>
            <a:r>
              <a:rPr lang="en-US" sz="2800" dirty="0" err="1"/>
              <a:t>nhấp</a:t>
            </a:r>
            <a:r>
              <a:rPr lang="en-US" sz="2800" dirty="0"/>
              <a:t> </a:t>
            </a:r>
            <a:r>
              <a:rPr lang="en-US" sz="2800" dirty="0" err="1"/>
              <a:t>nhem</a:t>
            </a:r>
            <a:r>
              <a:rPr lang="en-US" sz="2800" dirty="0"/>
              <a:t> </a:t>
            </a:r>
            <a:r>
              <a:rPr lang="en-US" sz="2800" dirty="0" err="1"/>
              <a:t>buồn</a:t>
            </a:r>
            <a:r>
              <a:rPr lang="en-US" sz="2800" dirty="0"/>
              <a:t> </a:t>
            </a:r>
            <a:r>
              <a:rPr lang="en-US" sz="2800" dirty="0" err="1"/>
              <a:t>ngủ</a:t>
            </a:r>
            <a:r>
              <a:rPr lang="en-US" sz="28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15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7012" y="533400"/>
            <a:ext cx="11353800" cy="16112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4. </a:t>
            </a:r>
            <a:r>
              <a:rPr lang="en-US" sz="3600" dirty="0" err="1">
                <a:solidFill>
                  <a:schemeClr val="tx1"/>
                </a:solidFill>
              </a:rPr>
              <a:t>Dựa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vào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nội</a:t>
            </a:r>
            <a:r>
              <a:rPr lang="en-US" sz="3600" dirty="0">
                <a:solidFill>
                  <a:schemeClr val="tx1"/>
                </a:solidFill>
              </a:rPr>
              <a:t> dung </a:t>
            </a:r>
            <a:r>
              <a:rPr lang="en-US" sz="3600" dirty="0" err="1">
                <a:solidFill>
                  <a:schemeClr val="tx1"/>
                </a:solidFill>
              </a:rPr>
              <a:t>bài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vè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và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hiểu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biết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của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em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 err="1">
                <a:solidFill>
                  <a:schemeClr val="tx1"/>
                </a:solidFill>
              </a:rPr>
              <a:t>giới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thiệu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về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loài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chim</a:t>
            </a:r>
            <a:r>
              <a:rPr lang="en-US" sz="3600" dirty="0">
                <a:solidFill>
                  <a:schemeClr val="tx1"/>
                </a:solidFill>
              </a:rPr>
              <a:t>?</a:t>
            </a:r>
            <a:endParaRPr lang="en-US" sz="3600" dirty="0">
              <a:solidFill>
                <a:schemeClr val="tx1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1812" y="2971800"/>
            <a:ext cx="11353800" cy="16112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vi-VN" sz="3600" dirty="0">
                <a:solidFill>
                  <a:schemeClr val="tx1"/>
                </a:solidFill>
              </a:rPr>
              <a:t>Em thích bác cú mèo nhất, vì trong bài vè, hình ảnh của bác hiện lên rất ngộ nghĩnh, hài hước, lúc nào cũng gật gù buồn ngủ.</a:t>
            </a:r>
          </a:p>
          <a:p>
            <a:endParaRPr lang="vi-VN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92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10322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OpenSans"/>
              </a:rPr>
              <a:t>x</a:t>
            </a:r>
            <a:r>
              <a:rPr lang="vi-VN" sz="3200" b="0" i="0" dirty="0" smtClean="0">
                <a:solidFill>
                  <a:srgbClr val="000000"/>
                </a:solidFill>
                <a:effectLst/>
                <a:latin typeface="OpenSans"/>
              </a:rPr>
              <a:t>on</a:t>
            </a:r>
            <a:endParaRPr lang="vi-VN" sz="32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3952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8308748" y="961681"/>
            <a:ext cx="2971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260390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E590FE-65CC-485C-8FA9-70C497B28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812" y="914400"/>
            <a:ext cx="8595074" cy="124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2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19871" y="381000"/>
            <a:ext cx="10744200" cy="1219200"/>
          </a:xfrm>
          <a:prstGeom prst="roundRect">
            <a:avLst/>
          </a:prstGeom>
          <a:solidFill>
            <a:srgbClr val="D2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659" tIns="41330" rIns="82659" bIns="41330" rtlCol="0" anchor="ctr"/>
          <a:lstStyle/>
          <a:p>
            <a:r>
              <a:rPr lang="en-US" sz="3600" b="1" dirty="0" err="1"/>
              <a:t>Câu</a:t>
            </a:r>
            <a:r>
              <a:rPr lang="en-US" sz="3600" b="1" dirty="0"/>
              <a:t> 2. </a:t>
            </a:r>
            <a:r>
              <a:rPr lang="en-US" sz="3600" dirty="0" err="1"/>
              <a:t>Đặt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ngữ</a:t>
            </a:r>
            <a:r>
              <a:rPr lang="en-US" sz="3600" dirty="0"/>
              <a:t> ở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 </a:t>
            </a:r>
            <a:r>
              <a:rPr lang="en-US" sz="3600" dirty="0" err="1"/>
              <a:t>trên</a:t>
            </a:r>
            <a:endParaRPr lang="en-US" sz="40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4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5B9E6F9-49A7-43E5-AB06-CEF2F90308DD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id="{E7D403A6-1637-4C3B-BD13-0069B5D6F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4557" r="2984" b="6216"/>
          <a:stretch/>
        </p:blipFill>
        <p:spPr>
          <a:xfrm>
            <a:off x="1835880" y="809065"/>
            <a:ext cx="8441441" cy="54319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8E14793-39FB-40C9-A60A-69EEA3398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44" y="4344524"/>
            <a:ext cx="1604357" cy="1558649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6594028-6525-4457-9820-22D8F044B913}"/>
              </a:ext>
            </a:extLst>
          </p:cNvPr>
          <p:cNvGrpSpPr/>
          <p:nvPr/>
        </p:nvGrpSpPr>
        <p:grpSpPr>
          <a:xfrm rot="289861">
            <a:off x="4714376" y="1541004"/>
            <a:ext cx="3536833" cy="2298424"/>
            <a:chOff x="6741949" y="3068424"/>
            <a:chExt cx="3280709" cy="2299022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4888BCB-98A8-4972-B00C-ACC00545E4C3}"/>
                </a:ext>
              </a:extLst>
            </p:cNvPr>
            <p:cNvSpPr txBox="1"/>
            <p:nvPr/>
          </p:nvSpPr>
          <p:spPr>
            <a:xfrm rot="21310139">
              <a:off x="6741949" y="4044007"/>
              <a:ext cx="32807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998" b="1" i="0" u="none" strike="noStrike" kern="1200" cap="none" spc="0" normalizeH="0" baseline="0" noProof="0" dirty="0">
                  <a:ln w="1270">
                    <a:solidFill>
                      <a:srgbClr val="7C3C21"/>
                    </a:solidFill>
                  </a:ln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uLnTx/>
                  <a:uFillTx/>
                  <a:latin typeface="UVN Ly Do" panose="03020702040505070503" pitchFamily="66" charset="0"/>
                  <a:ea typeface="小考拉体" panose="02000503000000000000" pitchFamily="2" charset="-122"/>
                  <a:cs typeface="+mn-cs"/>
                </a:rPr>
                <a:t>TIẾT 3</a:t>
              </a:r>
              <a:endParaRPr kumimoji="0" lang="zh-CN" altLang="en-US" sz="7198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UVN Ly Do" panose="03020702040505070503" pitchFamily="66" charset="0"/>
                <a:ea typeface="小考拉体" panose="02000503000000000000" pitchFamily="2" charset="-122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E0F44D9-F013-433A-82ED-568645F72B13}"/>
                </a:ext>
              </a:extLst>
            </p:cNvPr>
            <p:cNvSpPr/>
            <p:nvPr/>
          </p:nvSpPr>
          <p:spPr>
            <a:xfrm>
              <a:off x="6755194" y="3068424"/>
              <a:ext cx="9373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497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BD705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cs typeface="+mn-cs"/>
              </a:endParaRPr>
            </a:p>
          </p:txBody>
        </p:sp>
      </p:grpSp>
      <p:sp>
        <p:nvSpPr>
          <p:cNvPr id="5" name="AutoShape 2" descr="Tập viết: Chữ hoa: Q, V (kiểu 2)"/>
          <p:cNvSpPr>
            <a:spLocks noChangeAspect="1" noChangeArrowheads="1"/>
          </p:cNvSpPr>
          <p:nvPr/>
        </p:nvSpPr>
        <p:spPr bwMode="auto">
          <a:xfrm>
            <a:off x="155534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19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238672-02DD-4306-9AD6-CFFAF6E449D3}"/>
              </a:ext>
            </a:extLst>
          </p:cNvPr>
          <p:cNvSpPr txBox="1"/>
          <p:nvPr/>
        </p:nvSpPr>
        <p:spPr>
          <a:xfrm>
            <a:off x="577296" y="875843"/>
            <a:ext cx="6078945" cy="4461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 fontAlgn="base"/>
            <a:r>
              <a:rPr lang="en-US" sz="2399" b="1" dirty="0">
                <a:solidFill>
                  <a:srgbClr val="0070C0"/>
                </a:solidFill>
                <a:latin typeface="Calibri"/>
              </a:rPr>
              <a:t>+ </a:t>
            </a:r>
            <a:r>
              <a:rPr lang="vi-VN" sz="2399" b="1" dirty="0">
                <a:solidFill>
                  <a:srgbClr val="0070C0"/>
                </a:solidFill>
                <a:latin typeface="Arial" panose="020B0604020202020204" pitchFamily="34" charset="0"/>
              </a:rPr>
              <a:t>C</a:t>
            </a:r>
            <a:r>
              <a:rPr lang="en-US" sz="2399" b="1" dirty="0" err="1">
                <a:solidFill>
                  <a:srgbClr val="0070C0"/>
                </a:solidFill>
                <a:latin typeface="Calibri"/>
              </a:rPr>
              <a:t>ấu</a:t>
            </a:r>
            <a:r>
              <a:rPr lang="en-US" sz="2399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399" b="1" dirty="0" err="1">
                <a:solidFill>
                  <a:srgbClr val="0070C0"/>
                </a:solidFill>
                <a:latin typeface="Calibri"/>
              </a:rPr>
              <a:t>tạ</a:t>
            </a:r>
            <a:r>
              <a:rPr lang="vi-VN" sz="2399" b="1" dirty="0">
                <a:solidFill>
                  <a:srgbClr val="0070C0"/>
                </a:solidFill>
                <a:latin typeface="Arial" panose="020B0604020202020204" pitchFamily="34" charset="0"/>
              </a:rPr>
              <a:t>o</a:t>
            </a:r>
            <a:r>
              <a:rPr lang="en-US" sz="2399" b="1" dirty="0">
                <a:solidFill>
                  <a:srgbClr val="0070C0"/>
                </a:solidFill>
                <a:latin typeface="Calibri"/>
              </a:rPr>
              <a:t>: </a:t>
            </a:r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Cao 5 li ( 6 đường kẻ ngang)</a:t>
            </a:r>
          </a:p>
          <a:p>
            <a:pPr defTabSz="914126" fontAlgn="base"/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Viết 2 né</a:t>
            </a:r>
            <a:r>
              <a:rPr lang="en-US" sz="2399" dirty="0">
                <a:solidFill>
                  <a:prstClr val="black"/>
                </a:solidFill>
                <a:latin typeface="Calibri"/>
              </a:rPr>
              <a:t>t/ </a:t>
            </a:r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Nét 1: Nét hất</a:t>
            </a:r>
          </a:p>
          <a:p>
            <a:pPr defTabSz="914126" fontAlgn="base"/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Nét 2: Móc ngược (bên phải)</a:t>
            </a:r>
          </a:p>
          <a:p>
            <a:pPr defTabSz="914126" fontAlgn="base"/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Nét 3: Móc ngược (bên phải)</a:t>
            </a:r>
            <a:endParaRPr lang="en-US" sz="2399" b="1" dirty="0">
              <a:solidFill>
                <a:srgbClr val="0070C0"/>
              </a:solidFill>
              <a:latin typeface="Calibri"/>
            </a:endParaRPr>
          </a:p>
          <a:p>
            <a:pPr algn="just" defTabSz="914126" fontAlgn="base"/>
            <a:r>
              <a:rPr lang="en-US" sz="2399" b="1" dirty="0">
                <a:solidFill>
                  <a:srgbClr val="0070C0"/>
                </a:solidFill>
                <a:latin typeface="Calibri"/>
              </a:rPr>
              <a:t>+ </a:t>
            </a:r>
            <a:r>
              <a:rPr lang="en-US" sz="2399" b="1" dirty="0" err="1">
                <a:solidFill>
                  <a:srgbClr val="0070C0"/>
                </a:solidFill>
                <a:latin typeface="Calibri"/>
              </a:rPr>
              <a:t>Cách</a:t>
            </a:r>
            <a:r>
              <a:rPr lang="en-US" sz="2399" b="1" dirty="0">
                <a:solidFill>
                  <a:srgbClr val="0070C0"/>
                </a:solidFill>
                <a:latin typeface="Calibri"/>
              </a:rPr>
              <a:t> </a:t>
            </a:r>
            <a:r>
              <a:rPr lang="en-US" sz="2399" b="1" dirty="0" err="1">
                <a:solidFill>
                  <a:srgbClr val="0070C0"/>
                </a:solidFill>
                <a:latin typeface="Calibri"/>
              </a:rPr>
              <a:t>viết</a:t>
            </a:r>
            <a:r>
              <a:rPr lang="vi-VN" sz="2399" b="1" dirty="0">
                <a:solidFill>
                  <a:srgbClr val="0070C0"/>
                </a:solidFill>
                <a:latin typeface="Arial" panose="020B0604020202020204" pitchFamily="34" charset="0"/>
              </a:rPr>
              <a:t>:</a:t>
            </a:r>
          </a:p>
          <a:p>
            <a:pPr defTabSz="914126" fontAlgn="base"/>
            <a:r>
              <a:rPr lang="en-US" sz="2399" dirty="0">
                <a:solidFill>
                  <a:prstClr val="black"/>
                </a:solidFill>
                <a:latin typeface="Calibri"/>
              </a:rPr>
              <a:t> </a:t>
            </a:r>
            <a:r>
              <a:rPr lang="vi-VN" sz="1999" dirty="0">
                <a:solidFill>
                  <a:prstClr val="black"/>
                </a:solidFill>
                <a:latin typeface="Arial" panose="020B0604020202020204" pitchFamily="34" charset="0"/>
              </a:rPr>
              <a:t>Nét 1: Đặt bút trên đường kẻ 2, viết nét hất, đến đường kẻ 3 thì dừng lại.</a:t>
            </a:r>
          </a:p>
          <a:p>
            <a:pPr defTabSz="914126" fontAlgn="base"/>
            <a:r>
              <a:rPr lang="vi-VN" sz="1999" dirty="0">
                <a:solidFill>
                  <a:prstClr val="black"/>
                </a:solidFill>
                <a:latin typeface="Arial" panose="020B0604020202020204" pitchFamily="34" charset="0"/>
              </a:rPr>
              <a:t>Nét 2: Từ điểm dừng của bút của nét 1, chuyển hướng bút để viết nét móc ngược thứ nhất (1).</a:t>
            </a:r>
          </a:p>
          <a:p>
            <a:pPr defTabSz="914126" fontAlgn="base"/>
            <a:r>
              <a:rPr lang="vi-VN" sz="1999" dirty="0">
                <a:solidFill>
                  <a:prstClr val="black"/>
                </a:solidFill>
                <a:latin typeface="Arial" panose="020B0604020202020204" pitchFamily="34" charset="0"/>
              </a:rPr>
              <a:t>Nét 3: Từ điểm cuối của nét 2 (ở đường kẻ 2). Rê bút lên tới đường kẻ 3 rồi chuyển hướng bút ngược lại viết tiếp nét móc ngược thứ 2 (2). Dừng bút ở đường kẻ 2.</a:t>
            </a:r>
            <a:endParaRPr lang="vi-VN" sz="2399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461962-ABA4-4F43-91F2-6BA6260A4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990" y="71892"/>
            <a:ext cx="1609215" cy="8996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61042F-C5DA-494F-A065-9726E2B02074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" name="AutoShape 2" descr="Cách viết chữ x thường và hoa đúng nhất dành cho bé tập viết"/>
          <p:cNvSpPr>
            <a:spLocks noChangeAspect="1" noChangeArrowheads="1"/>
          </p:cNvSpPr>
          <p:nvPr/>
        </p:nvSpPr>
        <p:spPr bwMode="auto">
          <a:xfrm>
            <a:off x="155534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2" descr="Cách viết chữ y thường và hoa giúp tập viết chữ đẹp"/>
          <p:cNvSpPr>
            <a:spLocks noChangeAspect="1" noChangeArrowheads="1"/>
          </p:cNvSpPr>
          <p:nvPr/>
        </p:nvSpPr>
        <p:spPr bwMode="auto">
          <a:xfrm>
            <a:off x="307894" y="8828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DFBAF2-54A5-4421-B16B-1F67FB90B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951" y="521710"/>
            <a:ext cx="4717224" cy="461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9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" b="7440"/>
          <a:stretch>
            <a:fillRect/>
          </a:stretch>
        </p:blipFill>
        <p:spPr>
          <a:xfrm>
            <a:off x="-10297" y="76200"/>
            <a:ext cx="12188825" cy="68562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821196" y="2176598"/>
            <a:ext cx="4790208" cy="786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99"/>
          </a:p>
        </p:txBody>
      </p:sp>
      <p:sp>
        <p:nvSpPr>
          <p:cNvPr id="14" name="文本框 13"/>
          <p:cNvSpPr txBox="1"/>
          <p:nvPr/>
        </p:nvSpPr>
        <p:spPr>
          <a:xfrm>
            <a:off x="3122612" y="1905000"/>
            <a:ext cx="455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b="1" dirty="0">
                <a:solidFill>
                  <a:srgbClr val="FF0000"/>
                </a:solidFill>
                <a:latin typeface="Windsor" panose="00000400000000000000" pitchFamily="2" charset="0"/>
                <a:ea typeface="Windsor" panose="00000400000000000000" pitchFamily="2" charset="0"/>
                <a:cs typeface="Windsor" panose="00000400000000000000" pitchFamily="2" charset="0"/>
              </a:rPr>
              <a:t>KHỞI ĐỘNG</a:t>
            </a:r>
            <a:endParaRPr lang="zh-CN" altLang="en-US" sz="4800" b="1" dirty="0">
              <a:solidFill>
                <a:srgbClr val="FF0000"/>
              </a:solidFill>
              <a:latin typeface="Windsor" panose="00000400000000000000" pitchFamily="2" charset="0"/>
              <a:ea typeface="Windsor" panose="00000400000000000000" pitchFamily="2" charset="0"/>
              <a:cs typeface="Windsor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0">
        <p:fad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461962-ABA4-4F43-91F2-6BA6260A4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990" y="71892"/>
            <a:ext cx="1609215" cy="8996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1AC17D-C8B2-4A8A-85E4-EE34F6448EA0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" name="AutoShape 2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155534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AutoShape 4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307894" y="8828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AutoShape 6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460254" y="161189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AutoShape 8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612615" y="313549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AutoShape 10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764975" y="465909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AutoShape 2" descr="R18. TẬP VIẾT: ÔN CÁCH VIẾT CÁC CHỮ HOA A, M, N, Q, V (KIỂU 2) - Thư Viện  123"/>
          <p:cNvSpPr>
            <a:spLocks noChangeAspect="1" noChangeArrowheads="1"/>
          </p:cNvSpPr>
          <p:nvPr/>
        </p:nvSpPr>
        <p:spPr bwMode="auto">
          <a:xfrm>
            <a:off x="917335" y="618269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7488" y="618270"/>
            <a:ext cx="9781744" cy="83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26"/>
            <a:r>
              <a:rPr lang="vi-VN" sz="2399" b="1" i="1" dirty="0">
                <a:solidFill>
                  <a:srgbClr val="C00000"/>
                </a:solidFill>
                <a:latin typeface="Arial" panose="020B0604020202020204" pitchFamily="34" charset="0"/>
              </a:rPr>
              <a:t>Chú ý:</a:t>
            </a:r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 Cần viết cho cân đối các phần giống nhau. Như vậy, chữ </a:t>
            </a:r>
            <a:r>
              <a:rPr lang="en-US" sz="2399" dirty="0">
                <a:solidFill>
                  <a:prstClr val="black"/>
                </a:solidFill>
                <a:latin typeface="Calibri"/>
              </a:rPr>
              <a:t>U</a:t>
            </a:r>
            <a:r>
              <a:rPr lang="vi-VN" sz="2399" dirty="0">
                <a:solidFill>
                  <a:prstClr val="black"/>
                </a:solidFill>
                <a:latin typeface="Arial" panose="020B0604020202020204" pitchFamily="34" charset="0"/>
              </a:rPr>
              <a:t> mới nhìn cân đối và đẹp.</a:t>
            </a:r>
            <a:endParaRPr lang="en-US" sz="239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2" descr="Cách viết chữ y thường và hoa giúp tập viết chữ đẹp"/>
          <p:cNvSpPr>
            <a:spLocks noChangeAspect="1" noChangeArrowheads="1"/>
          </p:cNvSpPr>
          <p:nvPr/>
        </p:nvSpPr>
        <p:spPr bwMode="auto">
          <a:xfrm>
            <a:off x="1069696" y="770630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C1F44D-E67B-4FF4-8BDB-B84867B95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0634" y="1995429"/>
            <a:ext cx="6167557" cy="311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9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Inverted="1"/>
      </p:transition>
    </mc:Choice>
    <mc:Fallback xmlns="">
      <p:transition spd="slow" advTm="3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6741" y="-185099"/>
            <a:ext cx="11630171" cy="5800902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F79EF8F-D52B-4142-8574-939693801192}"/>
              </a:ext>
            </a:extLst>
          </p:cNvPr>
          <p:cNvSpPr/>
          <p:nvPr/>
        </p:nvSpPr>
        <p:spPr>
          <a:xfrm>
            <a:off x="1018271" y="3197916"/>
            <a:ext cx="10726346" cy="81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126"/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Rừng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U Minh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có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nhiều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loài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chim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00B0F0"/>
                </a:solidFill>
                <a:latin typeface="HP001 4 hàng" pitchFamily="34" charset="0"/>
              </a:rPr>
              <a:t>quý</a:t>
            </a:r>
            <a:r>
              <a:rPr lang="en-US" sz="4666" b="1" dirty="0">
                <a:solidFill>
                  <a:srgbClr val="00B0F0"/>
                </a:solidFill>
                <a:latin typeface="HP001 4 hàng" pitchFamily="34" charset="0"/>
              </a:rPr>
              <a:t>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29676E1-D80B-45C7-9AA4-B290C6054B06}"/>
              </a:ext>
            </a:extLst>
          </p:cNvPr>
          <p:cNvCxnSpPr/>
          <p:nvPr/>
        </p:nvCxnSpPr>
        <p:spPr>
          <a:xfrm>
            <a:off x="104095" y="3310421"/>
            <a:ext cx="485807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C23DDA97-CFC3-4E83-BCC1-BD02680B7B91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noFill/>
          <a:ln w="254000">
            <a:solidFill>
              <a:srgbClr val="00B05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vi-VN" sz="17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C7124E-356C-4E4B-89CD-4390D6C4B34B}"/>
              </a:ext>
            </a:extLst>
          </p:cNvPr>
          <p:cNvSpPr/>
          <p:nvPr/>
        </p:nvSpPr>
        <p:spPr>
          <a:xfrm>
            <a:off x="711014" y="1337423"/>
            <a:ext cx="10726346" cy="810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126"/>
            <a:r>
              <a:rPr lang="en-US" sz="4666" b="1" dirty="0" err="1">
                <a:solidFill>
                  <a:srgbClr val="7030A0"/>
                </a:solidFill>
                <a:latin typeface="HP001 4 hàng" pitchFamily="34" charset="0"/>
              </a:rPr>
              <a:t>Viết</a:t>
            </a:r>
            <a:r>
              <a:rPr lang="en-US" sz="4666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7030A0"/>
                </a:solidFill>
                <a:latin typeface="HP001 4 hàng" pitchFamily="34" charset="0"/>
              </a:rPr>
              <a:t>câu</a:t>
            </a:r>
            <a:r>
              <a:rPr lang="en-US" sz="4666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7030A0"/>
                </a:solidFill>
                <a:latin typeface="HP001 4 hàng" pitchFamily="34" charset="0"/>
              </a:rPr>
              <a:t>ứng</a:t>
            </a:r>
            <a:r>
              <a:rPr lang="en-US" sz="4666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4666" b="1" dirty="0" err="1">
                <a:solidFill>
                  <a:srgbClr val="7030A0"/>
                </a:solidFill>
                <a:latin typeface="HP001 4 hàng" pitchFamily="34" charset="0"/>
              </a:rPr>
              <a:t>dụng</a:t>
            </a:r>
            <a:r>
              <a:rPr lang="en-US" sz="4666" b="1" dirty="0">
                <a:solidFill>
                  <a:srgbClr val="7030A0"/>
                </a:solidFill>
                <a:latin typeface="HP001 4 hàng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792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decel="100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8" grpId="0"/>
      <p:bldP spid="1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5B9E6F9-49A7-43E5-AB06-CEF2F90308DD}"/>
              </a:ext>
            </a:extLst>
          </p:cNvPr>
          <p:cNvSpPr/>
          <p:nvPr/>
        </p:nvSpPr>
        <p:spPr>
          <a:xfrm>
            <a:off x="-1" y="893"/>
            <a:ext cx="12188825" cy="6856214"/>
          </a:xfrm>
          <a:prstGeom prst="rect">
            <a:avLst/>
          </a:prstGeom>
          <a:solidFill>
            <a:srgbClr val="13B8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 descr="图片包含 文字, 地图&#10;&#10;已生成极高可信度的说明">
            <a:extLst>
              <a:ext uri="{FF2B5EF4-FFF2-40B4-BE49-F238E27FC236}">
                <a16:creationId xmlns:a16="http://schemas.microsoft.com/office/drawing/2014/main" id="{E7D403A6-1637-4C3B-BD13-0069B5D6F8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14557" r="2984" b="6216"/>
          <a:stretch/>
        </p:blipFill>
        <p:spPr>
          <a:xfrm>
            <a:off x="1835880" y="809065"/>
            <a:ext cx="8441441" cy="54319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8E14793-39FB-40C9-A60A-69EEA33987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44" y="4344524"/>
            <a:ext cx="1604357" cy="1558649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26594028-6525-4457-9820-22D8F044B913}"/>
              </a:ext>
            </a:extLst>
          </p:cNvPr>
          <p:cNvGrpSpPr/>
          <p:nvPr/>
        </p:nvGrpSpPr>
        <p:grpSpPr>
          <a:xfrm rot="289861">
            <a:off x="4714376" y="1541004"/>
            <a:ext cx="3536833" cy="2298424"/>
            <a:chOff x="6741949" y="3068424"/>
            <a:chExt cx="3280709" cy="2299022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4888BCB-98A8-4972-B00C-ACC00545E4C3}"/>
                </a:ext>
              </a:extLst>
            </p:cNvPr>
            <p:cNvSpPr txBox="1"/>
            <p:nvPr/>
          </p:nvSpPr>
          <p:spPr>
            <a:xfrm rot="21310139">
              <a:off x="6741949" y="4044007"/>
              <a:ext cx="32807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998" b="1" i="0" u="none" strike="noStrike" kern="1200" cap="none" spc="0" normalizeH="0" baseline="0" noProof="0" dirty="0">
                  <a:ln w="1270">
                    <a:solidFill>
                      <a:srgbClr val="7C3C21"/>
                    </a:solidFill>
                  </a:ln>
                  <a:solidFill>
                    <a:srgbClr val="FF0000"/>
                  </a:solidFill>
                  <a:effectLst>
                    <a:outerShdw blurRad="50800" dist="38100" dir="5400000" algn="t" rotWithShape="0">
                      <a:prstClr val="black">
                        <a:alpha val="12000"/>
                      </a:prstClr>
                    </a:outerShdw>
                  </a:effectLst>
                  <a:uLnTx/>
                  <a:uFillTx/>
                  <a:latin typeface="UVN Ly Do" panose="03020702040505070503" pitchFamily="66" charset="0"/>
                  <a:ea typeface="小考拉体" panose="02000503000000000000" pitchFamily="2" charset="-122"/>
                  <a:cs typeface="+mn-cs"/>
                </a:rPr>
                <a:t>TIẾT 4</a:t>
              </a:r>
              <a:endParaRPr kumimoji="0" lang="zh-CN" altLang="en-US" sz="7198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UVN Ly Do" panose="03020702040505070503" pitchFamily="66" charset="0"/>
                <a:ea typeface="小考拉体" panose="02000503000000000000" pitchFamily="2" charset="-122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AE0F44D9-F013-433A-82ED-568645F72B13}"/>
                </a:ext>
              </a:extLst>
            </p:cNvPr>
            <p:cNvSpPr/>
            <p:nvPr/>
          </p:nvSpPr>
          <p:spPr>
            <a:xfrm>
              <a:off x="6755194" y="3068424"/>
              <a:ext cx="93738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1497" b="1" i="0" u="none" strike="noStrike" kern="1200" cap="none" spc="0" normalizeH="0" baseline="0" noProof="0" dirty="0">
                <a:ln w="1270">
                  <a:solidFill>
                    <a:srgbClr val="7C3C21"/>
                  </a:solidFill>
                </a:ln>
                <a:solidFill>
                  <a:srgbClr val="FBD705"/>
                </a:solidFill>
                <a:effectLst>
                  <a:outerShdw blurRad="50800" dist="38100" dir="5400000" algn="t" rotWithShape="0">
                    <a:prstClr val="black">
                      <a:alpha val="12000"/>
                    </a:prstClr>
                  </a:outerShdw>
                </a:effectLst>
                <a:uLnTx/>
                <a:uFillTx/>
                <a:latin typeface="小考拉体" panose="02000503000000000000" pitchFamily="2" charset="-122"/>
                <a:ea typeface="小考拉体" panose="02000503000000000000" pitchFamily="2" charset="-122"/>
                <a:cs typeface="+mn-cs"/>
              </a:endParaRPr>
            </a:p>
          </p:txBody>
        </p:sp>
      </p:grpSp>
      <p:sp>
        <p:nvSpPr>
          <p:cNvPr id="5" name="AutoShape 2" descr="Tập viết: Chữ hoa: Q, V (kiểu 2)"/>
          <p:cNvSpPr>
            <a:spLocks noChangeAspect="1" noChangeArrowheads="1"/>
          </p:cNvSpPr>
          <p:nvPr/>
        </p:nvSpPr>
        <p:spPr bwMode="auto">
          <a:xfrm>
            <a:off x="155534" y="-143532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14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6200" y="229722"/>
            <a:ext cx="9852634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Dựa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vào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và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câu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hỏi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gợi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ý,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đoán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nội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dung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của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từng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01" y="236222"/>
            <a:ext cx="556539" cy="64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BE7E8B-D5AF-46F8-91BC-4EEC43E73055}"/>
              </a:ext>
            </a:extLst>
          </p:cNvPr>
          <p:cNvSpPr txBox="1"/>
          <p:nvPr/>
        </p:nvSpPr>
        <p:spPr>
          <a:xfrm>
            <a:off x="2844059" y="1000074"/>
            <a:ext cx="541527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ctr" defTabSz="1217269"/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Cảm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ơn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họa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0911" y="1608291"/>
            <a:ext cx="7045557" cy="45114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133" dirty="0">
                <a:solidFill>
                  <a:prstClr val="black"/>
                </a:solidFill>
                <a:latin typeface="Calibri "/>
              </a:rPr>
              <a:t>                        (Theo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cổ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an-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đec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-xen)</a:t>
            </a:r>
            <a:endParaRPr lang="vi-VN" sz="2133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768FB-E8C9-4D17-9A38-2B78CCE73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46" y="2674607"/>
            <a:ext cx="5586546" cy="2785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D21266-51B3-440A-9944-20108A3EB8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693" y="2687708"/>
            <a:ext cx="6195986" cy="260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6200" y="229722"/>
            <a:ext cx="9852634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>
                <a:solidFill>
                  <a:prstClr val="black"/>
                </a:solidFill>
                <a:latin typeface="Calibri "/>
              </a:rPr>
              <a:t>Nghe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kể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chuyện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BE7E8B-D5AF-46F8-91BC-4EEC43E73055}"/>
              </a:ext>
            </a:extLst>
          </p:cNvPr>
          <p:cNvSpPr txBox="1"/>
          <p:nvPr/>
        </p:nvSpPr>
        <p:spPr>
          <a:xfrm>
            <a:off x="2844059" y="1000074"/>
            <a:ext cx="541527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ctr" defTabSz="1217269"/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Cảm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ơn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</a:t>
            </a:r>
            <a:r>
              <a:rPr lang="en-US" sz="2666" b="1" dirty="0" err="1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họa</a:t>
            </a:r>
            <a:r>
              <a:rPr lang="en-US" sz="2666" b="1" dirty="0">
                <a:solidFill>
                  <a:srgbClr val="C00000"/>
                </a:solidFill>
                <a:latin typeface="Aharoni" panose="02010803020104030203" pitchFamily="2" charset="-79"/>
                <a:ea typeface="Arial-Rounded" pitchFamily="34" charset="0"/>
                <a:cs typeface="Aharoni" panose="02010803020104030203" pitchFamily="2" charset="-79"/>
              </a:rPr>
              <a:t> mi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40911" y="1608291"/>
            <a:ext cx="7045557" cy="45114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133" dirty="0">
                <a:solidFill>
                  <a:prstClr val="black"/>
                </a:solidFill>
                <a:latin typeface="Calibri "/>
              </a:rPr>
              <a:t>                        (Theo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cổ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 an-</a:t>
            </a:r>
            <a:r>
              <a:rPr lang="en-US" sz="2133" i="1" dirty="0" err="1">
                <a:solidFill>
                  <a:prstClr val="black"/>
                </a:solidFill>
                <a:latin typeface="Calibri "/>
              </a:rPr>
              <a:t>đec</a:t>
            </a:r>
            <a:r>
              <a:rPr lang="en-US" sz="2133" i="1" dirty="0">
                <a:solidFill>
                  <a:prstClr val="black"/>
                </a:solidFill>
                <a:latin typeface="Calibri "/>
              </a:rPr>
              <a:t>-xen)</a:t>
            </a:r>
            <a:endParaRPr lang="vi-VN" sz="2133" dirty="0">
              <a:solidFill>
                <a:prstClr val="black"/>
              </a:solidFill>
              <a:latin typeface="Calibri 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D768FB-E8C9-4D17-9A38-2B78CCE73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46" y="2674607"/>
            <a:ext cx="5586546" cy="2785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D21266-51B3-440A-9944-20108A3EB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693" y="2687708"/>
            <a:ext cx="6195986" cy="26031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2C40EB-6C6A-4C8D-B931-E0CA1DE29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73" y="893"/>
            <a:ext cx="861418" cy="10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30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673166" y="7086540"/>
            <a:ext cx="812588" cy="8125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2" tIns="60872" rIns="121742" bIns="60872" rtlCol="0" anchor="ctr"/>
          <a:lstStyle/>
          <a:p>
            <a:pPr algn="ctr" defTabSz="1217269"/>
            <a:r>
              <a:rPr lang="en-US" sz="3732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2CE2A5-3F53-43D2-B756-E71876725BD0}"/>
              </a:ext>
            </a:extLst>
          </p:cNvPr>
          <p:cNvSpPr txBox="1"/>
          <p:nvPr/>
        </p:nvSpPr>
        <p:spPr>
          <a:xfrm>
            <a:off x="1074906" y="2717985"/>
            <a:ext cx="5008499" cy="1107545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-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Tranh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1: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tự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hào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có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chim</a:t>
            </a:r>
            <a:r>
              <a:rPr lang="en-US" sz="3199" b="1" dirty="0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3199" b="1" dirty="0" err="1">
                <a:solidFill>
                  <a:srgbClr val="A521AF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quý</a:t>
            </a:r>
            <a:endParaRPr lang="en-US" sz="3199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BB71CD7-143D-46D8-BD2B-BC2C9F69C57B}"/>
              </a:ext>
            </a:extLst>
          </p:cNvPr>
          <p:cNvSpPr/>
          <p:nvPr/>
        </p:nvSpPr>
        <p:spPr>
          <a:xfrm>
            <a:off x="346139" y="3118489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029A78-1DA2-4CE9-9381-E528C58EC8D6}"/>
              </a:ext>
            </a:extLst>
          </p:cNvPr>
          <p:cNvSpPr txBox="1"/>
          <p:nvPr/>
        </p:nvSpPr>
        <p:spPr>
          <a:xfrm>
            <a:off x="833652" y="253290"/>
            <a:ext cx="8140322" cy="492120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Kể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lại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từng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đoạn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truyện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theo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 </a:t>
            </a:r>
            <a:r>
              <a:rPr lang="en-US" sz="2399" b="1" dirty="0" err="1">
                <a:solidFill>
                  <a:prstClr val="black"/>
                </a:solidFill>
                <a:latin typeface="Calibri "/>
              </a:rPr>
              <a:t>tranh</a:t>
            </a:r>
            <a:r>
              <a:rPr lang="en-US" sz="2399" b="1" dirty="0">
                <a:solidFill>
                  <a:prstClr val="black"/>
                </a:solidFill>
                <a:latin typeface="Calibri "/>
              </a:rPr>
              <a:t>.</a:t>
            </a:r>
            <a:endParaRPr lang="vi-VN" sz="2399" b="1" dirty="0">
              <a:solidFill>
                <a:prstClr val="black"/>
              </a:solidFill>
              <a:latin typeface="Calibri 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26BDF5-AF33-4FFB-98E5-23D24239E9D4}"/>
              </a:ext>
            </a:extLst>
          </p:cNvPr>
          <p:cNvSpPr txBox="1"/>
          <p:nvPr/>
        </p:nvSpPr>
        <p:spPr>
          <a:xfrm>
            <a:off x="944364" y="1194383"/>
            <a:ext cx="5007181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Vật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ở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vương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quốc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khiến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tự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hào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nhất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5E33D6-038B-49EF-8DF5-F86445C60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61" y="235550"/>
            <a:ext cx="861418" cy="10076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7BFF9C-5DC0-4DE9-B138-778FAB3665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843" b="27577"/>
          <a:stretch/>
        </p:blipFill>
        <p:spPr>
          <a:xfrm>
            <a:off x="5484971" y="1251751"/>
            <a:ext cx="6557271" cy="391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673166" y="7086540"/>
            <a:ext cx="812588" cy="81258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2" tIns="60872" rIns="121742" bIns="60872" rtlCol="0" anchor="ctr"/>
          <a:lstStyle/>
          <a:p>
            <a:pPr algn="ctr" defTabSz="1217269"/>
            <a:r>
              <a:rPr lang="en-US" sz="3732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26BDF5-AF33-4FFB-98E5-23D24239E9D4}"/>
              </a:ext>
            </a:extLst>
          </p:cNvPr>
          <p:cNvSpPr txBox="1"/>
          <p:nvPr/>
        </p:nvSpPr>
        <p:spPr>
          <a:xfrm>
            <a:off x="812588" y="1360300"/>
            <a:ext cx="4570809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được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tặng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sao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trở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về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rừng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xanh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2CE2A5-3F53-43D2-B756-E71876725BD0}"/>
              </a:ext>
            </a:extLst>
          </p:cNvPr>
          <p:cNvSpPr txBox="1"/>
          <p:nvPr/>
        </p:nvSpPr>
        <p:spPr>
          <a:xfrm>
            <a:off x="1003116" y="2921132"/>
            <a:ext cx="4189754" cy="135363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666" b="1" dirty="0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Tranh 2: Nhà vua được tặng 1 con chim đồ chơi bằng </a:t>
            </a:r>
            <a:r>
              <a:rPr lang="en-US" sz="2666" b="1" dirty="0" err="1" smtClean="0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máy</a:t>
            </a:r>
            <a:endParaRPr lang="en-US" sz="2666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5BB71CD7-143D-46D8-BD2B-BC2C9F69C57B}"/>
              </a:ext>
            </a:extLst>
          </p:cNvPr>
          <p:cNvSpPr/>
          <p:nvPr/>
        </p:nvSpPr>
        <p:spPr>
          <a:xfrm>
            <a:off x="400623" y="3144746"/>
            <a:ext cx="457081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3C67A0-B7D6-45AC-9BB8-20FB87F45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412" y="1194382"/>
            <a:ext cx="6100960" cy="368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8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EC9276-9301-4FA4-9D73-3BA58C2E1752}"/>
              </a:ext>
            </a:extLst>
          </p:cNvPr>
          <p:cNvSpPr txBox="1"/>
          <p:nvPr/>
        </p:nvSpPr>
        <p:spPr>
          <a:xfrm>
            <a:off x="1479226" y="584942"/>
            <a:ext cx="3550251" cy="94339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algn="just"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Điều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gì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xảy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ra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với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món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quà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nhà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vua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tặng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C09F61-9071-4E42-8823-8B255B37E5A7}"/>
              </a:ext>
            </a:extLst>
          </p:cNvPr>
          <p:cNvSpPr txBox="1"/>
          <p:nvPr/>
        </p:nvSpPr>
        <p:spPr>
          <a:xfrm>
            <a:off x="1479226" y="2311691"/>
            <a:ext cx="4266089" cy="1763879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666" b="1">
                <a:solidFill>
                  <a:srgbClr val="A521AF"/>
                </a:solidFill>
                <a:latin typeface="Times New Roman" panose="02020603050405020304" pitchFamily="18" charset="0"/>
                <a:ea typeface="Arial-Rounded" pitchFamily="34" charset="0"/>
                <a:cs typeface="Calibri Light" panose="020F0302020204030204" pitchFamily="34" charset="0"/>
              </a:rPr>
              <a:t>Tranh 3: con chim đồ chơi bị hỏng mọi người tháo tung ra để sửa nhưng không được</a:t>
            </a:r>
            <a:endParaRPr lang="en-US" sz="2666" b="1" dirty="0">
              <a:solidFill>
                <a:srgbClr val="A521AF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5295161-9C40-4753-A821-72D527D3F41E}"/>
              </a:ext>
            </a:extLst>
          </p:cNvPr>
          <p:cNvSpPr/>
          <p:nvPr/>
        </p:nvSpPr>
        <p:spPr>
          <a:xfrm>
            <a:off x="732710" y="2514838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8D57FF-D2BA-4E73-8098-DFD325D7E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232" y="1194383"/>
            <a:ext cx="5605792" cy="343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5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0EC9276-9301-4FA4-9D73-3BA58C2E1752}"/>
              </a:ext>
            </a:extLst>
          </p:cNvPr>
          <p:cNvSpPr txBox="1"/>
          <p:nvPr/>
        </p:nvSpPr>
        <p:spPr>
          <a:xfrm>
            <a:off x="1068553" y="788089"/>
            <a:ext cx="4619565" cy="135363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Vì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sao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quay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trở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về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hoàng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cung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cất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tiếng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hót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đầy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cảm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dirty="0" err="1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xúc</a:t>
            </a:r>
            <a:r>
              <a:rPr lang="en-US" sz="2666" b="1" dirty="0">
                <a:solidFill>
                  <a:srgbClr val="0070C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C09F61-9071-4E42-8823-8B255B37E5A7}"/>
              </a:ext>
            </a:extLst>
          </p:cNvPr>
          <p:cNvSpPr txBox="1"/>
          <p:nvPr/>
        </p:nvSpPr>
        <p:spPr>
          <a:xfrm>
            <a:off x="1116697" y="2517263"/>
            <a:ext cx="4571421" cy="1230528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vi-VN" sz="2399" b="1">
                <a:solidFill>
                  <a:prstClr val="black"/>
                </a:solidFill>
                <a:latin typeface="Arial" panose="020B0604020202020204" pitchFamily="34" charset="0"/>
              </a:rPr>
              <a:t>Tranh 4: Biết vua ốm chim tìm về hoàng cung cất tiếng hót giúp vua khỏi bệnh.</a:t>
            </a:r>
            <a:endParaRPr lang="vi-VN" sz="2399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5295161-9C40-4753-A821-72D527D3F41E}"/>
              </a:ext>
            </a:extLst>
          </p:cNvPr>
          <p:cNvSpPr/>
          <p:nvPr/>
        </p:nvSpPr>
        <p:spPr>
          <a:xfrm>
            <a:off x="357538" y="2738452"/>
            <a:ext cx="711015" cy="18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7269"/>
            <a:endParaRPr lang="vi-VN" sz="2399">
              <a:solidFill>
                <a:srgbClr val="A521A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8A3B31-DC48-458B-A737-3D9A6A102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265" y="1246365"/>
            <a:ext cx="5459772" cy="359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8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BB6B3E-8EAB-4755-97CD-091FBAB171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807" r="91667" b="45645"/>
          <a:stretch/>
        </p:blipFill>
        <p:spPr>
          <a:xfrm>
            <a:off x="304720" y="280220"/>
            <a:ext cx="1828324" cy="1218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AD7271-B993-4909-9E7A-E627168C803B}"/>
              </a:ext>
            </a:extLst>
          </p:cNvPr>
          <p:cNvSpPr txBox="1"/>
          <p:nvPr/>
        </p:nvSpPr>
        <p:spPr>
          <a:xfrm>
            <a:off x="711014" y="1869156"/>
            <a:ext cx="10665222" cy="533157"/>
          </a:xfrm>
          <a:prstGeom prst="rect">
            <a:avLst/>
          </a:prstGeom>
          <a:noFill/>
        </p:spPr>
        <p:txBody>
          <a:bodyPr wrap="square" lIns="121724" tIns="60864" rIns="121724" bIns="60864" rtlCol="0">
            <a:spAutoFit/>
          </a:bodyPr>
          <a:lstStyle/>
          <a:p>
            <a:pPr defTabSz="1217269"/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Đóng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vai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chim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họa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mi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kể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cho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người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thân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các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sự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viêc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 </a:t>
            </a:r>
            <a:r>
              <a:rPr lang="en-US" sz="2666" b="1" i="1" dirty="0" err="1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trên</a:t>
            </a:r>
            <a:r>
              <a:rPr lang="en-US" sz="2666" b="1" i="1" dirty="0">
                <a:solidFill>
                  <a:srgbClr val="C00000"/>
                </a:solidFill>
                <a:latin typeface="Calibri"/>
                <a:ea typeface="Arial-Rounded" pitchFamily="34" charset="0"/>
                <a:cs typeface="Calibri Light" panose="020F0302020204030204" pitchFamily="34" charset="0"/>
              </a:rPr>
              <a:t>.</a:t>
            </a:r>
            <a:endParaRPr lang="en-US" sz="3199" b="1" i="1" dirty="0">
              <a:solidFill>
                <a:srgbClr val="C00000"/>
              </a:solidFill>
              <a:latin typeface="Calibri"/>
              <a:ea typeface="Arial-Rounded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9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377FC5-04E5-42E4-BF54-047A1EAA8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77" y="173382"/>
            <a:ext cx="6542693" cy="90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38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D3CC1B0A-C0FA-42BB-A0DE-B9410B95E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988" y="-13064"/>
            <a:ext cx="12877800" cy="68710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355F66-A617-4373-9B18-F16044AF01D7}"/>
              </a:ext>
            </a:extLst>
          </p:cNvPr>
          <p:cNvSpPr txBox="1"/>
          <p:nvPr/>
        </p:nvSpPr>
        <p:spPr>
          <a:xfrm>
            <a:off x="4189412" y="1420020"/>
            <a:ext cx="3100918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b="1" dirty="0">
                <a:solidFill>
                  <a:srgbClr val="FFFF00"/>
                </a:solidFill>
              </a:rPr>
              <a:t>CỦNG CỐ, DẶN DÒ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6544E8-AB14-43DB-905A-C5D4F8E490FC}"/>
              </a:ext>
            </a:extLst>
          </p:cNvPr>
          <p:cNvSpPr txBox="1"/>
          <p:nvPr/>
        </p:nvSpPr>
        <p:spPr>
          <a:xfrm>
            <a:off x="2970212" y="1899403"/>
            <a:ext cx="5867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0975" indent="-550975" algn="just">
              <a:buFontTx/>
              <a:buChar char="-"/>
            </a:pP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39,40).</a:t>
            </a:r>
          </a:p>
          <a:p>
            <a:pPr marL="550975" indent="-550975" algn="just">
              <a:buFontTx/>
              <a:buChar char="-"/>
            </a:pP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U,</a:t>
            </a:r>
          </a:p>
          <a:p>
            <a:endParaRPr lang="vi-VN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2555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>
            <a:spLocks/>
          </p:cNvSpPr>
          <p:nvPr/>
        </p:nvSpPr>
        <p:spPr bwMode="auto">
          <a:xfrm>
            <a:off x="4162696" y="1937551"/>
            <a:ext cx="4070130" cy="2035988"/>
          </a:xfrm>
          <a:custGeom>
            <a:avLst/>
            <a:gdLst>
              <a:gd name="T0" fmla="*/ 1748631 w 3744416"/>
              <a:gd name="T1" fmla="*/ 0 h 1872208"/>
              <a:gd name="T2" fmla="*/ 3497262 w 3744416"/>
              <a:gd name="T3" fmla="*/ 1749425 h 1872208"/>
              <a:gd name="T4" fmla="*/ 0 w 3744416"/>
              <a:gd name="T5" fmla="*/ 1749425 h 1872208"/>
              <a:gd name="T6" fmla="*/ 1748631 w 3744416"/>
              <a:gd name="T7" fmla="*/ 0 h 187220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44416" h="1872208">
                <a:moveTo>
                  <a:pt x="1872208" y="0"/>
                </a:moveTo>
                <a:cubicBezTo>
                  <a:pt x="2906200" y="0"/>
                  <a:pt x="3744416" y="838216"/>
                  <a:pt x="3744416" y="1872208"/>
                </a:cubicBezTo>
                <a:lnTo>
                  <a:pt x="0" y="1872208"/>
                </a:lnTo>
                <a:cubicBezTo>
                  <a:pt x="0" y="838216"/>
                  <a:pt x="838216" y="0"/>
                  <a:pt x="1872208" y="0"/>
                </a:cubicBezTo>
                <a:close/>
              </a:path>
            </a:pathLst>
          </a:custGeom>
          <a:noFill/>
          <a:ln w="38100" cap="flat" cmpd="sng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2933">
              <a:solidFill>
                <a:srgbClr val="280014"/>
              </a:solidFill>
              <a:latin typeface="Times New Roman"/>
              <a:ea typeface="微软雅黑"/>
            </a:endParaRPr>
          </a:p>
        </p:txBody>
      </p:sp>
      <p:sp>
        <p:nvSpPr>
          <p:cNvPr id="4" name="MH_Other_2"/>
          <p:cNvSpPr>
            <a:spLocks noChangeArrowheads="1"/>
          </p:cNvSpPr>
          <p:nvPr/>
        </p:nvSpPr>
        <p:spPr bwMode="auto">
          <a:xfrm>
            <a:off x="4441674" y="2281193"/>
            <a:ext cx="3443814" cy="344381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lIns="90147" tIns="46978" rIns="90147" bIns="46978" anchor="ctr"/>
          <a:lstStyle/>
          <a:p>
            <a:pPr algn="ctr" latinLnBrk="1"/>
            <a:endParaRPr lang="zh-CN" altLang="en-US" sz="1300">
              <a:solidFill>
                <a:srgbClr val="FFFFFF"/>
              </a:solidFill>
              <a:latin typeface="微软雅黑 Light" charset="-122"/>
              <a:ea typeface="微软雅黑 Light" charset="-122"/>
            </a:endParaRPr>
          </a:p>
        </p:txBody>
      </p:sp>
      <p:pic>
        <p:nvPicPr>
          <p:cNvPr id="11" name="Picture 2" descr="C:\Users\Administrator\Desktop\suc\512个各行各业背景透明人物头像png图标素材\image5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94" y="2401254"/>
            <a:ext cx="3144566" cy="314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F66A6D-BEA9-4082-A325-0BFAF506F977}"/>
              </a:ext>
            </a:extLst>
          </p:cNvPr>
          <p:cNvSpPr/>
          <p:nvPr/>
        </p:nvSpPr>
        <p:spPr>
          <a:xfrm>
            <a:off x="251725" y="239369"/>
            <a:ext cx="11685375" cy="4914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933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C36D56-41F6-4CA9-BF33-6F08ED5DCDD7}"/>
              </a:ext>
            </a:extLst>
          </p:cNvPr>
          <p:cNvSpPr txBox="1"/>
          <p:nvPr/>
        </p:nvSpPr>
        <p:spPr>
          <a:xfrm>
            <a:off x="765470" y="3539746"/>
            <a:ext cx="5432290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99" b="1" dirty="0">
                <a:solidFill>
                  <a:srgbClr val="FF0000"/>
                </a:solidFill>
              </a:rPr>
              <a:t>TẠM BIỆT, HẸN GẶP LẠI</a:t>
            </a: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id="{AD38FB8A-3E90-45EA-9AD2-233101333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725" y="85307"/>
            <a:ext cx="2464013" cy="192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29086"/>
      </p:ext>
    </p:extLst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234619" y="615127"/>
            <a:ext cx="9736720" cy="1003782"/>
          </a:xfrm>
          <a:prstGeom prst="rect">
            <a:avLst/>
          </a:prstGeom>
          <a:noFill/>
        </p:spPr>
        <p:txBody>
          <a:bodyPr wrap="square" lIns="110154" tIns="55077" rIns="110154" bIns="55077" rtlCol="0">
            <a:spAutoFit/>
          </a:bodyPr>
          <a:lstStyle/>
          <a:p>
            <a:pPr algn="ctr"/>
            <a:r>
              <a:rPr lang="en-US" sz="5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071045-9910-4E8B-A75E-76212F6E2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812" y="381001"/>
            <a:ext cx="9972193" cy="2590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DD4FA8-E86D-4B03-B799-20015579F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5" y="2971800"/>
            <a:ext cx="5715000" cy="3819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E3788F-5719-433C-B79F-9C953E092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7042" y="2951601"/>
            <a:ext cx="6111238" cy="381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26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10322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OpenSans"/>
              </a:rPr>
              <a:t>x</a:t>
            </a:r>
            <a:r>
              <a:rPr lang="vi-VN" sz="3200" b="0" i="0" dirty="0" smtClean="0">
                <a:solidFill>
                  <a:srgbClr val="000000"/>
                </a:solidFill>
                <a:effectLst/>
                <a:latin typeface="OpenSans"/>
              </a:rPr>
              <a:t>on</a:t>
            </a:r>
            <a:endParaRPr lang="vi-VN" sz="32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3952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8308748" y="961681"/>
            <a:ext cx="2971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181780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10322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OpenSans"/>
              </a:rPr>
              <a:t>x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on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395263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lang="en-US" sz="2800" dirty="0">
              <a:solidFill>
                <a:srgbClr val="000000"/>
              </a:solidFill>
              <a:latin typeface="OpenSans"/>
            </a:endParaRPr>
          </a:p>
          <a:p>
            <a:pPr>
              <a:defRPr/>
            </a:pPr>
            <a:r>
              <a:rPr lang="vi-VN" sz="2400" dirty="0">
                <a:solidFill>
                  <a:srgbClr val="000000"/>
                </a:solidFill>
                <a:latin typeface="OpenSan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8308748" y="961681"/>
            <a:ext cx="2971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138037-0E4A-4BA3-B440-B5ED0120D8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9519" y="1447800"/>
            <a:ext cx="1261981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B43823-CCAB-4CE5-A89E-5DC9E763F8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3686" y="4343400"/>
            <a:ext cx="1261981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EDFE67-CC14-4352-A581-2E23E0601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5612" y="3505200"/>
            <a:ext cx="1892744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7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reeform 5"/>
          <p:cNvSpPr>
            <a:spLocks/>
          </p:cNvSpPr>
          <p:nvPr/>
        </p:nvSpPr>
        <p:spPr bwMode="auto">
          <a:xfrm>
            <a:off x="4377612" y="584202"/>
            <a:ext cx="809098" cy="5578476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638" tIns="41319" rIns="82638" bIns="41319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+mj-lt"/>
            </a:endParaRPr>
          </a:p>
        </p:txBody>
      </p:sp>
      <p:grpSp>
        <p:nvGrpSpPr>
          <p:cNvPr id="143" name="组合 142"/>
          <p:cNvGrpSpPr/>
          <p:nvPr/>
        </p:nvGrpSpPr>
        <p:grpSpPr>
          <a:xfrm>
            <a:off x="4438977" y="566936"/>
            <a:ext cx="5067085" cy="1099882"/>
            <a:chOff x="4419627" y="150457"/>
            <a:chExt cx="5068407" cy="1099883"/>
          </a:xfrm>
        </p:grpSpPr>
        <p:grpSp>
          <p:nvGrpSpPr>
            <p:cNvPr id="144" name="组合 143"/>
            <p:cNvGrpSpPr/>
            <p:nvPr/>
          </p:nvGrpSpPr>
          <p:grpSpPr>
            <a:xfrm>
              <a:off x="4419627" y="521102"/>
              <a:ext cx="727764" cy="729238"/>
              <a:chOff x="4318029" y="521102"/>
              <a:chExt cx="727764" cy="729238"/>
            </a:xfrm>
          </p:grpSpPr>
          <p:sp>
            <p:nvSpPr>
              <p:cNvPr id="147" name="任意多边形 82"/>
              <p:cNvSpPr/>
              <p:nvPr/>
            </p:nvSpPr>
            <p:spPr bwMode="auto">
              <a:xfrm rot="3738964">
                <a:off x="4317292" y="521839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4452653" y="560870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1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46" name="矩形 39"/>
            <p:cNvSpPr>
              <a:spLocks noChangeArrowheads="1"/>
            </p:cNvSpPr>
            <p:nvPr/>
          </p:nvSpPr>
          <p:spPr bwMode="auto">
            <a:xfrm>
              <a:off x="5167554" y="150457"/>
              <a:ext cx="4320480" cy="98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sz="4400" dirty="0">
                  <a:solidFill>
                    <a:srgbClr val="0070C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Lon </a:t>
              </a:r>
              <a:r>
                <a:rPr lang="en-US" sz="4400" dirty="0" err="1">
                  <a:solidFill>
                    <a:srgbClr val="0070C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xon</a:t>
              </a:r>
              <a:endParaRPr lang="zh-CN" altLang="en-US" sz="4300" dirty="0">
                <a:solidFill>
                  <a:srgbClr val="0070C0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4763638" y="1864823"/>
            <a:ext cx="4544991" cy="1028664"/>
            <a:chOff x="4441097" y="599489"/>
            <a:chExt cx="4546176" cy="1028664"/>
          </a:xfrm>
        </p:grpSpPr>
        <p:grpSp>
          <p:nvGrpSpPr>
            <p:cNvPr id="150" name="组合 149"/>
            <p:cNvGrpSpPr/>
            <p:nvPr/>
          </p:nvGrpSpPr>
          <p:grpSpPr>
            <a:xfrm>
              <a:off x="4441097" y="898915"/>
              <a:ext cx="727764" cy="729238"/>
              <a:chOff x="4339499" y="898915"/>
              <a:chExt cx="727764" cy="729238"/>
            </a:xfrm>
          </p:grpSpPr>
          <p:sp>
            <p:nvSpPr>
              <p:cNvPr id="153" name="任意多边形 82"/>
              <p:cNvSpPr/>
              <p:nvPr/>
            </p:nvSpPr>
            <p:spPr bwMode="auto">
              <a:xfrm rot="3738964">
                <a:off x="4338762" y="899652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FFFFFF"/>
                  </a:solidFill>
                  <a:ea typeface="宋体"/>
                </a:endParaRP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474113" y="938673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chemeClr val="bg1"/>
                    </a:solidFill>
                    <a:ea typeface="微软雅黑" pitchFamily="34" charset="-122"/>
                  </a:rPr>
                  <a:t>2</a:t>
                </a:r>
                <a:endParaRPr lang="zh-CN" altLang="en-US" sz="2900" spc="271" dirty="0">
                  <a:solidFill>
                    <a:schemeClr val="bg1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2" name="矩形 39"/>
            <p:cNvSpPr>
              <a:spLocks noChangeArrowheads="1"/>
            </p:cNvSpPr>
            <p:nvPr/>
          </p:nvSpPr>
          <p:spPr bwMode="auto">
            <a:xfrm>
              <a:off x="5224896" y="599489"/>
              <a:ext cx="3762377" cy="98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904"/>
                </a:spcBef>
              </a:pPr>
              <a:r>
                <a:rPr lang="en-US" sz="4400" dirty="0" err="1">
                  <a:solidFill>
                    <a:srgbClr val="B43C0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Lân</a:t>
              </a:r>
              <a:r>
                <a:rPr lang="en-US" sz="4400" dirty="0">
                  <a:solidFill>
                    <a:srgbClr val="B43C0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la</a:t>
              </a:r>
              <a:endParaRPr lang="zh-CN" altLang="en-US" sz="4300" dirty="0">
                <a:solidFill>
                  <a:srgbClr val="B43C00"/>
                </a:solidFill>
                <a:latin typeface="Arial" pitchFamily="34" charset="0"/>
                <a:ea typeface="微软雅黑" pitchFamily="34" charset="-122"/>
                <a:cs typeface="Arial" pitchFamily="34" charset="0"/>
              </a:endParaRPr>
            </a:p>
          </p:txBody>
        </p:sp>
      </p:grpSp>
      <p:grpSp>
        <p:nvGrpSpPr>
          <p:cNvPr id="155" name="组合 154"/>
          <p:cNvGrpSpPr/>
          <p:nvPr/>
        </p:nvGrpSpPr>
        <p:grpSpPr>
          <a:xfrm>
            <a:off x="4755780" y="3175519"/>
            <a:ext cx="5453434" cy="1017916"/>
            <a:chOff x="4358550" y="823454"/>
            <a:chExt cx="4552553" cy="1017917"/>
          </a:xfrm>
        </p:grpSpPr>
        <p:grpSp>
          <p:nvGrpSpPr>
            <p:cNvPr id="156" name="组合 155"/>
            <p:cNvGrpSpPr/>
            <p:nvPr/>
          </p:nvGrpSpPr>
          <p:grpSpPr>
            <a:xfrm>
              <a:off x="4358550" y="953934"/>
              <a:ext cx="727763" cy="887437"/>
              <a:chOff x="4256952" y="953934"/>
              <a:chExt cx="727763" cy="887437"/>
            </a:xfrm>
          </p:grpSpPr>
          <p:sp>
            <p:nvSpPr>
              <p:cNvPr id="159" name="任意多边形 82"/>
              <p:cNvSpPr/>
              <p:nvPr/>
            </p:nvSpPr>
            <p:spPr bwMode="auto">
              <a:xfrm rot="3738964">
                <a:off x="4177115" y="1033771"/>
                <a:ext cx="887437" cy="727763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3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00B050"/>
                  </a:solidFill>
                  <a:ea typeface="宋体"/>
                </a:endParaRPr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4422253" y="1142844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rgbClr val="00B050"/>
                    </a:solidFill>
                    <a:ea typeface="微软雅黑" pitchFamily="34" charset="-122"/>
                  </a:rPr>
                  <a:t>3</a:t>
                </a:r>
                <a:endParaRPr lang="zh-CN" altLang="en-US" sz="2900" spc="271" dirty="0">
                  <a:solidFill>
                    <a:srgbClr val="00B050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58" name="矩形 39"/>
            <p:cNvSpPr>
              <a:spLocks noChangeArrowheads="1"/>
            </p:cNvSpPr>
            <p:nvPr/>
          </p:nvSpPr>
          <p:spPr bwMode="auto">
            <a:xfrm>
              <a:off x="5148725" y="823454"/>
              <a:ext cx="3762378" cy="98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44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Nhấp</a:t>
              </a:r>
              <a:r>
                <a:rPr lang="en-US" sz="4400" dirty="0"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latin typeface="Arial" pitchFamily="34" charset="0"/>
                  <a:ea typeface="Arial-Rounded" pitchFamily="34" charset="0"/>
                  <a:cs typeface="Arial" pitchFamily="34" charset="0"/>
                </a:rPr>
                <a:t>nhem</a:t>
              </a:r>
              <a:endParaRPr lang="en-US" sz="4400" dirty="0"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grpSp>
        <p:nvGrpSpPr>
          <p:cNvPr id="161" name="组合 160"/>
          <p:cNvGrpSpPr/>
          <p:nvPr/>
        </p:nvGrpSpPr>
        <p:grpSpPr>
          <a:xfrm>
            <a:off x="4534260" y="4394341"/>
            <a:ext cx="5307391" cy="1034474"/>
            <a:chOff x="4226902" y="976133"/>
            <a:chExt cx="5308775" cy="1034476"/>
          </a:xfrm>
        </p:grpSpPr>
        <p:grpSp>
          <p:nvGrpSpPr>
            <p:cNvPr id="162" name="组合 161"/>
            <p:cNvGrpSpPr/>
            <p:nvPr/>
          </p:nvGrpSpPr>
          <p:grpSpPr>
            <a:xfrm>
              <a:off x="4226902" y="1281371"/>
              <a:ext cx="727764" cy="729238"/>
              <a:chOff x="4125304" y="1281371"/>
              <a:chExt cx="727764" cy="729238"/>
            </a:xfrm>
          </p:grpSpPr>
          <p:sp>
            <p:nvSpPr>
              <p:cNvPr id="165" name="任意多边形 82"/>
              <p:cNvSpPr/>
              <p:nvPr/>
            </p:nvSpPr>
            <p:spPr bwMode="auto">
              <a:xfrm rot="3738964">
                <a:off x="4124567" y="1282108"/>
                <a:ext cx="729238" cy="72776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kern="0">
                  <a:solidFill>
                    <a:srgbClr val="7030A0"/>
                  </a:solidFill>
                  <a:ea typeface="宋体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4259925" y="1373390"/>
                <a:ext cx="408680" cy="538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:r>
                  <a:rPr lang="en-US" altLang="zh-CN" sz="2900" spc="271" dirty="0">
                    <a:solidFill>
                      <a:srgbClr val="7030A0"/>
                    </a:solidFill>
                    <a:ea typeface="微软雅黑" pitchFamily="34" charset="-122"/>
                  </a:rPr>
                  <a:t>4</a:t>
                </a:r>
                <a:endParaRPr lang="zh-CN" altLang="en-US" sz="2900" spc="271" dirty="0">
                  <a:solidFill>
                    <a:srgbClr val="7030A0"/>
                  </a:solidFill>
                  <a:ea typeface="微软雅黑" pitchFamily="34" charset="-122"/>
                </a:endParaRPr>
              </a:p>
            </p:txBody>
          </p:sp>
        </p:grpSp>
        <p:sp>
          <p:nvSpPr>
            <p:cNvPr id="164" name="矩形 39"/>
            <p:cNvSpPr>
              <a:spLocks noChangeArrowheads="1"/>
            </p:cNvSpPr>
            <p:nvPr/>
          </p:nvSpPr>
          <p:spPr bwMode="auto">
            <a:xfrm>
              <a:off x="5082408" y="976133"/>
              <a:ext cx="4453269" cy="982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4400" dirty="0" err="1">
                  <a:solidFill>
                    <a:srgbClr val="7030A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Liếu</a:t>
              </a:r>
              <a:r>
                <a:rPr lang="en-US" sz="4400" dirty="0">
                  <a:solidFill>
                    <a:srgbClr val="7030A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 </a:t>
              </a:r>
              <a:r>
                <a:rPr lang="en-US" sz="4400" dirty="0" err="1">
                  <a:solidFill>
                    <a:srgbClr val="7030A0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điếu</a:t>
              </a:r>
              <a:endParaRPr lang="en-US" sz="4400" dirty="0">
                <a:solidFill>
                  <a:srgbClr val="7030A0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218717" y="499512"/>
            <a:ext cx="2234618" cy="1497584"/>
          </a:xfrm>
          <a:prstGeom prst="cloudCallout">
            <a:avLst>
              <a:gd name="adj1" fmla="val 35877"/>
              <a:gd name="adj2" fmla="val 91360"/>
            </a:avLst>
          </a:prstGeom>
          <a:solidFill>
            <a:schemeClr val="bg1"/>
          </a:solidFill>
          <a:ln>
            <a:solidFill>
              <a:srgbClr val="BF2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endParaRPr lang="en-US"/>
          </a:p>
        </p:txBody>
      </p:sp>
      <p:sp>
        <p:nvSpPr>
          <p:cNvPr id="50" name="TextBox 33"/>
          <p:cNvSpPr txBox="1"/>
          <p:nvPr/>
        </p:nvSpPr>
        <p:spPr>
          <a:xfrm rot="21324261">
            <a:off x="546604" y="895282"/>
            <a:ext cx="1578847" cy="557564"/>
          </a:xfrm>
          <a:prstGeom prst="rect">
            <a:avLst/>
          </a:prstGeom>
          <a:noFill/>
        </p:spPr>
        <p:txBody>
          <a:bodyPr wrap="none" lIns="110213" tIns="55106" rIns="110213" bIns="55106" rtlCol="0">
            <a:spAutoFit/>
          </a:bodyPr>
          <a:lstStyle/>
          <a:p>
            <a:pPr algn="l"/>
            <a:r>
              <a:rPr lang="en-US" altLang="zh-CN" sz="2900" b="1" spc="-181" dirty="0">
                <a:ln w="9525">
                  <a:noFill/>
                </a:ln>
                <a:solidFill>
                  <a:srgbClr val="7030A0"/>
                </a:solidFill>
                <a:effectLst>
                  <a:outerShdw blurRad="50800" dist="38100" dir="5400000" algn="t" rotWithShape="0">
                    <a:schemeClr val="bg1">
                      <a:alpha val="69000"/>
                    </a:schemeClr>
                  </a:outerShdw>
                </a:effectLst>
                <a:latin typeface="+mj-lt"/>
                <a:ea typeface="方正卡通简体" pitchFamily="65" charset="-122"/>
              </a:rPr>
              <a:t>Luyện đọc</a:t>
            </a:r>
            <a:endParaRPr lang="zh-CN" altLang="en-US" sz="2900" b="1" spc="-181" dirty="0">
              <a:ln w="9525">
                <a:noFill/>
              </a:ln>
              <a:solidFill>
                <a:srgbClr val="7030A0"/>
              </a:solidFill>
              <a:effectLst>
                <a:outerShdw blurRad="50800" dist="38100" dir="5400000" algn="t" rotWithShape="0">
                  <a:schemeClr val="bg1">
                    <a:alpha val="69000"/>
                  </a:schemeClr>
                </a:outerShdw>
              </a:effectLst>
              <a:latin typeface="+mj-lt"/>
              <a:ea typeface="方正卡通简体" pitchFamily="65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87AE51-BB42-483B-A91F-5F132E7FD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97" y="2712229"/>
            <a:ext cx="4139335" cy="269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3988" y="-152923"/>
            <a:ext cx="1718346" cy="11146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7212" y="125991"/>
            <a:ext cx="7499668" cy="584642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VÈ CHIM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44865" y="5105400"/>
            <a:ext cx="1979026" cy="577717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(</a:t>
            </a:r>
            <a:r>
              <a:rPr lang="en-US" sz="2400" dirty="0" err="1">
                <a:latin typeface="Arial" pitchFamily="34" charset="0"/>
                <a:ea typeface="Arial-Rounded" pitchFamily="34" charset="0"/>
                <a:cs typeface="Arial" pitchFamily="34" charset="0"/>
              </a:rPr>
              <a:t>Đồng</a:t>
            </a:r>
            <a:r>
              <a:rPr lang="en-US" sz="2400" dirty="0">
                <a:latin typeface="Arial" pitchFamily="34" charset="0"/>
                <a:ea typeface="Arial-Rounded" pitchFamily="34" charset="0"/>
                <a:cs typeface="Arial" pitchFamily="34" charset="0"/>
              </a:rPr>
              <a:t> Dao)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A03DCA-4F4E-494D-8B90-9A89CDFC0903}"/>
              </a:ext>
            </a:extLst>
          </p:cNvPr>
          <p:cNvSpPr txBox="1"/>
          <p:nvPr/>
        </p:nvSpPr>
        <p:spPr>
          <a:xfrm>
            <a:off x="377379" y="961681"/>
            <a:ext cx="310322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chạy lon </a:t>
            </a:r>
            <a:r>
              <a:rPr lang="en-US" sz="3200" b="0" i="0" dirty="0" smtClean="0">
                <a:solidFill>
                  <a:srgbClr val="000000"/>
                </a:solidFill>
                <a:effectLst/>
                <a:latin typeface="OpenSans"/>
              </a:rPr>
              <a:t>x</a:t>
            </a:r>
            <a:r>
              <a:rPr lang="vi-VN" sz="3200" b="0" i="0" dirty="0" smtClean="0">
                <a:solidFill>
                  <a:srgbClr val="000000"/>
                </a:solidFill>
                <a:effectLst/>
                <a:latin typeface="OpenSans"/>
              </a:rPr>
              <a:t>on</a:t>
            </a:r>
            <a:endParaRPr lang="vi-VN" sz="3200" b="0" i="0" dirty="0">
              <a:solidFill>
                <a:srgbClr val="000000"/>
              </a:solidFill>
              <a:effectLst/>
              <a:latin typeface="OpenSans"/>
            </a:endParaRP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gà mới nở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Vừa đi vừa nhảy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em sáo xinh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Hay nói linh tinh</a:t>
            </a:r>
          </a:p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>Là con liếu điếu</a:t>
            </a:r>
          </a:p>
          <a:p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vi-VN" sz="3200" b="0" i="0" dirty="0">
                <a:solidFill>
                  <a:srgbClr val="000000"/>
                </a:solidFill>
                <a:effectLst/>
                <a:latin typeface="OpenSans"/>
              </a:rPr>
            </a:b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E53804-200A-469A-8592-1137485F216C}"/>
              </a:ext>
            </a:extLst>
          </p:cNvPr>
          <p:cNvSpPr txBox="1"/>
          <p:nvPr/>
        </p:nvSpPr>
        <p:spPr>
          <a:xfrm>
            <a:off x="4146155" y="961681"/>
            <a:ext cx="339526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nghịch hay tếu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cậu chìa vôi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chao đớp mồi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chim chèo bẻo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Tính hay mách lẻo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Thím khách trước nhà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Hay nhặt lân la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bà chim sẻ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Sans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49DDAC-18DD-4F15-80FB-31DE0E464A2E}"/>
              </a:ext>
            </a:extLst>
          </p:cNvPr>
          <p:cNvSpPr txBox="1"/>
          <p:nvPr/>
        </p:nvSpPr>
        <p:spPr>
          <a:xfrm>
            <a:off x="8308748" y="961681"/>
            <a:ext cx="29718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Có tình có nghĩa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mẹ chim sâu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Giục hè đến mau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cô tu hú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Nhấp nhem buồn ngủ</a:t>
            </a:r>
          </a:p>
          <a:p>
            <a:pPr marL="0" marR="0" lvl="0" indent="0" algn="l" defTabSz="1101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Sans"/>
                <a:ea typeface="+mn-ea"/>
                <a:cs typeface="+mn-cs"/>
              </a:rPr>
              <a:t>Là bác cú mèo...</a:t>
            </a:r>
          </a:p>
        </p:txBody>
      </p:sp>
    </p:spTree>
    <p:extLst>
      <p:ext uri="{BB962C8B-B14F-4D97-AF65-F5344CB8AC3E}">
        <p14:creationId xmlns:p14="http://schemas.microsoft.com/office/powerpoint/2010/main" val="50225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9"/>
          <p:cNvCxnSpPr/>
          <p:nvPr/>
        </p:nvCxnSpPr>
        <p:spPr>
          <a:xfrm flipH="1">
            <a:off x="5982256" y="535348"/>
            <a:ext cx="35956" cy="594165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3"/>
          <p:cNvSpPr/>
          <p:nvPr/>
        </p:nvSpPr>
        <p:spPr>
          <a:xfrm>
            <a:off x="5469388" y="703056"/>
            <a:ext cx="986870" cy="987128"/>
          </a:xfrm>
          <a:prstGeom prst="ellipse">
            <a:avLst/>
          </a:prstGeom>
          <a:solidFill>
            <a:srgbClr val="F29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488821" y="2053305"/>
            <a:ext cx="986870" cy="987128"/>
          </a:xfrm>
          <a:prstGeom prst="ellipse">
            <a:avLst/>
          </a:prstGeom>
          <a:solidFill>
            <a:srgbClr val="A5C0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1"/>
          <p:cNvSpPr txBox="1"/>
          <p:nvPr/>
        </p:nvSpPr>
        <p:spPr>
          <a:xfrm>
            <a:off x="6814309" y="762000"/>
            <a:ext cx="5336276" cy="788397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300" b="1" dirty="0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 </a:t>
            </a:r>
            <a:r>
              <a:rPr lang="en-US" altLang="zh-CN" sz="4300" b="1" dirty="0" err="1">
                <a:solidFill>
                  <a:srgbClr val="F29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</a:t>
            </a:r>
            <a:endParaRPr lang="zh-CN" altLang="en-US" sz="4300" b="1" dirty="0">
              <a:solidFill>
                <a:srgbClr val="F29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6"/>
          <p:cNvSpPr txBox="1"/>
          <p:nvPr/>
        </p:nvSpPr>
        <p:spPr>
          <a:xfrm>
            <a:off x="372940" y="2546868"/>
            <a:ext cx="4578472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pPr algn="just"/>
            <a:r>
              <a:rPr lang="en-US" sz="3200" dirty="0" err="1"/>
              <a:t>Loanh</a:t>
            </a:r>
            <a:r>
              <a:rPr lang="en-US" sz="3200" dirty="0"/>
              <a:t> </a:t>
            </a:r>
            <a:r>
              <a:rPr lang="en-US" sz="3200" dirty="0" err="1"/>
              <a:t>quanh</a:t>
            </a:r>
            <a:r>
              <a:rPr lang="en-US" sz="3200" dirty="0"/>
              <a:t>,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đi</a:t>
            </a:r>
            <a:r>
              <a:rPr lang="en-US" sz="3200" dirty="0"/>
              <a:t> </a:t>
            </a:r>
            <a:r>
              <a:rPr lang="en-US" sz="3200" dirty="0" err="1"/>
              <a:t>xa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7"/>
          <p:cNvSpPr txBox="1"/>
          <p:nvPr/>
        </p:nvSpPr>
        <p:spPr>
          <a:xfrm>
            <a:off x="385394" y="1611654"/>
            <a:ext cx="2740291" cy="773008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300" b="1" dirty="0" err="1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Lân</a:t>
            </a:r>
            <a:r>
              <a:rPr lang="en-US" altLang="zh-CN" sz="4300" b="1" dirty="0">
                <a:solidFill>
                  <a:srgbClr val="A5C0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</a:t>
            </a:r>
            <a:endParaRPr lang="zh-CN" altLang="en-US" sz="4300" b="1" dirty="0">
              <a:solidFill>
                <a:srgbClr val="A5C0A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图片 19">
            <a:extLst>
              <a:ext uri="{FF2B5EF4-FFF2-40B4-BE49-F238E27FC236}">
                <a16:creationId xmlns:a16="http://schemas.microsoft.com/office/drawing/2014/main" id="{495710A2-FA0C-42DD-AB1D-4C0078145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  <a14:backgroundMark x1="16142" y1="47917" x2="20866" y2="47917"/>
                        <a14:backgroundMark x1="10236" y1="49219" x2="25197" y2="50260"/>
                        <a14:backgroundMark x1="23622" y1="50521" x2="3937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9406"/>
          <a:stretch/>
        </p:blipFill>
        <p:spPr>
          <a:xfrm>
            <a:off x="-3047206" y="-1127945"/>
            <a:ext cx="1040433" cy="796179"/>
          </a:xfrm>
          <a:prstGeom prst="rect">
            <a:avLst/>
          </a:prstGeom>
        </p:spPr>
      </p:pic>
      <p:sp>
        <p:nvSpPr>
          <p:cNvPr id="9" name="文本框 10"/>
          <p:cNvSpPr txBox="1"/>
          <p:nvPr/>
        </p:nvSpPr>
        <p:spPr>
          <a:xfrm>
            <a:off x="6597019" y="1690184"/>
            <a:ext cx="4831393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200" dirty="0" err="1"/>
              <a:t>Chạy</a:t>
            </a:r>
            <a:r>
              <a:rPr lang="en-US" sz="3200" dirty="0"/>
              <a:t> </a:t>
            </a:r>
            <a:r>
              <a:rPr lang="en-US" sz="3200" dirty="0" err="1"/>
              <a:t>nhanh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đáng</a:t>
            </a:r>
            <a:r>
              <a:rPr lang="en-US" sz="3200" dirty="0"/>
              <a:t> </a:t>
            </a:r>
            <a:r>
              <a:rPr lang="en-US" sz="3200" dirty="0" err="1"/>
              <a:t>yêu</a:t>
            </a:r>
            <a:endParaRPr lang="vi-VN" sz="3200" dirty="0"/>
          </a:p>
        </p:txBody>
      </p:sp>
      <p:sp>
        <p:nvSpPr>
          <p:cNvPr id="21" name="AutoShape 2" descr="Ủng Cao Su Chống Cháy An Toàn Giày Chống Thấm Chịu Nhiệt Độ Cao Lính Cứu Hỏa  Bảo Vệ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4" descr="Ủng Cao Su Chống Cháy An Toàn Giày Chống Thấm Chịu Nhiệt Độ Cao Lính Cứu Hỏa  Bảo Vệ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椭圆 6"/>
          <p:cNvSpPr/>
          <p:nvPr/>
        </p:nvSpPr>
        <p:spPr>
          <a:xfrm>
            <a:off x="5547735" y="3431785"/>
            <a:ext cx="986870" cy="987128"/>
          </a:xfrm>
          <a:prstGeom prst="ellipse">
            <a:avLst/>
          </a:prstGeom>
          <a:solidFill>
            <a:srgbClr val="B092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3"/>
          <p:cNvSpPr txBox="1"/>
          <p:nvPr/>
        </p:nvSpPr>
        <p:spPr>
          <a:xfrm>
            <a:off x="6788344" y="3431785"/>
            <a:ext cx="4640068" cy="72684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altLang="zh-CN" sz="4000" b="1" dirty="0" err="1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Nhấp</a:t>
            </a:r>
            <a:r>
              <a:rPr lang="en-US" altLang="zh-CN" sz="4000" b="1" dirty="0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B092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nhem</a:t>
            </a:r>
            <a:endParaRPr lang="zh-CN" altLang="en-US" sz="4000" b="1" dirty="0">
              <a:solidFill>
                <a:srgbClr val="B092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2"/>
          <p:cNvSpPr txBox="1"/>
          <p:nvPr/>
        </p:nvSpPr>
        <p:spPr>
          <a:xfrm>
            <a:off x="6278269" y="4307490"/>
            <a:ext cx="4997743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200" dirty="0" err="1"/>
              <a:t>Lúc</a:t>
            </a:r>
            <a:r>
              <a:rPr lang="en-US" sz="3200" dirty="0"/>
              <a:t> </a:t>
            </a:r>
            <a:r>
              <a:rPr lang="en-US" sz="3200" dirty="0" err="1"/>
              <a:t>nhắm</a:t>
            </a:r>
            <a:r>
              <a:rPr lang="en-US" sz="3200" dirty="0"/>
              <a:t> </a:t>
            </a:r>
            <a:r>
              <a:rPr lang="en-US" sz="3200" dirty="0" err="1"/>
              <a:t>lúc</a:t>
            </a:r>
            <a:r>
              <a:rPr lang="en-US" sz="3200" dirty="0"/>
              <a:t> </a:t>
            </a:r>
            <a:r>
              <a:rPr lang="en-US" sz="3200" dirty="0" err="1"/>
              <a:t>mở</a:t>
            </a:r>
            <a:endParaRPr lang="vi-VN" sz="3200" dirty="0"/>
          </a:p>
        </p:txBody>
      </p:sp>
      <p:sp>
        <p:nvSpPr>
          <p:cNvPr id="20" name="椭圆 7"/>
          <p:cNvSpPr/>
          <p:nvPr/>
        </p:nvSpPr>
        <p:spPr>
          <a:xfrm>
            <a:off x="5528203" y="5085086"/>
            <a:ext cx="986870" cy="987128"/>
          </a:xfrm>
          <a:prstGeom prst="ellipse">
            <a:avLst/>
          </a:prstGeom>
          <a:solidFill>
            <a:srgbClr val="C8D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13" tIns="55106" rIns="110213" bIns="55106"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14"/>
          <p:cNvSpPr txBox="1"/>
          <p:nvPr/>
        </p:nvSpPr>
        <p:spPr>
          <a:xfrm>
            <a:off x="385394" y="5528450"/>
            <a:ext cx="4718418" cy="603731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loài</a:t>
            </a:r>
            <a:r>
              <a:rPr lang="en-US" sz="3200" dirty="0"/>
              <a:t> </a:t>
            </a:r>
            <a:r>
              <a:rPr lang="en-US" sz="3200" dirty="0" err="1"/>
              <a:t>chim</a:t>
            </a:r>
            <a:endParaRPr lang="vi-VN" sz="3200" dirty="0"/>
          </a:p>
        </p:txBody>
      </p:sp>
      <p:sp>
        <p:nvSpPr>
          <p:cNvPr id="24" name="文本框 15"/>
          <p:cNvSpPr txBox="1"/>
          <p:nvPr/>
        </p:nvSpPr>
        <p:spPr>
          <a:xfrm>
            <a:off x="366121" y="4761590"/>
            <a:ext cx="3840972" cy="788397"/>
          </a:xfrm>
          <a:prstGeom prst="rect">
            <a:avLst/>
          </a:prstGeom>
          <a:noFill/>
        </p:spPr>
        <p:txBody>
          <a:bodyPr wrap="square" lIns="110213" tIns="55106" rIns="110213" bIns="55106" rtlCol="0">
            <a:spAutoFit/>
          </a:bodyPr>
          <a:lstStyle/>
          <a:p>
            <a:r>
              <a:rPr lang="en-US" sz="4300" b="1" dirty="0" err="1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Liếu</a:t>
            </a:r>
            <a:r>
              <a:rPr lang="en-US" sz="4300" b="1" dirty="0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300" b="1" dirty="0" err="1">
                <a:solidFill>
                  <a:srgbClr val="C8D8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điếu</a:t>
            </a:r>
            <a:endParaRPr lang="zh-CN" altLang="en-US" sz="4300" b="1" dirty="0">
              <a:solidFill>
                <a:srgbClr val="C8D8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38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5" grpId="0"/>
      <p:bldP spid="16" grpId="0"/>
      <p:bldP spid="9" grpId="0"/>
      <p:bldP spid="13" grpId="0" animBg="1"/>
      <p:bldP spid="19" grpId="0"/>
      <p:bldP spid="14" grpId="0"/>
      <p:bldP spid="20" grpId="0" animBg="1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1931</TotalTime>
  <Words>1093</Words>
  <Application>Microsoft Office PowerPoint</Application>
  <PresentationFormat>Custom</PresentationFormat>
  <Paragraphs>206</Paragraphs>
  <Slides>31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52" baseType="lpstr">
      <vt:lpstr>微软雅黑</vt:lpstr>
      <vt:lpstr>宋体</vt:lpstr>
      <vt:lpstr>微软雅黑 Light</vt:lpstr>
      <vt:lpstr>Aharoni</vt:lpstr>
      <vt:lpstr>Arial</vt:lpstr>
      <vt:lpstr>Arial Rounded MT Bold</vt:lpstr>
      <vt:lpstr>Arial-Rounded</vt:lpstr>
      <vt:lpstr>Calibri</vt:lpstr>
      <vt:lpstr>Calibri </vt:lpstr>
      <vt:lpstr>Calibri Light</vt:lpstr>
      <vt:lpstr>等线</vt:lpstr>
      <vt:lpstr>HP001 4 hàng</vt:lpstr>
      <vt:lpstr>OpenSans</vt:lpstr>
      <vt:lpstr>Times New Roman</vt:lpstr>
      <vt:lpstr>UVN Ly Do</vt:lpstr>
      <vt:lpstr>Windsor</vt:lpstr>
      <vt:lpstr>小考拉体</vt:lpstr>
      <vt:lpstr>方正卡通简体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HOAHONG</cp:lastModifiedBy>
  <cp:revision>297</cp:revision>
  <dcterms:created xsi:type="dcterms:W3CDTF">2020-12-08T15:48:47Z</dcterms:created>
  <dcterms:modified xsi:type="dcterms:W3CDTF">2022-02-20T09:56:52Z</dcterms:modified>
</cp:coreProperties>
</file>