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1" r:id="rId3"/>
    <p:sldId id="262" r:id="rId4"/>
    <p:sldId id="263" r:id="rId5"/>
    <p:sldId id="264" r:id="rId6"/>
    <p:sldId id="265" r:id="rId7"/>
    <p:sldId id="266" r:id="rId8"/>
    <p:sldId id="258" r:id="rId9"/>
    <p:sldId id="268"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gPC" initials="S" lastIdx="1" clrIdx="0">
    <p:extLst>
      <p:ext uri="{19B8F6BF-5375-455C-9EA6-DF929625EA0E}">
        <p15:presenceInfo xmlns:p15="http://schemas.microsoft.com/office/powerpoint/2012/main" userId="edf99c3fdd158d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1-13T08:46:18.677" idx="1">
    <p:pos x="7440" y="135"/>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BE664-CD51-45EF-9889-342448EE21B7}" type="datetimeFigureOut">
              <a:rPr lang="vi-VN" smtClean="0"/>
              <a:t>14/01/2025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B336A-5B14-4960-8BDF-2A7C1F653906}" type="slidenum">
              <a:rPr lang="vi-VN" smtClean="0"/>
              <a:t>‹#›</a:t>
            </a:fld>
            <a:endParaRPr lang="vi-VN"/>
          </a:p>
        </p:txBody>
      </p:sp>
    </p:spTree>
    <p:extLst>
      <p:ext uri="{BB962C8B-B14F-4D97-AF65-F5344CB8AC3E}">
        <p14:creationId xmlns:p14="http://schemas.microsoft.com/office/powerpoint/2010/main" val="491374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CCD300-F561-4777-855B-FFB2B79F8B34}" type="slidenum">
              <a:rPr lang="en-US" smtClean="0"/>
              <a:t>2</a:t>
            </a:fld>
            <a:endParaRPr lang="en-US"/>
          </a:p>
        </p:txBody>
      </p:sp>
    </p:spTree>
    <p:extLst>
      <p:ext uri="{BB962C8B-B14F-4D97-AF65-F5344CB8AC3E}">
        <p14:creationId xmlns:p14="http://schemas.microsoft.com/office/powerpoint/2010/main" val="117778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CB96C423-7C93-4BA8-A347-A481F533162F}" type="slidenum">
              <a:rPr lang="en-US" smtClean="0"/>
              <a:t>4</a:t>
            </a:fld>
            <a:endParaRPr lang="en-US"/>
          </a:p>
        </p:txBody>
      </p:sp>
    </p:spTree>
    <p:extLst>
      <p:ext uri="{BB962C8B-B14F-4D97-AF65-F5344CB8AC3E}">
        <p14:creationId xmlns:p14="http://schemas.microsoft.com/office/powerpoint/2010/main" val="152757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E34D6-6E71-5B57-181A-F350393CB06A}"/>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BB2BBC29-1A0D-C906-AAEB-1A4177719DF4}"/>
              </a:ext>
            </a:extLst>
          </p:cNvPr>
          <p:cNvSpPr>
            <a:spLocks noGrp="1" noRot="1" noChangeAspect="1"/>
          </p:cNvSpPr>
          <p:nvPr>
            <p:ph type="sldImg"/>
          </p:nvPr>
        </p:nvSpPr>
        <p:spPr/>
      </p:sp>
      <p:sp>
        <p:nvSpPr>
          <p:cNvPr id="3" name="Chỗ dành sẵn cho Ghi chú 2">
            <a:extLst>
              <a:ext uri="{FF2B5EF4-FFF2-40B4-BE49-F238E27FC236}">
                <a16:creationId xmlns:a16="http://schemas.microsoft.com/office/drawing/2014/main" id="{DB29824B-957B-2EDA-51A3-28378D97E388}"/>
              </a:ext>
            </a:extLst>
          </p:cNvPr>
          <p:cNvSpPr>
            <a:spLocks noGrp="1"/>
          </p:cNvSpPr>
          <p:nvPr>
            <p:ph type="body" idx="1"/>
          </p:nvPr>
        </p:nvSpPr>
        <p:spPr/>
        <p:txBody>
          <a:bodyPr/>
          <a:lstStyle/>
          <a:p>
            <a:endParaRPr lang="en-US" dirty="0"/>
          </a:p>
        </p:txBody>
      </p:sp>
      <p:sp>
        <p:nvSpPr>
          <p:cNvPr id="4" name="Chỗ dành sẵn cho Số hiệu Bản chiếu 3">
            <a:extLst>
              <a:ext uri="{FF2B5EF4-FFF2-40B4-BE49-F238E27FC236}">
                <a16:creationId xmlns:a16="http://schemas.microsoft.com/office/drawing/2014/main" id="{77F8D974-5749-2B4C-3C2E-50F107187CC1}"/>
              </a:ext>
            </a:extLst>
          </p:cNvPr>
          <p:cNvSpPr>
            <a:spLocks noGrp="1"/>
          </p:cNvSpPr>
          <p:nvPr>
            <p:ph type="sldNum" sz="quarter" idx="5"/>
          </p:nvPr>
        </p:nvSpPr>
        <p:spPr/>
        <p:txBody>
          <a:bodyPr/>
          <a:lstStyle/>
          <a:p>
            <a:fld id="{CB96C423-7C93-4BA8-A347-A481F533162F}" type="slidenum">
              <a:rPr lang="en-US" smtClean="0"/>
              <a:t>5</a:t>
            </a:fld>
            <a:endParaRPr lang="en-US"/>
          </a:p>
        </p:txBody>
      </p:sp>
    </p:spTree>
    <p:extLst>
      <p:ext uri="{BB962C8B-B14F-4D97-AF65-F5344CB8AC3E}">
        <p14:creationId xmlns:p14="http://schemas.microsoft.com/office/powerpoint/2010/main" val="372769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6D884-C146-67D0-B232-2941E26E076C}"/>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0A679ACA-B5D0-DBA9-0D10-B5B92F5F8C99}"/>
              </a:ext>
            </a:extLst>
          </p:cNvPr>
          <p:cNvSpPr>
            <a:spLocks noGrp="1" noRot="1" noChangeAspect="1"/>
          </p:cNvSpPr>
          <p:nvPr>
            <p:ph type="sldImg"/>
          </p:nvPr>
        </p:nvSpPr>
        <p:spPr/>
      </p:sp>
      <p:sp>
        <p:nvSpPr>
          <p:cNvPr id="3" name="Chỗ dành sẵn cho Ghi chú 2">
            <a:extLst>
              <a:ext uri="{FF2B5EF4-FFF2-40B4-BE49-F238E27FC236}">
                <a16:creationId xmlns:a16="http://schemas.microsoft.com/office/drawing/2014/main" id="{BB5C4649-C6AC-AB0A-B2C2-3C204D167AFD}"/>
              </a:ext>
            </a:extLst>
          </p:cNvPr>
          <p:cNvSpPr>
            <a:spLocks noGrp="1"/>
          </p:cNvSpPr>
          <p:nvPr>
            <p:ph type="body" idx="1"/>
          </p:nvPr>
        </p:nvSpPr>
        <p:spPr/>
        <p:txBody>
          <a:bodyPr/>
          <a:lstStyle/>
          <a:p>
            <a:endParaRPr lang="en-US" dirty="0"/>
          </a:p>
        </p:txBody>
      </p:sp>
      <p:sp>
        <p:nvSpPr>
          <p:cNvPr id="4" name="Chỗ dành sẵn cho Số hiệu Bản chiếu 3">
            <a:extLst>
              <a:ext uri="{FF2B5EF4-FFF2-40B4-BE49-F238E27FC236}">
                <a16:creationId xmlns:a16="http://schemas.microsoft.com/office/drawing/2014/main" id="{450963A9-93CF-229E-986C-1D91EF894B1E}"/>
              </a:ext>
            </a:extLst>
          </p:cNvPr>
          <p:cNvSpPr>
            <a:spLocks noGrp="1"/>
          </p:cNvSpPr>
          <p:nvPr>
            <p:ph type="sldNum" sz="quarter" idx="5"/>
          </p:nvPr>
        </p:nvSpPr>
        <p:spPr/>
        <p:txBody>
          <a:bodyPr/>
          <a:lstStyle/>
          <a:p>
            <a:fld id="{CB96C423-7C93-4BA8-A347-A481F533162F}" type="slidenum">
              <a:rPr lang="en-US" smtClean="0"/>
              <a:t>6</a:t>
            </a:fld>
            <a:endParaRPr lang="en-US"/>
          </a:p>
        </p:txBody>
      </p:sp>
    </p:spTree>
    <p:extLst>
      <p:ext uri="{BB962C8B-B14F-4D97-AF65-F5344CB8AC3E}">
        <p14:creationId xmlns:p14="http://schemas.microsoft.com/office/powerpoint/2010/main" val="4253187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AFF5-DA9B-816F-0C9B-8C46D3DBCA46}"/>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37F234EA-3C49-34AC-E1C2-1D12249199BF}"/>
              </a:ext>
            </a:extLst>
          </p:cNvPr>
          <p:cNvSpPr>
            <a:spLocks noGrp="1" noRot="1" noChangeAspect="1"/>
          </p:cNvSpPr>
          <p:nvPr>
            <p:ph type="sldImg"/>
          </p:nvPr>
        </p:nvSpPr>
        <p:spPr/>
      </p:sp>
      <p:sp>
        <p:nvSpPr>
          <p:cNvPr id="3" name="Chỗ dành sẵn cho Ghi chú 2">
            <a:extLst>
              <a:ext uri="{FF2B5EF4-FFF2-40B4-BE49-F238E27FC236}">
                <a16:creationId xmlns:a16="http://schemas.microsoft.com/office/drawing/2014/main" id="{2C33BDBC-9E86-A38E-BF2C-48D619607FD4}"/>
              </a:ext>
            </a:extLst>
          </p:cNvPr>
          <p:cNvSpPr>
            <a:spLocks noGrp="1"/>
          </p:cNvSpPr>
          <p:nvPr>
            <p:ph type="body" idx="1"/>
          </p:nvPr>
        </p:nvSpPr>
        <p:spPr/>
        <p:txBody>
          <a:bodyPr/>
          <a:lstStyle/>
          <a:p>
            <a:endParaRPr lang="en-US" dirty="0"/>
          </a:p>
        </p:txBody>
      </p:sp>
      <p:sp>
        <p:nvSpPr>
          <p:cNvPr id="4" name="Chỗ dành sẵn cho Số hiệu Bản chiếu 3">
            <a:extLst>
              <a:ext uri="{FF2B5EF4-FFF2-40B4-BE49-F238E27FC236}">
                <a16:creationId xmlns:a16="http://schemas.microsoft.com/office/drawing/2014/main" id="{18CEC389-6087-CD34-0004-E7D911FA3979}"/>
              </a:ext>
            </a:extLst>
          </p:cNvPr>
          <p:cNvSpPr>
            <a:spLocks noGrp="1"/>
          </p:cNvSpPr>
          <p:nvPr>
            <p:ph type="sldNum" sz="quarter" idx="5"/>
          </p:nvPr>
        </p:nvSpPr>
        <p:spPr/>
        <p:txBody>
          <a:bodyPr/>
          <a:lstStyle/>
          <a:p>
            <a:fld id="{CB96C423-7C93-4BA8-A347-A481F533162F}" type="slidenum">
              <a:rPr lang="en-US" smtClean="0"/>
              <a:t>7</a:t>
            </a:fld>
            <a:endParaRPr lang="en-US"/>
          </a:p>
        </p:txBody>
      </p:sp>
    </p:spTree>
    <p:extLst>
      <p:ext uri="{BB962C8B-B14F-4D97-AF65-F5344CB8AC3E}">
        <p14:creationId xmlns:p14="http://schemas.microsoft.com/office/powerpoint/2010/main" val="334709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0EBA5E0-4FE2-4D7A-8E6D-DDCB5992B45D}" type="datetimeFigureOut">
              <a:rPr lang="vi-VN" smtClean="0"/>
              <a:t>14/01/2025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3A5BF4-68BF-416A-AB5F-1B038525910D}" type="slidenum">
              <a:rPr lang="vi-VN" smtClean="0"/>
              <a:t>‹#›</a:t>
            </a:fld>
            <a:endParaRPr lang="vi-VN"/>
          </a:p>
        </p:txBody>
      </p:sp>
    </p:spTree>
    <p:extLst>
      <p:ext uri="{BB962C8B-B14F-4D97-AF65-F5344CB8AC3E}">
        <p14:creationId xmlns:p14="http://schemas.microsoft.com/office/powerpoint/2010/main" val="294098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0EBA5E0-4FE2-4D7A-8E6D-DDCB5992B45D}" type="datetimeFigureOut">
              <a:rPr lang="vi-VN" smtClean="0"/>
              <a:t>14/01/2025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3A5BF4-68BF-416A-AB5F-1B038525910D}" type="slidenum">
              <a:rPr lang="vi-VN" smtClean="0"/>
              <a:t>‹#›</a:t>
            </a:fld>
            <a:endParaRPr lang="vi-VN"/>
          </a:p>
        </p:txBody>
      </p:sp>
    </p:spTree>
    <p:extLst>
      <p:ext uri="{BB962C8B-B14F-4D97-AF65-F5344CB8AC3E}">
        <p14:creationId xmlns:p14="http://schemas.microsoft.com/office/powerpoint/2010/main" val="291898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0EBA5E0-4FE2-4D7A-8E6D-DDCB5992B45D}" type="datetimeFigureOut">
              <a:rPr lang="vi-VN" smtClean="0"/>
              <a:t>14/01/2025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3A5BF4-68BF-416A-AB5F-1B038525910D}" type="slidenum">
              <a:rPr lang="vi-VN" smtClean="0"/>
              <a:t>‹#›</a:t>
            </a:fld>
            <a:endParaRPr lang="vi-VN"/>
          </a:p>
        </p:txBody>
      </p:sp>
    </p:spTree>
    <p:extLst>
      <p:ext uri="{BB962C8B-B14F-4D97-AF65-F5344CB8AC3E}">
        <p14:creationId xmlns:p14="http://schemas.microsoft.com/office/powerpoint/2010/main" val="362155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0EBA5E0-4FE2-4D7A-8E6D-DDCB5992B45D}" type="datetimeFigureOut">
              <a:rPr lang="vi-VN" smtClean="0"/>
              <a:t>14/01/2025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3A5BF4-68BF-416A-AB5F-1B038525910D}" type="slidenum">
              <a:rPr lang="vi-VN" smtClean="0"/>
              <a:t>‹#›</a:t>
            </a:fld>
            <a:endParaRPr lang="vi-VN"/>
          </a:p>
        </p:txBody>
      </p:sp>
    </p:spTree>
    <p:extLst>
      <p:ext uri="{BB962C8B-B14F-4D97-AF65-F5344CB8AC3E}">
        <p14:creationId xmlns:p14="http://schemas.microsoft.com/office/powerpoint/2010/main" val="249996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EBA5E0-4FE2-4D7A-8E6D-DDCB5992B45D}" type="datetimeFigureOut">
              <a:rPr lang="vi-VN" smtClean="0"/>
              <a:t>14/01/2025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3A5BF4-68BF-416A-AB5F-1B038525910D}" type="slidenum">
              <a:rPr lang="vi-VN" smtClean="0"/>
              <a:t>‹#›</a:t>
            </a:fld>
            <a:endParaRPr lang="vi-VN"/>
          </a:p>
        </p:txBody>
      </p:sp>
    </p:spTree>
    <p:extLst>
      <p:ext uri="{BB962C8B-B14F-4D97-AF65-F5344CB8AC3E}">
        <p14:creationId xmlns:p14="http://schemas.microsoft.com/office/powerpoint/2010/main" val="244414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0EBA5E0-4FE2-4D7A-8E6D-DDCB5992B45D}" type="datetimeFigureOut">
              <a:rPr lang="vi-VN" smtClean="0"/>
              <a:t>14/01/2025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E3A5BF4-68BF-416A-AB5F-1B038525910D}" type="slidenum">
              <a:rPr lang="vi-VN" smtClean="0"/>
              <a:t>‹#›</a:t>
            </a:fld>
            <a:endParaRPr lang="vi-VN"/>
          </a:p>
        </p:txBody>
      </p:sp>
    </p:spTree>
    <p:extLst>
      <p:ext uri="{BB962C8B-B14F-4D97-AF65-F5344CB8AC3E}">
        <p14:creationId xmlns:p14="http://schemas.microsoft.com/office/powerpoint/2010/main" val="233695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0EBA5E0-4FE2-4D7A-8E6D-DDCB5992B45D}" type="datetimeFigureOut">
              <a:rPr lang="vi-VN" smtClean="0"/>
              <a:t>14/01/2025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E3A5BF4-68BF-416A-AB5F-1B038525910D}" type="slidenum">
              <a:rPr lang="vi-VN" smtClean="0"/>
              <a:t>‹#›</a:t>
            </a:fld>
            <a:endParaRPr lang="vi-VN"/>
          </a:p>
        </p:txBody>
      </p:sp>
    </p:spTree>
    <p:extLst>
      <p:ext uri="{BB962C8B-B14F-4D97-AF65-F5344CB8AC3E}">
        <p14:creationId xmlns:p14="http://schemas.microsoft.com/office/powerpoint/2010/main" val="1962230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0EBA5E0-4FE2-4D7A-8E6D-DDCB5992B45D}" type="datetimeFigureOut">
              <a:rPr lang="vi-VN" smtClean="0"/>
              <a:t>14/01/2025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E3A5BF4-68BF-416A-AB5F-1B038525910D}" type="slidenum">
              <a:rPr lang="vi-VN" smtClean="0"/>
              <a:t>‹#›</a:t>
            </a:fld>
            <a:endParaRPr lang="vi-VN"/>
          </a:p>
        </p:txBody>
      </p:sp>
    </p:spTree>
    <p:extLst>
      <p:ext uri="{BB962C8B-B14F-4D97-AF65-F5344CB8AC3E}">
        <p14:creationId xmlns:p14="http://schemas.microsoft.com/office/powerpoint/2010/main" val="377272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BA5E0-4FE2-4D7A-8E6D-DDCB5992B45D}" type="datetimeFigureOut">
              <a:rPr lang="vi-VN" smtClean="0"/>
              <a:t>14/01/2025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E3A5BF4-68BF-416A-AB5F-1B038525910D}" type="slidenum">
              <a:rPr lang="vi-VN" smtClean="0"/>
              <a:t>‹#›</a:t>
            </a:fld>
            <a:endParaRPr lang="vi-VN"/>
          </a:p>
        </p:txBody>
      </p:sp>
    </p:spTree>
    <p:extLst>
      <p:ext uri="{BB962C8B-B14F-4D97-AF65-F5344CB8AC3E}">
        <p14:creationId xmlns:p14="http://schemas.microsoft.com/office/powerpoint/2010/main" val="364479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EBA5E0-4FE2-4D7A-8E6D-DDCB5992B45D}" type="datetimeFigureOut">
              <a:rPr lang="vi-VN" smtClean="0"/>
              <a:t>14/01/2025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E3A5BF4-68BF-416A-AB5F-1B038525910D}" type="slidenum">
              <a:rPr lang="vi-VN" smtClean="0"/>
              <a:t>‹#›</a:t>
            </a:fld>
            <a:endParaRPr lang="vi-VN"/>
          </a:p>
        </p:txBody>
      </p:sp>
    </p:spTree>
    <p:extLst>
      <p:ext uri="{BB962C8B-B14F-4D97-AF65-F5344CB8AC3E}">
        <p14:creationId xmlns:p14="http://schemas.microsoft.com/office/powerpoint/2010/main" val="300823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EBA5E0-4FE2-4D7A-8E6D-DDCB5992B45D}" type="datetimeFigureOut">
              <a:rPr lang="vi-VN" smtClean="0"/>
              <a:t>14/01/2025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E3A5BF4-68BF-416A-AB5F-1B038525910D}" type="slidenum">
              <a:rPr lang="vi-VN" smtClean="0"/>
              <a:t>‹#›</a:t>
            </a:fld>
            <a:endParaRPr lang="vi-VN"/>
          </a:p>
        </p:txBody>
      </p:sp>
    </p:spTree>
    <p:extLst>
      <p:ext uri="{BB962C8B-B14F-4D97-AF65-F5344CB8AC3E}">
        <p14:creationId xmlns:p14="http://schemas.microsoft.com/office/powerpoint/2010/main" val="295493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BA5E0-4FE2-4D7A-8E6D-DDCB5992B45D}" type="datetimeFigureOut">
              <a:rPr lang="vi-VN" smtClean="0"/>
              <a:t>14/01/2025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5BF4-68BF-416A-AB5F-1B038525910D}" type="slidenum">
              <a:rPr lang="vi-VN" smtClean="0"/>
              <a:t>‹#›</a:t>
            </a:fld>
            <a:endParaRPr lang="vi-VN"/>
          </a:p>
        </p:txBody>
      </p:sp>
    </p:spTree>
    <p:extLst>
      <p:ext uri="{BB962C8B-B14F-4D97-AF65-F5344CB8AC3E}">
        <p14:creationId xmlns:p14="http://schemas.microsoft.com/office/powerpoint/2010/main" val="939065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19"/>
            <a:ext cx="12192000" cy="6858000"/>
          </a:xfrm>
          <a:prstGeom prst="rect">
            <a:avLst/>
          </a:prstGeom>
        </p:spPr>
      </p:pic>
      <p:sp>
        <p:nvSpPr>
          <p:cNvPr id="9" name="Rectangle 8"/>
          <p:cNvSpPr/>
          <p:nvPr/>
        </p:nvSpPr>
        <p:spPr>
          <a:xfrm>
            <a:off x="-38357" y="1412897"/>
            <a:ext cx="12230358" cy="4093428"/>
          </a:xfrm>
          <a:prstGeom prst="rect">
            <a:avLst/>
          </a:prstGeom>
          <a:noFill/>
        </p:spPr>
        <p:txBody>
          <a:bodyPr wrap="square" lIns="91440" tIns="45720" rIns="91440" bIns="45720">
            <a:spAutoFit/>
          </a:bodyPr>
          <a:lstStyle/>
          <a:p>
            <a:pPr algn="ctr"/>
            <a:r>
              <a:rPr lang="vi-VN" sz="5400" b="1" dirty="0" smtClean="0">
                <a:ln w="22225">
                  <a:solidFill>
                    <a:schemeClr val="accent2"/>
                  </a:solidFill>
                  <a:prstDash val="solid"/>
                </a:ln>
                <a:solidFill>
                  <a:srgbClr val="FF0000"/>
                </a:solidFill>
              </a:rPr>
              <a:t>CHUYÊN ĐỀ CẤP TỈNH</a:t>
            </a:r>
          </a:p>
          <a:p>
            <a:pPr algn="ctr"/>
            <a:r>
              <a:rPr lang="vi-VN" sz="5400" b="1" dirty="0" smtClean="0">
                <a:ln w="22225">
                  <a:solidFill>
                    <a:schemeClr val="accent2"/>
                  </a:solidFill>
                  <a:prstDash val="solid"/>
                </a:ln>
                <a:solidFill>
                  <a:srgbClr val="FF0000"/>
                </a:solidFill>
              </a:rPr>
              <a:t>TIẾT ĐỌC THƯ VIỆN</a:t>
            </a:r>
          </a:p>
          <a:p>
            <a:pPr algn="ctr"/>
            <a:endParaRPr lang="vi-VN" sz="3200" b="1" dirty="0" smtClean="0">
              <a:ln w="22225">
                <a:solidFill>
                  <a:schemeClr val="accent2"/>
                </a:solidFill>
                <a:prstDash val="solid"/>
              </a:ln>
              <a:solidFill>
                <a:srgbClr val="FF0000"/>
              </a:solidFill>
            </a:endParaRPr>
          </a:p>
          <a:p>
            <a:pPr algn="ctr"/>
            <a:r>
              <a:rPr lang="vi-VN" sz="4000" b="1" cap="none" spc="0" dirty="0" smtClean="0">
                <a:ln w="22225">
                  <a:solidFill>
                    <a:schemeClr val="accent2"/>
                  </a:solidFill>
                  <a:prstDash val="solid"/>
                </a:ln>
                <a:solidFill>
                  <a:srgbClr val="FF0000"/>
                </a:solidFill>
                <a:effectLst/>
              </a:rPr>
              <a:t>TIẾT 4: </a:t>
            </a:r>
          </a:p>
          <a:p>
            <a:pPr algn="ctr"/>
            <a:r>
              <a:rPr lang="vi-VN" sz="4000" b="1" cap="none" spc="0" dirty="0" smtClean="0">
                <a:ln w="22225">
                  <a:solidFill>
                    <a:schemeClr val="accent2"/>
                  </a:solidFill>
                  <a:prstDash val="solid"/>
                </a:ln>
                <a:solidFill>
                  <a:srgbClr val="FF0000"/>
                </a:solidFill>
                <a:effectLst/>
              </a:rPr>
              <a:t>THỰC HÀNH GIỚI </a:t>
            </a:r>
            <a:r>
              <a:rPr lang="vi-VN" sz="4000" b="1" cap="none" spc="0" dirty="0" smtClean="0">
                <a:ln w="22225">
                  <a:solidFill>
                    <a:schemeClr val="accent2"/>
                  </a:solidFill>
                  <a:prstDash val="solid"/>
                </a:ln>
                <a:solidFill>
                  <a:srgbClr val="FF0000"/>
                </a:solidFill>
                <a:effectLst/>
              </a:rPr>
              <a:t>THIỆU</a:t>
            </a:r>
            <a:r>
              <a:rPr lang="en-US" sz="4000" b="1" cap="none" spc="0" dirty="0" smtClean="0">
                <a:ln w="22225">
                  <a:solidFill>
                    <a:schemeClr val="accent2"/>
                  </a:solidFill>
                  <a:prstDash val="solid"/>
                </a:ln>
                <a:solidFill>
                  <a:srgbClr val="FF0000"/>
                </a:solidFill>
                <a:effectLst/>
              </a:rPr>
              <a:t> </a:t>
            </a:r>
          </a:p>
          <a:p>
            <a:pPr algn="ctr"/>
            <a:r>
              <a:rPr lang="en-US" sz="4000" b="1" cap="none" spc="0" dirty="0" smtClean="0">
                <a:ln w="22225">
                  <a:solidFill>
                    <a:schemeClr val="accent2"/>
                  </a:solidFill>
                  <a:prstDash val="solid"/>
                </a:ln>
                <a:solidFill>
                  <a:srgbClr val="FF0000"/>
                </a:solidFill>
                <a:effectLst/>
                <a:latin typeface="Arial" panose="020B0604020202020204" pitchFamily="34" charset="0"/>
                <a:cs typeface="Arial" panose="020B0604020202020204" pitchFamily="34" charset="0"/>
              </a:rPr>
              <a:t>CUỐN</a:t>
            </a:r>
            <a:r>
              <a:rPr lang="vi-VN" sz="4000" b="1" cap="none" spc="0" dirty="0" smtClean="0">
                <a:ln w="22225">
                  <a:solidFill>
                    <a:schemeClr val="accent2"/>
                  </a:solidFill>
                  <a:prstDash val="solid"/>
                </a:ln>
                <a:solidFill>
                  <a:srgbClr val="FF0000"/>
                </a:solidFill>
                <a:effectLst/>
                <a:latin typeface="Arial" panose="020B0604020202020204" pitchFamily="34" charset="0"/>
                <a:cs typeface="Arial" panose="020B0604020202020204" pitchFamily="34" charset="0"/>
              </a:rPr>
              <a:t> SÁCH</a:t>
            </a:r>
            <a:r>
              <a:rPr lang="en-US" sz="4000" b="1" cap="none" spc="0" dirty="0" smtClean="0">
                <a:ln w="22225">
                  <a:solidFill>
                    <a:schemeClr val="accent2"/>
                  </a:solidFill>
                  <a:prstDash val="solid"/>
                </a:ln>
                <a:solidFill>
                  <a:srgbClr val="FF0000"/>
                </a:solidFill>
                <a:effectLst/>
                <a:latin typeface="Arial" panose="020B0604020202020204" pitchFamily="34" charset="0"/>
                <a:cs typeface="Arial" panose="020B0604020202020204" pitchFamily="34" charset="0"/>
              </a:rPr>
              <a:t> EM YÊU THÍCH</a:t>
            </a:r>
            <a:endParaRPr lang="en-US" sz="4000" b="1" cap="none" spc="0" dirty="0">
              <a:ln w="22225">
                <a:solidFill>
                  <a:schemeClr val="accent2"/>
                </a:solidFill>
                <a:prstDash val="solid"/>
              </a:ln>
              <a:solidFill>
                <a:srgbClr val="FF0000"/>
              </a:solidFill>
              <a:effectLst/>
              <a:latin typeface="Arial" panose="020B0604020202020204" pitchFamily="34" charset="0"/>
              <a:cs typeface="Arial" panose="020B0604020202020204" pitchFamily="34" charset="0"/>
            </a:endParaRPr>
          </a:p>
        </p:txBody>
      </p:sp>
      <p:sp>
        <p:nvSpPr>
          <p:cNvPr id="10" name="TextBox 9"/>
          <p:cNvSpPr txBox="1"/>
          <p:nvPr/>
        </p:nvSpPr>
        <p:spPr>
          <a:xfrm>
            <a:off x="3008104" y="263058"/>
            <a:ext cx="5816849" cy="1200329"/>
          </a:xfrm>
          <a:prstGeom prst="rect">
            <a:avLst/>
          </a:prstGeom>
          <a:noFill/>
        </p:spPr>
        <p:txBody>
          <a:bodyPr wrap="none" rtlCol="0">
            <a:spAutoFit/>
          </a:bodyPr>
          <a:lstStyle/>
          <a:p>
            <a:pPr algn="ctr"/>
            <a:r>
              <a:rPr lang="vi-VN" sz="2400" b="1" dirty="0" smtClean="0">
                <a:latin typeface="+mj-lt"/>
              </a:rPr>
              <a:t>SỞ GIÁO DỤC &amp; ĐÀO TẠO NINH BÌNH</a:t>
            </a:r>
          </a:p>
          <a:p>
            <a:pPr algn="ctr"/>
            <a:r>
              <a:rPr lang="vi-VN" sz="2400" b="1" dirty="0" smtClean="0">
                <a:latin typeface="+mj-lt"/>
              </a:rPr>
              <a:t>TRƯỜNG THPT YÊN MÔ A</a:t>
            </a:r>
          </a:p>
          <a:p>
            <a:pPr algn="ctr"/>
            <a:r>
              <a:rPr lang="vi-VN" sz="2400" b="1" dirty="0" smtClean="0">
                <a:latin typeface="+mj-lt"/>
              </a:rPr>
              <a:t>***</a:t>
            </a:r>
            <a:endParaRPr lang="vi-VN" sz="2400" b="1" dirty="0">
              <a:latin typeface="+mj-lt"/>
            </a:endParaRPr>
          </a:p>
        </p:txBody>
      </p:sp>
      <p:sp>
        <p:nvSpPr>
          <p:cNvPr id="11" name="TextBox 10"/>
          <p:cNvSpPr txBox="1"/>
          <p:nvPr/>
        </p:nvSpPr>
        <p:spPr>
          <a:xfrm>
            <a:off x="4067304" y="5939635"/>
            <a:ext cx="4149770" cy="400110"/>
          </a:xfrm>
          <a:prstGeom prst="rect">
            <a:avLst/>
          </a:prstGeom>
          <a:noFill/>
        </p:spPr>
        <p:txBody>
          <a:bodyPr wrap="square" rtlCol="0">
            <a:spAutoFit/>
          </a:bodyPr>
          <a:lstStyle/>
          <a:p>
            <a:r>
              <a:rPr lang="vi-VN" sz="2000" b="1" i="1" dirty="0" smtClean="0">
                <a:latin typeface="+mj-lt"/>
              </a:rPr>
              <a:t>Yên Mô, ngày 21 tháng 01 năm 2025</a:t>
            </a:r>
            <a:endParaRPr lang="vi-VN" sz="2000" b="1" i="1" dirty="0">
              <a:latin typeface="+mj-lt"/>
            </a:endParaRPr>
          </a:p>
        </p:txBody>
      </p:sp>
    </p:spTree>
    <p:extLst>
      <p:ext uri="{BB962C8B-B14F-4D97-AF65-F5344CB8AC3E}">
        <p14:creationId xmlns:p14="http://schemas.microsoft.com/office/powerpoint/2010/main" val="2733994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57874" y="3573935"/>
            <a:ext cx="1410333" cy="430171"/>
          </a:xfrm>
          <a:prstGeom prst="round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2400" b="1">
                <a:solidFill>
                  <a:srgbClr val="44546A">
                    <a:lumMod val="50000"/>
                  </a:srgbClr>
                </a:solidFill>
                <a:latin typeface="Times New Roman" panose="02020603050405020304" pitchFamily="18" charset="0"/>
                <a:ea typeface="Aachen" panose="02020500000000000000" pitchFamily="18" charset="0"/>
                <a:cs typeface="Times New Roman" panose="02020603050405020304" pitchFamily="18" charset="0"/>
              </a:rPr>
              <a:t>Vui </a:t>
            </a:r>
            <a:r>
              <a:rPr lang="en-US" sz="2400" b="1" dirty="0" err="1">
                <a:solidFill>
                  <a:srgbClr val="44546A">
                    <a:lumMod val="50000"/>
                  </a:srgbClr>
                </a:solidFill>
                <a:latin typeface="Times New Roman" panose="02020603050405020304" pitchFamily="18" charset="0"/>
                <a:ea typeface="Aachen" panose="02020500000000000000" pitchFamily="18" charset="0"/>
                <a:cs typeface="Times New Roman" panose="02020603050405020304" pitchFamily="18" charset="0"/>
              </a:rPr>
              <a:t>vẻ</a:t>
            </a:r>
            <a:endParaRPr lang="en-US" sz="2400" b="1" dirty="0">
              <a:solidFill>
                <a:srgbClr val="44546A">
                  <a:lumMod val="50000"/>
                </a:srgbClr>
              </a:solidFill>
              <a:latin typeface="Times New Roman" panose="02020603050405020304" pitchFamily="18" charset="0"/>
              <a:ea typeface="Aachen" panose="02020500000000000000" pitchFamily="18" charset="0"/>
              <a:cs typeface="Times New Roman" panose="02020603050405020304" pitchFamily="18" charset="0"/>
            </a:endParaRPr>
          </a:p>
        </p:txBody>
      </p:sp>
      <p:sp>
        <p:nvSpPr>
          <p:cNvPr id="23" name="Rounded Rectangle 22"/>
          <p:cNvSpPr/>
          <p:nvPr/>
        </p:nvSpPr>
        <p:spPr>
          <a:xfrm>
            <a:off x="3788737" y="5754269"/>
            <a:ext cx="1551266" cy="430171"/>
          </a:xfrm>
          <a:prstGeom prst="roundRect">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2400" b="1">
                <a:solidFill>
                  <a:srgbClr val="44546A">
                    <a:lumMod val="50000"/>
                  </a:srgbClr>
                </a:solidFill>
                <a:latin typeface="Times New Roman" panose="02020603050405020304" pitchFamily="18" charset="0"/>
                <a:ea typeface="Aachen" panose="02020500000000000000" pitchFamily="18" charset="0"/>
                <a:cs typeface="Times New Roman" panose="02020603050405020304" pitchFamily="18" charset="0"/>
              </a:rPr>
              <a:t>Hào </a:t>
            </a:r>
            <a:r>
              <a:rPr lang="en-US" sz="2400" b="1" dirty="0" err="1">
                <a:solidFill>
                  <a:srgbClr val="44546A">
                    <a:lumMod val="50000"/>
                  </a:srgbClr>
                </a:solidFill>
                <a:latin typeface="Times New Roman" panose="02020603050405020304" pitchFamily="18" charset="0"/>
                <a:ea typeface="Aachen" panose="02020500000000000000" pitchFamily="18" charset="0"/>
                <a:cs typeface="Times New Roman" panose="02020603050405020304" pitchFamily="18" charset="0"/>
              </a:rPr>
              <a:t>hứng</a:t>
            </a:r>
            <a:endParaRPr lang="en-US" sz="2400" b="1" dirty="0">
              <a:solidFill>
                <a:srgbClr val="44546A">
                  <a:lumMod val="50000"/>
                </a:srgbClr>
              </a:solidFill>
              <a:latin typeface="Times New Roman" panose="02020603050405020304" pitchFamily="18" charset="0"/>
              <a:ea typeface="Aachen" panose="02020500000000000000" pitchFamily="18" charset="0"/>
              <a:cs typeface="Times New Roman" panose="02020603050405020304" pitchFamily="18" charset="0"/>
            </a:endParaRPr>
          </a:p>
        </p:txBody>
      </p:sp>
      <p:pic>
        <p:nvPicPr>
          <p:cNvPr id="35" name="Picture 10" descr="Ý nghĩa và cách sử dụng icon Facebook được yêu thích nhất hiện nay">
            <a:extLst>
              <a:ext uri="{FF2B5EF4-FFF2-40B4-BE49-F238E27FC236}">
                <a16:creationId xmlns:a16="http://schemas.microsoft.com/office/drawing/2014/main" id="{3F61B614-2487-409F-BB18-3802678771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4479" y="3809201"/>
            <a:ext cx="2019783" cy="1789330"/>
          </a:xfrm>
          <a:prstGeom prst="round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881" y="1502911"/>
            <a:ext cx="2484319" cy="2047701"/>
          </a:xfrm>
          <a:prstGeom prst="roundRect">
            <a:avLst/>
          </a:prstGeom>
        </p:spPr>
      </p:pic>
      <p:sp>
        <p:nvSpPr>
          <p:cNvPr id="38" name="Rounded Rectangle 37"/>
          <p:cNvSpPr/>
          <p:nvPr/>
        </p:nvSpPr>
        <p:spPr>
          <a:xfrm>
            <a:off x="9259622" y="5819497"/>
            <a:ext cx="1551266" cy="430171"/>
          </a:xfrm>
          <a:prstGeom prst="roundRect">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2400" b="1">
                <a:solidFill>
                  <a:srgbClr val="44546A">
                    <a:lumMod val="50000"/>
                  </a:srgbClr>
                </a:solidFill>
                <a:latin typeface="Times New Roman" panose="02020603050405020304" pitchFamily="18" charset="0"/>
                <a:ea typeface="Aachen" panose="02020500000000000000" pitchFamily="18" charset="0"/>
                <a:cs typeface="Times New Roman" panose="02020603050405020304" pitchFamily="18" charset="0"/>
              </a:rPr>
              <a:t>Mệt mỏi</a:t>
            </a:r>
            <a:endParaRPr lang="en-US" sz="2400" b="1" dirty="0">
              <a:solidFill>
                <a:srgbClr val="44546A">
                  <a:lumMod val="50000"/>
                </a:srgbClr>
              </a:solidFill>
              <a:latin typeface="Times New Roman" panose="02020603050405020304" pitchFamily="18" charset="0"/>
              <a:ea typeface="Aachen" panose="02020500000000000000" pitchFamily="18" charset="0"/>
              <a:cs typeface="Times New Roman" panose="02020603050405020304" pitchFamily="18" charset="0"/>
            </a:endParaRPr>
          </a:p>
        </p:txBody>
      </p:sp>
      <p:sp>
        <p:nvSpPr>
          <p:cNvPr id="39" name="Rounded Rectangle 38"/>
          <p:cNvSpPr/>
          <p:nvPr/>
        </p:nvSpPr>
        <p:spPr>
          <a:xfrm>
            <a:off x="6659698" y="3571549"/>
            <a:ext cx="1524000" cy="430171"/>
          </a:xfrm>
          <a:prstGeom prst="roundRect">
            <a:avLst/>
          </a:prstGeom>
          <a:solidFill>
            <a:srgbClr val="65D91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2400" b="1">
                <a:solidFill>
                  <a:srgbClr val="44546A">
                    <a:lumMod val="50000"/>
                  </a:srgbClr>
                </a:solidFill>
                <a:latin typeface="Times New Roman" panose="02020603050405020304" pitchFamily="18" charset="0"/>
                <a:ea typeface="Aachen" panose="02020500000000000000" pitchFamily="18" charset="0"/>
                <a:cs typeface="Times New Roman" panose="02020603050405020304" pitchFamily="18" charset="0"/>
              </a:rPr>
              <a:t>Buồn</a:t>
            </a:r>
            <a:endParaRPr lang="en-US" sz="2400" b="1" dirty="0">
              <a:solidFill>
                <a:srgbClr val="44546A">
                  <a:lumMod val="50000"/>
                </a:srgbClr>
              </a:solidFill>
              <a:latin typeface="Times New Roman" panose="02020603050405020304" pitchFamily="18" charset="0"/>
              <a:ea typeface="Aachen" panose="02020500000000000000" pitchFamily="18" charset="0"/>
              <a:cs typeface="Times New Roman" panose="02020603050405020304" pitchFamily="18" charset="0"/>
            </a:endParaRPr>
          </a:p>
        </p:txBody>
      </p:sp>
      <p:sp>
        <p:nvSpPr>
          <p:cNvPr id="14" name="Rounded Rectangle 13"/>
          <p:cNvSpPr/>
          <p:nvPr/>
        </p:nvSpPr>
        <p:spPr>
          <a:xfrm>
            <a:off x="2743201" y="533401"/>
            <a:ext cx="5937643" cy="6364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000" b="1" dirty="0">
                <a:solidFill>
                  <a:srgbClr val="0033CC"/>
                </a:solidFill>
                <a:latin typeface="Bahnschrift" panose="020B0502040204020203" pitchFamily="34" charset="0"/>
                <a:ea typeface="Aachen" panose="02020500000000000000" pitchFamily="18" charset="0"/>
                <a:cs typeface="Times New Roman" panose="02020603050405020304" pitchFamily="18" charset="0"/>
              </a:rPr>
              <a:t>CHECK-IN CẢM XÚC</a:t>
            </a:r>
          </a:p>
        </p:txBody>
      </p:sp>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10000" r="90000"/>
                    </a14:imgEffect>
                  </a14:imgLayer>
                </a14:imgProps>
              </a:ext>
            </a:extLst>
          </a:blip>
          <a:srcRect l="24607" t="2795" r="20394" b="3191"/>
          <a:stretch/>
        </p:blipFill>
        <p:spPr>
          <a:xfrm>
            <a:off x="9042400" y="3784600"/>
            <a:ext cx="1985709" cy="1909269"/>
          </a:xfrm>
          <a:prstGeom prst="rect">
            <a:avLst/>
          </a:prstGeom>
        </p:spPr>
      </p:pic>
      <p:pic>
        <p:nvPicPr>
          <p:cNvPr id="3" name="Picture 2"/>
          <p:cNvPicPr>
            <a:picLocks noChangeAspect="1"/>
          </p:cNvPicPr>
          <p:nvPr/>
        </p:nvPicPr>
        <p:blipFill rotWithShape="1">
          <a:blip r:embed="rId7">
            <a:extLst>
              <a:ext uri="{BEBA8EAE-BF5A-486C-A8C5-ECC9F3942E4B}">
                <a14:imgProps xmlns:a14="http://schemas.microsoft.com/office/drawing/2010/main">
                  <a14:imgLayer r:embed="rId8">
                    <a14:imgEffect>
                      <a14:backgroundRemoval t="667" b="95778" l="17000" r="79500"/>
                    </a14:imgEffect>
                  </a14:imgLayer>
                </a14:imgProps>
              </a:ext>
            </a:extLst>
          </a:blip>
          <a:srcRect l="21735" t="4698" r="25305" b="4546"/>
          <a:stretch/>
        </p:blipFill>
        <p:spPr>
          <a:xfrm>
            <a:off x="6352573" y="1423747"/>
            <a:ext cx="2080227" cy="2005253"/>
          </a:xfrm>
          <a:prstGeom prst="rect">
            <a:avLst/>
          </a:prstGeom>
        </p:spPr>
      </p:pic>
    </p:spTree>
    <p:extLst>
      <p:ext uri="{BB962C8B-B14F-4D97-AF65-F5344CB8AC3E}">
        <p14:creationId xmlns:p14="http://schemas.microsoft.com/office/powerpoint/2010/main" val="966690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53C9CF-2A26-9B7E-3B69-194F1F46677C}"/>
              </a:ext>
            </a:extLst>
          </p:cNvPr>
          <p:cNvSpPr>
            <a:spLocks noGrp="1"/>
          </p:cNvSpPr>
          <p:nvPr>
            <p:ph type="sldNum" idx="12"/>
          </p:nvPr>
        </p:nvSpPr>
        <p:spPr>
          <a:xfrm>
            <a:off x="8555874" y="4576450"/>
            <a:ext cx="665773" cy="557818"/>
          </a:xfrm>
        </p:spPr>
        <p:txBody>
          <a:bodyPr/>
          <a:lstStyle/>
          <a:p>
            <a:pPr algn="ctr" defTabSz="914378">
              <a:buClr>
                <a:srgbClr val="000000"/>
              </a:buClr>
              <a:defRPr/>
            </a:pPr>
            <a:fld id="{00000000-1234-1234-1234-123412341234}" type="slidenum">
              <a:rPr lang="en" sz="1000" b="1" kern="0">
                <a:solidFill>
                  <a:srgbClr val="FFFFFF"/>
                </a:solidFill>
                <a:latin typeface="Poppins"/>
                <a:cs typeface="Poppins"/>
                <a:sym typeface="Poppins"/>
              </a:rPr>
              <a:pPr algn="ctr" defTabSz="914378">
                <a:buClr>
                  <a:srgbClr val="000000"/>
                </a:buClr>
                <a:defRPr/>
              </a:pPr>
              <a:t>3</a:t>
            </a:fld>
            <a:endParaRPr lang="en" sz="1000" b="1" kern="0">
              <a:solidFill>
                <a:srgbClr val="FFFFFF"/>
              </a:solidFill>
              <a:latin typeface="Poppins"/>
              <a:cs typeface="Poppins"/>
              <a:sym typeface="Poppins"/>
            </a:endParaRPr>
          </a:p>
        </p:txBody>
      </p:sp>
      <p:sp>
        <p:nvSpPr>
          <p:cNvPr id="5" name="Rectangle 4">
            <a:extLst>
              <a:ext uri="{FF2B5EF4-FFF2-40B4-BE49-F238E27FC236}">
                <a16:creationId xmlns:a16="http://schemas.microsoft.com/office/drawing/2014/main" id="{5071EE17-49EA-CCB8-6B96-6D7A6774AEBA}"/>
              </a:ext>
            </a:extLst>
          </p:cNvPr>
          <p:cNvSpPr/>
          <p:nvPr/>
        </p:nvSpPr>
        <p:spPr>
          <a:xfrm>
            <a:off x="255181" y="-45706"/>
            <a:ext cx="11936819" cy="2431435"/>
          </a:xfrm>
          <a:prstGeom prst="rect">
            <a:avLst/>
          </a:prstGeom>
          <a:noFill/>
        </p:spPr>
        <p:txBody>
          <a:bodyPr wrap="square" lIns="91440" tIns="45720" rIns="91440" bIns="45720">
            <a:spAutoFit/>
          </a:bodyPr>
          <a:lstStyle/>
          <a:p>
            <a:pPr algn="ctr" defTabSz="914378">
              <a:buClr>
                <a:srgbClr val="000000"/>
              </a:buClr>
              <a:defRPr/>
            </a:pPr>
            <a:r>
              <a:rPr lang="en-US" sz="7200" b="1" kern="0" dirty="0">
                <a:ln w="0"/>
                <a:solidFill>
                  <a:srgbClr val="0070C0"/>
                </a:solidFill>
                <a:effectLst>
                  <a:reflection blurRad="6350" stA="53000" endA="300" endPos="35500" dir="5400000" sy="-90000" algn="bl" rotWithShape="0"/>
                </a:effectLst>
                <a:latin typeface="Arial" panose="020B0604020202020204" pitchFamily="34" charset="0"/>
                <a:cs typeface="Arial" panose="020B0604020202020204" pitchFamily="34" charset="0"/>
                <a:sym typeface="Arial"/>
              </a:rPr>
              <a:t>KHỞI ĐỘNG: </a:t>
            </a:r>
            <a:r>
              <a:rPr lang="en-US" sz="8000" b="1" kern="0" dirty="0">
                <a:ln w="0"/>
                <a:solidFill>
                  <a:srgbClr val="FF0000"/>
                </a:solidFill>
                <a:effectLst>
                  <a:reflection blurRad="6350" stA="53000" endA="300" endPos="35500" dir="5400000" sy="-90000" algn="bl" rotWithShape="0"/>
                </a:effectLst>
                <a:latin typeface="Arial" panose="020B0604020202020204" pitchFamily="34" charset="0"/>
                <a:cs typeface="Arial" panose="020B0604020202020204" pitchFamily="34" charset="0"/>
                <a:sym typeface="Arial"/>
              </a:rPr>
              <a:t>TÔI</a:t>
            </a:r>
            <a:r>
              <a:rPr lang="en-US" sz="7200" b="1" kern="0" dirty="0">
                <a:ln w="0"/>
                <a:solidFill>
                  <a:srgbClr val="FF0000"/>
                </a:solidFill>
                <a:effectLst>
                  <a:reflection blurRad="6350" stA="53000" endA="300" endPos="35500" dir="5400000" sy="-90000" algn="bl" rotWithShape="0"/>
                </a:effectLst>
                <a:latin typeface="Arial" panose="020B0604020202020204" pitchFamily="34" charset="0"/>
                <a:cs typeface="Arial" panose="020B0604020202020204" pitchFamily="34" charset="0"/>
                <a:sym typeface="Arial"/>
              </a:rPr>
              <a:t> LÀ AI ? </a:t>
            </a:r>
          </a:p>
          <a:p>
            <a:pPr algn="ctr" defTabSz="914378">
              <a:buClr>
                <a:srgbClr val="000000"/>
              </a:buClr>
              <a:defRPr/>
            </a:pPr>
            <a:endParaRPr lang="en-US" sz="7200" b="1" kern="0" dirty="0">
              <a:ln w="0"/>
              <a:solidFill>
                <a:srgbClr val="0070C0"/>
              </a:solidFill>
              <a:effectLst>
                <a:reflection blurRad="6350" stA="53000" endA="300" endPos="35500" dir="5400000" sy="-90000" algn="bl" rotWithShape="0"/>
              </a:effectLst>
              <a:latin typeface="Arial" panose="020B0604020202020204" pitchFamily="34" charset="0"/>
              <a:cs typeface="Arial" panose="020B0604020202020204" pitchFamily="34" charset="0"/>
              <a:sym typeface="Arial"/>
            </a:endParaRPr>
          </a:p>
        </p:txBody>
      </p:sp>
      <p:pic>
        <p:nvPicPr>
          <p:cNvPr id="6" name="Picture 2">
            <a:extLst>
              <a:ext uri="{FF2B5EF4-FFF2-40B4-BE49-F238E27FC236}">
                <a16:creationId xmlns:a16="http://schemas.microsoft.com/office/drawing/2014/main" id="{C08B3DD6-4EE7-5944-36D0-FB16EB75F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001" y="4186051"/>
            <a:ext cx="10809998" cy="2671949"/>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0C9F64B6-B977-3ECA-C5DC-455BD4FD6704}"/>
              </a:ext>
            </a:extLst>
          </p:cNvPr>
          <p:cNvSpPr txBox="1"/>
          <p:nvPr/>
        </p:nvSpPr>
        <p:spPr>
          <a:xfrm>
            <a:off x="2307263" y="1362903"/>
            <a:ext cx="8293395" cy="2893100"/>
          </a:xfrm>
          <a:prstGeom prst="rect">
            <a:avLst/>
          </a:prstGeom>
          <a:noFill/>
        </p:spPr>
        <p:txBody>
          <a:bodyPr wrap="square">
            <a:spAutoFit/>
          </a:bodyPr>
          <a:lstStyle/>
          <a:p>
            <a:r>
              <a:rPr lang="vi-VN" sz="2600" b="1" i="0" dirty="0">
                <a:solidFill>
                  <a:srgbClr val="081B3A"/>
                </a:solidFill>
                <a:effectLst/>
                <a:latin typeface="+mj-lt"/>
              </a:rPr>
              <a:t>Luật chơi: </a:t>
            </a:r>
            <a:r>
              <a:rPr lang="vi-VN" sz="2600" b="0" i="0" dirty="0">
                <a:solidFill>
                  <a:srgbClr val="081B3A"/>
                </a:solidFill>
                <a:effectLst/>
                <a:latin typeface="+mj-lt"/>
              </a:rPr>
              <a:t>- “Tôi” là một tác phẩm văn học. </a:t>
            </a:r>
            <a:endParaRPr lang="en-US" sz="2600" b="0" i="0" dirty="0">
              <a:solidFill>
                <a:srgbClr val="081B3A"/>
              </a:solidFill>
              <a:effectLst/>
              <a:latin typeface="+mj-lt"/>
            </a:endParaRPr>
          </a:p>
          <a:p>
            <a:r>
              <a:rPr lang="en-US" sz="2600" b="0" i="0" dirty="0">
                <a:solidFill>
                  <a:srgbClr val="081B3A"/>
                </a:solidFill>
                <a:effectLst/>
                <a:latin typeface="+mj-lt"/>
              </a:rPr>
              <a:t>                            </a:t>
            </a:r>
            <a:r>
              <a:rPr lang="vi-VN" sz="2600" b="0" i="0" dirty="0">
                <a:solidFill>
                  <a:srgbClr val="081B3A"/>
                </a:solidFill>
                <a:effectLst/>
                <a:latin typeface="+mj-lt"/>
              </a:rPr>
              <a:t>Trong 10 giây xuất hiện 4 gợi ý: </a:t>
            </a:r>
            <a:endParaRPr lang="en-US" sz="2600" b="0" i="0" dirty="0">
              <a:solidFill>
                <a:srgbClr val="081B3A"/>
              </a:solidFill>
              <a:effectLst/>
              <a:latin typeface="+mj-lt"/>
            </a:endParaRPr>
          </a:p>
          <a:p>
            <a:r>
              <a:rPr lang="vi-VN" sz="2600" b="0" i="0" dirty="0">
                <a:solidFill>
                  <a:srgbClr val="081B3A"/>
                </a:solidFill>
                <a:effectLst/>
                <a:latin typeface="+mj-lt"/>
              </a:rPr>
              <a:t>+ Trả lời </a:t>
            </a:r>
            <a:r>
              <a:rPr lang="en-US" sz="2600" dirty="0" err="1">
                <a:solidFill>
                  <a:srgbClr val="081B3A"/>
                </a:solidFill>
                <a:latin typeface="Times New Roman" panose="02020603050405020304" pitchFamily="18" charset="0"/>
                <a:cs typeface="Times New Roman" panose="02020603050405020304" pitchFamily="18" charset="0"/>
              </a:rPr>
              <a:t>đúng</a:t>
            </a:r>
            <a:r>
              <a:rPr lang="vi-VN" sz="2600" dirty="0">
                <a:solidFill>
                  <a:srgbClr val="081B3A"/>
                </a:solidFill>
                <a:latin typeface="Times New Roman" panose="02020603050405020304" pitchFamily="18" charset="0"/>
                <a:cs typeface="Times New Roman" panose="02020603050405020304" pitchFamily="18" charset="0"/>
              </a:rPr>
              <a:t> </a:t>
            </a:r>
            <a:r>
              <a:rPr lang="vi-VN" sz="2600" b="0" i="0" dirty="0">
                <a:solidFill>
                  <a:srgbClr val="081B3A"/>
                </a:solidFill>
                <a:effectLst/>
                <a:latin typeface="+mj-lt"/>
              </a:rPr>
              <a:t>tên của </a:t>
            </a:r>
            <a:r>
              <a:rPr lang="en-US" sz="2600" b="0" i="0" dirty="0">
                <a:solidFill>
                  <a:srgbClr val="081B3A"/>
                </a:solidFill>
                <a:effectLst/>
                <a:latin typeface="Times New Roman" panose="02020603050405020304" pitchFamily="18" charset="0"/>
                <a:cs typeface="Times New Roman" panose="02020603050405020304" pitchFamily="18" charset="0"/>
              </a:rPr>
              <a:t>T</a:t>
            </a:r>
            <a:r>
              <a:rPr lang="vi-VN" sz="2600" b="0" i="0" dirty="0">
                <a:solidFill>
                  <a:srgbClr val="081B3A"/>
                </a:solidFill>
                <a:effectLst/>
                <a:latin typeface="Times New Roman" panose="02020603050405020304" pitchFamily="18" charset="0"/>
                <a:cs typeface="Times New Roman" panose="02020603050405020304" pitchFamily="18" charset="0"/>
              </a:rPr>
              <a:t>ôi </a:t>
            </a:r>
            <a:r>
              <a:rPr lang="vi-VN" sz="2600" b="0" i="0" dirty="0">
                <a:solidFill>
                  <a:srgbClr val="081B3A"/>
                </a:solidFill>
                <a:effectLst/>
                <a:latin typeface="+mj-lt"/>
              </a:rPr>
              <a:t>ở gợi ý 1, bạn được </a:t>
            </a:r>
            <a:r>
              <a:rPr lang="vi-VN" sz="2600" b="1" i="0" dirty="0">
                <a:solidFill>
                  <a:srgbClr val="081B3A"/>
                </a:solidFill>
                <a:effectLst/>
                <a:latin typeface="+mj-lt"/>
              </a:rPr>
              <a:t>40 </a:t>
            </a:r>
            <a:r>
              <a:rPr lang="vi-VN" sz="2600" b="0" i="0" dirty="0">
                <a:solidFill>
                  <a:srgbClr val="081B3A"/>
                </a:solidFill>
                <a:effectLst/>
                <a:latin typeface="+mj-lt"/>
              </a:rPr>
              <a:t>điểm. </a:t>
            </a:r>
            <a:endParaRPr lang="en-US" sz="2600" b="0" i="0" dirty="0">
              <a:solidFill>
                <a:srgbClr val="081B3A"/>
              </a:solidFill>
              <a:effectLst/>
              <a:latin typeface="+mj-lt"/>
            </a:endParaRPr>
          </a:p>
          <a:p>
            <a:r>
              <a:rPr lang="vi-VN" sz="2600" b="0" i="0" dirty="0">
                <a:solidFill>
                  <a:srgbClr val="081B3A"/>
                </a:solidFill>
                <a:effectLst/>
                <a:latin typeface="+mj-lt"/>
              </a:rPr>
              <a:t>+ Trả lời </a:t>
            </a:r>
            <a:r>
              <a:rPr lang="en-US" sz="2600" dirty="0" err="1">
                <a:solidFill>
                  <a:srgbClr val="081B3A"/>
                </a:solidFill>
                <a:latin typeface="Times New Roman" panose="02020603050405020304" pitchFamily="18" charset="0"/>
                <a:cs typeface="Times New Roman" panose="02020603050405020304" pitchFamily="18" charset="0"/>
              </a:rPr>
              <a:t>đúng</a:t>
            </a:r>
            <a:r>
              <a:rPr lang="vi-VN" sz="2600" b="0" i="0" dirty="0">
                <a:solidFill>
                  <a:srgbClr val="081B3A"/>
                </a:solidFill>
                <a:effectLst/>
                <a:latin typeface="+mj-lt"/>
              </a:rPr>
              <a:t> tên của </a:t>
            </a:r>
            <a:r>
              <a:rPr lang="en-US" sz="2600" b="0" i="0" dirty="0">
                <a:solidFill>
                  <a:srgbClr val="081B3A"/>
                </a:solidFill>
                <a:effectLst/>
                <a:latin typeface="Times New Roman" panose="02020603050405020304" pitchFamily="18" charset="0"/>
                <a:cs typeface="Times New Roman" panose="02020603050405020304" pitchFamily="18" charset="0"/>
              </a:rPr>
              <a:t>T</a:t>
            </a:r>
            <a:r>
              <a:rPr lang="vi-VN" sz="2600" b="0" i="0" dirty="0">
                <a:solidFill>
                  <a:srgbClr val="081B3A"/>
                </a:solidFill>
                <a:effectLst/>
                <a:latin typeface="Times New Roman" panose="02020603050405020304" pitchFamily="18" charset="0"/>
                <a:cs typeface="Times New Roman" panose="02020603050405020304" pitchFamily="18" charset="0"/>
              </a:rPr>
              <a:t>ôi </a:t>
            </a:r>
            <a:r>
              <a:rPr lang="vi-VN" sz="2600" b="0" i="0" dirty="0">
                <a:solidFill>
                  <a:srgbClr val="081B3A"/>
                </a:solidFill>
                <a:effectLst/>
                <a:latin typeface="+mj-lt"/>
              </a:rPr>
              <a:t>ở gợi ý 2, bạn được </a:t>
            </a:r>
            <a:r>
              <a:rPr lang="vi-VN" sz="2600" b="1" i="0" dirty="0">
                <a:solidFill>
                  <a:srgbClr val="081B3A"/>
                </a:solidFill>
                <a:effectLst/>
                <a:latin typeface="+mj-lt"/>
              </a:rPr>
              <a:t>30 </a:t>
            </a:r>
            <a:r>
              <a:rPr lang="vi-VN" sz="2600" b="0" i="0" dirty="0">
                <a:solidFill>
                  <a:srgbClr val="081B3A"/>
                </a:solidFill>
                <a:effectLst/>
                <a:latin typeface="+mj-lt"/>
              </a:rPr>
              <a:t>điểm. </a:t>
            </a:r>
            <a:endParaRPr lang="en-US" sz="2600" b="0" i="0" dirty="0">
              <a:solidFill>
                <a:srgbClr val="081B3A"/>
              </a:solidFill>
              <a:effectLst/>
              <a:latin typeface="+mj-lt"/>
            </a:endParaRPr>
          </a:p>
          <a:p>
            <a:r>
              <a:rPr lang="vi-VN" sz="2600" b="0" i="0" dirty="0">
                <a:solidFill>
                  <a:srgbClr val="081B3A"/>
                </a:solidFill>
                <a:effectLst/>
                <a:latin typeface="+mj-lt"/>
              </a:rPr>
              <a:t>+ Trả lời </a:t>
            </a:r>
            <a:r>
              <a:rPr lang="en-US" sz="2600" dirty="0" err="1">
                <a:solidFill>
                  <a:srgbClr val="081B3A"/>
                </a:solidFill>
                <a:latin typeface="Times New Roman" panose="02020603050405020304" pitchFamily="18" charset="0"/>
                <a:cs typeface="Times New Roman" panose="02020603050405020304" pitchFamily="18" charset="0"/>
              </a:rPr>
              <a:t>đúng</a:t>
            </a:r>
            <a:r>
              <a:rPr lang="vi-VN" sz="2600" b="0" i="0" dirty="0">
                <a:solidFill>
                  <a:srgbClr val="081B3A"/>
                </a:solidFill>
                <a:effectLst/>
                <a:latin typeface="+mj-lt"/>
              </a:rPr>
              <a:t> tên của </a:t>
            </a:r>
            <a:r>
              <a:rPr lang="en-US" sz="2600" b="0" i="0" dirty="0">
                <a:solidFill>
                  <a:srgbClr val="081B3A"/>
                </a:solidFill>
                <a:effectLst/>
                <a:latin typeface="Times New Roman" panose="02020603050405020304" pitchFamily="18" charset="0"/>
                <a:cs typeface="Times New Roman" panose="02020603050405020304" pitchFamily="18" charset="0"/>
              </a:rPr>
              <a:t>T</a:t>
            </a:r>
            <a:r>
              <a:rPr lang="vi-VN" sz="2600" b="0" i="0" dirty="0">
                <a:solidFill>
                  <a:srgbClr val="081B3A"/>
                </a:solidFill>
                <a:effectLst/>
                <a:latin typeface="Times New Roman" panose="02020603050405020304" pitchFamily="18" charset="0"/>
                <a:cs typeface="Times New Roman" panose="02020603050405020304" pitchFamily="18" charset="0"/>
              </a:rPr>
              <a:t>ôi </a:t>
            </a:r>
            <a:r>
              <a:rPr lang="vi-VN" sz="2600" b="0" i="0" dirty="0">
                <a:solidFill>
                  <a:srgbClr val="081B3A"/>
                </a:solidFill>
                <a:effectLst/>
                <a:latin typeface="+mj-lt"/>
              </a:rPr>
              <a:t>ở gợi ý 3, bạn được </a:t>
            </a:r>
            <a:r>
              <a:rPr lang="vi-VN" sz="2600" b="1" i="0" dirty="0">
                <a:solidFill>
                  <a:srgbClr val="081B3A"/>
                </a:solidFill>
                <a:effectLst/>
                <a:latin typeface="+mj-lt"/>
              </a:rPr>
              <a:t>20 </a:t>
            </a:r>
            <a:r>
              <a:rPr lang="vi-VN" sz="2600" b="0" i="0" dirty="0">
                <a:solidFill>
                  <a:srgbClr val="081B3A"/>
                </a:solidFill>
                <a:effectLst/>
                <a:latin typeface="+mj-lt"/>
              </a:rPr>
              <a:t>điểm. </a:t>
            </a:r>
            <a:endParaRPr lang="en-US" sz="2600" b="0" i="0" dirty="0">
              <a:solidFill>
                <a:srgbClr val="081B3A"/>
              </a:solidFill>
              <a:effectLst/>
              <a:latin typeface="+mj-lt"/>
            </a:endParaRPr>
          </a:p>
          <a:p>
            <a:r>
              <a:rPr lang="vi-VN" sz="2600" b="0" i="0" dirty="0">
                <a:solidFill>
                  <a:srgbClr val="081B3A"/>
                </a:solidFill>
                <a:effectLst/>
                <a:latin typeface="+mj-lt"/>
              </a:rPr>
              <a:t>+ Trả lời </a:t>
            </a:r>
            <a:r>
              <a:rPr lang="en-US" sz="2600" dirty="0" err="1">
                <a:solidFill>
                  <a:srgbClr val="081B3A"/>
                </a:solidFill>
                <a:latin typeface="Times New Roman" panose="02020603050405020304" pitchFamily="18" charset="0"/>
                <a:cs typeface="Times New Roman" panose="02020603050405020304" pitchFamily="18" charset="0"/>
              </a:rPr>
              <a:t>đúng</a:t>
            </a:r>
            <a:r>
              <a:rPr lang="vi-VN" sz="2600" b="0" i="0" dirty="0">
                <a:solidFill>
                  <a:srgbClr val="081B3A"/>
                </a:solidFill>
                <a:effectLst/>
                <a:latin typeface="+mj-lt"/>
              </a:rPr>
              <a:t> tên của </a:t>
            </a:r>
            <a:r>
              <a:rPr lang="en-US" sz="2600" b="0" i="0" dirty="0">
                <a:solidFill>
                  <a:srgbClr val="081B3A"/>
                </a:solidFill>
                <a:effectLst/>
                <a:latin typeface="Times New Roman" panose="02020603050405020304" pitchFamily="18" charset="0"/>
                <a:cs typeface="Times New Roman" panose="02020603050405020304" pitchFamily="18" charset="0"/>
              </a:rPr>
              <a:t>T</a:t>
            </a:r>
            <a:r>
              <a:rPr lang="vi-VN" sz="2600" b="0" i="0" dirty="0">
                <a:solidFill>
                  <a:srgbClr val="081B3A"/>
                </a:solidFill>
                <a:effectLst/>
                <a:latin typeface="Times New Roman" panose="02020603050405020304" pitchFamily="18" charset="0"/>
                <a:cs typeface="Times New Roman" panose="02020603050405020304" pitchFamily="18" charset="0"/>
              </a:rPr>
              <a:t>ôi </a:t>
            </a:r>
            <a:r>
              <a:rPr lang="vi-VN" sz="2600" b="0" i="0" dirty="0">
                <a:solidFill>
                  <a:srgbClr val="081B3A"/>
                </a:solidFill>
                <a:effectLst/>
                <a:latin typeface="+mj-lt"/>
              </a:rPr>
              <a:t>ở gợi ý 4, bạn được </a:t>
            </a:r>
            <a:r>
              <a:rPr lang="vi-VN" sz="2600" b="1" i="0" dirty="0">
                <a:solidFill>
                  <a:srgbClr val="081B3A"/>
                </a:solidFill>
                <a:effectLst/>
                <a:latin typeface="+mj-lt"/>
              </a:rPr>
              <a:t>10 </a:t>
            </a:r>
            <a:r>
              <a:rPr lang="vi-VN" sz="2600" b="0" i="0" dirty="0">
                <a:solidFill>
                  <a:srgbClr val="081B3A"/>
                </a:solidFill>
                <a:effectLst/>
                <a:latin typeface="+mj-lt"/>
              </a:rPr>
              <a:t>điểm. </a:t>
            </a:r>
            <a:endParaRPr lang="en-US" sz="2600" b="0" i="0" dirty="0">
              <a:solidFill>
                <a:srgbClr val="081B3A"/>
              </a:solidFill>
              <a:effectLst/>
              <a:latin typeface="+mj-lt"/>
            </a:endParaRPr>
          </a:p>
          <a:p>
            <a:r>
              <a:rPr lang="vi-VN" sz="2600" b="1" i="0" dirty="0">
                <a:solidFill>
                  <a:srgbClr val="081B3A"/>
                </a:solidFill>
                <a:effectLst/>
                <a:latin typeface="+mj-lt"/>
              </a:rPr>
              <a:t>- Nhóm nào </a:t>
            </a:r>
            <a:r>
              <a:rPr lang="en-US" sz="2600" b="1" i="0" dirty="0">
                <a:solidFill>
                  <a:srgbClr val="081B3A"/>
                </a:solidFill>
                <a:effectLst/>
                <a:latin typeface="Times New Roman" panose="02020603050405020304" pitchFamily="18" charset="0"/>
                <a:cs typeface="Times New Roman" panose="02020603050405020304" pitchFamily="18" charset="0"/>
              </a:rPr>
              <a:t>rung </a:t>
            </a:r>
            <a:r>
              <a:rPr lang="en-US" sz="2600" b="1" i="0" dirty="0" err="1">
                <a:solidFill>
                  <a:srgbClr val="081B3A"/>
                </a:solidFill>
                <a:effectLst/>
                <a:latin typeface="Times New Roman" panose="02020603050405020304" pitchFamily="18" charset="0"/>
                <a:cs typeface="Times New Roman" panose="02020603050405020304" pitchFamily="18" charset="0"/>
              </a:rPr>
              <a:t>chuông</a:t>
            </a:r>
            <a:r>
              <a:rPr lang="en-US" sz="2600" b="1" i="0" dirty="0">
                <a:solidFill>
                  <a:srgbClr val="081B3A"/>
                </a:solidFill>
                <a:effectLst/>
                <a:latin typeface="Times New Roman" panose="02020603050405020304" pitchFamily="18" charset="0"/>
                <a:cs typeface="Times New Roman" panose="02020603050405020304" pitchFamily="18" charset="0"/>
              </a:rPr>
              <a:t> </a:t>
            </a:r>
            <a:r>
              <a:rPr lang="vi-VN" sz="2600" b="1" i="0" dirty="0">
                <a:solidFill>
                  <a:srgbClr val="081B3A"/>
                </a:solidFill>
                <a:effectLst/>
                <a:latin typeface="+mj-lt"/>
              </a:rPr>
              <a:t>nhanh nhất sẽ được trả lời.</a:t>
            </a:r>
            <a:endParaRPr lang="en-US" sz="2600" b="1" dirty="0">
              <a:latin typeface="+mj-lt"/>
            </a:endParaRPr>
          </a:p>
        </p:txBody>
      </p:sp>
    </p:spTree>
    <p:extLst>
      <p:ext uri="{BB962C8B-B14F-4D97-AF65-F5344CB8AC3E}">
        <p14:creationId xmlns:p14="http://schemas.microsoft.com/office/powerpoint/2010/main" val="2197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5000" fill="hold" grpId="0" nodeType="withEffect">
                                  <p:stCondLst>
                                    <p:cond delay="0"/>
                                  </p:stCondLst>
                                  <p:iterate type="lt">
                                    <p:tmPct val="10000"/>
                                  </p:iterate>
                                  <p:childTnLst>
                                    <p:animMotion origin="layout" path="M 3.33333E-6 -1.85185E-6 L 3.33333E-6 -0.07222 " pathEditMode="relative" rAng="0" ptsTypes="AA">
                                      <p:cBhvr>
                                        <p:cTn id="6" dur="250" accel="50000" decel="50000" autoRev="1" fill="hold">
                                          <p:stCondLst>
                                            <p:cond delay="0"/>
                                          </p:stCondLst>
                                        </p:cTn>
                                        <p:tgtEl>
                                          <p:spTgt spid="5"/>
                                        </p:tgtEl>
                                        <p:attrNameLst>
                                          <p:attrName>ppt_x</p:attrName>
                                          <p:attrName>ppt_y</p:attrName>
                                        </p:attrNameLst>
                                      </p:cBhvr>
                                      <p:rCtr x="0" y="-3611"/>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85111107-279E-5E26-0847-6345801CBB74}"/>
              </a:ext>
            </a:extLst>
          </p:cNvPr>
          <p:cNvSpPr/>
          <p:nvPr/>
        </p:nvSpPr>
        <p:spPr>
          <a:xfrm>
            <a:off x="73152" y="889000"/>
            <a:ext cx="2983431" cy="1909542"/>
          </a:xfrm>
          <a:prstGeom prst="homePlate">
            <a:avLst/>
          </a:prstGeom>
          <a:solidFill>
            <a:srgbClr val="402E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9FDBD50-565B-4C4D-9D27-FF16B507BD85}"/>
              </a:ext>
            </a:extLst>
          </p:cNvPr>
          <p:cNvSpPr/>
          <p:nvPr/>
        </p:nvSpPr>
        <p:spPr>
          <a:xfrm>
            <a:off x="3089309" y="889000"/>
            <a:ext cx="2974707" cy="1937452"/>
          </a:xfrm>
          <a:prstGeom prst="homePlate">
            <a:avLst/>
          </a:prstGeom>
          <a:solidFill>
            <a:srgbClr val="4C3B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Pentagon 3">
            <a:extLst>
              <a:ext uri="{FF2B5EF4-FFF2-40B4-BE49-F238E27FC236}">
                <a16:creationId xmlns:a16="http://schemas.microsoft.com/office/drawing/2014/main" id="{D39BECA8-0DE0-3D0A-6397-03D29C686A60}"/>
              </a:ext>
            </a:extLst>
          </p:cNvPr>
          <p:cNvSpPr/>
          <p:nvPr/>
        </p:nvSpPr>
        <p:spPr>
          <a:xfrm>
            <a:off x="6236611" y="861089"/>
            <a:ext cx="2829161" cy="1937453"/>
          </a:xfrm>
          <a:prstGeom prst="homePlate">
            <a:avLst/>
          </a:prstGeom>
          <a:solidFill>
            <a:srgbClr val="4B70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A04A65-B1B9-B45B-5839-BACA24E263CD}"/>
              </a:ext>
            </a:extLst>
          </p:cNvPr>
          <p:cNvSpPr txBox="1"/>
          <p:nvPr/>
        </p:nvSpPr>
        <p:spPr>
          <a:xfrm>
            <a:off x="73152" y="1175091"/>
            <a:ext cx="2852928" cy="1292662"/>
          </a:xfrm>
          <a:prstGeom prst="rect">
            <a:avLst/>
          </a:prstGeom>
          <a:noFill/>
        </p:spPr>
        <p:txBody>
          <a:bodyPr wrap="square" rtlCol="0">
            <a:spAutoFit/>
          </a:bodyPr>
          <a:lstStyle/>
          <a:p>
            <a:pPr lvl="0"/>
            <a:r>
              <a:rPr lang="en-US" sz="2600" b="1" dirty="0" err="1">
                <a:solidFill>
                  <a:schemeClr val="bg1"/>
                </a:solidFill>
                <a:latin typeface="Times New Roman" panose="02020603050405020304" pitchFamily="18" charset="0"/>
                <a:cs typeface="Times New Roman" panose="02020603050405020304" pitchFamily="18" charset="0"/>
              </a:rPr>
              <a:t>Tôi</a:t>
            </a:r>
            <a:r>
              <a:rPr lang="en-US" sz="2600" b="1" dirty="0">
                <a:solidFill>
                  <a:schemeClr val="bg1"/>
                </a:solidFill>
                <a:latin typeface="Times New Roman" panose="02020603050405020304" pitchFamily="18" charset="0"/>
                <a:cs typeface="Times New Roman" panose="02020603050405020304" pitchFamily="18" charset="0"/>
              </a:rPr>
              <a:t> </a:t>
            </a:r>
            <a:r>
              <a:rPr lang="vi-VN" sz="2600" b="1" dirty="0">
                <a:solidFill>
                  <a:schemeClr val="bg1"/>
                </a:solidFill>
                <a:latin typeface="Times New Roman" panose="02020603050405020304" pitchFamily="18" charset="0"/>
                <a:cs typeface="Times New Roman" panose="02020603050405020304" pitchFamily="18" charset="0"/>
              </a:rPr>
              <a:t>được viết</a:t>
            </a:r>
            <a:endParaRPr lang="en-US" sz="2600" b="1" dirty="0">
              <a:solidFill>
                <a:schemeClr val="bg1"/>
              </a:solidFill>
              <a:latin typeface="Times New Roman" panose="02020603050405020304" pitchFamily="18" charset="0"/>
              <a:cs typeface="Times New Roman" panose="02020603050405020304" pitchFamily="18" charset="0"/>
            </a:endParaRPr>
          </a:p>
          <a:p>
            <a:pPr lvl="0"/>
            <a:r>
              <a:rPr lang="vi-VN" sz="2600" b="1" dirty="0">
                <a:solidFill>
                  <a:schemeClr val="bg1"/>
                </a:solidFill>
                <a:latin typeface="Times New Roman" panose="02020603050405020304" pitchFamily="18" charset="0"/>
                <a:cs typeface="Times New Roman" panose="02020603050405020304" pitchFamily="18" charset="0"/>
              </a:rPr>
              <a:t> tại Quảng Tây (Trung Quốc)</a:t>
            </a:r>
            <a:endParaRPr lang="en-US" sz="26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EF6DCE7-8DFB-19B7-4F59-0FBDA7D21870}"/>
              </a:ext>
            </a:extLst>
          </p:cNvPr>
          <p:cNvSpPr txBox="1"/>
          <p:nvPr/>
        </p:nvSpPr>
        <p:spPr>
          <a:xfrm>
            <a:off x="3155400" y="1354963"/>
            <a:ext cx="2715126" cy="892552"/>
          </a:xfrm>
          <a:prstGeom prst="rect">
            <a:avLst/>
          </a:prstGeom>
          <a:noFill/>
        </p:spPr>
        <p:txBody>
          <a:bodyPr wrap="square" rtlCol="0">
            <a:spAutoFit/>
          </a:bodyPr>
          <a:lstStyle/>
          <a:p>
            <a:r>
              <a:rPr lang="en-US" sz="2600" b="1" dirty="0" err="1">
                <a:solidFill>
                  <a:schemeClr val="bg1"/>
                </a:solidFill>
                <a:latin typeface="Times New Roman" panose="02020603050405020304" pitchFamily="18" charset="0"/>
                <a:cs typeface="Times New Roman" panose="02020603050405020304" pitchFamily="18" charset="0"/>
              </a:rPr>
              <a:t>Tôi</a:t>
            </a:r>
            <a:r>
              <a:rPr lang="en-US" sz="2600" b="1" dirty="0">
                <a:solidFill>
                  <a:schemeClr val="bg1"/>
                </a:solidFill>
                <a:latin typeface="Times New Roman" panose="02020603050405020304" pitchFamily="18" charset="0"/>
                <a:cs typeface="Times New Roman" panose="02020603050405020304" pitchFamily="18" charset="0"/>
              </a:rPr>
              <a:t> </a:t>
            </a:r>
            <a:r>
              <a:rPr lang="vi-VN" sz="2600" b="1" dirty="0">
                <a:solidFill>
                  <a:schemeClr val="bg1"/>
                </a:solidFill>
                <a:latin typeface="Times New Roman" panose="02020603050405020304" pitchFamily="18" charset="0"/>
                <a:cs typeface="Times New Roman" panose="02020603050405020304" pitchFamily="18" charset="0"/>
              </a:rPr>
              <a:t>được viết bằng chữ Hán</a:t>
            </a:r>
            <a:endParaRPr lang="en-US" sz="2600" b="1"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070932C-D93F-47E9-77B5-9C63C36F95D7}"/>
              </a:ext>
            </a:extLst>
          </p:cNvPr>
          <p:cNvSpPr txBox="1"/>
          <p:nvPr/>
        </p:nvSpPr>
        <p:spPr>
          <a:xfrm>
            <a:off x="6387565" y="1465072"/>
            <a:ext cx="2403865" cy="892552"/>
          </a:xfrm>
          <a:prstGeom prst="rect">
            <a:avLst/>
          </a:prstGeom>
          <a:noFill/>
        </p:spPr>
        <p:txBody>
          <a:bodyPr wrap="square" rtlCol="0">
            <a:spAutoFit/>
          </a:bodyPr>
          <a:lstStyle/>
          <a:p>
            <a:r>
              <a:rPr lang="en-US" sz="2600" b="1" dirty="0" err="1">
                <a:solidFill>
                  <a:schemeClr val="bg1"/>
                </a:solidFill>
                <a:latin typeface="Times New Roman" panose="02020603050405020304" pitchFamily="18" charset="0"/>
                <a:cs typeface="Times New Roman" panose="02020603050405020304" pitchFamily="18" charset="0"/>
              </a:rPr>
              <a:t>Tôi</a:t>
            </a:r>
            <a:r>
              <a:rPr lang="en-US" sz="2600" b="1" dirty="0">
                <a:solidFill>
                  <a:schemeClr val="bg1"/>
                </a:solidFill>
                <a:latin typeface="Times New Roman" panose="02020603050405020304" pitchFamily="18" charset="0"/>
                <a:cs typeface="Times New Roman" panose="02020603050405020304" pitchFamily="18" charset="0"/>
              </a:rPr>
              <a:t> </a:t>
            </a:r>
            <a:r>
              <a:rPr lang="en-US" sz="2600" b="1" dirty="0" err="1">
                <a:solidFill>
                  <a:schemeClr val="bg1"/>
                </a:solidFill>
                <a:latin typeface="Times New Roman" panose="02020603050405020304" pitchFamily="18" charset="0"/>
                <a:cs typeface="Times New Roman" panose="02020603050405020304" pitchFamily="18" charset="0"/>
              </a:rPr>
              <a:t>gồ</a:t>
            </a:r>
            <a:r>
              <a:rPr lang="vi-VN" sz="2600" b="1" dirty="0">
                <a:solidFill>
                  <a:schemeClr val="bg1"/>
                </a:solidFill>
                <a:latin typeface="Times New Roman" panose="02020603050405020304" pitchFamily="18" charset="0"/>
                <a:cs typeface="Times New Roman" panose="02020603050405020304" pitchFamily="18" charset="0"/>
              </a:rPr>
              <a:t>m 133 bài thơ</a:t>
            </a:r>
            <a:endParaRPr lang="en-US" sz="2600" b="1" dirty="0">
              <a:solidFill>
                <a:schemeClr val="bg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4FE0630-070F-09C9-2835-383FE876F6AC}"/>
              </a:ext>
            </a:extLst>
          </p:cNvPr>
          <p:cNvSpPr/>
          <p:nvPr/>
        </p:nvSpPr>
        <p:spPr>
          <a:xfrm>
            <a:off x="3155400" y="3566559"/>
            <a:ext cx="3520440" cy="1569660"/>
          </a:xfrm>
          <a:prstGeom prst="rect">
            <a:avLst/>
          </a:prstGeom>
          <a:noFill/>
        </p:spPr>
        <p:txBody>
          <a:bodyPr wrap="square" lIns="91440" tIns="45720" rIns="91440" bIns="45720">
            <a:spAutoFit/>
          </a:bodyPr>
          <a:lstStyle/>
          <a:p>
            <a:pPr algn="ctr"/>
            <a:r>
              <a:rPr lang="en-US" sz="4800" b="1" cap="none" spc="0" dirty="0">
                <a:ln w="3810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NHẬT KÍ TRONG TÙ</a:t>
            </a:r>
          </a:p>
        </p:txBody>
      </p:sp>
      <p:pic>
        <p:nvPicPr>
          <p:cNvPr id="10" name="10 Second Timer">
            <a:hlinkClick r:id="" action="ppaction://media"/>
            <a:extLst>
              <a:ext uri="{FF2B5EF4-FFF2-40B4-BE49-F238E27FC236}">
                <a16:creationId xmlns:a16="http://schemas.microsoft.com/office/drawing/2014/main" id="{D41ECEEE-4437-3190-5CB9-AB25EB17CCA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1842" y="4609930"/>
            <a:ext cx="3039998" cy="2058685"/>
          </a:xfrm>
          <a:prstGeom prst="ellipse">
            <a:avLst/>
          </a:prstGeom>
          <a:ln>
            <a:noFill/>
          </a:ln>
          <a:effectLst>
            <a:softEdge rad="112500"/>
          </a:effectLst>
        </p:spPr>
      </p:pic>
      <p:sp>
        <p:nvSpPr>
          <p:cNvPr id="11" name="Arrow: Pentagon 3">
            <a:extLst>
              <a:ext uri="{FF2B5EF4-FFF2-40B4-BE49-F238E27FC236}">
                <a16:creationId xmlns:a16="http://schemas.microsoft.com/office/drawing/2014/main" id="{7C2AE5EC-CAAD-8988-36AB-AA5A715EE77A}"/>
              </a:ext>
            </a:extLst>
          </p:cNvPr>
          <p:cNvSpPr/>
          <p:nvPr/>
        </p:nvSpPr>
        <p:spPr>
          <a:xfrm>
            <a:off x="9217233" y="890240"/>
            <a:ext cx="2805363" cy="1866666"/>
          </a:xfrm>
          <a:prstGeom prst="homePlat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6">
            <a:extLst>
              <a:ext uri="{FF2B5EF4-FFF2-40B4-BE49-F238E27FC236}">
                <a16:creationId xmlns:a16="http://schemas.microsoft.com/office/drawing/2014/main" id="{3781DA1D-B2D0-6AF0-A1D4-D3A52B80711C}"/>
              </a:ext>
            </a:extLst>
          </p:cNvPr>
          <p:cNvSpPr txBox="1"/>
          <p:nvPr/>
        </p:nvSpPr>
        <p:spPr>
          <a:xfrm>
            <a:off x="9403341" y="1269159"/>
            <a:ext cx="2433145" cy="892552"/>
          </a:xfrm>
          <a:prstGeom prst="rect">
            <a:avLst/>
          </a:prstGeom>
          <a:noFill/>
        </p:spPr>
        <p:txBody>
          <a:bodyPr wrap="square" rtlCol="0">
            <a:spAutoFit/>
          </a:bodyPr>
          <a:lstStyle/>
          <a:p>
            <a:r>
              <a:rPr lang="vi-VN" sz="2600" b="1" dirty="0">
                <a:solidFill>
                  <a:schemeClr val="bg1"/>
                </a:solidFill>
                <a:latin typeface="+mj-lt"/>
                <a:cs typeface="Arial" panose="020B0604020202020204" pitchFamily="34" charset="0"/>
              </a:rPr>
              <a:t>Tác giả</a:t>
            </a:r>
            <a:r>
              <a:rPr lang="en-US" sz="2600" b="1" dirty="0">
                <a:solidFill>
                  <a:schemeClr val="bg1"/>
                </a:solidFill>
                <a:latin typeface="+mj-lt"/>
                <a:cs typeface="Arial" panose="020B0604020202020204" pitchFamily="34" charset="0"/>
              </a:rPr>
              <a:t> </a:t>
            </a:r>
            <a:r>
              <a:rPr lang="en-US" sz="2600" b="1" dirty="0" err="1">
                <a:solidFill>
                  <a:schemeClr val="bg1"/>
                </a:solidFill>
                <a:latin typeface="+mj-lt"/>
                <a:cs typeface="Arial" panose="020B0604020202020204" pitchFamily="34" charset="0"/>
              </a:rPr>
              <a:t>viết</a:t>
            </a:r>
            <a:r>
              <a:rPr lang="en-US" sz="2600" b="1" dirty="0">
                <a:solidFill>
                  <a:schemeClr val="bg1"/>
                </a:solidFill>
                <a:latin typeface="+mj-lt"/>
                <a:cs typeface="Arial" panose="020B0604020202020204" pitchFamily="34" charset="0"/>
              </a:rPr>
              <a:t> </a:t>
            </a:r>
            <a:r>
              <a:rPr lang="en-US" sz="2600" b="1" dirty="0" err="1">
                <a:solidFill>
                  <a:schemeClr val="bg1"/>
                </a:solidFill>
                <a:latin typeface="+mj-lt"/>
                <a:cs typeface="Arial" panose="020B0604020202020204" pitchFamily="34" charset="0"/>
              </a:rPr>
              <a:t>Tôi</a:t>
            </a:r>
            <a:r>
              <a:rPr lang="vi-VN" sz="2600" b="1" dirty="0">
                <a:solidFill>
                  <a:schemeClr val="bg1"/>
                </a:solidFill>
                <a:latin typeface="+mj-lt"/>
                <a:cs typeface="Arial" panose="020B0604020202020204" pitchFamily="34" charset="0"/>
              </a:rPr>
              <a:t> là Hồ Chí Minh</a:t>
            </a:r>
            <a:endParaRPr lang="en-US" sz="2600" b="1" dirty="0">
              <a:solidFill>
                <a:schemeClr val="bg1"/>
              </a:solidFill>
              <a:latin typeface="+mj-lt"/>
              <a:cs typeface="Arial" panose="020B0604020202020204" pitchFamily="34" charset="0"/>
            </a:endParaRPr>
          </a:p>
        </p:txBody>
      </p:sp>
      <p:pic>
        <p:nvPicPr>
          <p:cNvPr id="16" name="Hình ảnh 15">
            <a:extLst>
              <a:ext uri="{FF2B5EF4-FFF2-40B4-BE49-F238E27FC236}">
                <a16:creationId xmlns:a16="http://schemas.microsoft.com/office/drawing/2014/main" id="{B5A71D1D-867E-CA10-A628-9B7234AF5CD5}"/>
              </a:ext>
            </a:extLst>
          </p:cNvPr>
          <p:cNvPicPr>
            <a:picLocks noChangeAspect="1"/>
          </p:cNvPicPr>
          <p:nvPr/>
        </p:nvPicPr>
        <p:blipFill>
          <a:blip r:embed="rId6"/>
          <a:stretch>
            <a:fillRect/>
          </a:stretch>
        </p:blipFill>
        <p:spPr>
          <a:xfrm>
            <a:off x="6549657" y="3360889"/>
            <a:ext cx="5550194" cy="3429546"/>
          </a:xfrm>
          <a:prstGeom prst="rect">
            <a:avLst/>
          </a:prstGeom>
        </p:spPr>
      </p:pic>
    </p:spTree>
    <p:extLst>
      <p:ext uri="{BB962C8B-B14F-4D97-AF65-F5344CB8AC3E}">
        <p14:creationId xmlns:p14="http://schemas.microsoft.com/office/powerpoint/2010/main" val="142147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024"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0-#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1" presetClass="exit" presetSubtype="0" fill="hold" nodeType="afterEffect">
                                  <p:stCondLst>
                                    <p:cond delay="0"/>
                                  </p:stCondLst>
                                  <p:childTnLst>
                                    <p:set>
                                      <p:cBhvr>
                                        <p:cTn id="49" dur="1" fill="hold">
                                          <p:stCondLst>
                                            <p:cond delay="0"/>
                                          </p:stCondLst>
                                        </p:cTn>
                                        <p:tgtEl>
                                          <p:spTgt spid="10"/>
                                        </p:tgtEl>
                                        <p:attrNameLst>
                                          <p:attrName>style.visibility</p:attrName>
                                        </p:attrNameLst>
                                      </p:cBhvr>
                                      <p:to>
                                        <p:strVal val="hidden"/>
                                      </p:to>
                                    </p:set>
                                    <p:cmd type="call" cmd="stop">
                                      <p:cBhvr>
                                        <p:cTn id="50" dur="1">
                                          <p:stCondLst>
                                            <p:cond delay="0"/>
                                          </p:stCondLst>
                                        </p:cTn>
                                        <p:tgtEl>
                                          <p:spTgt spid="10"/>
                                        </p:tgtEl>
                                      </p:cBhvr>
                                    </p:cmd>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barn(inVertical)">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2" presetClass="mediacall" presetSubtype="0" fill="hold" nodeType="clickEffect">
                                  <p:stCondLst>
                                    <p:cond delay="0"/>
                                  </p:stCondLst>
                                  <p:childTnLst>
                                    <p:cmd type="call" cmd="togglePause">
                                      <p:cBhvr>
                                        <p:cTn id="66" dur="1" fill="hold"/>
                                        <p:tgtEl>
                                          <p:spTgt spid="10"/>
                                        </p:tgtEl>
                                      </p:cBhvr>
                                    </p:cmd>
                                  </p:childTnLst>
                                </p:cTn>
                              </p:par>
                            </p:childTnLst>
                          </p:cTn>
                        </p:par>
                      </p:childTnLst>
                    </p:cTn>
                  </p:par>
                </p:childTnLst>
              </p:cTn>
              <p:nextCondLst>
                <p:cond evt="onClick" delay="0">
                  <p:tgtEl>
                    <p:spTgt spid="10"/>
                  </p:tgtEl>
                </p:cond>
              </p:nextCondLst>
            </p:seq>
            <p:video>
              <p:cMediaNode vol="37879">
                <p:cTn id="67" fill="hold" display="0">
                  <p:stCondLst>
                    <p:cond delay="indefinite"/>
                  </p:stCondLst>
                </p:cTn>
                <p:tgtEl>
                  <p:spTgt spid="10"/>
                </p:tgtEl>
              </p:cMediaNode>
            </p:video>
          </p:childTnLst>
        </p:cTn>
      </p:par>
    </p:tnLst>
    <p:bldLst>
      <p:bldP spid="2" grpId="0" animBg="1"/>
      <p:bldP spid="3" grpId="0" animBg="1"/>
      <p:bldP spid="4" grpId="0" animBg="1"/>
      <p:bldP spid="5" grpId="0"/>
      <p:bldP spid="6" grpId="0"/>
      <p:bldP spid="7" grpId="0"/>
      <p:bldP spid="9" grpId="0"/>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8D4F1-468E-3B1A-010F-BE2CF23F278A}"/>
            </a:ext>
          </a:extLst>
        </p:cNvPr>
        <p:cNvGrpSpPr/>
        <p:nvPr/>
      </p:nvGrpSpPr>
      <p:grpSpPr>
        <a:xfrm>
          <a:off x="0" y="0"/>
          <a:ext cx="0" cy="0"/>
          <a:chOff x="0" y="0"/>
          <a:chExt cx="0" cy="0"/>
        </a:xfrm>
      </p:grpSpPr>
      <p:sp>
        <p:nvSpPr>
          <p:cNvPr id="2" name="Arrow: Pentagon 1">
            <a:extLst>
              <a:ext uri="{FF2B5EF4-FFF2-40B4-BE49-F238E27FC236}">
                <a16:creationId xmlns:a16="http://schemas.microsoft.com/office/drawing/2014/main" id="{1C706D79-5876-A1BF-B236-90EB74692D23}"/>
              </a:ext>
            </a:extLst>
          </p:cNvPr>
          <p:cNvSpPr/>
          <p:nvPr/>
        </p:nvSpPr>
        <p:spPr>
          <a:xfrm>
            <a:off x="73152" y="189385"/>
            <a:ext cx="2983431" cy="3171504"/>
          </a:xfrm>
          <a:prstGeom prst="homePlate">
            <a:avLst>
              <a:gd name="adj" fmla="val 35482"/>
            </a:avLst>
          </a:prstGeom>
          <a:solidFill>
            <a:srgbClr val="402E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77A46639-FDDA-42C0-42D3-E6F1903FB13F}"/>
              </a:ext>
            </a:extLst>
          </p:cNvPr>
          <p:cNvSpPr/>
          <p:nvPr/>
        </p:nvSpPr>
        <p:spPr>
          <a:xfrm>
            <a:off x="3089309" y="189385"/>
            <a:ext cx="2974707" cy="3102056"/>
          </a:xfrm>
          <a:prstGeom prst="homePlate">
            <a:avLst>
              <a:gd name="adj" fmla="val 37057"/>
            </a:avLst>
          </a:prstGeom>
          <a:solidFill>
            <a:srgbClr val="4C3B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Pentagon 3">
            <a:extLst>
              <a:ext uri="{FF2B5EF4-FFF2-40B4-BE49-F238E27FC236}">
                <a16:creationId xmlns:a16="http://schemas.microsoft.com/office/drawing/2014/main" id="{8FB00053-FA2F-D1C2-CCFF-AEEB022C9CF2}"/>
              </a:ext>
            </a:extLst>
          </p:cNvPr>
          <p:cNvSpPr/>
          <p:nvPr/>
        </p:nvSpPr>
        <p:spPr>
          <a:xfrm>
            <a:off x="6236611" y="189385"/>
            <a:ext cx="2829161" cy="3102056"/>
          </a:xfrm>
          <a:prstGeom prst="homePlate">
            <a:avLst>
              <a:gd name="adj" fmla="val 36958"/>
            </a:avLst>
          </a:prstGeom>
          <a:solidFill>
            <a:srgbClr val="4B70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309E860-AEC4-1337-85F2-2A04CBC6D08E}"/>
              </a:ext>
            </a:extLst>
          </p:cNvPr>
          <p:cNvSpPr txBox="1"/>
          <p:nvPr/>
        </p:nvSpPr>
        <p:spPr>
          <a:xfrm>
            <a:off x="70801" y="356646"/>
            <a:ext cx="2479894" cy="2677656"/>
          </a:xfrm>
          <a:prstGeom prst="rect">
            <a:avLst/>
          </a:prstGeom>
          <a:noFill/>
        </p:spPr>
        <p:txBody>
          <a:bodyPr wrap="square" rtlCol="0">
            <a:spAutoFit/>
          </a:bodyPr>
          <a:lstStyle/>
          <a:p>
            <a:pPr lvl="0"/>
            <a:r>
              <a:rPr lang="en-US" sz="2400" b="1" dirty="0" err="1">
                <a:solidFill>
                  <a:schemeClr val="bg1"/>
                </a:solidFill>
                <a:latin typeface="Times New Roman" panose="02020603050405020304" pitchFamily="18" charset="0"/>
                <a:cs typeface="Times New Roman" panose="02020603050405020304" pitchFamily="18" charset="0"/>
              </a:rPr>
              <a:t>Tôi</a:t>
            </a:r>
            <a:r>
              <a:rPr lang="en-US" sz="2400" b="1" dirty="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latin typeface="Times New Roman" panose="02020603050405020304" pitchFamily="18" charset="0"/>
                <a:cs typeface="Times New Roman" panose="02020603050405020304" pitchFamily="18" charset="0"/>
              </a:rPr>
              <a:t>thuộc thể loại Sách kỹ năng sống và phát triển bản thân. Xuất bản Lần đầu vào năm 1936 tại Mỹ</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463C193-0A9B-127E-C386-AE7CF9BD819A}"/>
              </a:ext>
            </a:extLst>
          </p:cNvPr>
          <p:cNvSpPr txBox="1"/>
          <p:nvPr/>
        </p:nvSpPr>
        <p:spPr>
          <a:xfrm>
            <a:off x="3089309" y="436309"/>
            <a:ext cx="2479894" cy="2308324"/>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Trong </a:t>
            </a:r>
            <a:r>
              <a:rPr lang="en-US" sz="2400" b="1" dirty="0" err="1">
                <a:solidFill>
                  <a:schemeClr val="bg1"/>
                </a:solidFill>
                <a:latin typeface="Times New Roman" panose="02020603050405020304" pitchFamily="18" charset="0"/>
                <a:cs typeface="Times New Roman" panose="02020603050405020304" pitchFamily="18" charset="0"/>
              </a:rPr>
              <a:t>tôi</a:t>
            </a:r>
            <a:r>
              <a:rPr lang="en-US" sz="2400" b="1" dirty="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latin typeface="Times New Roman" panose="02020603050405020304" pitchFamily="18" charset="0"/>
                <a:cs typeface="Times New Roman" panose="02020603050405020304" pitchFamily="18" charset="0"/>
              </a:rPr>
              <a:t>có câu: "Thành công là đạt được điều bạn muốn. Hạnh phúc là điều bạn đạt được"</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BA65399-E257-8DC2-0068-7C49047903C8}"/>
              </a:ext>
            </a:extLst>
          </p:cNvPr>
          <p:cNvSpPr txBox="1"/>
          <p:nvPr/>
        </p:nvSpPr>
        <p:spPr>
          <a:xfrm>
            <a:off x="6236611" y="674331"/>
            <a:ext cx="2403865" cy="1938992"/>
          </a:xfrm>
          <a:prstGeom prst="rect">
            <a:avLst/>
          </a:prstGeom>
          <a:noFill/>
        </p:spPr>
        <p:txBody>
          <a:bodyPr wrap="square" rtlCol="0">
            <a:spAutoFit/>
          </a:bodyPr>
          <a:lstStyle/>
          <a:p>
            <a:pPr lvl="0"/>
            <a:r>
              <a:rPr lang="vi-VN" sz="2400" b="1" dirty="0">
                <a:solidFill>
                  <a:schemeClr val="bg1"/>
                </a:solidFill>
                <a:latin typeface="+mj-lt"/>
                <a:cs typeface="Arial" panose="020B0604020202020204" pitchFamily="34" charset="0"/>
              </a:rPr>
              <a:t>Tên tiếng anh</a:t>
            </a:r>
            <a:r>
              <a:rPr lang="en-US" sz="2400" b="1" dirty="0">
                <a:solidFill>
                  <a:schemeClr val="bg1"/>
                </a:solidFill>
                <a:latin typeface="+mj-lt"/>
                <a:cs typeface="Arial" panose="020B0604020202020204" pitchFamily="34" charset="0"/>
              </a:rPr>
              <a:t> </a:t>
            </a:r>
            <a:r>
              <a:rPr lang="en-US" sz="2400" b="1" dirty="0" err="1">
                <a:solidFill>
                  <a:schemeClr val="bg1"/>
                </a:solidFill>
                <a:latin typeface="+mj-lt"/>
                <a:cs typeface="Arial" panose="020B0604020202020204" pitchFamily="34" charset="0"/>
              </a:rPr>
              <a:t>của</a:t>
            </a:r>
            <a:r>
              <a:rPr lang="en-US" sz="2400" b="1" dirty="0">
                <a:solidFill>
                  <a:schemeClr val="bg1"/>
                </a:solidFill>
                <a:latin typeface="+mj-lt"/>
                <a:cs typeface="Arial" panose="020B0604020202020204" pitchFamily="34" charset="0"/>
              </a:rPr>
              <a:t> </a:t>
            </a:r>
            <a:r>
              <a:rPr lang="en-US" sz="2400" b="1" dirty="0" err="1">
                <a:solidFill>
                  <a:schemeClr val="bg1"/>
                </a:solidFill>
                <a:latin typeface="+mj-lt"/>
                <a:cs typeface="Arial" panose="020B0604020202020204" pitchFamily="34" charset="0"/>
              </a:rPr>
              <a:t>Tôi</a:t>
            </a:r>
            <a:r>
              <a:rPr lang="en-US" sz="2400" b="1" dirty="0">
                <a:solidFill>
                  <a:schemeClr val="bg1"/>
                </a:solidFill>
                <a:latin typeface="+mj-lt"/>
                <a:cs typeface="Arial" panose="020B0604020202020204" pitchFamily="34" charset="0"/>
              </a:rPr>
              <a:t> </a:t>
            </a:r>
            <a:r>
              <a:rPr lang="en-US" sz="2400" b="1" dirty="0" err="1">
                <a:solidFill>
                  <a:schemeClr val="bg1"/>
                </a:solidFill>
                <a:latin typeface="+mj-lt"/>
                <a:cs typeface="Arial" panose="020B0604020202020204" pitchFamily="34" charset="0"/>
              </a:rPr>
              <a:t>là</a:t>
            </a:r>
            <a:r>
              <a:rPr lang="vi-VN" sz="2400" b="1" dirty="0">
                <a:solidFill>
                  <a:schemeClr val="bg1"/>
                </a:solidFill>
                <a:latin typeface="+mj-lt"/>
                <a:cs typeface="Arial" panose="020B0604020202020204" pitchFamily="34" charset="0"/>
              </a:rPr>
              <a:t> “</a:t>
            </a:r>
            <a:r>
              <a:rPr lang="vi-VN" sz="2400" b="1" dirty="0" err="1">
                <a:solidFill>
                  <a:schemeClr val="bg1"/>
                </a:solidFill>
                <a:latin typeface="+mj-lt"/>
                <a:cs typeface="Arial" panose="020B0604020202020204" pitchFamily="34" charset="0"/>
              </a:rPr>
              <a:t>How</a:t>
            </a:r>
            <a:r>
              <a:rPr lang="vi-VN" sz="2400" b="1" dirty="0">
                <a:solidFill>
                  <a:schemeClr val="bg1"/>
                </a:solidFill>
                <a:latin typeface="+mj-lt"/>
                <a:cs typeface="Arial" panose="020B0604020202020204" pitchFamily="34" charset="0"/>
              </a:rPr>
              <a:t> to </a:t>
            </a:r>
            <a:r>
              <a:rPr lang="vi-VN" sz="2400" b="1" dirty="0" err="1">
                <a:solidFill>
                  <a:schemeClr val="bg1"/>
                </a:solidFill>
                <a:latin typeface="+mj-lt"/>
                <a:cs typeface="Arial" panose="020B0604020202020204" pitchFamily="34" charset="0"/>
              </a:rPr>
              <a:t>Win</a:t>
            </a:r>
            <a:r>
              <a:rPr lang="vi-VN" sz="2400" b="1" dirty="0">
                <a:solidFill>
                  <a:schemeClr val="bg1"/>
                </a:solidFill>
                <a:latin typeface="+mj-lt"/>
                <a:cs typeface="Arial" panose="020B0604020202020204" pitchFamily="34" charset="0"/>
              </a:rPr>
              <a:t> </a:t>
            </a:r>
            <a:r>
              <a:rPr lang="vi-VN" sz="2400" b="1" dirty="0" err="1">
                <a:solidFill>
                  <a:schemeClr val="bg1"/>
                </a:solidFill>
                <a:latin typeface="+mj-lt"/>
                <a:cs typeface="Arial" panose="020B0604020202020204" pitchFamily="34" charset="0"/>
              </a:rPr>
              <a:t>Friends</a:t>
            </a:r>
            <a:r>
              <a:rPr lang="vi-VN" sz="2400" b="1" dirty="0">
                <a:solidFill>
                  <a:schemeClr val="bg1"/>
                </a:solidFill>
                <a:latin typeface="+mj-lt"/>
                <a:cs typeface="Arial" panose="020B0604020202020204" pitchFamily="34" charset="0"/>
              </a:rPr>
              <a:t> </a:t>
            </a:r>
            <a:r>
              <a:rPr lang="vi-VN" sz="2400" b="1" dirty="0" err="1">
                <a:solidFill>
                  <a:schemeClr val="bg1"/>
                </a:solidFill>
                <a:latin typeface="+mj-lt"/>
                <a:cs typeface="Arial" panose="020B0604020202020204" pitchFamily="34" charset="0"/>
              </a:rPr>
              <a:t>and</a:t>
            </a:r>
            <a:r>
              <a:rPr lang="vi-VN" sz="2400" b="1" dirty="0">
                <a:solidFill>
                  <a:schemeClr val="bg1"/>
                </a:solidFill>
                <a:latin typeface="+mj-lt"/>
                <a:cs typeface="Arial" panose="020B0604020202020204" pitchFamily="34" charset="0"/>
              </a:rPr>
              <a:t> </a:t>
            </a:r>
            <a:r>
              <a:rPr lang="vi-VN" sz="2400" b="1" dirty="0" err="1">
                <a:solidFill>
                  <a:schemeClr val="bg1"/>
                </a:solidFill>
                <a:latin typeface="+mj-lt"/>
                <a:cs typeface="Arial" panose="020B0604020202020204" pitchFamily="34" charset="0"/>
              </a:rPr>
              <a:t>Influence</a:t>
            </a:r>
            <a:r>
              <a:rPr lang="vi-VN" sz="2400" b="1" dirty="0">
                <a:solidFill>
                  <a:schemeClr val="bg1"/>
                </a:solidFill>
                <a:latin typeface="+mj-lt"/>
                <a:cs typeface="Arial" panose="020B0604020202020204" pitchFamily="34" charset="0"/>
              </a:rPr>
              <a:t> </a:t>
            </a:r>
            <a:r>
              <a:rPr lang="vi-VN" sz="2400" b="1" dirty="0" err="1">
                <a:solidFill>
                  <a:schemeClr val="bg1"/>
                </a:solidFill>
                <a:latin typeface="+mj-lt"/>
                <a:cs typeface="Arial" panose="020B0604020202020204" pitchFamily="34" charset="0"/>
              </a:rPr>
              <a:t>People</a:t>
            </a:r>
            <a:r>
              <a:rPr lang="vi-VN" sz="2400" b="1" dirty="0">
                <a:solidFill>
                  <a:schemeClr val="bg1"/>
                </a:solidFill>
                <a:latin typeface="+mj-lt"/>
                <a:cs typeface="Arial" panose="020B0604020202020204" pitchFamily="34" charset="0"/>
              </a:rPr>
              <a:t>”</a:t>
            </a:r>
            <a:endParaRPr lang="en-US" sz="2400" b="1" dirty="0">
              <a:solidFill>
                <a:schemeClr val="bg1"/>
              </a:solidFill>
              <a:latin typeface="+mj-lt"/>
              <a:cs typeface="Arial" panose="020B0604020202020204" pitchFamily="34" charset="0"/>
            </a:endParaRPr>
          </a:p>
        </p:txBody>
      </p:sp>
      <p:sp>
        <p:nvSpPr>
          <p:cNvPr id="9" name="Rectangle 8">
            <a:extLst>
              <a:ext uri="{FF2B5EF4-FFF2-40B4-BE49-F238E27FC236}">
                <a16:creationId xmlns:a16="http://schemas.microsoft.com/office/drawing/2014/main" id="{CA36AD4F-2D37-855C-4C2E-BD57BFA15A32}"/>
              </a:ext>
            </a:extLst>
          </p:cNvPr>
          <p:cNvSpPr/>
          <p:nvPr/>
        </p:nvSpPr>
        <p:spPr>
          <a:xfrm>
            <a:off x="3808983" y="4069612"/>
            <a:ext cx="3520440" cy="1569660"/>
          </a:xfrm>
          <a:prstGeom prst="rect">
            <a:avLst/>
          </a:prstGeom>
          <a:noFill/>
        </p:spPr>
        <p:txBody>
          <a:bodyPr wrap="square" lIns="91440" tIns="45720" rIns="91440" bIns="45720">
            <a:spAutoFit/>
          </a:bodyPr>
          <a:lstStyle/>
          <a:p>
            <a:pPr algn="ctr"/>
            <a:r>
              <a:rPr lang="en-US" sz="4800" b="1" dirty="0">
                <a:ln w="3810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ĐẮC NHÂN TÂM</a:t>
            </a:r>
            <a:endParaRPr lang="en-US" sz="4800" b="1" cap="none" spc="0" dirty="0">
              <a:ln w="3810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10" name="10 Second Timer">
            <a:hlinkClick r:id="" action="ppaction://media"/>
            <a:extLst>
              <a:ext uri="{FF2B5EF4-FFF2-40B4-BE49-F238E27FC236}">
                <a16:creationId xmlns:a16="http://schemas.microsoft.com/office/drawing/2014/main" id="{8A9D56C1-DA07-E48F-A407-50CC6296E8D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1842" y="4609930"/>
            <a:ext cx="3039998" cy="2058685"/>
          </a:xfrm>
          <a:prstGeom prst="ellipse">
            <a:avLst/>
          </a:prstGeom>
          <a:ln>
            <a:noFill/>
          </a:ln>
          <a:effectLst>
            <a:softEdge rad="112500"/>
          </a:effectLst>
        </p:spPr>
      </p:pic>
      <p:sp>
        <p:nvSpPr>
          <p:cNvPr id="11" name="Arrow: Pentagon 3">
            <a:extLst>
              <a:ext uri="{FF2B5EF4-FFF2-40B4-BE49-F238E27FC236}">
                <a16:creationId xmlns:a16="http://schemas.microsoft.com/office/drawing/2014/main" id="{1EBCA43F-2A22-9B68-0F99-81CB13EFD899}"/>
              </a:ext>
            </a:extLst>
          </p:cNvPr>
          <p:cNvSpPr/>
          <p:nvPr/>
        </p:nvSpPr>
        <p:spPr>
          <a:xfrm>
            <a:off x="9217233" y="189385"/>
            <a:ext cx="2805363" cy="3102056"/>
          </a:xfrm>
          <a:prstGeom prst="homePlate">
            <a:avLst>
              <a:gd name="adj" fmla="val 32845"/>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6">
            <a:extLst>
              <a:ext uri="{FF2B5EF4-FFF2-40B4-BE49-F238E27FC236}">
                <a16:creationId xmlns:a16="http://schemas.microsoft.com/office/drawing/2014/main" id="{F117E47A-DB97-665C-908B-987AFB809434}"/>
              </a:ext>
            </a:extLst>
          </p:cNvPr>
          <p:cNvSpPr txBox="1"/>
          <p:nvPr/>
        </p:nvSpPr>
        <p:spPr>
          <a:xfrm>
            <a:off x="9403341" y="1269159"/>
            <a:ext cx="2433145" cy="1292662"/>
          </a:xfrm>
          <a:prstGeom prst="rect">
            <a:avLst/>
          </a:prstGeom>
          <a:noFill/>
        </p:spPr>
        <p:txBody>
          <a:bodyPr wrap="square" rtlCol="0">
            <a:spAutoFit/>
          </a:bodyPr>
          <a:lstStyle/>
          <a:p>
            <a:r>
              <a:rPr lang="vi-VN" sz="2600" b="1" dirty="0">
                <a:solidFill>
                  <a:schemeClr val="bg1"/>
                </a:solidFill>
                <a:latin typeface="+mj-lt"/>
                <a:cs typeface="Arial" panose="020B0604020202020204" pitchFamily="34" charset="0"/>
              </a:rPr>
              <a:t>Tác giả</a:t>
            </a:r>
            <a:r>
              <a:rPr lang="en-US" sz="2600" b="1" dirty="0">
                <a:solidFill>
                  <a:schemeClr val="bg1"/>
                </a:solidFill>
                <a:latin typeface="+mj-lt"/>
                <a:cs typeface="Arial" panose="020B0604020202020204" pitchFamily="34" charset="0"/>
              </a:rPr>
              <a:t> </a:t>
            </a:r>
            <a:r>
              <a:rPr lang="en-US" sz="2600" b="1" dirty="0" err="1">
                <a:solidFill>
                  <a:schemeClr val="bg1"/>
                </a:solidFill>
                <a:latin typeface="+mj-lt"/>
                <a:cs typeface="Arial" panose="020B0604020202020204" pitchFamily="34" charset="0"/>
              </a:rPr>
              <a:t>viết</a:t>
            </a:r>
            <a:r>
              <a:rPr lang="en-US" sz="2600" b="1" dirty="0">
                <a:solidFill>
                  <a:schemeClr val="bg1"/>
                </a:solidFill>
                <a:latin typeface="+mj-lt"/>
                <a:cs typeface="Arial" panose="020B0604020202020204" pitchFamily="34" charset="0"/>
              </a:rPr>
              <a:t> </a:t>
            </a:r>
            <a:r>
              <a:rPr lang="en-US" sz="2600" b="1" dirty="0" err="1">
                <a:solidFill>
                  <a:schemeClr val="bg1"/>
                </a:solidFill>
                <a:latin typeface="+mj-lt"/>
                <a:cs typeface="Arial" panose="020B0604020202020204" pitchFamily="34" charset="0"/>
              </a:rPr>
              <a:t>Tôi</a:t>
            </a:r>
            <a:r>
              <a:rPr lang="vi-VN" sz="2600" b="1" dirty="0">
                <a:solidFill>
                  <a:schemeClr val="bg1"/>
                </a:solidFill>
                <a:latin typeface="+mj-lt"/>
                <a:cs typeface="Arial" panose="020B0604020202020204" pitchFamily="34" charset="0"/>
              </a:rPr>
              <a:t> là </a:t>
            </a:r>
            <a:r>
              <a:rPr lang="vi-VN" sz="2600" b="1" dirty="0" err="1">
                <a:solidFill>
                  <a:schemeClr val="bg1"/>
                </a:solidFill>
                <a:latin typeface="+mj-lt"/>
                <a:cs typeface="Arial" panose="020B0604020202020204" pitchFamily="34" charset="0"/>
              </a:rPr>
              <a:t>Dale</a:t>
            </a:r>
            <a:r>
              <a:rPr lang="vi-VN" sz="2600" b="1" dirty="0">
                <a:solidFill>
                  <a:schemeClr val="bg1"/>
                </a:solidFill>
                <a:latin typeface="+mj-lt"/>
                <a:cs typeface="Arial" panose="020B0604020202020204" pitchFamily="34" charset="0"/>
              </a:rPr>
              <a:t> </a:t>
            </a:r>
            <a:r>
              <a:rPr lang="vi-VN" sz="2600" b="1" dirty="0" err="1">
                <a:solidFill>
                  <a:schemeClr val="bg1"/>
                </a:solidFill>
                <a:latin typeface="+mj-lt"/>
                <a:cs typeface="Arial" panose="020B0604020202020204" pitchFamily="34" charset="0"/>
              </a:rPr>
              <a:t>Carnegie</a:t>
            </a:r>
            <a:endParaRPr lang="en-US" sz="2600" b="1" dirty="0">
              <a:solidFill>
                <a:schemeClr val="bg1"/>
              </a:solidFill>
              <a:latin typeface="+mj-lt"/>
              <a:cs typeface="Arial" panose="020B0604020202020204" pitchFamily="34" charset="0"/>
            </a:endParaRPr>
          </a:p>
        </p:txBody>
      </p:sp>
      <p:pic>
        <p:nvPicPr>
          <p:cNvPr id="13" name="Hình ảnh 12">
            <a:extLst>
              <a:ext uri="{FF2B5EF4-FFF2-40B4-BE49-F238E27FC236}">
                <a16:creationId xmlns:a16="http://schemas.microsoft.com/office/drawing/2014/main" id="{97B16539-829A-D8C0-E300-DF43A6535255}"/>
              </a:ext>
            </a:extLst>
          </p:cNvPr>
          <p:cNvPicPr>
            <a:picLocks noChangeAspect="1"/>
          </p:cNvPicPr>
          <p:nvPr/>
        </p:nvPicPr>
        <p:blipFill>
          <a:blip r:embed="rId6"/>
          <a:stretch>
            <a:fillRect/>
          </a:stretch>
        </p:blipFill>
        <p:spPr>
          <a:xfrm>
            <a:off x="7257878" y="3291441"/>
            <a:ext cx="3809810" cy="3560444"/>
          </a:xfrm>
          <a:prstGeom prst="rect">
            <a:avLst/>
          </a:prstGeom>
        </p:spPr>
      </p:pic>
    </p:spTree>
    <p:extLst>
      <p:ext uri="{BB962C8B-B14F-4D97-AF65-F5344CB8AC3E}">
        <p14:creationId xmlns:p14="http://schemas.microsoft.com/office/powerpoint/2010/main" val="210371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024"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0-#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1" presetClass="exit" presetSubtype="0" fill="hold" nodeType="afterEffect">
                                  <p:stCondLst>
                                    <p:cond delay="0"/>
                                  </p:stCondLst>
                                  <p:childTnLst>
                                    <p:set>
                                      <p:cBhvr>
                                        <p:cTn id="49" dur="1" fill="hold">
                                          <p:stCondLst>
                                            <p:cond delay="0"/>
                                          </p:stCondLst>
                                        </p:cTn>
                                        <p:tgtEl>
                                          <p:spTgt spid="10"/>
                                        </p:tgtEl>
                                        <p:attrNameLst>
                                          <p:attrName>style.visibility</p:attrName>
                                        </p:attrNameLst>
                                      </p:cBhvr>
                                      <p:to>
                                        <p:strVal val="hidden"/>
                                      </p:to>
                                    </p:set>
                                    <p:cmd type="call" cmd="stop">
                                      <p:cBhvr>
                                        <p:cTn id="50" dur="1">
                                          <p:stCondLst>
                                            <p:cond delay="0"/>
                                          </p:stCondLst>
                                        </p:cTn>
                                        <p:tgtEl>
                                          <p:spTgt spid="10"/>
                                        </p:tgtEl>
                                      </p:cBhvr>
                                    </p:cmd>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arn(inVertical)">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2" presetClass="mediacall" presetSubtype="0" fill="hold" nodeType="clickEffect">
                                  <p:stCondLst>
                                    <p:cond delay="0"/>
                                  </p:stCondLst>
                                  <p:childTnLst>
                                    <p:cmd type="call" cmd="togglePause">
                                      <p:cBhvr>
                                        <p:cTn id="64" dur="1" fill="hold"/>
                                        <p:tgtEl>
                                          <p:spTgt spid="10"/>
                                        </p:tgtEl>
                                      </p:cBhvr>
                                    </p:cmd>
                                  </p:childTnLst>
                                </p:cTn>
                              </p:par>
                            </p:childTnLst>
                          </p:cTn>
                        </p:par>
                      </p:childTnLst>
                    </p:cTn>
                  </p:par>
                </p:childTnLst>
              </p:cTn>
              <p:nextCondLst>
                <p:cond evt="onClick" delay="0">
                  <p:tgtEl>
                    <p:spTgt spid="10"/>
                  </p:tgtEl>
                </p:cond>
              </p:nextCondLst>
            </p:seq>
            <p:video>
              <p:cMediaNode vol="37879">
                <p:cTn id="65" fill="hold" display="0">
                  <p:stCondLst>
                    <p:cond delay="indefinite"/>
                  </p:stCondLst>
                </p:cTn>
                <p:tgtEl>
                  <p:spTgt spid="10"/>
                </p:tgtEl>
              </p:cMediaNode>
            </p:video>
          </p:childTnLst>
        </p:cTn>
      </p:par>
    </p:tnLst>
    <p:bldLst>
      <p:bldP spid="2" grpId="0" animBg="1"/>
      <p:bldP spid="3" grpId="0" animBg="1"/>
      <p:bldP spid="4" grpId="0" animBg="1"/>
      <p:bldP spid="5" grpId="0"/>
      <p:bldP spid="6" grpId="0"/>
      <p:bldP spid="7" grpId="0"/>
      <p:bldP spid="9" grpId="0"/>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CE786-B26D-5402-F4B4-41BC41314056}"/>
            </a:ext>
          </a:extLst>
        </p:cNvPr>
        <p:cNvGrpSpPr/>
        <p:nvPr/>
      </p:nvGrpSpPr>
      <p:grpSpPr>
        <a:xfrm>
          <a:off x="0" y="0"/>
          <a:ext cx="0" cy="0"/>
          <a:chOff x="0" y="0"/>
          <a:chExt cx="0" cy="0"/>
        </a:xfrm>
      </p:grpSpPr>
      <p:sp>
        <p:nvSpPr>
          <p:cNvPr id="2" name="Arrow: Pentagon 1">
            <a:extLst>
              <a:ext uri="{FF2B5EF4-FFF2-40B4-BE49-F238E27FC236}">
                <a16:creationId xmlns:a16="http://schemas.microsoft.com/office/drawing/2014/main" id="{D7907BCC-95F8-E649-05D8-3592819C0DC4}"/>
              </a:ext>
            </a:extLst>
          </p:cNvPr>
          <p:cNvSpPr/>
          <p:nvPr/>
        </p:nvSpPr>
        <p:spPr>
          <a:xfrm>
            <a:off x="73152" y="189385"/>
            <a:ext cx="2983431" cy="3171504"/>
          </a:xfrm>
          <a:prstGeom prst="homePlate">
            <a:avLst>
              <a:gd name="adj" fmla="val 33700"/>
            </a:avLst>
          </a:prstGeom>
          <a:solidFill>
            <a:srgbClr val="402E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1269FA33-8AB2-72EB-20B1-065DDF24A350}"/>
              </a:ext>
            </a:extLst>
          </p:cNvPr>
          <p:cNvSpPr/>
          <p:nvPr/>
        </p:nvSpPr>
        <p:spPr>
          <a:xfrm>
            <a:off x="3089309" y="189385"/>
            <a:ext cx="2974707" cy="3102056"/>
          </a:xfrm>
          <a:prstGeom prst="homePlate">
            <a:avLst>
              <a:gd name="adj" fmla="val 37057"/>
            </a:avLst>
          </a:prstGeom>
          <a:solidFill>
            <a:srgbClr val="4C3B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Pentagon 3">
            <a:extLst>
              <a:ext uri="{FF2B5EF4-FFF2-40B4-BE49-F238E27FC236}">
                <a16:creationId xmlns:a16="http://schemas.microsoft.com/office/drawing/2014/main" id="{83E2CB59-0DCD-5883-6D79-75602495329F}"/>
              </a:ext>
            </a:extLst>
          </p:cNvPr>
          <p:cNvSpPr/>
          <p:nvPr/>
        </p:nvSpPr>
        <p:spPr>
          <a:xfrm>
            <a:off x="6236611" y="189385"/>
            <a:ext cx="2829161" cy="3102056"/>
          </a:xfrm>
          <a:prstGeom prst="homePlate">
            <a:avLst>
              <a:gd name="adj" fmla="val 36958"/>
            </a:avLst>
          </a:prstGeom>
          <a:solidFill>
            <a:srgbClr val="4B70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D16367-D23A-4139-5B8D-8A4E200CC91C}"/>
              </a:ext>
            </a:extLst>
          </p:cNvPr>
          <p:cNvSpPr txBox="1"/>
          <p:nvPr/>
        </p:nvSpPr>
        <p:spPr>
          <a:xfrm>
            <a:off x="70801" y="356646"/>
            <a:ext cx="2479894" cy="2616101"/>
          </a:xfrm>
          <a:prstGeom prst="rect">
            <a:avLst/>
          </a:prstGeom>
          <a:noFill/>
        </p:spPr>
        <p:txBody>
          <a:bodyPr wrap="square" rtlCol="0">
            <a:spAutoFit/>
          </a:bodyPr>
          <a:lstStyle/>
          <a:p>
            <a:r>
              <a:rPr lang="en-US" sz="2000" b="1" dirty="0" err="1">
                <a:solidFill>
                  <a:schemeClr val="bg1"/>
                </a:solidFill>
                <a:latin typeface="Times New Roman" panose="02020603050405020304" pitchFamily="18" charset="0"/>
                <a:cs typeface="Times New Roman" panose="02020603050405020304" pitchFamily="18" charset="0"/>
              </a:rPr>
              <a:t>Tôi</a:t>
            </a:r>
            <a:r>
              <a:rPr lang="en-US" sz="2000" b="1" dirty="0">
                <a:solidFill>
                  <a:schemeClr val="bg1"/>
                </a:solidFill>
                <a:latin typeface="Times New Roman" panose="02020603050405020304" pitchFamily="18" charset="0"/>
                <a:cs typeface="Times New Roman" panose="02020603050405020304" pitchFamily="18" charset="0"/>
              </a:rPr>
              <a:t> </a:t>
            </a:r>
            <a:r>
              <a:rPr lang="vi-VN" sz="2000" b="1" dirty="0">
                <a:solidFill>
                  <a:schemeClr val="bg1"/>
                </a:solidFill>
                <a:latin typeface="Times New Roman" panose="02020603050405020304" pitchFamily="18" charset="0"/>
                <a:cs typeface="Times New Roman" panose="02020603050405020304" pitchFamily="18" charset="0"/>
              </a:rPr>
              <a:t>sử dụng hình ảnh Tết Nguyên Đán như một biểu tượng cho sự sum họp gia đình và những giá trị truyền thống đang bị thử thách trong xã hội hiện đại</a:t>
            </a:r>
            <a:r>
              <a:rPr lang="vi-VN" sz="2400" b="1" dirty="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3FE8BC8-B0E7-09E2-0FCD-CB4821506864}"/>
              </a:ext>
            </a:extLst>
          </p:cNvPr>
          <p:cNvSpPr txBox="1"/>
          <p:nvPr/>
        </p:nvSpPr>
        <p:spPr>
          <a:xfrm>
            <a:off x="3089309" y="600875"/>
            <a:ext cx="2479894" cy="1938992"/>
          </a:xfrm>
          <a:prstGeom prst="rect">
            <a:avLst/>
          </a:prstGeom>
          <a:noFill/>
        </p:spPr>
        <p:txBody>
          <a:bodyPr wrap="square" rtlCol="0">
            <a:spAutoFit/>
          </a:bodyPr>
          <a:lstStyle/>
          <a:p>
            <a:r>
              <a:rPr lang="en-US" sz="2400" b="1" dirty="0" err="1">
                <a:solidFill>
                  <a:schemeClr val="bg1"/>
                </a:solidFill>
                <a:latin typeface="Times New Roman" panose="02020603050405020304" pitchFamily="18" charset="0"/>
                <a:cs typeface="Times New Roman" panose="02020603050405020304" pitchFamily="18" charset="0"/>
              </a:rPr>
              <a:t>Tôi</a:t>
            </a:r>
            <a:r>
              <a:rPr lang="en-US" sz="2400" b="1" dirty="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latin typeface="Times New Roman" panose="02020603050405020304" pitchFamily="18" charset="0"/>
                <a:cs typeface="Times New Roman" panose="02020603050405020304" pitchFamily="18" charset="0"/>
              </a:rPr>
              <a:t>đã giành giải thưởng loại B của Hội Nhà văn Việt Nam năm 1986</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DE21E72A-E7D1-CBF8-CD76-0DABBE8D9A1D}"/>
              </a:ext>
            </a:extLst>
          </p:cNvPr>
          <p:cNvSpPr txBox="1"/>
          <p:nvPr/>
        </p:nvSpPr>
        <p:spPr>
          <a:xfrm>
            <a:off x="6236611" y="674331"/>
            <a:ext cx="2403865" cy="1938992"/>
          </a:xfrm>
          <a:prstGeom prst="rect">
            <a:avLst/>
          </a:prstGeom>
          <a:noFill/>
        </p:spPr>
        <p:txBody>
          <a:bodyPr wrap="square" rtlCol="0">
            <a:spAutoFit/>
          </a:bodyPr>
          <a:lstStyle/>
          <a:p>
            <a:pPr lvl="0"/>
            <a:r>
              <a:rPr lang="en-US" sz="2400" b="1" dirty="0" err="1">
                <a:solidFill>
                  <a:schemeClr val="bg1"/>
                </a:solidFill>
                <a:latin typeface="Times New Roman" panose="02020603050405020304" pitchFamily="18" charset="0"/>
                <a:cs typeface="Times New Roman" panose="02020603050405020304" pitchFamily="18" charset="0"/>
              </a:rPr>
              <a:t>Tôi</a:t>
            </a:r>
            <a:r>
              <a:rPr lang="en-US" sz="2400" b="1" dirty="0">
                <a:solidFill>
                  <a:schemeClr val="bg1"/>
                </a:solidFill>
                <a:latin typeface="Times New Roman" panose="02020603050405020304" pitchFamily="18" charset="0"/>
                <a:cs typeface="Times New Roman" panose="02020603050405020304" pitchFamily="18" charset="0"/>
              </a:rPr>
              <a:t> k</a:t>
            </a:r>
            <a:r>
              <a:rPr lang="vi-VN" sz="2400" b="1" dirty="0">
                <a:solidFill>
                  <a:schemeClr val="bg1"/>
                </a:solidFill>
                <a:latin typeface="Times New Roman" panose="02020603050405020304" pitchFamily="18" charset="0"/>
                <a:cs typeface="Times New Roman" panose="02020603050405020304" pitchFamily="18" charset="0"/>
              </a:rPr>
              <a:t>ể về gia đình ông Bằng, một nhân viên bưu điện đã nghỉ hưu tại Hà Nội</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9A3D424E-073A-D142-34F5-27036AE7D60F}"/>
              </a:ext>
            </a:extLst>
          </p:cNvPr>
          <p:cNvSpPr/>
          <p:nvPr/>
        </p:nvSpPr>
        <p:spPr>
          <a:xfrm>
            <a:off x="3291840" y="3727284"/>
            <a:ext cx="3520440" cy="3046988"/>
          </a:xfrm>
          <a:prstGeom prst="rect">
            <a:avLst/>
          </a:prstGeom>
          <a:noFill/>
        </p:spPr>
        <p:txBody>
          <a:bodyPr wrap="square" lIns="91440" tIns="45720" rIns="91440" bIns="45720">
            <a:spAutoFit/>
          </a:bodyPr>
          <a:lstStyle/>
          <a:p>
            <a:pPr algn="ctr"/>
            <a:r>
              <a:rPr lang="en-US" sz="4800" b="1" dirty="0">
                <a:ln w="3810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MÙA LÁ RỤNG TRONG VƯỜN</a:t>
            </a:r>
            <a:endParaRPr lang="en-US" sz="4800" b="1" cap="none" spc="0" dirty="0">
              <a:ln w="3810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10" name="10 Second Timer">
            <a:hlinkClick r:id="" action="ppaction://media"/>
            <a:extLst>
              <a:ext uri="{FF2B5EF4-FFF2-40B4-BE49-F238E27FC236}">
                <a16:creationId xmlns:a16="http://schemas.microsoft.com/office/drawing/2014/main" id="{20EEEB81-B88D-D0E0-33F5-C5823F98553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1842" y="4609930"/>
            <a:ext cx="3039998" cy="2058685"/>
          </a:xfrm>
          <a:prstGeom prst="ellipse">
            <a:avLst/>
          </a:prstGeom>
          <a:ln>
            <a:noFill/>
          </a:ln>
          <a:effectLst>
            <a:softEdge rad="112500"/>
          </a:effectLst>
        </p:spPr>
      </p:pic>
      <p:sp>
        <p:nvSpPr>
          <p:cNvPr id="11" name="Arrow: Pentagon 3">
            <a:extLst>
              <a:ext uri="{FF2B5EF4-FFF2-40B4-BE49-F238E27FC236}">
                <a16:creationId xmlns:a16="http://schemas.microsoft.com/office/drawing/2014/main" id="{1A9415BB-3719-0494-AEA0-8332B81401BB}"/>
              </a:ext>
            </a:extLst>
          </p:cNvPr>
          <p:cNvSpPr/>
          <p:nvPr/>
        </p:nvSpPr>
        <p:spPr>
          <a:xfrm>
            <a:off x="9217233" y="189385"/>
            <a:ext cx="2805363" cy="3102056"/>
          </a:xfrm>
          <a:prstGeom prst="homePlate">
            <a:avLst>
              <a:gd name="adj" fmla="val 32845"/>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6">
            <a:extLst>
              <a:ext uri="{FF2B5EF4-FFF2-40B4-BE49-F238E27FC236}">
                <a16:creationId xmlns:a16="http://schemas.microsoft.com/office/drawing/2014/main" id="{FDB5835F-8713-7DB0-ABAC-DF1DFB59BF15}"/>
              </a:ext>
            </a:extLst>
          </p:cNvPr>
          <p:cNvSpPr txBox="1"/>
          <p:nvPr/>
        </p:nvSpPr>
        <p:spPr>
          <a:xfrm>
            <a:off x="9238367" y="416209"/>
            <a:ext cx="2433145" cy="2308324"/>
          </a:xfrm>
          <a:prstGeom prst="rect">
            <a:avLst/>
          </a:prstGeom>
          <a:noFill/>
        </p:spPr>
        <p:txBody>
          <a:bodyPr wrap="square" rtlCol="0">
            <a:spAutoFit/>
          </a:bodyPr>
          <a:lstStyle/>
          <a:p>
            <a:r>
              <a:rPr lang="en-US" sz="2400" b="1" dirty="0" err="1">
                <a:solidFill>
                  <a:schemeClr val="bg1"/>
                </a:solidFill>
                <a:latin typeface="Times New Roman" panose="02020603050405020304" pitchFamily="18" charset="0"/>
                <a:cs typeface="Times New Roman" panose="02020603050405020304" pitchFamily="18" charset="0"/>
              </a:rPr>
              <a:t>Tôi</a:t>
            </a:r>
            <a:r>
              <a:rPr lang="en-US" sz="2400" b="1" dirty="0">
                <a:solidFill>
                  <a:schemeClr val="bg1"/>
                </a:solidFill>
                <a:latin typeface="Times New Roman" panose="02020603050405020304" pitchFamily="18" charset="0"/>
                <a:cs typeface="Times New Roman" panose="02020603050405020304" pitchFamily="18" charset="0"/>
              </a:rPr>
              <a:t> đ</a:t>
            </a:r>
            <a:r>
              <a:rPr lang="vi-VN" sz="2400" b="1" dirty="0" err="1">
                <a:solidFill>
                  <a:schemeClr val="bg1"/>
                </a:solidFill>
                <a:latin typeface="Times New Roman" panose="02020603050405020304" pitchFamily="18" charset="0"/>
                <a:cs typeface="Times New Roman" panose="02020603050405020304" pitchFamily="18" charset="0"/>
              </a:rPr>
              <a:t>ược</a:t>
            </a:r>
            <a:r>
              <a:rPr lang="vi-VN" sz="2400" b="1" dirty="0">
                <a:solidFill>
                  <a:schemeClr val="bg1"/>
                </a:solidFill>
                <a:latin typeface="Times New Roman" panose="02020603050405020304" pitchFamily="18" charset="0"/>
                <a:cs typeface="Times New Roman" panose="02020603050405020304" pitchFamily="18" charset="0"/>
              </a:rPr>
              <a:t> chuyển thể thành phim truyền hình 13 tập Mùa lá rụng của đạo diễn Quốc Trọng</a:t>
            </a:r>
            <a:r>
              <a:rPr lang="en-US" sz="2400" b="1" dirty="0">
                <a:solidFill>
                  <a:schemeClr val="bg1"/>
                </a:solidFill>
                <a:latin typeface="Times New Roman" panose="02020603050405020304" pitchFamily="18" charset="0"/>
                <a:cs typeface="Times New Roman" panose="02020603050405020304" pitchFamily="18" charset="0"/>
              </a:rPr>
              <a:t>.</a:t>
            </a:r>
          </a:p>
        </p:txBody>
      </p:sp>
      <p:pic>
        <p:nvPicPr>
          <p:cNvPr id="13" name="Hình ảnh 12">
            <a:extLst>
              <a:ext uri="{FF2B5EF4-FFF2-40B4-BE49-F238E27FC236}">
                <a16:creationId xmlns:a16="http://schemas.microsoft.com/office/drawing/2014/main" id="{055F93CC-C66C-E7F2-3832-BADADAA70F63}"/>
              </a:ext>
            </a:extLst>
          </p:cNvPr>
          <p:cNvPicPr>
            <a:picLocks noChangeAspect="1"/>
          </p:cNvPicPr>
          <p:nvPr/>
        </p:nvPicPr>
        <p:blipFill>
          <a:blip r:embed="rId6"/>
          <a:stretch>
            <a:fillRect/>
          </a:stretch>
        </p:blipFill>
        <p:spPr>
          <a:xfrm>
            <a:off x="6533675" y="3641595"/>
            <a:ext cx="5569203" cy="3132677"/>
          </a:xfrm>
          <a:prstGeom prst="rect">
            <a:avLst/>
          </a:prstGeom>
        </p:spPr>
      </p:pic>
    </p:spTree>
    <p:extLst>
      <p:ext uri="{BB962C8B-B14F-4D97-AF65-F5344CB8AC3E}">
        <p14:creationId xmlns:p14="http://schemas.microsoft.com/office/powerpoint/2010/main" val="383662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024"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0-#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1" presetClass="exit" presetSubtype="0" fill="hold" nodeType="afterEffect">
                                  <p:stCondLst>
                                    <p:cond delay="0"/>
                                  </p:stCondLst>
                                  <p:childTnLst>
                                    <p:set>
                                      <p:cBhvr>
                                        <p:cTn id="49" dur="1" fill="hold">
                                          <p:stCondLst>
                                            <p:cond delay="0"/>
                                          </p:stCondLst>
                                        </p:cTn>
                                        <p:tgtEl>
                                          <p:spTgt spid="10"/>
                                        </p:tgtEl>
                                        <p:attrNameLst>
                                          <p:attrName>style.visibility</p:attrName>
                                        </p:attrNameLst>
                                      </p:cBhvr>
                                      <p:to>
                                        <p:strVal val="hidden"/>
                                      </p:to>
                                    </p:set>
                                    <p:cmd type="call" cmd="stop">
                                      <p:cBhvr>
                                        <p:cTn id="50" dur="1">
                                          <p:stCondLst>
                                            <p:cond delay="0"/>
                                          </p:stCondLst>
                                        </p:cTn>
                                        <p:tgtEl>
                                          <p:spTgt spid="10"/>
                                        </p:tgtEl>
                                      </p:cBhvr>
                                    </p:cmd>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arn(inVertical)">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 presetClass="mediacall" presetSubtype="0" fill="hold" nodeType="clickEffect">
                                  <p:stCondLst>
                                    <p:cond delay="0"/>
                                  </p:stCondLst>
                                  <p:childTnLst>
                                    <p:cmd type="call" cmd="togglePause">
                                      <p:cBhvr>
                                        <p:cTn id="65" dur="1" fill="hold"/>
                                        <p:tgtEl>
                                          <p:spTgt spid="10"/>
                                        </p:tgtEl>
                                      </p:cBhvr>
                                    </p:cmd>
                                  </p:childTnLst>
                                </p:cTn>
                              </p:par>
                            </p:childTnLst>
                          </p:cTn>
                        </p:par>
                      </p:childTnLst>
                    </p:cTn>
                  </p:par>
                </p:childTnLst>
              </p:cTn>
              <p:nextCondLst>
                <p:cond evt="onClick" delay="0">
                  <p:tgtEl>
                    <p:spTgt spid="10"/>
                  </p:tgtEl>
                </p:cond>
              </p:nextCondLst>
            </p:seq>
            <p:video>
              <p:cMediaNode vol="37879">
                <p:cTn id="66" fill="hold" display="0">
                  <p:stCondLst>
                    <p:cond delay="indefinite"/>
                  </p:stCondLst>
                </p:cTn>
                <p:tgtEl>
                  <p:spTgt spid="10"/>
                </p:tgtEl>
              </p:cMediaNode>
            </p:video>
          </p:childTnLst>
        </p:cTn>
      </p:par>
    </p:tnLst>
    <p:bldLst>
      <p:bldP spid="2" grpId="0" animBg="1"/>
      <p:bldP spid="3" grpId="0" animBg="1"/>
      <p:bldP spid="4" grpId="0" animBg="1"/>
      <p:bldP spid="5" grpId="0"/>
      <p:bldP spid="6" grpId="0"/>
      <p:bldP spid="7" grpId="0"/>
      <p:bldP spid="9" grpId="0"/>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AAB92-FCA5-A854-DCEE-7C53E164B18A}"/>
            </a:ext>
          </a:extLst>
        </p:cNvPr>
        <p:cNvGrpSpPr/>
        <p:nvPr/>
      </p:nvGrpSpPr>
      <p:grpSpPr>
        <a:xfrm>
          <a:off x="0" y="0"/>
          <a:ext cx="0" cy="0"/>
          <a:chOff x="0" y="0"/>
          <a:chExt cx="0" cy="0"/>
        </a:xfrm>
      </p:grpSpPr>
      <p:sp>
        <p:nvSpPr>
          <p:cNvPr id="2" name="Arrow: Pentagon 1">
            <a:extLst>
              <a:ext uri="{FF2B5EF4-FFF2-40B4-BE49-F238E27FC236}">
                <a16:creationId xmlns:a16="http://schemas.microsoft.com/office/drawing/2014/main" id="{CF06DDB9-BC17-917A-626B-D7BD060B5ABA}"/>
              </a:ext>
            </a:extLst>
          </p:cNvPr>
          <p:cNvSpPr/>
          <p:nvPr/>
        </p:nvSpPr>
        <p:spPr>
          <a:xfrm>
            <a:off x="73152" y="189385"/>
            <a:ext cx="2983431" cy="3171504"/>
          </a:xfrm>
          <a:prstGeom prst="homePlate">
            <a:avLst>
              <a:gd name="adj" fmla="val 35482"/>
            </a:avLst>
          </a:prstGeom>
          <a:solidFill>
            <a:srgbClr val="402E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D7924AD8-A1C7-584E-95BE-BB8CF30508DE}"/>
              </a:ext>
            </a:extLst>
          </p:cNvPr>
          <p:cNvSpPr/>
          <p:nvPr/>
        </p:nvSpPr>
        <p:spPr>
          <a:xfrm>
            <a:off x="3089309" y="189385"/>
            <a:ext cx="2974707" cy="3102056"/>
          </a:xfrm>
          <a:prstGeom prst="homePlate">
            <a:avLst>
              <a:gd name="adj" fmla="val 37057"/>
            </a:avLst>
          </a:prstGeom>
          <a:solidFill>
            <a:srgbClr val="4C3B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Pentagon 3">
            <a:extLst>
              <a:ext uri="{FF2B5EF4-FFF2-40B4-BE49-F238E27FC236}">
                <a16:creationId xmlns:a16="http://schemas.microsoft.com/office/drawing/2014/main" id="{408FC524-1D44-DC1B-69D8-70D1D1031631}"/>
              </a:ext>
            </a:extLst>
          </p:cNvPr>
          <p:cNvSpPr/>
          <p:nvPr/>
        </p:nvSpPr>
        <p:spPr>
          <a:xfrm>
            <a:off x="6236611" y="189385"/>
            <a:ext cx="2829161" cy="3102056"/>
          </a:xfrm>
          <a:prstGeom prst="homePlate">
            <a:avLst>
              <a:gd name="adj" fmla="val 32989"/>
            </a:avLst>
          </a:prstGeom>
          <a:solidFill>
            <a:srgbClr val="4B70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1B567F7-3D48-7288-E495-0EA2661046A5}"/>
              </a:ext>
            </a:extLst>
          </p:cNvPr>
          <p:cNvSpPr txBox="1"/>
          <p:nvPr/>
        </p:nvSpPr>
        <p:spPr>
          <a:xfrm>
            <a:off x="70801" y="356646"/>
            <a:ext cx="2479894" cy="2554545"/>
          </a:xfrm>
          <a:prstGeom prst="rect">
            <a:avLst/>
          </a:prstGeom>
          <a:noFill/>
        </p:spPr>
        <p:txBody>
          <a:bodyPr wrap="square" rtlCol="0">
            <a:spAutoFit/>
          </a:bodyPr>
          <a:lstStyle/>
          <a:p>
            <a:r>
              <a:rPr lang="en-US" sz="2000" b="1" dirty="0" err="1">
                <a:solidFill>
                  <a:schemeClr val="bg1"/>
                </a:solidFill>
                <a:latin typeface="Times New Roman" panose="02020603050405020304" pitchFamily="18" charset="0"/>
                <a:cs typeface="Times New Roman" panose="02020603050405020304" pitchFamily="18" charset="0"/>
              </a:rPr>
              <a:t>Tôi</a:t>
            </a:r>
            <a:r>
              <a:rPr lang="en-US" sz="2000" b="1" dirty="0">
                <a:solidFill>
                  <a:schemeClr val="bg1"/>
                </a:solidFill>
                <a:latin typeface="Times New Roman" panose="02020603050405020304" pitchFamily="18" charset="0"/>
                <a:cs typeface="Times New Roman" panose="02020603050405020304" pitchFamily="18" charset="0"/>
              </a:rPr>
              <a:t> </a:t>
            </a:r>
            <a:r>
              <a:rPr lang="vi-VN" sz="2000" b="1" dirty="0">
                <a:solidFill>
                  <a:schemeClr val="bg1"/>
                </a:solidFill>
                <a:latin typeface="Times New Roman" panose="02020603050405020304" pitchFamily="18" charset="0"/>
                <a:cs typeface="Times New Roman" panose="02020603050405020304" pitchFamily="18" charset="0"/>
              </a:rPr>
              <a:t>là bộ sử lớn nhất và quan trọng nhất của Việt Nam, ghi lại toàn bộ lịch sử từ thời Hồng Bàng (khoảng thế kỷ 7 TCN) đến triều đại Hậu Lê (1675).</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318C3ED-14E6-E595-6A6D-AAB78FC5A8A3}"/>
              </a:ext>
            </a:extLst>
          </p:cNvPr>
          <p:cNvSpPr txBox="1"/>
          <p:nvPr/>
        </p:nvSpPr>
        <p:spPr>
          <a:xfrm>
            <a:off x="3089309" y="436309"/>
            <a:ext cx="2479894" cy="2308324"/>
          </a:xfrm>
          <a:prstGeom prst="rect">
            <a:avLst/>
          </a:prstGeom>
          <a:noFill/>
        </p:spPr>
        <p:txBody>
          <a:bodyPr wrap="square" rtlCol="0">
            <a:spAutoFit/>
          </a:bodyPr>
          <a:lstStyle/>
          <a:p>
            <a:pPr lvl="0"/>
            <a:r>
              <a:rPr lang="en-US" sz="2400" b="1" dirty="0" err="1">
                <a:solidFill>
                  <a:schemeClr val="bg1"/>
                </a:solidFill>
                <a:latin typeface="Times New Roman" panose="02020603050405020304" pitchFamily="18" charset="0"/>
                <a:cs typeface="Times New Roman" panose="02020603050405020304" pitchFamily="18" charset="0"/>
              </a:rPr>
              <a:t>Tôi</a:t>
            </a:r>
            <a:r>
              <a:rPr lang="en-US" sz="2400" b="1" dirty="0">
                <a:solidFill>
                  <a:schemeClr val="bg1"/>
                </a:solidFill>
                <a:latin typeface="Times New Roman" panose="02020603050405020304" pitchFamily="18" charset="0"/>
                <a:cs typeface="Times New Roman" panose="02020603050405020304" pitchFamily="18" charset="0"/>
              </a:rPr>
              <a:t> g</a:t>
            </a:r>
            <a:r>
              <a:rPr lang="vi-VN" sz="2400" b="1" dirty="0">
                <a:solidFill>
                  <a:schemeClr val="bg1"/>
                </a:solidFill>
                <a:latin typeface="Times New Roman" panose="02020603050405020304" pitchFamily="18" charset="0"/>
                <a:cs typeface="Times New Roman" panose="02020603050405020304" pitchFamily="18" charset="0"/>
              </a:rPr>
              <a:t>ồm 15 quyển, chia thành hai phần lớn: Ngoại kỷ (Quyển 1–5), Bản kỷ (Quyển 6–15)</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B720902-BBDE-D2FF-A445-129F92AFAE12}"/>
              </a:ext>
            </a:extLst>
          </p:cNvPr>
          <p:cNvSpPr txBox="1"/>
          <p:nvPr/>
        </p:nvSpPr>
        <p:spPr>
          <a:xfrm>
            <a:off x="6215477" y="392730"/>
            <a:ext cx="2403865" cy="2554545"/>
          </a:xfrm>
          <a:prstGeom prst="rect">
            <a:avLst/>
          </a:prstGeom>
          <a:noFill/>
        </p:spPr>
        <p:txBody>
          <a:bodyPr wrap="square" rtlCol="0">
            <a:spAutoFit/>
          </a:bodyPr>
          <a:lstStyle/>
          <a:p>
            <a:pPr lvl="0"/>
            <a:r>
              <a:rPr lang="en-US" sz="2000" b="1" dirty="0" err="1">
                <a:solidFill>
                  <a:schemeClr val="bg1"/>
                </a:solidFill>
                <a:latin typeface="Times New Roman" panose="02020603050405020304" pitchFamily="18" charset="0"/>
                <a:cs typeface="Times New Roman" panose="02020603050405020304" pitchFamily="18" charset="0"/>
              </a:rPr>
              <a:t>Tôi</a:t>
            </a:r>
            <a:r>
              <a:rPr lang="en-US" sz="2000" b="1" dirty="0">
                <a:solidFill>
                  <a:schemeClr val="bg1"/>
                </a:solidFill>
                <a:latin typeface="Times New Roman" panose="02020603050405020304" pitchFamily="18" charset="0"/>
                <a:cs typeface="Times New Roman" panose="02020603050405020304" pitchFamily="18" charset="0"/>
              </a:rPr>
              <a:t> đ</a:t>
            </a:r>
            <a:r>
              <a:rPr lang="vi-VN" sz="2000" b="1" dirty="0" err="1">
                <a:solidFill>
                  <a:schemeClr val="bg1"/>
                </a:solidFill>
                <a:latin typeface="Times New Roman" panose="02020603050405020304" pitchFamily="18" charset="0"/>
                <a:cs typeface="Times New Roman" panose="02020603050405020304" pitchFamily="18" charset="0"/>
              </a:rPr>
              <a:t>ược</a:t>
            </a:r>
            <a:r>
              <a:rPr lang="vi-VN" sz="2000" b="1" dirty="0">
                <a:solidFill>
                  <a:schemeClr val="bg1"/>
                </a:solidFill>
                <a:latin typeface="Times New Roman" panose="02020603050405020304" pitchFamily="18" charset="0"/>
                <a:cs typeface="Times New Roman" panose="02020603050405020304" pitchFamily="18" charset="0"/>
              </a:rPr>
              <a:t> biên soạn dựa trên các bộ sử trước đó, đặc biệt là Đại Việt sử ký của Lê Văn Hưu (1272) và Đại Việt sử ký tục biên của Phan Phu Tiên (1455).</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FC3673A-7823-761A-FD66-00436879354E}"/>
              </a:ext>
            </a:extLst>
          </p:cNvPr>
          <p:cNvSpPr/>
          <p:nvPr/>
        </p:nvSpPr>
        <p:spPr>
          <a:xfrm>
            <a:off x="4303796" y="3776387"/>
            <a:ext cx="3520440" cy="2308324"/>
          </a:xfrm>
          <a:prstGeom prst="rect">
            <a:avLst/>
          </a:prstGeom>
          <a:noFill/>
        </p:spPr>
        <p:txBody>
          <a:bodyPr wrap="square" lIns="91440" tIns="45720" rIns="91440" bIns="45720">
            <a:spAutoFit/>
          </a:bodyPr>
          <a:lstStyle/>
          <a:p>
            <a:pPr algn="ctr"/>
            <a:r>
              <a:rPr lang="en-US" sz="4800" b="1" dirty="0">
                <a:ln w="3810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ĐẠI VIỆT</a:t>
            </a:r>
          </a:p>
          <a:p>
            <a:pPr algn="ctr"/>
            <a:r>
              <a:rPr lang="en-US" sz="4800" b="1" cap="none" spc="0" dirty="0">
                <a:ln w="3810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SỬ KÍ TOÀN THƯ</a:t>
            </a:r>
          </a:p>
        </p:txBody>
      </p:sp>
      <p:pic>
        <p:nvPicPr>
          <p:cNvPr id="10" name="10 Second Timer">
            <a:hlinkClick r:id="" action="ppaction://media"/>
            <a:extLst>
              <a:ext uri="{FF2B5EF4-FFF2-40B4-BE49-F238E27FC236}">
                <a16:creationId xmlns:a16="http://schemas.microsoft.com/office/drawing/2014/main" id="{A82AC7FC-63D0-1463-56CE-8D016B6B1EB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1842" y="4609930"/>
            <a:ext cx="3039998" cy="2058685"/>
          </a:xfrm>
          <a:prstGeom prst="ellipse">
            <a:avLst/>
          </a:prstGeom>
          <a:ln>
            <a:noFill/>
          </a:ln>
          <a:effectLst>
            <a:softEdge rad="112500"/>
          </a:effectLst>
        </p:spPr>
      </p:pic>
      <p:sp>
        <p:nvSpPr>
          <p:cNvPr id="11" name="Arrow: Pentagon 3">
            <a:extLst>
              <a:ext uri="{FF2B5EF4-FFF2-40B4-BE49-F238E27FC236}">
                <a16:creationId xmlns:a16="http://schemas.microsoft.com/office/drawing/2014/main" id="{9FDEE1C7-A721-CD16-3D80-232A8FF5440C}"/>
              </a:ext>
            </a:extLst>
          </p:cNvPr>
          <p:cNvSpPr/>
          <p:nvPr/>
        </p:nvSpPr>
        <p:spPr>
          <a:xfrm>
            <a:off x="9217233" y="189385"/>
            <a:ext cx="2805363" cy="3102056"/>
          </a:xfrm>
          <a:prstGeom prst="homePlate">
            <a:avLst>
              <a:gd name="adj" fmla="val 32845"/>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6">
            <a:extLst>
              <a:ext uri="{FF2B5EF4-FFF2-40B4-BE49-F238E27FC236}">
                <a16:creationId xmlns:a16="http://schemas.microsoft.com/office/drawing/2014/main" id="{EA99CCA0-5BB7-944A-B7E4-6E617F385F5C}"/>
              </a:ext>
            </a:extLst>
          </p:cNvPr>
          <p:cNvSpPr txBox="1"/>
          <p:nvPr/>
        </p:nvSpPr>
        <p:spPr>
          <a:xfrm>
            <a:off x="9403341" y="1269159"/>
            <a:ext cx="2433145" cy="892552"/>
          </a:xfrm>
          <a:prstGeom prst="rect">
            <a:avLst/>
          </a:prstGeom>
          <a:noFill/>
        </p:spPr>
        <p:txBody>
          <a:bodyPr wrap="square" rtlCol="0">
            <a:spAutoFit/>
          </a:bodyPr>
          <a:lstStyle/>
          <a:p>
            <a:r>
              <a:rPr lang="vi-VN" sz="2600" b="1" dirty="0">
                <a:solidFill>
                  <a:schemeClr val="bg1"/>
                </a:solidFill>
                <a:latin typeface="+mj-lt"/>
                <a:cs typeface="Arial" panose="020B0604020202020204" pitchFamily="34" charset="0"/>
              </a:rPr>
              <a:t>Tác giả</a:t>
            </a:r>
            <a:r>
              <a:rPr lang="en-US" sz="2600" b="1" dirty="0">
                <a:solidFill>
                  <a:schemeClr val="bg1"/>
                </a:solidFill>
                <a:latin typeface="+mj-lt"/>
                <a:cs typeface="Arial" panose="020B0604020202020204" pitchFamily="34" charset="0"/>
              </a:rPr>
              <a:t> </a:t>
            </a:r>
            <a:r>
              <a:rPr lang="en-US" sz="2600" b="1" dirty="0" err="1">
                <a:solidFill>
                  <a:schemeClr val="bg1"/>
                </a:solidFill>
                <a:latin typeface="Times New Roman" panose="02020603050405020304" pitchFamily="18" charset="0"/>
                <a:cs typeface="Times New Roman" panose="02020603050405020304" pitchFamily="18" charset="0"/>
              </a:rPr>
              <a:t>viết</a:t>
            </a:r>
            <a:r>
              <a:rPr lang="en-US" sz="2600" b="1" dirty="0">
                <a:solidFill>
                  <a:schemeClr val="bg1"/>
                </a:solidFill>
                <a:latin typeface="Times New Roman" panose="02020603050405020304" pitchFamily="18" charset="0"/>
                <a:cs typeface="Times New Roman" panose="02020603050405020304" pitchFamily="18" charset="0"/>
              </a:rPr>
              <a:t> </a:t>
            </a:r>
            <a:r>
              <a:rPr lang="en-US" sz="2600" b="1" dirty="0" err="1">
                <a:solidFill>
                  <a:schemeClr val="bg1"/>
                </a:solidFill>
                <a:latin typeface="Times New Roman" panose="02020603050405020304" pitchFamily="18" charset="0"/>
                <a:cs typeface="Times New Roman" panose="02020603050405020304" pitchFamily="18" charset="0"/>
              </a:rPr>
              <a:t>Tôi</a:t>
            </a:r>
            <a:r>
              <a:rPr lang="vi-VN" sz="2600" b="1" dirty="0">
                <a:solidFill>
                  <a:schemeClr val="bg1"/>
                </a:solidFill>
                <a:latin typeface="+mj-lt"/>
                <a:cs typeface="Arial" panose="020B0604020202020204" pitchFamily="34" charset="0"/>
              </a:rPr>
              <a:t> là Ngô Sĩ Liên</a:t>
            </a:r>
            <a:endParaRPr lang="en-US" sz="2600" b="1" dirty="0">
              <a:solidFill>
                <a:schemeClr val="bg1"/>
              </a:solidFill>
              <a:latin typeface="+mj-lt"/>
              <a:cs typeface="Arial" panose="020B0604020202020204" pitchFamily="34" charset="0"/>
            </a:endParaRPr>
          </a:p>
        </p:txBody>
      </p:sp>
      <p:pic>
        <p:nvPicPr>
          <p:cNvPr id="15" name="Hình ảnh 14">
            <a:extLst>
              <a:ext uri="{FF2B5EF4-FFF2-40B4-BE49-F238E27FC236}">
                <a16:creationId xmlns:a16="http://schemas.microsoft.com/office/drawing/2014/main" id="{1DA23400-92D2-2474-F435-56DDCD6364C9}"/>
              </a:ext>
            </a:extLst>
          </p:cNvPr>
          <p:cNvPicPr>
            <a:picLocks noChangeAspect="1"/>
          </p:cNvPicPr>
          <p:nvPr/>
        </p:nvPicPr>
        <p:blipFill>
          <a:blip r:embed="rId6"/>
          <a:stretch>
            <a:fillRect/>
          </a:stretch>
        </p:blipFill>
        <p:spPr>
          <a:xfrm>
            <a:off x="7846566" y="3291441"/>
            <a:ext cx="4176030" cy="3751043"/>
          </a:xfrm>
          <a:prstGeom prst="rect">
            <a:avLst/>
          </a:prstGeom>
        </p:spPr>
      </p:pic>
    </p:spTree>
    <p:extLst>
      <p:ext uri="{BB962C8B-B14F-4D97-AF65-F5344CB8AC3E}">
        <p14:creationId xmlns:p14="http://schemas.microsoft.com/office/powerpoint/2010/main" val="56950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024"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0-#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1" presetClass="exit" presetSubtype="0" fill="hold" nodeType="afterEffect">
                                  <p:stCondLst>
                                    <p:cond delay="0"/>
                                  </p:stCondLst>
                                  <p:childTnLst>
                                    <p:set>
                                      <p:cBhvr>
                                        <p:cTn id="49" dur="1" fill="hold">
                                          <p:stCondLst>
                                            <p:cond delay="0"/>
                                          </p:stCondLst>
                                        </p:cTn>
                                        <p:tgtEl>
                                          <p:spTgt spid="10"/>
                                        </p:tgtEl>
                                        <p:attrNameLst>
                                          <p:attrName>style.visibility</p:attrName>
                                        </p:attrNameLst>
                                      </p:cBhvr>
                                      <p:to>
                                        <p:strVal val="hidden"/>
                                      </p:to>
                                    </p:set>
                                    <p:cmd type="call" cmd="stop">
                                      <p:cBhvr>
                                        <p:cTn id="50" dur="1">
                                          <p:stCondLst>
                                            <p:cond delay="0"/>
                                          </p:stCondLst>
                                        </p:cTn>
                                        <p:tgtEl>
                                          <p:spTgt spid="10"/>
                                        </p:tgtEl>
                                      </p:cBhvr>
                                    </p:cmd>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arn(inVertical)">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2" presetClass="mediacall" presetSubtype="0" fill="hold" nodeType="clickEffect">
                                  <p:stCondLst>
                                    <p:cond delay="0"/>
                                  </p:stCondLst>
                                  <p:childTnLst>
                                    <p:cmd type="call" cmd="togglePause">
                                      <p:cBhvr>
                                        <p:cTn id="64" dur="1" fill="hold"/>
                                        <p:tgtEl>
                                          <p:spTgt spid="10"/>
                                        </p:tgtEl>
                                      </p:cBhvr>
                                    </p:cmd>
                                  </p:childTnLst>
                                </p:cTn>
                              </p:par>
                            </p:childTnLst>
                          </p:cTn>
                        </p:par>
                      </p:childTnLst>
                    </p:cTn>
                  </p:par>
                </p:childTnLst>
              </p:cTn>
              <p:nextCondLst>
                <p:cond evt="onClick" delay="0">
                  <p:tgtEl>
                    <p:spTgt spid="10"/>
                  </p:tgtEl>
                </p:cond>
              </p:nextCondLst>
            </p:seq>
            <p:video>
              <p:cMediaNode vol="37879">
                <p:cTn id="65" fill="hold" display="0">
                  <p:stCondLst>
                    <p:cond delay="indefinite"/>
                  </p:stCondLst>
                </p:cTn>
                <p:tgtEl>
                  <p:spTgt spid="10"/>
                </p:tgtEl>
              </p:cMediaNode>
            </p:video>
          </p:childTnLst>
        </p:cTn>
      </p:par>
    </p:tnLst>
    <p:bldLst>
      <p:bldP spid="2" grpId="0" animBg="1"/>
      <p:bldP spid="3" grpId="0" animBg="1"/>
      <p:bldP spid="4" grpId="0" animBg="1"/>
      <p:bldP spid="5" grpId="0"/>
      <p:bldP spid="6" grpId="0"/>
      <p:bldP spid="7" grpId="0"/>
      <p:bldP spid="9" grpId="0"/>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7700" y="292100"/>
            <a:ext cx="11125200" cy="6426200"/>
          </a:xfrm>
          <a:blipFill dpi="0" rotWithShape="1">
            <a:blip r:embed="rId2">
              <a:extLst>
                <a:ext uri="{28A0092B-C50C-407E-A947-70E740481C1C}">
                  <a14:useLocalDpi xmlns:a14="http://schemas.microsoft.com/office/drawing/2010/main" val="0"/>
                </a:ext>
              </a:extLst>
            </a:blip>
            <a:srcRect/>
            <a:stretch>
              <a:fillRect/>
            </a:stretch>
          </a:blipFill>
        </p:spPr>
        <p:txBody>
          <a:bodyPr>
            <a:normAutofit fontScale="77500" lnSpcReduction="20000"/>
          </a:bodyPr>
          <a:lstStyle/>
          <a:p>
            <a:pPr marL="0" indent="0" algn="ctr">
              <a:lnSpc>
                <a:spcPct val="134000"/>
              </a:lnSpc>
              <a:spcBef>
                <a:spcPts val="0"/>
              </a:spcBef>
              <a:buNone/>
            </a:pPr>
            <a:r>
              <a:rPr lang="vi-VN" b="1" dirty="0" smtClean="0">
                <a:ln w="22225">
                  <a:solidFill>
                    <a:schemeClr val="accent2"/>
                  </a:solidFill>
                  <a:prstDash val="solid"/>
                </a:ln>
                <a:solidFill>
                  <a:srgbClr val="FF0000"/>
                </a:solidFill>
                <a:latin typeface="+mj-lt"/>
              </a:rPr>
              <a:t>CÁC BƯỚC VIẾT MỘT BÀI GIỚI THIỆU SÁCH</a:t>
            </a:r>
          </a:p>
          <a:p>
            <a:pPr marL="0" indent="0">
              <a:lnSpc>
                <a:spcPct val="134000"/>
              </a:lnSpc>
              <a:spcBef>
                <a:spcPts val="0"/>
              </a:spcBef>
              <a:buNone/>
            </a:pPr>
            <a:r>
              <a:rPr lang="vi-VN" b="1" dirty="0" smtClean="0">
                <a:latin typeface="+mj-lt"/>
              </a:rPr>
              <a:t>Bước 1: Chuẩn bị</a:t>
            </a:r>
          </a:p>
          <a:p>
            <a:pPr marL="0" indent="0">
              <a:lnSpc>
                <a:spcPct val="134000"/>
              </a:lnSpc>
              <a:spcBef>
                <a:spcPts val="0"/>
              </a:spcBef>
              <a:buNone/>
            </a:pPr>
            <a:r>
              <a:rPr lang="vi-VN" dirty="0" smtClean="0">
                <a:latin typeface="+mj-lt"/>
              </a:rPr>
              <a:t>- Mục đích của </a:t>
            </a:r>
            <a:r>
              <a:rPr lang="vi-VN" dirty="0">
                <a:latin typeface="+mj-lt"/>
              </a:rPr>
              <a:t>bài </a:t>
            </a:r>
            <a:r>
              <a:rPr lang="vi-VN" dirty="0" smtClean="0">
                <a:latin typeface="+mj-lt"/>
              </a:rPr>
              <a:t>viết</a:t>
            </a:r>
          </a:p>
          <a:p>
            <a:pPr marL="0" indent="0">
              <a:lnSpc>
                <a:spcPct val="134000"/>
              </a:lnSpc>
              <a:spcBef>
                <a:spcPts val="0"/>
              </a:spcBef>
              <a:buNone/>
            </a:pPr>
            <a:r>
              <a:rPr lang="vi-VN" dirty="0" smtClean="0">
                <a:latin typeface="+mj-lt"/>
              </a:rPr>
              <a:t>- Xác định đối </a:t>
            </a:r>
            <a:r>
              <a:rPr lang="vi-VN" dirty="0">
                <a:latin typeface="+mj-lt"/>
              </a:rPr>
              <a:t>tượng mà </a:t>
            </a:r>
            <a:r>
              <a:rPr lang="vi-VN" dirty="0" smtClean="0">
                <a:latin typeface="+mj-lt"/>
              </a:rPr>
              <a:t>bài viết hướng </a:t>
            </a:r>
            <a:r>
              <a:rPr lang="vi-VN" dirty="0">
                <a:latin typeface="+mj-lt"/>
              </a:rPr>
              <a:t>tới</a:t>
            </a:r>
          </a:p>
          <a:p>
            <a:pPr marL="0" indent="0">
              <a:lnSpc>
                <a:spcPct val="134000"/>
              </a:lnSpc>
              <a:spcBef>
                <a:spcPts val="0"/>
              </a:spcBef>
              <a:buNone/>
            </a:pPr>
            <a:r>
              <a:rPr lang="vi-VN" dirty="0" smtClean="0">
                <a:latin typeface="+mj-lt"/>
              </a:rPr>
              <a:t>- Đọc lại tác phẩm và lập dàn ý cho bài viết</a:t>
            </a:r>
          </a:p>
          <a:p>
            <a:pPr marL="0" indent="0">
              <a:lnSpc>
                <a:spcPct val="134000"/>
              </a:lnSpc>
              <a:spcBef>
                <a:spcPts val="0"/>
              </a:spcBef>
              <a:buNone/>
            </a:pPr>
            <a:r>
              <a:rPr lang="vi-VN" b="1" dirty="0" smtClean="0">
                <a:latin typeface="+mj-lt"/>
              </a:rPr>
              <a:t>Bước 2: Viết bài</a:t>
            </a:r>
          </a:p>
          <a:p>
            <a:pPr marL="0" indent="0">
              <a:lnSpc>
                <a:spcPct val="134000"/>
              </a:lnSpc>
              <a:spcBef>
                <a:spcPts val="0"/>
              </a:spcBef>
              <a:buNone/>
            </a:pPr>
            <a:r>
              <a:rPr lang="vi-VN" b="1" i="1" dirty="0" smtClean="0">
                <a:latin typeface="+mj-lt"/>
              </a:rPr>
              <a:t>1. Phần mở đầu</a:t>
            </a:r>
          </a:p>
          <a:p>
            <a:pPr marL="0" indent="0">
              <a:lnSpc>
                <a:spcPct val="134000"/>
              </a:lnSpc>
              <a:spcBef>
                <a:spcPts val="0"/>
              </a:spcBef>
              <a:buNone/>
            </a:pPr>
            <a:r>
              <a:rPr lang="vi-VN" dirty="0">
                <a:latin typeface="+mj-lt"/>
              </a:rPr>
              <a:t>- Nêu được vị trí, ý nghĩa của vấn đề chính được trình bày trong </a:t>
            </a:r>
            <a:r>
              <a:rPr lang="vi-VN" dirty="0" smtClean="0">
                <a:latin typeface="+mj-lt"/>
              </a:rPr>
              <a:t>sách</a:t>
            </a:r>
          </a:p>
          <a:p>
            <a:pPr marL="0" indent="0">
              <a:lnSpc>
                <a:spcPct val="134000"/>
              </a:lnSpc>
              <a:spcBef>
                <a:spcPts val="0"/>
              </a:spcBef>
              <a:buNone/>
            </a:pPr>
            <a:r>
              <a:rPr lang="vi-VN" dirty="0">
                <a:latin typeface="+mj-lt"/>
              </a:rPr>
              <a:t>- Nêu một số thông tin chính về cuốn sách: Tên sách; Tên tác giả; Nhà xuất bản; Năm xuất bản; Lần xuất bản; </a:t>
            </a:r>
            <a:r>
              <a:rPr lang="vi-VN" dirty="0" smtClean="0">
                <a:latin typeface="+mj-lt"/>
              </a:rPr>
              <a:t>Khổ cỡ; Số </a:t>
            </a:r>
            <a:r>
              <a:rPr lang="vi-VN" dirty="0">
                <a:latin typeface="+mj-lt"/>
              </a:rPr>
              <a:t>trang</a:t>
            </a:r>
            <a:r>
              <a:rPr lang="vi-VN" dirty="0" smtClean="0">
                <a:latin typeface="+mj-lt"/>
              </a:rPr>
              <a:t>…</a:t>
            </a:r>
          </a:p>
          <a:p>
            <a:pPr marL="0" indent="0">
              <a:lnSpc>
                <a:spcPct val="134000"/>
              </a:lnSpc>
              <a:spcBef>
                <a:spcPts val="0"/>
              </a:spcBef>
              <a:buNone/>
            </a:pPr>
            <a:r>
              <a:rPr lang="vi-VN" b="1" i="1" dirty="0" smtClean="0">
                <a:latin typeface="+mj-lt"/>
              </a:rPr>
              <a:t>2. Phần nội dung</a:t>
            </a:r>
          </a:p>
          <a:p>
            <a:pPr marL="0" indent="0">
              <a:lnSpc>
                <a:spcPct val="134000"/>
              </a:lnSpc>
              <a:spcBef>
                <a:spcPts val="0"/>
              </a:spcBef>
              <a:buNone/>
            </a:pPr>
            <a:r>
              <a:rPr lang="vi-VN" dirty="0" smtClean="0">
                <a:latin typeface="+mj-lt"/>
              </a:rPr>
              <a:t>- Khái </a:t>
            </a:r>
            <a:r>
              <a:rPr lang="vi-VN" dirty="0">
                <a:latin typeface="+mj-lt"/>
              </a:rPr>
              <a:t>quát, tóm tắt được nội dung chủ đề tác </a:t>
            </a:r>
            <a:r>
              <a:rPr lang="vi-VN" dirty="0" smtClean="0">
                <a:latin typeface="+mj-lt"/>
              </a:rPr>
              <a:t>phẩm.</a:t>
            </a:r>
          </a:p>
          <a:p>
            <a:pPr marL="0" indent="0">
              <a:lnSpc>
                <a:spcPct val="134000"/>
              </a:lnSpc>
              <a:spcBef>
                <a:spcPts val="0"/>
              </a:spcBef>
              <a:buNone/>
            </a:pPr>
            <a:r>
              <a:rPr lang="vi-VN" dirty="0" smtClean="0">
                <a:latin typeface="+mj-lt"/>
              </a:rPr>
              <a:t>- Nêu </a:t>
            </a:r>
            <a:r>
              <a:rPr lang="vi-VN" dirty="0">
                <a:latin typeface="+mj-lt"/>
              </a:rPr>
              <a:t>được các giá trị về nội </a:t>
            </a:r>
            <a:r>
              <a:rPr lang="vi-VN" dirty="0" smtClean="0">
                <a:latin typeface="+mj-lt"/>
              </a:rPr>
              <a:t>dung, nghệ thuật </a:t>
            </a:r>
            <a:r>
              <a:rPr lang="vi-VN" dirty="0">
                <a:latin typeface="+mj-lt"/>
              </a:rPr>
              <a:t>của tác phẩm đối với xã hội và bạn </a:t>
            </a:r>
            <a:r>
              <a:rPr lang="vi-VN" dirty="0" smtClean="0">
                <a:latin typeface="+mj-lt"/>
              </a:rPr>
              <a:t>đọc</a:t>
            </a:r>
            <a:endParaRPr lang="vi-VN" dirty="0">
              <a:latin typeface="+mj-lt"/>
            </a:endParaRPr>
          </a:p>
          <a:p>
            <a:pPr marL="0" indent="0">
              <a:lnSpc>
                <a:spcPct val="134000"/>
              </a:lnSpc>
              <a:spcBef>
                <a:spcPts val="0"/>
              </a:spcBef>
              <a:buNone/>
            </a:pPr>
            <a:r>
              <a:rPr lang="vi-VN" b="1" i="1" dirty="0" smtClean="0">
                <a:latin typeface="+mj-lt"/>
              </a:rPr>
              <a:t>3. Phần kết luận</a:t>
            </a:r>
          </a:p>
          <a:p>
            <a:pPr marL="0" indent="0">
              <a:lnSpc>
                <a:spcPct val="134000"/>
              </a:lnSpc>
              <a:spcBef>
                <a:spcPts val="0"/>
              </a:spcBef>
              <a:buNone/>
            </a:pPr>
            <a:r>
              <a:rPr lang="vi-VN" dirty="0" smtClean="0">
                <a:latin typeface="+mj-lt"/>
              </a:rPr>
              <a:t>- Khẳng định lại các giá trị của tác phẩm, nhấn mạnh các giá trị của tá phẩm với xã hội đương đại</a:t>
            </a:r>
          </a:p>
          <a:p>
            <a:pPr marL="0" indent="0">
              <a:lnSpc>
                <a:spcPct val="134000"/>
              </a:lnSpc>
              <a:spcBef>
                <a:spcPts val="0"/>
              </a:spcBef>
              <a:buNone/>
            </a:pPr>
            <a:r>
              <a:rPr lang="vi-VN" dirty="0" smtClean="0">
                <a:latin typeface="+mj-lt"/>
              </a:rPr>
              <a:t>- Khuyến khích người đọc nên tìm mượn, mua và đọc sách.</a:t>
            </a:r>
            <a:endParaRPr lang="vi-VN" dirty="0">
              <a:latin typeface="+mj-lt"/>
            </a:endParaRPr>
          </a:p>
        </p:txBody>
      </p:sp>
    </p:spTree>
    <p:extLst>
      <p:ext uri="{BB962C8B-B14F-4D97-AF65-F5344CB8AC3E}">
        <p14:creationId xmlns:p14="http://schemas.microsoft.com/office/powerpoint/2010/main" val="156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down)">
                                      <p:cBhvr>
                                        <p:cTn id="18" dur="500"/>
                                        <p:tgtEl>
                                          <p:spTgt spid="5">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down)">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down)">
                                      <p:cBhvr>
                                        <p:cTn id="26" dur="500"/>
                                        <p:tgtEl>
                                          <p:spTgt spid="5">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wipe(down)">
                                      <p:cBhvr>
                                        <p:cTn id="29" dur="500"/>
                                        <p:tgtEl>
                                          <p:spTgt spid="5">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down)">
                                      <p:cBhvr>
                                        <p:cTn id="32" dur="500"/>
                                        <p:tgtEl>
                                          <p:spTgt spid="5">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wipe(down)">
                                      <p:cBhvr>
                                        <p:cTn id="35" dur="500"/>
                                        <p:tgtEl>
                                          <p:spTgt spid="5">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wipe(down)">
                                      <p:cBhvr>
                                        <p:cTn id="38" dur="500"/>
                                        <p:tgtEl>
                                          <p:spTgt spid="5">
                                            <p:txEl>
                                              <p:pRg st="9" end="9"/>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wipe(down)">
                                      <p:cBhvr>
                                        <p:cTn id="41" dur="500"/>
                                        <p:tgtEl>
                                          <p:spTgt spid="5">
                                            <p:txEl>
                                              <p:pRg st="10" end="1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5">
                                            <p:txEl>
                                              <p:pRg st="11" end="11"/>
                                            </p:txEl>
                                          </p:spTgt>
                                        </p:tgtEl>
                                        <p:attrNameLst>
                                          <p:attrName>style.visibility</p:attrName>
                                        </p:attrNameLst>
                                      </p:cBhvr>
                                      <p:to>
                                        <p:strVal val="visible"/>
                                      </p:to>
                                    </p:set>
                                    <p:animEffect transition="in" filter="wipe(down)">
                                      <p:cBhvr>
                                        <p:cTn id="44" dur="500"/>
                                        <p:tgtEl>
                                          <p:spTgt spid="5">
                                            <p:txEl>
                                              <p:pRg st="11" end="11"/>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wipe(down)">
                                      <p:cBhvr>
                                        <p:cTn id="47" dur="500"/>
                                        <p:tgtEl>
                                          <p:spTgt spid="5">
                                            <p:txEl>
                                              <p:pRg st="12" end="12"/>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5">
                                            <p:txEl>
                                              <p:pRg st="13" end="13"/>
                                            </p:txEl>
                                          </p:spTgt>
                                        </p:tgtEl>
                                        <p:attrNameLst>
                                          <p:attrName>style.visibility</p:attrName>
                                        </p:attrNameLst>
                                      </p:cBhvr>
                                      <p:to>
                                        <p:strVal val="visible"/>
                                      </p:to>
                                    </p:set>
                                    <p:animEffect transition="in" filter="wipe(down)">
                                      <p:cBhvr>
                                        <p:cTn id="50" dur="500"/>
                                        <p:tgtEl>
                                          <p:spTgt spid="5">
                                            <p:txEl>
                                              <p:pRg st="13" end="13"/>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animEffect transition="in" filter="wipe(down)">
                                      <p:cBhvr>
                                        <p:cTn id="53"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7700" y="292100"/>
            <a:ext cx="11125200" cy="64262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p>
            <a:pPr marL="0" indent="0" algn="ctr">
              <a:buNone/>
            </a:pPr>
            <a:r>
              <a:rPr lang="vi-VN" sz="4000" b="1" dirty="0" smtClean="0">
                <a:solidFill>
                  <a:srgbClr val="FF0000"/>
                </a:solidFill>
                <a:latin typeface="+mj-lt"/>
              </a:rPr>
              <a:t>SẢN PHẨM DỰ ÁN</a:t>
            </a:r>
          </a:p>
          <a:p>
            <a:pPr marL="0" indent="0">
              <a:buNone/>
            </a:pPr>
            <a:r>
              <a:rPr lang="vi-VN" sz="3600" dirty="0" smtClean="0">
                <a:latin typeface="+mj-lt"/>
              </a:rPr>
              <a:t>+ </a:t>
            </a:r>
            <a:r>
              <a:rPr lang="vi-VN" sz="3600" dirty="0">
                <a:latin typeface="+mj-lt"/>
              </a:rPr>
              <a:t>Nhóm </a:t>
            </a:r>
            <a:r>
              <a:rPr lang="vi-VN" sz="3600" dirty="0" smtClean="0">
                <a:latin typeface="+mj-lt"/>
              </a:rPr>
              <a:t>Đào Thắm: </a:t>
            </a:r>
            <a:r>
              <a:rPr lang="vi-VN" sz="3600" dirty="0">
                <a:latin typeface="+mj-lt"/>
              </a:rPr>
              <a:t>Vẽ tranh theo sách + thuyết trình sách văn </a:t>
            </a:r>
            <a:r>
              <a:rPr lang="vi-VN" sz="3600" dirty="0" smtClean="0">
                <a:latin typeface="+mj-lt"/>
              </a:rPr>
              <a:t>học: .</a:t>
            </a:r>
            <a:endParaRPr lang="vi-VN" sz="3600" dirty="0">
              <a:latin typeface="+mj-lt"/>
            </a:endParaRPr>
          </a:p>
          <a:p>
            <a:pPr marL="0" indent="0">
              <a:buNone/>
            </a:pPr>
            <a:r>
              <a:rPr lang="vi-VN" sz="3600" dirty="0">
                <a:latin typeface="+mj-lt"/>
              </a:rPr>
              <a:t>+ Nhóm </a:t>
            </a:r>
            <a:r>
              <a:rPr lang="vi-VN" sz="3600" dirty="0" smtClean="0">
                <a:latin typeface="+mj-lt"/>
              </a:rPr>
              <a:t>Mai vàng: </a:t>
            </a:r>
            <a:r>
              <a:rPr lang="vi-VN" sz="3600" dirty="0">
                <a:latin typeface="+mj-lt"/>
              </a:rPr>
              <a:t>Trình chiếu video giới thiệu sách chủ đề Tết cổ truyền.</a:t>
            </a:r>
          </a:p>
          <a:p>
            <a:pPr marL="0" indent="0">
              <a:buNone/>
            </a:pPr>
            <a:r>
              <a:rPr lang="vi-VN" sz="3600" dirty="0">
                <a:latin typeface="+mj-lt"/>
              </a:rPr>
              <a:t>+ Nhóm </a:t>
            </a:r>
            <a:r>
              <a:rPr lang="vi-VN" sz="3600" dirty="0" smtClean="0">
                <a:latin typeface="+mj-lt"/>
              </a:rPr>
              <a:t>Xuân xanh: </a:t>
            </a:r>
            <a:r>
              <a:rPr lang="vi-VN" sz="3600" dirty="0">
                <a:latin typeface="+mj-lt"/>
              </a:rPr>
              <a:t>Ứng dụng AI phục dựng bối cảnh lịch sử giới thiệu sách lịch </a:t>
            </a:r>
            <a:r>
              <a:rPr lang="vi-VN" sz="3600" dirty="0" smtClean="0">
                <a:latin typeface="+mj-lt"/>
              </a:rPr>
              <a:t>sử, cuốn sách “Quang Trung - anh hùng dân tộc 1788-1792</a:t>
            </a:r>
            <a:endParaRPr lang="vi-VN" sz="3600" dirty="0">
              <a:latin typeface="+mj-lt"/>
            </a:endParaRPr>
          </a:p>
          <a:p>
            <a:pPr marL="0" indent="0">
              <a:buNone/>
            </a:pPr>
            <a:r>
              <a:rPr lang="vi-VN" sz="3600" dirty="0">
                <a:latin typeface="+mj-lt"/>
              </a:rPr>
              <a:t>+ Nhóm </a:t>
            </a:r>
            <a:r>
              <a:rPr lang="vi-VN" sz="3600" dirty="0" smtClean="0">
                <a:latin typeface="+mj-lt"/>
              </a:rPr>
              <a:t>Lộc biếc:  </a:t>
            </a:r>
            <a:r>
              <a:rPr lang="vi-VN" sz="3600" dirty="0">
                <a:latin typeface="+mj-lt"/>
              </a:rPr>
              <a:t>Đóng hoạt cảnh, giới thiệu sách kĩ năng sống.</a:t>
            </a:r>
          </a:p>
          <a:p>
            <a:pPr marL="0" indent="0" algn="ctr">
              <a:lnSpc>
                <a:spcPct val="134000"/>
              </a:lnSpc>
              <a:spcBef>
                <a:spcPts val="0"/>
              </a:spcBef>
              <a:buNone/>
            </a:pPr>
            <a:endParaRPr lang="vi-VN" dirty="0">
              <a:latin typeface="+mj-lt"/>
            </a:endParaRPr>
          </a:p>
        </p:txBody>
      </p:sp>
    </p:spTree>
    <p:extLst>
      <p:ext uri="{BB962C8B-B14F-4D97-AF65-F5344CB8AC3E}">
        <p14:creationId xmlns:p14="http://schemas.microsoft.com/office/powerpoint/2010/main" val="320153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arn(inVertical)">
                                      <p:cBhvr>
                                        <p:cTn id="18" dur="500"/>
                                        <p:tgtEl>
                                          <p:spTgt spid="5">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arn(inVertical)">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631</Words>
  <Application>Microsoft Office PowerPoint</Application>
  <PresentationFormat>Widescreen</PresentationFormat>
  <Paragraphs>71</Paragraphs>
  <Slides>9</Slides>
  <Notes>5</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Aachen</vt:lpstr>
      <vt:lpstr>Arial</vt:lpstr>
      <vt:lpstr>Bahnschrift</vt:lpstr>
      <vt:lpstr>Calibri</vt:lpstr>
      <vt:lpstr>Calibri Light</vt:lpstr>
      <vt:lpstr>Poppins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SingPC</dc:creator>
  <cp:lastModifiedBy>HUONG</cp:lastModifiedBy>
  <cp:revision>27</cp:revision>
  <dcterms:created xsi:type="dcterms:W3CDTF">2025-01-13T01:42:18Z</dcterms:created>
  <dcterms:modified xsi:type="dcterms:W3CDTF">2025-01-13T17:26:34Z</dcterms:modified>
</cp:coreProperties>
</file>