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7" r:id="rId2"/>
    <p:sldId id="258" r:id="rId3"/>
    <p:sldId id="259" r:id="rId4"/>
    <p:sldId id="260" r:id="rId5"/>
    <p:sldId id="261" r:id="rId6"/>
    <p:sldId id="264" r:id="rId7"/>
    <p:sldId id="262" r:id="rId8"/>
    <p:sldId id="265" r:id="rId9"/>
    <p:sldId id="266" r:id="rId10"/>
    <p:sldId id="270" r:id="rId11"/>
    <p:sldId id="271" r:id="rId12"/>
    <p:sldId id="272" r:id="rId13"/>
    <p:sldId id="267" r:id="rId14"/>
    <p:sldId id="268" r:id="rId15"/>
    <p:sldId id="269" r:id="rId16"/>
    <p:sldId id="273" r:id="rId17"/>
    <p:sldId id="274" r:id="rId18"/>
    <p:sldId id="275" r:id="rId19"/>
    <p:sldId id="276"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529" autoAdjust="0"/>
  </p:normalViewPr>
  <p:slideViewPr>
    <p:cSldViewPr snapToGrid="0">
      <p:cViewPr varScale="1">
        <p:scale>
          <a:sx n="63" d="100"/>
          <a:sy n="63" d="100"/>
        </p:scale>
        <p:origin x="804" y="76"/>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69" d="100"/>
          <a:sy n="69" d="100"/>
        </p:scale>
        <p:origin x="278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3D5444-F62C-42C3-A75A-D9DBA807730F}" type="datetimeFigureOut">
              <a:rPr lang="en-US" smtClean="0"/>
              <a:t>11/28/2024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4F617-7A30-41D4-AB86-5D833C98E18B}" type="slidenum">
              <a:rPr lang="en-US" smtClean="0"/>
              <a:t>‹#›</a:t>
            </a:fld>
            <a:endParaRPr lang="en-US"/>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AA1FA-7B6A-47D2-8D61-F225D71B51FF}" type="datetimeFigureOut">
              <a:rPr lang="en-US" smtClean="0"/>
              <a:t>11/28/2024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A179D-2D27-49E2-B022-8EDDA2EFE682}" type="slidenum">
              <a:rPr lang="en-US" smtClean="0"/>
              <a:t>‹#›</a:t>
            </a:fld>
            <a:endParaRPr lang="en-US"/>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latin typeface="Arial" pitchFamily="34" charset="0"/>
                <a:cs typeface="Arial" pitchFamily="34" charset="0"/>
              </a:rPr>
              <a:t>To change the  image on this slide, select the picture and delete it. Then click the Pictures icon in the placeholder to insert your own image.</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a:t>
            </a:fld>
            <a:endParaRPr lang="en-US"/>
          </a:p>
        </p:txBody>
      </p:sp>
    </p:spTree>
    <p:extLst>
      <p:ext uri="{BB962C8B-B14F-4D97-AF65-F5344CB8AC3E}">
        <p14:creationId xmlns:p14="http://schemas.microsoft.com/office/powerpoint/2010/main" val="1542422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US" sz="1800"/>
          </a:p>
        </p:txBody>
      </p:sp>
      <p:sp>
        <p:nvSpPr>
          <p:cNvPr id="7" name="Free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lvl="0"/>
            <a:endParaRPr lang="en-US" sz="1800"/>
          </a:p>
        </p:txBody>
      </p:sp>
      <p:sp>
        <p:nvSpPr>
          <p:cNvPr id="8" name="Free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0" y="1873584"/>
            <a:ext cx="640080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125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724400" y="18288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t>11/28/2024</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675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9" name="Rectangle 8"/>
          <p:cNvSpPr/>
          <p:nvPr/>
        </p:nvSpPr>
        <p:spPr bwMode="invGray">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bwMode="invGray">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1298448"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bwMode="invGray">
          <a:xfrm>
            <a:off x="1371273"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icture Placeholder 2" descr="An empty placeholder to add an image. Click on the placeholder and select the image that you wish to add"/>
          <p:cNvSpPr>
            <a:spLocks noGrp="1"/>
          </p:cNvSpPr>
          <p:nvPr>
            <p:ph type="pic" idx="13"/>
          </p:nvPr>
        </p:nvSpPr>
        <p:spPr>
          <a:xfrm>
            <a:off x="63246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Text Placeholder 3"/>
          <p:cNvSpPr>
            <a:spLocks noGrp="1"/>
          </p:cNvSpPr>
          <p:nvPr>
            <p:ph type="body" sz="half" idx="14"/>
          </p:nvPr>
        </p:nvSpPr>
        <p:spPr bwMode="invGray">
          <a:xfrm>
            <a:off x="6412954"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t>11/28/2024</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94401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9A3335-6331-4872-A8B7-ECD55539F4D0}" type="datetimeFigureOut">
              <a:rPr lang="en-US" smtClean="0"/>
              <a:t>11/28/2024</a:t>
            </a:fld>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9294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871318" y="685800"/>
            <a:ext cx="1033272" cy="5486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685800"/>
            <a:ext cx="7976754"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9A3335-6331-4872-A8B7-ECD55539F4D0}" type="datetimeFigureOut">
              <a:rPr lang="en-US" smtClean="0"/>
              <a:t>11/28/2024</a:t>
            </a:fld>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7F8E3F6-DE14-48B2-B2BC-6FABA9630FB8}" type="slidenum">
              <a:rPr lang="en-US" smtClean="0"/>
              <a:pPr/>
              <a:t>‹#›</a:t>
            </a:fld>
            <a:endParaRPr lang="en-US" dirty="0"/>
          </a:p>
        </p:txBody>
      </p:sp>
    </p:spTree>
    <p:extLst>
      <p:ext uri="{BB962C8B-B14F-4D97-AF65-F5344CB8AC3E}">
        <p14:creationId xmlns:p14="http://schemas.microsoft.com/office/powerpoint/2010/main" val="180411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9A3335-6331-4872-A8B7-ECD55539F4D0}" type="datetimeFigureOut">
              <a:rPr lang="en-US" smtClean="0"/>
              <a:t>11/28/2024</a:t>
            </a:fld>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9618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1" name="Free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2" name="Free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1" y="1873584"/>
            <a:ext cx="512064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15" name="Picture Placeholder 14" descr="An empty placeholder to add an image. Click on the placeholder and select the image that you wish to add"/>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a:t>Click icon to add picture</a:t>
            </a:r>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028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title"/>
          </p:nvPr>
        </p:nvSpPr>
        <p:spPr>
          <a:xfrm>
            <a:off x="1295398" y="2914650"/>
            <a:ext cx="8046720" cy="1557338"/>
          </a:xfrm>
        </p:spPr>
        <p:txBody>
          <a:bodyPr anchor="b">
            <a:normAutofit/>
          </a:bodyPr>
          <a:lstStyle>
            <a:lvl1pPr>
              <a:defRPr sz="32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95398" y="4589463"/>
            <a:ext cx="8046718" cy="1011237"/>
          </a:xfrm>
        </p:spPr>
        <p:txBody>
          <a:bodyPr/>
          <a:lstStyle>
            <a:lvl1pPr marL="0" indent="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196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8799"/>
            <a:ext cx="4572000" cy="4343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t>11/28/2024</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4482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a:t>Click to edit Master title style</a:t>
            </a:r>
          </a:p>
        </p:txBody>
      </p:sp>
      <p:sp>
        <p:nvSpPr>
          <p:cNvPr id="3" name="Text Placeholder 2"/>
          <p:cNvSpPr>
            <a:spLocks noGrp="1"/>
          </p:cNvSpPr>
          <p:nvPr>
            <p:ph type="body" idx="1"/>
          </p:nvPr>
        </p:nvSpPr>
        <p:spPr>
          <a:xfrm>
            <a:off x="1295400" y="1828800"/>
            <a:ext cx="4572000" cy="850392"/>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705100"/>
            <a:ext cx="4572000"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600" y="18288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705100"/>
            <a:ext cx="4572000"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A79A3335-6331-4872-A8B7-ECD55539F4D0}" type="datetimeFigureOut">
              <a:rPr lang="en-US" smtClean="0"/>
              <a:t>11/28/2024</a:t>
            </a:fld>
            <a:endParaRPr lang="en-US"/>
          </a:p>
        </p:txBody>
      </p:sp>
      <p:sp>
        <p:nvSpPr>
          <p:cNvPr id="9" name="Slide Number Placeholder 8"/>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6023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A79A3335-6331-4872-A8B7-ECD55539F4D0}" type="datetimeFigureOut">
              <a:rPr lang="en-US" smtClean="0"/>
              <a:t>11/28/2024</a:t>
            </a:fld>
            <a:endParaRPr lang="en-US"/>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39733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A79A3335-6331-4872-A8B7-ECD55539F4D0}" type="datetimeFigureOut">
              <a:rPr lang="en-US" smtClean="0"/>
              <a:t>11/28/2024</a:t>
            </a:fld>
            <a:endParaRPr lang="en-US"/>
          </a:p>
        </p:txBody>
      </p:sp>
      <p:sp>
        <p:nvSpPr>
          <p:cNvPr id="4" name="Slide Number Placeholder 3"/>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9836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8209" y="18288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t>11/28/2024</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47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100">
                <a:solidFill>
                  <a:schemeClr val="tx1"/>
                </a:solidFill>
              </a:defRPr>
            </a:lvl1pPr>
          </a:lstStyle>
          <a:p>
            <a:fld id="{A79A3335-6331-4872-A8B7-ECD55539F4D0}" type="datetimeFigureOut">
              <a:rPr lang="en-US" smtClean="0"/>
              <a:pPr/>
              <a:t>11/28/2024</a:t>
            </a:fld>
            <a:endParaRPr lang="en-US"/>
          </a:p>
        </p:txBody>
      </p:sp>
      <p:sp>
        <p:nvSpPr>
          <p:cNvPr id="6" name="Slide Number Placeholder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100">
                <a:solidFill>
                  <a:schemeClr val="tx1"/>
                </a:solidFill>
              </a:defRPr>
            </a:lvl1pPr>
          </a:lstStyle>
          <a:p>
            <a:fld id="{A7F8E3F6-DE14-48B2-B2BC-6FABA9630FB8}" type="slidenum">
              <a:rPr lang="en-US" smtClean="0"/>
              <a:pPr/>
              <a:t>‹#›</a:t>
            </a:fld>
            <a:endParaRPr lang="en-US"/>
          </a:p>
        </p:txBody>
      </p:sp>
    </p:spTree>
    <p:extLst>
      <p:ext uri="{BB962C8B-B14F-4D97-AF65-F5344CB8AC3E}">
        <p14:creationId xmlns:p14="http://schemas.microsoft.com/office/powerpoint/2010/main" val="25947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5636" y="1108364"/>
            <a:ext cx="6000405" cy="3325540"/>
          </a:xfrm>
        </p:spPr>
        <p:txBody>
          <a:bodyPr>
            <a:normAutofit fontScale="90000"/>
          </a:bodyPr>
          <a:lstStyle/>
          <a:p>
            <a:pPr marL="0" marR="0" algn="ctr">
              <a:lnSpc>
                <a:spcPct val="115000"/>
              </a:lnSpc>
              <a:spcBef>
                <a:spcPts val="0"/>
              </a:spcBef>
              <a:spcAft>
                <a:spcPts val="0"/>
              </a:spcAft>
            </a:pPr>
            <a:r>
              <a:rPr lang="nl-NL" sz="4800" b="1" kern="0">
                <a:solidFill>
                  <a:srgbClr val="000000"/>
                </a:solidFill>
                <a:effectLst/>
                <a:latin typeface="Times New Roman" panose="02020603050405020304" pitchFamily="18" charset="0"/>
                <a:ea typeface="Calibri Light" panose="020F0302020204030204" pitchFamily="34" charset="0"/>
                <a:cs typeface="Times New Roman" panose="02020603050405020304" pitchFamily="18" charset="0"/>
              </a:rPr>
              <a:t>BÀI 3</a:t>
            </a:r>
            <a:br>
              <a:rPr lang="nl-NL" sz="4800" b="1" kern="0">
                <a:solidFill>
                  <a:srgbClr val="000000"/>
                </a:solidFill>
                <a:effectLst/>
                <a:latin typeface="Times New Roman" panose="02020603050405020304" pitchFamily="18" charset="0"/>
                <a:ea typeface="Calibri Light" panose="020F0302020204030204" pitchFamily="34" charset="0"/>
                <a:cs typeface="Times New Roman" panose="02020603050405020304" pitchFamily="18" charset="0"/>
              </a:rPr>
            </a:br>
            <a:r>
              <a:rPr lang="nl-NL" sz="4800" b="1" kern="0">
                <a:solidFill>
                  <a:srgbClr val="000000"/>
                </a:solidFill>
                <a:effectLst/>
                <a:latin typeface="Times New Roman" panose="02020603050405020304" pitchFamily="18" charset="0"/>
                <a:ea typeface="Calibri Light" panose="020F0302020204030204" pitchFamily="34" charset="0"/>
                <a:cs typeface="Times New Roman" panose="02020603050405020304" pitchFamily="18" charset="0"/>
              </a:rPr>
              <a:t>TÁCH ẢNH VÀ THIẾT KẾ ĐỒ HỌA VỚI KÊNH ALPHA</a:t>
            </a:r>
            <a:endParaRPr lang="en-US" sz="4800" b="1" kern="0">
              <a:solidFill>
                <a:srgbClr val="2F5496"/>
              </a:solidFill>
              <a:effectLst/>
              <a:latin typeface="Calibri Light" panose="020F0302020204030204" pitchFamily="34" charset="0"/>
              <a:ea typeface="Calibri Light" panose="020F0302020204030204" pitchFamily="34" charset="0"/>
              <a:cs typeface="Times New Roman" panose="02020603050405020304" pitchFamily="18" charset="0"/>
            </a:endParaRPr>
          </a:p>
        </p:txBody>
      </p:sp>
      <p:pic>
        <p:nvPicPr>
          <p:cNvPr id="5" name="Picture Placeholder 4" descr="City street with motion blu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4" b="14"/>
          <a:stretch>
            <a:fillRect/>
          </a:stretch>
        </p:blipFill>
        <p:spPr/>
      </p:pic>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8059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ED5947-8350-412A-A847-1AA4FE9E0AF3}"/>
              </a:ext>
            </a:extLst>
          </p:cNvPr>
          <p:cNvSpPr txBox="1"/>
          <p:nvPr/>
        </p:nvSpPr>
        <p:spPr>
          <a:xfrm>
            <a:off x="777239" y="491592"/>
            <a:ext cx="10796451" cy="5262979"/>
          </a:xfrm>
          <a:prstGeom prst="rect">
            <a:avLst/>
          </a:prstGeom>
          <a:noFill/>
        </p:spPr>
        <p:txBody>
          <a:bodyPr wrap="square">
            <a:spAutoFit/>
          </a:bodyPr>
          <a:lstStyle>
            <a:defPPr>
              <a:defRPr lang="en-US"/>
            </a:defPPr>
            <a:lvl1pPr marL="342900" marR="0" lvl="0" indent="-342900" algn="just" fontAlgn="base">
              <a:spcBef>
                <a:spcPts val="600"/>
              </a:spcBef>
              <a:spcAft>
                <a:spcPts val="600"/>
              </a:spcAft>
              <a:buFont typeface="Times New Roman" panose="02020603050405020304" pitchFamily="18" charset="0"/>
              <a:buChar char="-"/>
              <a:defRPr sz="2800">
                <a:solidFill>
                  <a:srgbClr val="000000"/>
                </a:solidFill>
                <a:effectLst/>
                <a:latin typeface="Times New Roman" panose="02020603050405020304" pitchFamily="18" charset="0"/>
                <a:ea typeface="Calibri" panose="020F0502020204030204" pitchFamily="34" charset="0"/>
              </a:defRPr>
            </a:lvl1pPr>
          </a:lstStyle>
          <a:p>
            <a:pPr marL="0" indent="0">
              <a:buNone/>
            </a:pPr>
            <a:r>
              <a:rPr lang="en-US" i="1">
                <a:solidFill>
                  <a:srgbClr val="C00000"/>
                </a:solidFill>
              </a:rPr>
              <a:t>Bước 2. Chọn đối tượng cần tách ra khỏi nền ảnh</a:t>
            </a:r>
          </a:p>
          <a:p>
            <a:r>
              <a:rPr lang="en-US"/>
              <a:t>Nháy chuột chọn công cụ </a:t>
            </a:r>
            <a:r>
              <a:rPr lang="en-US" b="1"/>
              <a:t>Free Select </a:t>
            </a:r>
            <a:r>
              <a:rPr lang="en-US"/>
              <a:t>rồi bắt đầu từ một điểm bất kì trên biên đối tượng, lần lượt nháy chuột vào xung quanh đối tượng cần tách, ví dụ như </a:t>
            </a:r>
            <a:r>
              <a:rPr lang="en-US" i="1"/>
              <a:t>Hình 3a</a:t>
            </a:r>
            <a:r>
              <a:rPr lang="en-US"/>
              <a:t>.</a:t>
            </a:r>
          </a:p>
          <a:p>
            <a:r>
              <a:rPr lang="en-US"/>
              <a:t>Khi chọn đến chi tiết nhỏ, khó nhìn rõ, nhấn giữ phím </a:t>
            </a:r>
            <a:r>
              <a:rPr lang="en-US" b="1"/>
              <a:t>Ctrl</a:t>
            </a:r>
            <a:r>
              <a:rPr lang="en-US"/>
              <a:t> và lăn nút cuộn chuột để phóng to hay thu nhỏ ảnh cho phù hợp. Khi phóng to ảnh, vị trí đang thao tác có thể chạy ra xa, nhấn giữ phím </a:t>
            </a:r>
            <a:r>
              <a:rPr lang="en-US" b="1"/>
              <a:t>Space</a:t>
            </a:r>
            <a:r>
              <a:rPr lang="en-US"/>
              <a:t> và di chuyển chuột để di chuyển khung ảnh sao cho nhìn thấy vị trí này, ví dụ như </a:t>
            </a:r>
            <a:r>
              <a:rPr lang="en-US" i="1"/>
              <a:t>Hình 3b.</a:t>
            </a:r>
          </a:p>
          <a:p>
            <a:r>
              <a:rPr lang="en-US"/>
              <a:t>Điểm chọn cuối cùng được xác định bằng cách nháy chuột trùng với điểm xuất phát. Khi đó, một vùng chọn bao quanh đối tượng xuất hiện, nó biểu thị đối tượng đã được chọn, ví dụ như </a:t>
            </a:r>
            <a:r>
              <a:rPr lang="en-US" i="1"/>
              <a:t>Hình 3c</a:t>
            </a:r>
            <a:r>
              <a:rPr lang="en-US"/>
              <a:t>.</a:t>
            </a:r>
          </a:p>
        </p:txBody>
      </p:sp>
    </p:spTree>
    <p:extLst>
      <p:ext uri="{BB962C8B-B14F-4D97-AF65-F5344CB8AC3E}">
        <p14:creationId xmlns:p14="http://schemas.microsoft.com/office/powerpoint/2010/main" val="23055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073B00-9C85-4A2D-9643-B3CAE6559D2C}"/>
              </a:ext>
            </a:extLst>
          </p:cNvPr>
          <p:cNvPicPr>
            <a:picLocks noChangeAspect="1"/>
          </p:cNvPicPr>
          <p:nvPr/>
        </p:nvPicPr>
        <p:blipFill rotWithShape="1">
          <a:blip r:embed="rId2"/>
          <a:srcRect l="57149" t="26777" r="7613" b="43241"/>
          <a:stretch/>
        </p:blipFill>
        <p:spPr bwMode="auto">
          <a:xfrm>
            <a:off x="1886179" y="974363"/>
            <a:ext cx="8419642" cy="40259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0615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D93EBC-6D21-4E7F-A721-59D75B1A459D}"/>
              </a:ext>
            </a:extLst>
          </p:cNvPr>
          <p:cNvSpPr txBox="1"/>
          <p:nvPr/>
        </p:nvSpPr>
        <p:spPr>
          <a:xfrm>
            <a:off x="907869" y="931186"/>
            <a:ext cx="10378440" cy="2530180"/>
          </a:xfrm>
          <a:prstGeom prst="rect">
            <a:avLst/>
          </a:prstGeom>
          <a:noFill/>
        </p:spPr>
        <p:txBody>
          <a:bodyPr wrap="square">
            <a:spAutoFit/>
          </a:bodyPr>
          <a:lstStyle>
            <a:defPPr>
              <a:defRPr lang="en-US"/>
            </a:defPPr>
            <a:lvl1pPr marL="342900" marR="0" lvl="0" indent="-342900" algn="just" fontAlgn="base">
              <a:spcBef>
                <a:spcPts val="600"/>
              </a:spcBef>
              <a:spcAft>
                <a:spcPts val="600"/>
              </a:spcAft>
              <a:buFont typeface="Times New Roman" panose="02020603050405020304" pitchFamily="18" charset="0"/>
              <a:buChar char="-"/>
              <a:defRPr sz="2800">
                <a:solidFill>
                  <a:srgbClr val="000000"/>
                </a:solidFill>
                <a:effectLst/>
                <a:latin typeface="Times New Roman" panose="02020603050405020304" pitchFamily="18" charset="0"/>
                <a:ea typeface="Calibri" panose="020F0502020204030204" pitchFamily="34" charset="0"/>
              </a:defRPr>
            </a:lvl1pPr>
          </a:lstStyle>
          <a:p>
            <a:pPr marL="0" indent="0">
              <a:buNone/>
            </a:pPr>
            <a:r>
              <a:rPr lang="en-US" i="1">
                <a:solidFill>
                  <a:srgbClr val="C00000"/>
                </a:solidFill>
              </a:rPr>
              <a:t>Bước 3. Tách ảnh khỏi nền</a:t>
            </a:r>
          </a:p>
          <a:p>
            <a:r>
              <a:rPr lang="en-US"/>
              <a:t>Đảo ngược vùng chọn đối tượng. Toàn bộ phần ảnh xung quanh hộp quà sẽ được chọn.</a:t>
            </a:r>
          </a:p>
          <a:p>
            <a:r>
              <a:rPr lang="en-US"/>
              <a:t>Xóa vùng chọn rồi bỏ chọn. Theo ví dụ trên, toàn bộ phần ảnh xung quanh hộp quà bị xóa. Lớp ảnh Hộp quà bây giờ có nền trong suốt.</a:t>
            </a:r>
          </a:p>
        </p:txBody>
      </p:sp>
    </p:spTree>
    <p:extLst>
      <p:ext uri="{BB962C8B-B14F-4D97-AF65-F5344CB8AC3E}">
        <p14:creationId xmlns:p14="http://schemas.microsoft.com/office/powerpoint/2010/main" val="3253053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fontScale="90000"/>
          </a:bodyPr>
          <a:lstStyle/>
          <a:p>
            <a:pPr>
              <a:lnSpc>
                <a:spcPct val="115000"/>
              </a:lnSpc>
              <a:spcBef>
                <a:spcPts val="0"/>
              </a:spcBef>
            </a:pPr>
            <a:r>
              <a:rPr lang="en-US" sz="3600" b="1" dirty="0">
                <a:solidFill>
                  <a:srgbClr val="FFFF00"/>
                </a:solidFill>
                <a:latin typeface="Times New Roman" panose="02020603050405020304" pitchFamily="18" charset="0"/>
                <a:cs typeface="Times New Roman" panose="02020603050405020304" pitchFamily="18" charset="0"/>
              </a:rPr>
              <a:t>2. </a:t>
            </a:r>
            <a:r>
              <a:rPr lang="en-US" sz="3600" b="1" dirty="0" err="1">
                <a:solidFill>
                  <a:srgbClr val="FFFF00"/>
                </a:solidFill>
                <a:latin typeface="Times New Roman" panose="02020603050405020304" pitchFamily="18" charset="0"/>
                <a:cs typeface="Times New Roman" panose="02020603050405020304" pitchFamily="18" charset="0"/>
              </a:rPr>
              <a:t>Xác</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định</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vùng</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chọn</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đối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tượng</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từ</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kênh</a:t>
            </a:r>
            <a:r>
              <a:rPr lang="en-US" sz="3600" b="1" dirty="0">
                <a:solidFill>
                  <a:srgbClr val="FFFF00"/>
                </a:solidFill>
                <a:latin typeface="Times New Roman" panose="02020603050405020304" pitchFamily="18" charset="0"/>
                <a:cs typeface="Times New Roman" panose="02020603050405020304" pitchFamily="18" charset="0"/>
              </a:rPr>
              <a:t> alpha </a:t>
            </a:r>
            <a:r>
              <a:rPr lang="en-US" sz="3600" b="1" dirty="0" err="1">
                <a:solidFill>
                  <a:srgbClr val="FFFF00"/>
                </a:solidFill>
                <a:latin typeface="Times New Roman" panose="02020603050405020304" pitchFamily="18" charset="0"/>
                <a:cs typeface="Times New Roman" panose="02020603050405020304" pitchFamily="18" charset="0"/>
              </a:rPr>
              <a:t>trong</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thiết</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kế</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đồ</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họa</a:t>
            </a:r>
            <a:endParaRPr lang="en-US" sz="3600" b="1" dirty="0">
              <a:solidFill>
                <a:srgbClr val="FFFF00"/>
              </a:solidFill>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FDCDEE36-1E1E-4B00-AA3B-25D86E55BF1C}"/>
              </a:ext>
            </a:extLst>
          </p:cNvPr>
          <p:cNvSpPr txBox="1">
            <a:spLocks/>
          </p:cNvSpPr>
          <p:nvPr/>
        </p:nvSpPr>
        <p:spPr>
          <a:xfrm>
            <a:off x="96982" y="1350071"/>
            <a:ext cx="11984182" cy="2626184"/>
          </a:xfrm>
          <a:prstGeom prst="cloudCallout">
            <a:avLst>
              <a:gd name="adj1" fmla="val -3867"/>
              <a:gd name="adj2" fmla="val 60281"/>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R="0" indent="0" algn="ctr">
              <a:lnSpc>
                <a:spcPct val="115000"/>
              </a:lnSpc>
              <a:spcBef>
                <a:spcPts val="0"/>
              </a:spcBef>
              <a:spcAft>
                <a:spcPts val="0"/>
              </a:spcAft>
              <a:buFont typeface="Arial" panose="020B0604020202020204" pitchFamily="34" charset="0"/>
              <a:buNone/>
              <a:defRPr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defRPr>
            </a:lvl1pPr>
            <a:lvl2pPr marL="548640" indent="-228600">
              <a:lnSpc>
                <a:spcPct val="90000"/>
              </a:lnSpc>
              <a:spcBef>
                <a:spcPts val="1000"/>
              </a:spcBef>
              <a:buFont typeface="Arial" panose="020B0604020202020204" pitchFamily="34" charset="0"/>
              <a:buChar char="•"/>
              <a:defRPr sz="2000"/>
            </a:lvl2pPr>
            <a:lvl3pPr marL="822960" indent="-228600">
              <a:lnSpc>
                <a:spcPct val="90000"/>
              </a:lnSpc>
              <a:spcBef>
                <a:spcPts val="800"/>
              </a:spcBef>
              <a:buFont typeface="Arial" panose="020B0604020202020204" pitchFamily="34" charset="0"/>
              <a:buChar char="•"/>
            </a:lvl3pPr>
            <a:lvl4pPr marL="1097280" indent="-228600">
              <a:lnSpc>
                <a:spcPct val="90000"/>
              </a:lnSpc>
              <a:spcBef>
                <a:spcPts val="800"/>
              </a:spcBef>
              <a:buFont typeface="Arial" panose="020B0604020202020204" pitchFamily="34" charset="0"/>
              <a:buChar char="•"/>
              <a:defRPr sz="1600"/>
            </a:lvl4pPr>
            <a:lvl5pPr marL="1325880" indent="-228600">
              <a:lnSpc>
                <a:spcPct val="90000"/>
              </a:lnSpc>
              <a:spcBef>
                <a:spcPts val="800"/>
              </a:spcBef>
              <a:buFont typeface="Arial" panose="020B0604020202020204" pitchFamily="34" charset="0"/>
              <a:buChar char="•"/>
              <a:defRPr sz="1600"/>
            </a:lvl5pPr>
            <a:lvl6pPr marL="1554480" indent="-228600">
              <a:lnSpc>
                <a:spcPct val="90000"/>
              </a:lnSpc>
              <a:spcBef>
                <a:spcPts val="800"/>
              </a:spcBef>
              <a:buFont typeface="Arial" panose="020B0604020202020204" pitchFamily="34" charset="0"/>
              <a:buChar char="•"/>
              <a:defRPr sz="1600"/>
            </a:lvl6pPr>
            <a:lvl7pPr marL="1783080" indent="-228600">
              <a:lnSpc>
                <a:spcPct val="90000"/>
              </a:lnSpc>
              <a:spcBef>
                <a:spcPts val="800"/>
              </a:spcBef>
              <a:buFont typeface="Arial" panose="020B0604020202020204" pitchFamily="34" charset="0"/>
              <a:buChar char="•"/>
              <a:defRPr sz="1600"/>
            </a:lvl7pPr>
            <a:lvl8pPr marL="2011680" indent="-228600">
              <a:lnSpc>
                <a:spcPct val="90000"/>
              </a:lnSpc>
              <a:spcBef>
                <a:spcPts val="800"/>
              </a:spcBef>
              <a:buFont typeface="Arial" panose="020B0604020202020204" pitchFamily="34" charset="0"/>
              <a:buChar char="•"/>
              <a:defRPr sz="1600"/>
            </a:lvl8pPr>
            <a:lvl9pPr marL="2240280" indent="-228600">
              <a:lnSpc>
                <a:spcPct val="90000"/>
              </a:lnSpc>
              <a:spcBef>
                <a:spcPts val="800"/>
              </a:spcBef>
              <a:buFont typeface="Arial" panose="020B0604020202020204" pitchFamily="34" charset="0"/>
              <a:buChar char="•"/>
              <a:defRPr sz="1600"/>
            </a:lvl9pPr>
          </a:lstStyle>
          <a:p>
            <a:r>
              <a:rPr lang="en-US"/>
              <a:t>Trong </a:t>
            </a:r>
            <a:r>
              <a:rPr lang="en-US" i="1"/>
              <a:t>Hình 4a </a:t>
            </a:r>
            <a:r>
              <a:rPr lang="en-US"/>
              <a:t>và </a:t>
            </a:r>
            <a:r>
              <a:rPr lang="en-US" i="1"/>
              <a:t>Hình 4b</a:t>
            </a:r>
            <a:r>
              <a:rPr lang="en-US"/>
              <a:t>, lớp Tam giác chứa duy nhất họa tiết màu đen. Hãy nêu cách thực hiện tạo thêm một họa tiết giống như vậy và chỉnh sửa được kết quả như Hình 4c. </a:t>
            </a:r>
          </a:p>
        </p:txBody>
      </p:sp>
      <p:pic>
        <p:nvPicPr>
          <p:cNvPr id="9" name="Picture 8">
            <a:extLst>
              <a:ext uri="{FF2B5EF4-FFF2-40B4-BE49-F238E27FC236}">
                <a16:creationId xmlns:a16="http://schemas.microsoft.com/office/drawing/2014/main" id="{111705F9-5690-4CA7-8DEA-034529AAF151}"/>
              </a:ext>
            </a:extLst>
          </p:cNvPr>
          <p:cNvPicPr>
            <a:picLocks noChangeAspect="1"/>
          </p:cNvPicPr>
          <p:nvPr/>
        </p:nvPicPr>
        <p:blipFill rotWithShape="1">
          <a:blip r:embed="rId2"/>
          <a:srcRect l="56857" t="33462" r="5801" b="41506"/>
          <a:stretch/>
        </p:blipFill>
        <p:spPr bwMode="auto">
          <a:xfrm>
            <a:off x="2467100" y="4231815"/>
            <a:ext cx="6972512" cy="26261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284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3294167-4C17-410B-BD9E-B6FE7A4461ED}"/>
              </a:ext>
            </a:extLst>
          </p:cNvPr>
          <p:cNvPicPr>
            <a:picLocks noChangeAspect="1"/>
          </p:cNvPicPr>
          <p:nvPr/>
        </p:nvPicPr>
        <p:blipFill rotWithShape="1">
          <a:blip r:embed="rId2"/>
          <a:srcRect l="83207" t="28509" r="3294" b="50181"/>
          <a:stretch/>
        </p:blipFill>
        <p:spPr bwMode="auto">
          <a:xfrm>
            <a:off x="9268690" y="3347034"/>
            <a:ext cx="2783773" cy="3079734"/>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55CBBA05-21AF-4FEA-9D00-14E405CA4601}"/>
              </a:ext>
            </a:extLst>
          </p:cNvPr>
          <p:cNvSpPr txBox="1"/>
          <p:nvPr/>
        </p:nvSpPr>
        <p:spPr>
          <a:xfrm>
            <a:off x="430482" y="3685488"/>
            <a:ext cx="8491845" cy="2985433"/>
          </a:xfrm>
          <a:prstGeom prst="rect">
            <a:avLst/>
          </a:prstGeom>
          <a:noFill/>
        </p:spPr>
        <p:txBody>
          <a:bodyPr wrap="square">
            <a:spAutoFit/>
          </a:bodyPr>
          <a:lstStyle>
            <a:defPPr>
              <a:defRPr lang="en-US"/>
            </a:defPPr>
            <a:lvl1pPr marL="342900" marR="0" lvl="0" indent="-342900" algn="just" fontAlgn="base">
              <a:spcBef>
                <a:spcPts val="600"/>
              </a:spcBef>
              <a:spcAft>
                <a:spcPts val="600"/>
              </a:spcAft>
              <a:buFont typeface="Times New Roman" panose="02020603050405020304" pitchFamily="18" charset="0"/>
              <a:buChar char="-"/>
              <a:defRPr sz="2800">
                <a:solidFill>
                  <a:srgbClr val="000000"/>
                </a:solidFill>
                <a:effectLst/>
                <a:latin typeface="Times New Roman" panose="02020603050405020304" pitchFamily="18" charset="0"/>
                <a:ea typeface="Calibri" panose="020F0502020204030204" pitchFamily="34" charset="0"/>
              </a:defRPr>
            </a:lvl1pPr>
          </a:lstStyle>
          <a:p>
            <a:r>
              <a:rPr lang="en-US" b="1" i="1">
                <a:solidFill>
                  <a:srgbClr val="C00000"/>
                </a:solidFill>
              </a:rPr>
              <a:t>B1.</a:t>
            </a:r>
            <a:r>
              <a:rPr lang="en-US"/>
              <a:t> Chọn lớp Tam giác</a:t>
            </a:r>
          </a:p>
          <a:p>
            <a:r>
              <a:rPr lang="en-US" b="1" i="1">
                <a:solidFill>
                  <a:srgbClr val="C00000"/>
                </a:solidFill>
              </a:rPr>
              <a:t>B2.</a:t>
            </a:r>
            <a:r>
              <a:rPr lang="en-US"/>
              <a:t> Chuyển kênh alpha của lớp sang vùng chọn bằng lệnh </a:t>
            </a:r>
            <a:r>
              <a:rPr lang="en-US" b="1"/>
              <a:t>Layer\Transparency\Alpha to Selection </a:t>
            </a:r>
            <a:r>
              <a:rPr lang="en-US"/>
              <a:t>(hoặc nháy chuột phải vào tên lớp ở bảng điều khiển lớp và chọn lệnh </a:t>
            </a:r>
            <a:r>
              <a:rPr lang="en-US" b="1"/>
              <a:t>Alpha to Selection</a:t>
            </a:r>
            <a:r>
              <a:rPr lang="en-US"/>
              <a:t>)</a:t>
            </a:r>
          </a:p>
          <a:p>
            <a:r>
              <a:rPr lang="en-US" b="1" i="1">
                <a:solidFill>
                  <a:srgbClr val="C00000"/>
                </a:solidFill>
              </a:rPr>
              <a:t>B3. </a:t>
            </a:r>
            <a:r>
              <a:rPr lang="en-US"/>
              <a:t>Tô màu xanh cho vùng chọn và bỏ vùng chọn</a:t>
            </a:r>
          </a:p>
        </p:txBody>
      </p:sp>
      <p:sp>
        <p:nvSpPr>
          <p:cNvPr id="10" name="TextBox 9">
            <a:extLst>
              <a:ext uri="{FF2B5EF4-FFF2-40B4-BE49-F238E27FC236}">
                <a16:creationId xmlns:a16="http://schemas.microsoft.com/office/drawing/2014/main" id="{082E153A-E52A-463F-B510-C02FC1B8D428}"/>
              </a:ext>
            </a:extLst>
          </p:cNvPr>
          <p:cNvSpPr txBox="1"/>
          <p:nvPr/>
        </p:nvSpPr>
        <p:spPr>
          <a:xfrm>
            <a:off x="430482" y="1576815"/>
            <a:ext cx="11401300" cy="1969770"/>
          </a:xfrm>
          <a:prstGeom prst="rect">
            <a:avLst/>
          </a:prstGeom>
          <a:noFill/>
        </p:spPr>
        <p:txBody>
          <a:bodyPr wrap="square">
            <a:spAutoFit/>
          </a:bodyPr>
          <a:lstStyle>
            <a:defPPr>
              <a:defRPr lang="en-US"/>
            </a:defPPr>
            <a:lvl1pPr marL="342900" marR="0" lvl="0" indent="-342900" algn="just" fontAlgn="base">
              <a:spcBef>
                <a:spcPts val="600"/>
              </a:spcBef>
              <a:spcAft>
                <a:spcPts val="600"/>
              </a:spcAft>
              <a:buFont typeface="Times New Roman" panose="02020603050405020304" pitchFamily="18" charset="0"/>
              <a:buChar char="-"/>
              <a:defRPr sz="2800">
                <a:solidFill>
                  <a:srgbClr val="000000"/>
                </a:solidFill>
                <a:effectLst/>
                <a:latin typeface="Times New Roman" panose="02020603050405020304" pitchFamily="18" charset="0"/>
                <a:ea typeface="Calibri" panose="020F0502020204030204" pitchFamily="34" charset="0"/>
              </a:defRPr>
            </a:lvl1pPr>
          </a:lstStyle>
          <a:p>
            <a:r>
              <a:rPr lang="en-US"/>
              <a:t>Vùng chọn đối tượng được sử dụng để thiết kế, chỉnh sửa cho chính đối tượng đó hoặc cho đối tượng thuộc lớp ảnh khác.</a:t>
            </a:r>
          </a:p>
          <a:p>
            <a:r>
              <a:rPr lang="en-US" b="1" i="1">
                <a:solidFill>
                  <a:srgbClr val="0070C0"/>
                </a:solidFill>
              </a:rPr>
              <a:t>Ví dụ: </a:t>
            </a:r>
            <a:r>
              <a:rPr lang="en-US"/>
              <a:t>tô lại màu cho họa tiết tam giác thành màu xanh như </a:t>
            </a:r>
            <a:r>
              <a:rPr lang="en-US" i="1"/>
              <a:t>Hình 5 </a:t>
            </a:r>
            <a:r>
              <a:rPr lang="en-US"/>
              <a:t>theo các bước</a:t>
            </a:r>
          </a:p>
        </p:txBody>
      </p:sp>
      <p:sp>
        <p:nvSpPr>
          <p:cNvPr id="2" name="Title 1">
            <a:extLst>
              <a:ext uri="{FF2B5EF4-FFF2-40B4-BE49-F238E27FC236}">
                <a16:creationId xmlns:a16="http://schemas.microsoft.com/office/drawing/2014/main" id="{36C90022-DA86-91D1-3440-B9F078E495FD}"/>
              </a:ext>
            </a:extLst>
          </p:cNvPr>
          <p:cNvSpPr>
            <a:spLocks noGrp="1"/>
          </p:cNvSpPr>
          <p:nvPr>
            <p:ph type="title"/>
          </p:nvPr>
        </p:nvSpPr>
        <p:spPr>
          <a:xfrm>
            <a:off x="1295400" y="255134"/>
            <a:ext cx="9601200" cy="1036850"/>
          </a:xfrm>
        </p:spPr>
        <p:txBody>
          <a:bodyPr vert="horz" lIns="91440" tIns="45720" rIns="91440" bIns="45720" rtlCol="0" anchor="b">
            <a:normAutofit fontScale="90000"/>
          </a:bodyPr>
          <a:lstStyle/>
          <a:p>
            <a:pPr>
              <a:lnSpc>
                <a:spcPct val="115000"/>
              </a:lnSpc>
              <a:spcBef>
                <a:spcPts val="0"/>
              </a:spcBef>
            </a:pPr>
            <a:r>
              <a:rPr lang="en-US" sz="3600" b="1" dirty="0">
                <a:solidFill>
                  <a:srgbClr val="FFFF00"/>
                </a:solidFill>
                <a:latin typeface="Times New Roman" panose="02020603050405020304" pitchFamily="18" charset="0"/>
                <a:cs typeface="Times New Roman" panose="02020603050405020304" pitchFamily="18" charset="0"/>
              </a:rPr>
              <a:t>2. </a:t>
            </a:r>
            <a:r>
              <a:rPr lang="en-US" sz="3600" b="1" dirty="0" err="1">
                <a:solidFill>
                  <a:srgbClr val="FFFF00"/>
                </a:solidFill>
                <a:latin typeface="Times New Roman" panose="02020603050405020304" pitchFamily="18" charset="0"/>
                <a:cs typeface="Times New Roman" panose="02020603050405020304" pitchFamily="18" charset="0"/>
              </a:rPr>
              <a:t>Xác</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định</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vùng</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chọn</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đối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tượng</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từ</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kênh</a:t>
            </a:r>
            <a:r>
              <a:rPr lang="en-US" sz="3600" b="1" dirty="0">
                <a:solidFill>
                  <a:srgbClr val="FFFF00"/>
                </a:solidFill>
                <a:latin typeface="Times New Roman" panose="02020603050405020304" pitchFamily="18" charset="0"/>
                <a:cs typeface="Times New Roman" panose="02020603050405020304" pitchFamily="18" charset="0"/>
              </a:rPr>
              <a:t> alpha </a:t>
            </a:r>
            <a:r>
              <a:rPr lang="en-US" sz="3600" b="1" dirty="0" err="1">
                <a:solidFill>
                  <a:srgbClr val="FFFF00"/>
                </a:solidFill>
                <a:latin typeface="Times New Roman" panose="02020603050405020304" pitchFamily="18" charset="0"/>
                <a:cs typeface="Times New Roman" panose="02020603050405020304" pitchFamily="18" charset="0"/>
              </a:rPr>
              <a:t>trong</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thiết</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kế</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đồ</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họa</a:t>
            </a:r>
            <a:endParaRPr lang="en-US" sz="36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992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30443"/>
            <a:ext cx="9601200" cy="1036850"/>
          </a:xfrm>
        </p:spPr>
        <p:txBody>
          <a:bodyPr vert="horz" lIns="91440" tIns="45720" rIns="91440" bIns="45720" rtlCol="0" anchor="b">
            <a:normAutofit/>
          </a:bodyPr>
          <a:lstStyle/>
          <a:p>
            <a:pPr algn="ctr">
              <a:lnSpc>
                <a:spcPct val="115000"/>
              </a:lnSpc>
              <a:spcBef>
                <a:spcPts val="0"/>
              </a:spcBef>
            </a:pPr>
            <a:r>
              <a:rPr lang="en-US" sz="3600" b="1">
                <a:solidFill>
                  <a:srgbClr val="FFFF00"/>
                </a:solidFill>
                <a:latin typeface="Times New Roman" panose="02020603050405020304" pitchFamily="18" charset="0"/>
                <a:cs typeface="Times New Roman" panose="02020603050405020304" pitchFamily="18" charset="0"/>
              </a:rPr>
              <a:t>THỰC HÀNH</a:t>
            </a:r>
            <a:endParaRPr lang="en-US" sz="3600" b="1" dirty="0">
              <a:solidFill>
                <a:srgbClr val="FFFF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0359276-6086-444E-B325-FB79FB1ADAB4}"/>
              </a:ext>
            </a:extLst>
          </p:cNvPr>
          <p:cNvSpPr txBox="1"/>
          <p:nvPr/>
        </p:nvSpPr>
        <p:spPr>
          <a:xfrm>
            <a:off x="698862" y="1921444"/>
            <a:ext cx="10828119" cy="2985433"/>
          </a:xfrm>
          <a:prstGeom prst="rect">
            <a:avLst/>
          </a:prstGeom>
          <a:noFill/>
        </p:spPr>
        <p:txBody>
          <a:bodyPr wrap="square">
            <a:spAutoFit/>
          </a:bodyPr>
          <a:lstStyle>
            <a:defPPr>
              <a:defRPr lang="en-US"/>
            </a:defPPr>
            <a:lvl1pPr marL="342900" marR="0" lvl="0" indent="-342900" algn="just" fontAlgn="base">
              <a:spcBef>
                <a:spcPts val="600"/>
              </a:spcBef>
              <a:spcAft>
                <a:spcPts val="600"/>
              </a:spcAft>
              <a:buFont typeface="Times New Roman" panose="02020603050405020304" pitchFamily="18" charset="0"/>
              <a:buChar char="-"/>
              <a:defRPr sz="2800">
                <a:solidFill>
                  <a:srgbClr val="000000"/>
                </a:solidFill>
                <a:effectLst/>
                <a:latin typeface="Times New Roman" panose="02020603050405020304" pitchFamily="18" charset="0"/>
                <a:ea typeface="Calibri" panose="020F0502020204030204" pitchFamily="34" charset="0"/>
              </a:defRPr>
            </a:lvl1pPr>
          </a:lstStyle>
          <a:p>
            <a:pPr marL="0" indent="0">
              <a:buNone/>
            </a:pPr>
            <a:r>
              <a:rPr lang="en-US" b="1">
                <a:solidFill>
                  <a:srgbClr val="C00000"/>
                </a:solidFill>
              </a:rPr>
              <a:t>Bài 1. Tạo thiệp chúc mừng với ảnh được tách khỏi nền</a:t>
            </a:r>
          </a:p>
          <a:p>
            <a:r>
              <a:rPr lang="en-US"/>
              <a:t>Em hãy tạo một thiệp chúc mừng sinh nhật như </a:t>
            </a:r>
            <a:r>
              <a:rPr lang="en-US" i="1"/>
              <a:t>Hình 1b</a:t>
            </a:r>
            <a:r>
              <a:rPr lang="en-US"/>
              <a:t>, trong đó các ảnh nguồn (hộp quà và bó hoa) được tách khỏi nền. Có thể thay đổi nội dung các lời chúc mừng và thay các ảnh nguồn bằng ảnh khác</a:t>
            </a:r>
          </a:p>
          <a:p>
            <a:r>
              <a:rPr lang="en-US" i="1">
                <a:solidFill>
                  <a:srgbClr val="0070C0"/>
                </a:solidFill>
              </a:rPr>
              <a:t>Gợi ý thực hiện: </a:t>
            </a:r>
            <a:r>
              <a:rPr lang="en-US"/>
              <a:t>Sử dụng kĩ thuật tách ảnh để tách các ảnh nguồn ra khỏi nền trước khi sao chéo vào ảnh đích</a:t>
            </a:r>
          </a:p>
        </p:txBody>
      </p:sp>
    </p:spTree>
    <p:extLst>
      <p:ext uri="{BB962C8B-B14F-4D97-AF65-F5344CB8AC3E}">
        <p14:creationId xmlns:p14="http://schemas.microsoft.com/office/powerpoint/2010/main" val="1888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5164654-B02F-4131-9910-7C47B3BCC5B4}"/>
              </a:ext>
            </a:extLst>
          </p:cNvPr>
          <p:cNvSpPr txBox="1"/>
          <p:nvPr/>
        </p:nvSpPr>
        <p:spPr>
          <a:xfrm>
            <a:off x="512716" y="766844"/>
            <a:ext cx="11166566" cy="523220"/>
          </a:xfrm>
          <a:prstGeom prst="rect">
            <a:avLst/>
          </a:prstGeom>
          <a:noFill/>
        </p:spPr>
        <p:txBody>
          <a:bodyPr wrap="square">
            <a:spAutoFit/>
          </a:bodyPr>
          <a:lstStyle>
            <a:defPPr>
              <a:defRPr lang="en-US"/>
            </a:defPPr>
            <a:lvl1pPr marL="342900" marR="0" lvl="0" indent="-342900" algn="just" fontAlgn="base">
              <a:spcBef>
                <a:spcPts val="600"/>
              </a:spcBef>
              <a:spcAft>
                <a:spcPts val="600"/>
              </a:spcAft>
              <a:buFont typeface="Times New Roman" panose="02020603050405020304" pitchFamily="18" charset="0"/>
              <a:buChar char="-"/>
              <a:defRPr sz="2800">
                <a:solidFill>
                  <a:srgbClr val="000000"/>
                </a:solidFill>
                <a:effectLst/>
                <a:latin typeface="Times New Roman" panose="02020603050405020304" pitchFamily="18" charset="0"/>
                <a:ea typeface="Calibri" panose="020F0502020204030204" pitchFamily="34" charset="0"/>
              </a:defRPr>
            </a:lvl1pPr>
          </a:lstStyle>
          <a:p>
            <a:pPr marL="0" indent="0">
              <a:buNone/>
            </a:pPr>
            <a:r>
              <a:rPr lang="en-US" b="1">
                <a:solidFill>
                  <a:srgbClr val="C00000"/>
                </a:solidFill>
              </a:rPr>
              <a:t>Bài 2. Tạo banner “ICT GROUP 10A5” như Hình 6 sau đây</a:t>
            </a:r>
          </a:p>
        </p:txBody>
      </p:sp>
      <p:pic>
        <p:nvPicPr>
          <p:cNvPr id="9" name="Picture 8">
            <a:extLst>
              <a:ext uri="{FF2B5EF4-FFF2-40B4-BE49-F238E27FC236}">
                <a16:creationId xmlns:a16="http://schemas.microsoft.com/office/drawing/2014/main" id="{E7967C9B-915B-4F52-841D-7030319BF8E5}"/>
              </a:ext>
            </a:extLst>
          </p:cNvPr>
          <p:cNvPicPr>
            <a:picLocks noChangeAspect="1"/>
          </p:cNvPicPr>
          <p:nvPr/>
        </p:nvPicPr>
        <p:blipFill rotWithShape="1">
          <a:blip r:embed="rId2"/>
          <a:srcRect l="61038" t="36685" r="7892" b="43985"/>
          <a:stretch/>
        </p:blipFill>
        <p:spPr bwMode="auto">
          <a:xfrm>
            <a:off x="2194366" y="2171295"/>
            <a:ext cx="7193667" cy="25154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6421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6AB6C19-7FF2-4558-9E21-BF2519F569DE}"/>
              </a:ext>
            </a:extLst>
          </p:cNvPr>
          <p:cNvSpPr txBox="1"/>
          <p:nvPr/>
        </p:nvSpPr>
        <p:spPr>
          <a:xfrm>
            <a:off x="665018" y="1699671"/>
            <a:ext cx="11111346" cy="4893647"/>
          </a:xfrm>
          <a:prstGeom prst="rect">
            <a:avLst/>
          </a:prstGeom>
          <a:noFill/>
        </p:spPr>
        <p:txBody>
          <a:bodyPr wrap="square">
            <a:spAutoFit/>
          </a:bodyPr>
          <a:lstStyle>
            <a:defPPr>
              <a:defRPr lang="en-US"/>
            </a:defPPr>
            <a:lvl1pPr marL="342900" marR="0" lvl="0" indent="-342900" algn="just" fontAlgn="base">
              <a:spcBef>
                <a:spcPts val="600"/>
              </a:spcBef>
              <a:spcAft>
                <a:spcPts val="600"/>
              </a:spcAft>
              <a:buFont typeface="Times New Roman" panose="02020603050405020304" pitchFamily="18" charset="0"/>
              <a:buChar char="-"/>
              <a:defRPr sz="2800">
                <a:solidFill>
                  <a:srgbClr val="000000"/>
                </a:solidFill>
                <a:effectLst/>
                <a:latin typeface="Times New Roman" panose="02020603050405020304" pitchFamily="18" charset="0"/>
                <a:ea typeface="Calibri" panose="020F0502020204030204" pitchFamily="34" charset="0"/>
              </a:defRPr>
            </a:lvl1pPr>
          </a:lstStyle>
          <a:p>
            <a:r>
              <a:rPr lang="en-US"/>
              <a:t>Sử dụng lại sản phẩm của bài tập </a:t>
            </a:r>
            <a:r>
              <a:rPr lang="en-US" i="1"/>
              <a:t>Vận dụng </a:t>
            </a:r>
            <a:r>
              <a:rPr lang="en-US"/>
              <a:t>thuộc Bài học 2 để làm logo cho banner. Tạo thêm một dải nơ cho logo này.</a:t>
            </a:r>
          </a:p>
          <a:p>
            <a:r>
              <a:rPr lang="en-US"/>
              <a:t>Tách ảnh logo khỏi nền nếu cần thiết</a:t>
            </a:r>
          </a:p>
          <a:p>
            <a:r>
              <a:rPr lang="en-US"/>
              <a:t>Tạo tệp ảnh mới để thiết kế banner</a:t>
            </a:r>
          </a:p>
          <a:p>
            <a:r>
              <a:rPr lang="fr-FR"/>
              <a:t>Tạo nền baner và tô màu gradient cho nền</a:t>
            </a:r>
            <a:endParaRPr lang="en-US"/>
          </a:p>
          <a:p>
            <a:r>
              <a:rPr lang="en-US"/>
              <a:t>Sao chép ảnh logo vào banner</a:t>
            </a:r>
          </a:p>
          <a:p>
            <a:r>
              <a:rPr lang="en-US"/>
              <a:t>Tạo các họa tiết đường cong cho banner bằng kĩ thuật cắt xén</a:t>
            </a:r>
          </a:p>
          <a:p>
            <a:r>
              <a:rPr lang="en-US"/>
              <a:t>Trong quá trình thiết kế, các chi tiết có thể tô lại màu sắc bằng cách chuyển lớp chứa nó thành vùng chọn và tô màu cho vùng chọn</a:t>
            </a:r>
          </a:p>
        </p:txBody>
      </p:sp>
      <p:sp>
        <p:nvSpPr>
          <p:cNvPr id="13" name="TextBox 12">
            <a:extLst>
              <a:ext uri="{FF2B5EF4-FFF2-40B4-BE49-F238E27FC236}">
                <a16:creationId xmlns:a16="http://schemas.microsoft.com/office/drawing/2014/main" id="{353C6542-AB5D-49F0-BB38-439A2659655C}"/>
              </a:ext>
            </a:extLst>
          </p:cNvPr>
          <p:cNvSpPr txBox="1"/>
          <p:nvPr/>
        </p:nvSpPr>
        <p:spPr>
          <a:xfrm>
            <a:off x="665018" y="376442"/>
            <a:ext cx="6096000" cy="584775"/>
          </a:xfrm>
          <a:prstGeom prst="rect">
            <a:avLst/>
          </a:prstGeom>
          <a:noFill/>
        </p:spPr>
        <p:txBody>
          <a:bodyPr wrap="square">
            <a:spAutoFit/>
          </a:bodyPr>
          <a:lstStyle/>
          <a:p>
            <a:r>
              <a:rPr lang="en-US" sz="3200" b="1" i="1">
                <a:solidFill>
                  <a:srgbClr val="FFFF00"/>
                </a:solidFill>
                <a:latin typeface="Times New Roman" panose="02020603050405020304" pitchFamily="18" charset="0"/>
                <a:cs typeface="Times New Roman" panose="02020603050405020304" pitchFamily="18" charset="0"/>
              </a:rPr>
              <a:t>Gợi ý thực hiện:</a:t>
            </a:r>
          </a:p>
        </p:txBody>
      </p:sp>
    </p:spTree>
    <p:extLst>
      <p:ext uri="{BB962C8B-B14F-4D97-AF65-F5344CB8AC3E}">
        <p14:creationId xmlns:p14="http://schemas.microsoft.com/office/powerpoint/2010/main" val="192937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E2735A6-D8C7-4313-B44B-1AB89AC79656}"/>
              </a:ext>
            </a:extLst>
          </p:cNvPr>
          <p:cNvPicPr>
            <a:picLocks noChangeAspect="1"/>
          </p:cNvPicPr>
          <p:nvPr/>
        </p:nvPicPr>
        <p:blipFill rotWithShape="1">
          <a:blip r:embed="rId2"/>
          <a:srcRect l="55286" t="31991" r="3572" b="23034"/>
          <a:stretch/>
        </p:blipFill>
        <p:spPr>
          <a:xfrm>
            <a:off x="1106385" y="578984"/>
            <a:ext cx="10398034" cy="5700031"/>
          </a:xfrm>
          <a:prstGeom prst="rect">
            <a:avLst/>
          </a:prstGeom>
        </p:spPr>
      </p:pic>
    </p:spTree>
    <p:extLst>
      <p:ext uri="{BB962C8B-B14F-4D97-AF65-F5344CB8AC3E}">
        <p14:creationId xmlns:p14="http://schemas.microsoft.com/office/powerpoint/2010/main" val="28745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17B3E60-6A9B-4461-9C0E-FBA5A24AF099}"/>
              </a:ext>
            </a:extLst>
          </p:cNvPr>
          <p:cNvSpPr>
            <a:spLocks noGrp="1"/>
          </p:cNvSpPr>
          <p:nvPr>
            <p:ph type="title"/>
          </p:nvPr>
        </p:nvSpPr>
        <p:spPr>
          <a:xfrm>
            <a:off x="1295400" y="255134"/>
            <a:ext cx="9601200" cy="742393"/>
          </a:xfrm>
        </p:spPr>
        <p:txBody>
          <a:bodyPr vert="horz" lIns="91440" tIns="45720" rIns="91440" bIns="45720" rtlCol="0" anchor="b">
            <a:normAutofit/>
          </a:bodyPr>
          <a:lstStyle/>
          <a:p>
            <a:pPr algn="ctr">
              <a:lnSpc>
                <a:spcPct val="115000"/>
              </a:lnSpc>
              <a:spcBef>
                <a:spcPts val="0"/>
              </a:spcBef>
            </a:pPr>
            <a:r>
              <a:rPr lang="en-US" sz="4000" b="1">
                <a:solidFill>
                  <a:srgbClr val="FFFF00"/>
                </a:solidFill>
                <a:latin typeface="Times New Roman" panose="02020603050405020304" pitchFamily="18" charset="0"/>
                <a:cs typeface="Times New Roman" panose="02020603050405020304" pitchFamily="18" charset="0"/>
              </a:rPr>
              <a:t>BÀI TẬP</a:t>
            </a:r>
          </a:p>
        </p:txBody>
      </p:sp>
      <p:sp>
        <p:nvSpPr>
          <p:cNvPr id="9" name="TextBox 8">
            <a:extLst>
              <a:ext uri="{FF2B5EF4-FFF2-40B4-BE49-F238E27FC236}">
                <a16:creationId xmlns:a16="http://schemas.microsoft.com/office/drawing/2014/main" id="{3C01A0D8-3060-44A0-82FC-E06D51C5EC80}"/>
              </a:ext>
            </a:extLst>
          </p:cNvPr>
          <p:cNvSpPr txBox="1"/>
          <p:nvPr/>
        </p:nvSpPr>
        <p:spPr>
          <a:xfrm>
            <a:off x="437605" y="1615496"/>
            <a:ext cx="11324904" cy="1384995"/>
          </a:xfrm>
          <a:prstGeom prst="rect">
            <a:avLst/>
          </a:prstGeom>
          <a:noFill/>
        </p:spPr>
        <p:txBody>
          <a:bodyPr wrap="square">
            <a:spAutoFit/>
          </a:bodyPr>
          <a:lstStyle>
            <a:defPPr>
              <a:defRPr lang="en-US"/>
            </a:defPPr>
            <a:lvl1pPr marL="342900" marR="0" lvl="0" indent="-342900" algn="just" fontAlgn="base">
              <a:spcBef>
                <a:spcPts val="600"/>
              </a:spcBef>
              <a:spcAft>
                <a:spcPts val="600"/>
              </a:spcAft>
              <a:buFont typeface="Times New Roman" panose="02020603050405020304" pitchFamily="18" charset="0"/>
              <a:buChar char="-"/>
              <a:defRPr sz="2800">
                <a:solidFill>
                  <a:srgbClr val="000000"/>
                </a:solidFill>
                <a:effectLst/>
                <a:latin typeface="Times New Roman" panose="02020603050405020304" pitchFamily="18" charset="0"/>
                <a:ea typeface="Calibri" panose="020F0502020204030204" pitchFamily="34" charset="0"/>
              </a:defRPr>
            </a:lvl1pPr>
          </a:lstStyle>
          <a:p>
            <a:pPr marL="0" indent="0">
              <a:buNone/>
            </a:pPr>
            <a:r>
              <a:rPr lang="nl-NL" b="1">
                <a:solidFill>
                  <a:srgbClr val="0070C0"/>
                </a:solidFill>
              </a:rPr>
              <a:t>Bài 1. </a:t>
            </a:r>
            <a:r>
              <a:rPr lang="nl-NL"/>
              <a:t>Em hãy thiết kế một trong các sản phẩm đồ hoạ như: áp phích, banner, băng rôn, logo theo nhu cầu và sở thích của em. Lưu sản phẩm và xuất ra một tệp ảnh với định dạng chuẩn. Sau đây là một số ví dụ về logo và áp phích. </a:t>
            </a:r>
            <a:endParaRPr lang="en-US"/>
          </a:p>
        </p:txBody>
      </p:sp>
      <p:pic>
        <p:nvPicPr>
          <p:cNvPr id="10" name="Picture 9" descr="Graphical user interface, text, application, Word&#10;&#10;Description automatically generated">
            <a:extLst>
              <a:ext uri="{FF2B5EF4-FFF2-40B4-BE49-F238E27FC236}">
                <a16:creationId xmlns:a16="http://schemas.microsoft.com/office/drawing/2014/main" id="{83532175-F8BE-4C7A-AFD2-13BE4310C11F}"/>
              </a:ext>
            </a:extLst>
          </p:cNvPr>
          <p:cNvPicPr>
            <a:picLocks noChangeAspect="1"/>
          </p:cNvPicPr>
          <p:nvPr/>
        </p:nvPicPr>
        <p:blipFill rotWithShape="1">
          <a:blip r:embed="rId2"/>
          <a:srcRect l="73324" t="23804" r="3572" b="53403"/>
          <a:stretch/>
        </p:blipFill>
        <p:spPr bwMode="auto">
          <a:xfrm>
            <a:off x="3039827" y="3189583"/>
            <a:ext cx="6367409" cy="35308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496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5662" y="2065550"/>
            <a:ext cx="8031480" cy="3429000"/>
          </a:xfrm>
          <a:prstGeom prst="cloudCallout">
            <a:avLst/>
          </a:prstGeom>
        </p:spPr>
        <p:style>
          <a:lnRef idx="2">
            <a:schemeClr val="accent2"/>
          </a:lnRef>
          <a:fillRef idx="1">
            <a:schemeClr val="lt1"/>
          </a:fillRef>
          <a:effectRef idx="0">
            <a:schemeClr val="accent2"/>
          </a:effectRef>
          <a:fontRef idx="minor">
            <a:schemeClr val="dk1"/>
          </a:fontRef>
        </p:style>
        <p:txBody>
          <a:bodyPr>
            <a:normAutofit fontScale="92500"/>
          </a:bodyPr>
          <a:lstStyle/>
          <a:p>
            <a:pPr marL="0" marR="0" indent="0" algn="ctr">
              <a:lnSpc>
                <a:spcPct val="115000"/>
              </a:lnSpc>
              <a:spcBef>
                <a:spcPts val="0"/>
              </a:spcBef>
              <a:spcAft>
                <a:spcPts val="0"/>
              </a:spcAft>
              <a:buNone/>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 ghép hai ảnh với nhau để tạo thành một ảnh mới, em thường gặp điều gì không như mong đợi và muốn khắc phục để được kết quả đẹp hơn?</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3987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F38FF2-DE03-4564-BE1D-F1816E906A11}"/>
              </a:ext>
            </a:extLst>
          </p:cNvPr>
          <p:cNvSpPr txBox="1"/>
          <p:nvPr/>
        </p:nvSpPr>
        <p:spPr>
          <a:xfrm>
            <a:off x="527561" y="628233"/>
            <a:ext cx="11136878" cy="5601533"/>
          </a:xfrm>
          <a:prstGeom prst="rect">
            <a:avLst/>
          </a:prstGeom>
          <a:noFill/>
        </p:spPr>
        <p:txBody>
          <a:bodyPr wrap="square">
            <a:spAutoFit/>
          </a:bodyPr>
          <a:lstStyle>
            <a:defPPr>
              <a:defRPr lang="en-US"/>
            </a:defPPr>
            <a:lvl1pPr marL="342900" marR="0" lvl="0" indent="-342900" algn="just" fontAlgn="base">
              <a:spcBef>
                <a:spcPts val="600"/>
              </a:spcBef>
              <a:spcAft>
                <a:spcPts val="600"/>
              </a:spcAft>
              <a:buFont typeface="Times New Roman" panose="02020603050405020304" pitchFamily="18" charset="0"/>
              <a:buChar char="-"/>
              <a:defRPr sz="2800">
                <a:solidFill>
                  <a:srgbClr val="000000"/>
                </a:solidFill>
                <a:effectLst/>
                <a:latin typeface="Times New Roman" panose="02020603050405020304" pitchFamily="18" charset="0"/>
                <a:ea typeface="Calibri" panose="020F0502020204030204" pitchFamily="34" charset="0"/>
              </a:defRPr>
            </a:lvl1pPr>
          </a:lstStyle>
          <a:p>
            <a:pPr marL="0" indent="0">
              <a:buNone/>
            </a:pPr>
            <a:r>
              <a:rPr lang="nl-NL" b="1">
                <a:solidFill>
                  <a:srgbClr val="0070C0"/>
                </a:solidFill>
              </a:rPr>
              <a:t>Bài 2. </a:t>
            </a:r>
            <a:r>
              <a:rPr lang="nl-NL"/>
              <a:t>Em đồng ý với những phát biểu nào sau đây? Trong phần mềm thiết kế đồ hoạ, ví dụ như phần mềm GIMP</a:t>
            </a:r>
            <a:endParaRPr lang="en-US"/>
          </a:p>
          <a:p>
            <a:pPr marL="0" indent="0">
              <a:buNone/>
            </a:pPr>
            <a:r>
              <a:rPr lang="nl-NL"/>
              <a:t>1) Độ trong suốt của ảnh tỉ lệ thuận với mức độ nhìn rõ ảnh.</a:t>
            </a:r>
            <a:endParaRPr lang="en-US"/>
          </a:p>
          <a:p>
            <a:pPr marL="0" indent="0">
              <a:buNone/>
            </a:pPr>
            <a:r>
              <a:rPr lang="nl-NL"/>
              <a:t>2) Tách ảnh khỏi nền là loại bỏ lớp nền hay nói cách khác là tạo ra một lớp nền trong suốt</a:t>
            </a:r>
            <a:endParaRPr lang="en-US"/>
          </a:p>
          <a:p>
            <a:pPr marL="0" indent="0">
              <a:buNone/>
            </a:pPr>
            <a:r>
              <a:rPr lang="nl-NL"/>
              <a:t>3) Việc chuyển kênh alpha của một lớp ảnh vào vùng chọn sẽ giúp chọn được các đối tượng trên lớp đó </a:t>
            </a:r>
            <a:endParaRPr lang="en-US"/>
          </a:p>
          <a:p>
            <a:pPr marL="0" indent="0">
              <a:buNone/>
            </a:pPr>
            <a:r>
              <a:rPr lang="nl-NL"/>
              <a:t>4) Cho dù đối tượng được thiết kế phức tạp thế nào thì luôn chọn được nó nhờ chuyển kênh alpha của lớp chứa nó vào vùng chọn. </a:t>
            </a:r>
            <a:endParaRPr lang="en-US"/>
          </a:p>
          <a:p>
            <a:pPr marL="0" indent="0">
              <a:buNone/>
            </a:pPr>
            <a:r>
              <a:rPr lang="nl-NL"/>
              <a:t>5) Sử dụng các kỹ thuật thiết kế và kênh alpha có thể tạo ra các sản phẩm đồ hoạ đơn giản như logo, áp phich hay poster, banner hoặc băng rôn. </a:t>
            </a:r>
            <a:endParaRPr lang="en-US"/>
          </a:p>
        </p:txBody>
      </p:sp>
    </p:spTree>
    <p:extLst>
      <p:ext uri="{BB962C8B-B14F-4D97-AF65-F5344CB8AC3E}">
        <p14:creationId xmlns:p14="http://schemas.microsoft.com/office/powerpoint/2010/main" val="257116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754" y="382708"/>
            <a:ext cx="9601200" cy="606184"/>
          </a:xfrm>
        </p:spPr>
        <p:txBody>
          <a:bodyPr>
            <a:normAutofit fontScale="90000"/>
          </a:bodyPr>
          <a:lstStyle/>
          <a:p>
            <a:pPr marL="0" marR="0">
              <a:lnSpc>
                <a:spcPct val="115000"/>
              </a:lnSpc>
              <a:spcBef>
                <a:spcPts val="0"/>
              </a:spcBef>
              <a:spcAft>
                <a:spcPts val="0"/>
              </a:spcAft>
            </a:pPr>
            <a:r>
              <a:rPr lang="en-US" sz="3600" b="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1. Kênh alpha và kĩ thuật tách ảnh nhờ kênh alpha</a:t>
            </a:r>
            <a:endParaRPr lang="en-US" sz="3600">
              <a:solidFill>
                <a:srgbClr val="FFFF00"/>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4E69C2F0-A38A-4D69-8BA1-D2A761C7EA6F}"/>
              </a:ext>
            </a:extLst>
          </p:cNvPr>
          <p:cNvSpPr>
            <a:spLocks noGrp="1"/>
          </p:cNvSpPr>
          <p:nvPr>
            <p:ph idx="1"/>
          </p:nvPr>
        </p:nvSpPr>
        <p:spPr>
          <a:xfrm>
            <a:off x="966652" y="1378131"/>
            <a:ext cx="10946673" cy="5479869"/>
          </a:xfrm>
          <a:prstGeom prst="cloudCallout">
            <a:avLst>
              <a:gd name="adj1" fmla="val -52337"/>
              <a:gd name="adj2" fmla="val 44383"/>
            </a:avLst>
          </a:prstGeom>
        </p:spPr>
        <p:style>
          <a:lnRef idx="2">
            <a:schemeClr val="accent2"/>
          </a:lnRef>
          <a:fillRef idx="1">
            <a:schemeClr val="lt1"/>
          </a:fillRef>
          <a:effectRef idx="0">
            <a:schemeClr val="accent2"/>
          </a:effectRef>
          <a:fontRef idx="minor">
            <a:schemeClr val="dk1"/>
          </a:fontRef>
        </p:style>
        <p:txBody>
          <a:bodyPr>
            <a:noAutofit/>
          </a:bodyPr>
          <a:lstStyle/>
          <a:p>
            <a:pPr marL="0" marR="0" indent="0" algn="just">
              <a:lnSpc>
                <a:spcPct val="115000"/>
              </a:lnSpc>
              <a:spcBef>
                <a:spcPts val="0"/>
              </a:spcBef>
              <a:spcAft>
                <a:spcPts val="0"/>
              </a:spcAft>
              <a:buNone/>
            </a:pP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 1 minh họa hai ảnh đích (thiệp chúc mừng sinh nhật) được tạo thành sau khi tách hai ảnh nguồn (hộp quà và bó hoa) từ hai tệp ảnh có sẵn. Ở </a:t>
            </a:r>
            <a:r>
              <a:rPr lang="vi-VN"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 đích 1</a:t>
            </a: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các ảnh nguồn có nền không “trong suốt”. Ngược lại, ở </a:t>
            </a:r>
            <a:r>
              <a:rPr lang="vi-VN"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 đích 2</a:t>
            </a: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chúng có nền “trong suốt”.</a:t>
            </a:r>
            <a:endParaRPr lang="en-US">
              <a:effectLst/>
              <a:latin typeface="Times New Roman" panose="02020603050405020304" pitchFamily="18" charset="0"/>
              <a:ea typeface="Calibri" panose="020F0502020204030204" pitchFamily="34" charset="0"/>
              <a:cs typeface="Arial" panose="020B0604020202020204" pitchFamily="34" charset="0"/>
            </a:endParaRPr>
          </a:p>
          <a:p>
            <a:pPr marL="0" marR="0" indent="0" algn="just">
              <a:lnSpc>
                <a:spcPct val="115000"/>
              </a:lnSpc>
              <a:spcBef>
                <a:spcPts val="0"/>
              </a:spcBef>
              <a:spcAft>
                <a:spcPts val="0"/>
              </a:spcAft>
              <a:buNone/>
            </a:pP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Em hãy nêu tác dụng của ảnh có nền trong suốt.</a:t>
            </a:r>
            <a:endParaRPr lang="en-US">
              <a:effectLst/>
              <a:latin typeface="Times New Roman" panose="02020603050405020304" pitchFamily="18" charset="0"/>
              <a:ea typeface="Calibri" panose="020F0502020204030204" pitchFamily="34" charset="0"/>
              <a:cs typeface="Arial" panose="020B0604020202020204" pitchFamily="34" charset="0"/>
            </a:endParaRPr>
          </a:p>
          <a:p>
            <a:pPr marL="0" marR="0" indent="0" algn="just">
              <a:lnSpc>
                <a:spcPct val="115000"/>
              </a:lnSpc>
              <a:spcBef>
                <a:spcPts val="0"/>
              </a:spcBef>
              <a:spcAft>
                <a:spcPts val="0"/>
              </a:spcAft>
              <a:buNone/>
            </a:pP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Mức độ nhìn rõ ảnh phụ thuộc thế nào vào độ “trong suốt” của nó?</a:t>
            </a:r>
            <a:endParaRPr lang="en-US">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7423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E26EE20-1710-4471-A50A-5F0F3C1FDF95}"/>
              </a:ext>
            </a:extLst>
          </p:cNvPr>
          <p:cNvPicPr>
            <a:picLocks noChangeAspect="1"/>
          </p:cNvPicPr>
          <p:nvPr/>
        </p:nvPicPr>
        <p:blipFill rotWithShape="1">
          <a:blip r:embed="rId2"/>
          <a:srcRect l="59097" t="39170" r="6916" b="40763"/>
          <a:stretch/>
        </p:blipFill>
        <p:spPr bwMode="auto">
          <a:xfrm>
            <a:off x="481754" y="2051193"/>
            <a:ext cx="11228491" cy="372568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1385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D2094BE-1F7F-4082-92BF-29E2DED93488}"/>
              </a:ext>
            </a:extLst>
          </p:cNvPr>
          <p:cNvSpPr txBox="1"/>
          <p:nvPr/>
        </p:nvSpPr>
        <p:spPr>
          <a:xfrm>
            <a:off x="489856" y="1931590"/>
            <a:ext cx="11188337" cy="2985433"/>
          </a:xfrm>
          <a:prstGeom prst="rect">
            <a:avLst/>
          </a:prstGeom>
          <a:noFill/>
        </p:spPr>
        <p:txBody>
          <a:bodyPr wrap="square">
            <a:spAutoFit/>
          </a:bodyPr>
          <a:lstStyle/>
          <a:p>
            <a:pPr marL="457200" marR="0" indent="-457200" algn="just">
              <a:spcBef>
                <a:spcPts val="600"/>
              </a:spcBef>
              <a:spcAft>
                <a:spcPts val="600"/>
              </a:spcAft>
              <a:buFontTx/>
              <a:buChar char="-"/>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 có nền trong suốt thì có thể nhìn xuyên qua ảnh đến tận “vô cùng”. </a:t>
            </a:r>
          </a:p>
          <a:p>
            <a:pPr marL="457200" marR="0" indent="-457200" algn="just">
              <a:spcBef>
                <a:spcPts val="600"/>
              </a:spcBef>
              <a:spcAft>
                <a:spcPts val="600"/>
              </a:spcAft>
              <a:buFontTx/>
              <a:buChar char="-"/>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GIMP sử dụng mẫu ca rô đen xám xen kẽ để biểu thị giới hạn vô cùng hay nền trong suốt này </a:t>
            </a:r>
            <a:r>
              <a:rPr lang="en-US"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 2a).</a:t>
            </a:r>
          </a:p>
          <a:p>
            <a:pPr marL="457200" marR="0" indent="-457200" algn="just">
              <a:spcBef>
                <a:spcPts val="600"/>
              </a:spcBef>
              <a:spcAft>
                <a:spcPts val="600"/>
              </a:spcAft>
              <a:buFontTx/>
              <a:buChar char="-"/>
            </a:pPr>
            <a:r>
              <a:rPr lang="en-US"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 2b</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minh họa ảnh có nền trong suốt (đôi khi còn gọi là “ảnh không có nền”), còn </a:t>
            </a:r>
            <a:r>
              <a:rPr lang="en-US"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 2c</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minh họa ảnh có nền màu trắng vì nó lộ ra chỗ bị tẩy xóa.</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46AD6EF-1D5C-4ACF-823B-F06979CEF74A}"/>
              </a:ext>
            </a:extLst>
          </p:cNvPr>
          <p:cNvSpPr txBox="1"/>
          <p:nvPr/>
        </p:nvSpPr>
        <p:spPr>
          <a:xfrm>
            <a:off x="489856" y="542697"/>
            <a:ext cx="6096000" cy="584775"/>
          </a:xfrm>
          <a:prstGeom prst="rect">
            <a:avLst/>
          </a:prstGeom>
          <a:noFill/>
        </p:spPr>
        <p:txBody>
          <a:bodyPr wrap="square">
            <a:spAutoFit/>
          </a:bodyPr>
          <a:lstStyle/>
          <a:p>
            <a:pPr marL="0" marR="0">
              <a:spcBef>
                <a:spcPts val="600"/>
              </a:spcBef>
              <a:spcAft>
                <a:spcPts val="600"/>
              </a:spcAft>
            </a:pPr>
            <a:r>
              <a:rPr lang="en-US" sz="3200" b="1" i="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 Ảnh có nền trong suốt</a:t>
            </a:r>
            <a:endParaRPr lang="en-US" sz="3200" b="1" i="1">
              <a:solidFill>
                <a:srgbClr val="FFFF00"/>
              </a:solidFill>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1214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F7BFC1D-E69D-4ED6-A658-C106BD6EDE78}"/>
              </a:ext>
            </a:extLst>
          </p:cNvPr>
          <p:cNvPicPr>
            <a:picLocks noChangeAspect="1"/>
          </p:cNvPicPr>
          <p:nvPr/>
        </p:nvPicPr>
        <p:blipFill rotWithShape="1">
          <a:blip r:embed="rId2"/>
          <a:srcRect l="58261" t="31238" r="4408" b="43737"/>
          <a:stretch/>
        </p:blipFill>
        <p:spPr bwMode="auto">
          <a:xfrm>
            <a:off x="394768" y="1789565"/>
            <a:ext cx="11402464" cy="42977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3711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44FDFD8-4EBD-4E54-8064-BEBA914990CA}"/>
              </a:ext>
            </a:extLst>
          </p:cNvPr>
          <p:cNvSpPr txBox="1">
            <a:spLocks/>
          </p:cNvSpPr>
          <p:nvPr/>
        </p:nvSpPr>
        <p:spPr>
          <a:xfrm>
            <a:off x="511628" y="1714500"/>
            <a:ext cx="8031480" cy="3429000"/>
          </a:xfrm>
          <a:prstGeom prst="cloudCallou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0" indent="0" algn="l" defTabSz="914400" rtl="0" eaLnBrk="1" latinLnBrk="0" hangingPunct="1">
              <a:lnSpc>
                <a:spcPct val="90000"/>
              </a:lnSpc>
              <a:spcBef>
                <a:spcPts val="12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10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8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8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8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8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8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8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800"/>
              </a:spcBef>
              <a:buFont typeface="Arial" panose="020B0604020202020204" pitchFamily="34" charset="0"/>
              <a:buNone/>
              <a:defRPr sz="1600" kern="1200">
                <a:solidFill>
                  <a:schemeClr val="dk1"/>
                </a:solidFill>
                <a:latin typeface="+mn-lt"/>
                <a:ea typeface="+mn-ea"/>
                <a:cs typeface="+mn-cs"/>
              </a:defRPr>
            </a:lvl9pPr>
          </a:lstStyle>
          <a:p>
            <a:pPr algn="ctr">
              <a:lnSpc>
                <a:spcPct val="115000"/>
              </a:lnSpc>
              <a:spcBef>
                <a:spcPts val="0"/>
              </a:spcBef>
            </a:pPr>
            <a:r>
              <a:rPr lang="vi-VN" sz="2800">
                <a:solidFill>
                  <a:srgbClr val="000000"/>
                </a:solidFill>
                <a:effectLst/>
                <a:latin typeface="Times New Roman" panose="02020603050405020304" pitchFamily="18" charset="0"/>
                <a:ea typeface="Calibri" panose="020F0502020204030204" pitchFamily="34" charset="0"/>
              </a:rPr>
              <a:t>Nếu dùng công cụ </a:t>
            </a:r>
            <a:r>
              <a:rPr lang="vi-VN" sz="2800" b="1">
                <a:solidFill>
                  <a:srgbClr val="000000"/>
                </a:solidFill>
                <a:effectLst/>
                <a:latin typeface="Times New Roman" panose="02020603050405020304" pitchFamily="18" charset="0"/>
                <a:ea typeface="Calibri" panose="020F0502020204030204" pitchFamily="34" charset="0"/>
              </a:rPr>
              <a:t>Eraser</a:t>
            </a:r>
            <a:r>
              <a:rPr lang="vi-VN" sz="2800">
                <a:solidFill>
                  <a:srgbClr val="000000"/>
                </a:solidFill>
                <a:effectLst/>
                <a:latin typeface="Times New Roman" panose="02020603050405020304" pitchFamily="18" charset="0"/>
                <a:ea typeface="Calibri" panose="020F0502020204030204" pitchFamily="34" charset="0"/>
              </a:rPr>
              <a:t> (cái tẩy) để tẩy một số chỗ trên ảnh thì sẽ phát hiện ra ảnh có nền trong suốt hay không</a:t>
            </a:r>
            <a:r>
              <a:rPr lang="en-US" sz="2800">
                <a:solidFill>
                  <a:srgbClr val="000000"/>
                </a:solidFill>
                <a:effectLst/>
                <a:latin typeface="Times New Roman" panose="02020603050405020304" pitchFamily="18" charset="0"/>
                <a:ea typeface="Calibri" panose="020F0502020204030204" pitchFamily="34" charset="0"/>
              </a:rPr>
              <a:t>?</a:t>
            </a:r>
            <a:endParaRPr lang="en-US" sz="400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3667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737" y="208715"/>
            <a:ext cx="9601200" cy="722179"/>
          </a:xfrm>
        </p:spPr>
        <p:txBody>
          <a:bodyPr>
            <a:normAutofit/>
          </a:bodyPr>
          <a:lstStyle/>
          <a:p>
            <a:pPr marL="0" marR="0" fontAlgn="base">
              <a:spcBef>
                <a:spcPts val="0"/>
              </a:spcBef>
              <a:spcAft>
                <a:spcPts val="0"/>
              </a:spcAft>
            </a:pPr>
            <a:r>
              <a:rPr lang="en-US" b="1" i="1">
                <a:solidFill>
                  <a:srgbClr val="FFFF00"/>
                </a:solidFill>
                <a:effectLst/>
                <a:latin typeface="Times New Roman" panose="02020603050405020304" pitchFamily="18" charset="0"/>
                <a:ea typeface="Times New Roman" panose="02020603050405020304" pitchFamily="18" charset="0"/>
              </a:rPr>
              <a:t>b) Kênh alpha và kĩ thuật tách ảnh  </a:t>
            </a:r>
            <a:endParaRPr lang="en-US">
              <a:solidFill>
                <a:srgbClr val="FFFF00"/>
              </a:solidFill>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7BEDB97E-8F18-43C9-AD67-AD8D7FC0A674}"/>
              </a:ext>
            </a:extLst>
          </p:cNvPr>
          <p:cNvSpPr txBox="1"/>
          <p:nvPr/>
        </p:nvSpPr>
        <p:spPr>
          <a:xfrm>
            <a:off x="632460" y="1943804"/>
            <a:ext cx="10927080" cy="3847207"/>
          </a:xfrm>
          <a:prstGeom prst="rect">
            <a:avLst/>
          </a:prstGeom>
          <a:noFill/>
        </p:spPr>
        <p:txBody>
          <a:bodyPr wrap="square">
            <a:spAutoFit/>
          </a:bodyPr>
          <a:lstStyle/>
          <a:p>
            <a:pPr marL="342900" marR="0" lvl="0" indent="-342900" algn="just" fontAlgn="base">
              <a:spcBef>
                <a:spcPts val="600"/>
              </a:spcBef>
              <a:spcAft>
                <a:spcPts val="600"/>
              </a:spcAft>
              <a:buFont typeface="Times New Roman" panose="02020603050405020304" pitchFamily="18" charset="0"/>
              <a:buChar char="-"/>
            </a:pPr>
            <a:r>
              <a:rPr lang="en-US" sz="2800">
                <a:solidFill>
                  <a:srgbClr val="000000"/>
                </a:solidFill>
                <a:effectLst/>
                <a:latin typeface="Times New Roman" panose="02020603050405020304" pitchFamily="18" charset="0"/>
                <a:ea typeface="Calibri" panose="020F0502020204030204" pitchFamily="34" charset="0"/>
              </a:rPr>
              <a:t>Mỗi điểm ảnh sẽ không được nhìn thấy nếu nó có độ trong suốt hoàn toàn hoặc nhìn thấy mờ mờ nếu nó có độ trong suốt nào đó. </a:t>
            </a:r>
            <a:endParaRPr lang="en-US" sz="2800">
              <a:effectLst/>
              <a:latin typeface="Times New Roman" panose="02020603050405020304" pitchFamily="18" charset="0"/>
              <a:ea typeface="Calibri" panose="020F0502020204030204" pitchFamily="34" charset="0"/>
            </a:endParaRPr>
          </a:p>
          <a:p>
            <a:pPr marL="342900" marR="0" lvl="0" indent="-342900" algn="just" fontAlgn="base">
              <a:spcBef>
                <a:spcPts val="600"/>
              </a:spcBef>
              <a:spcAft>
                <a:spcPts val="600"/>
              </a:spcAft>
              <a:buFont typeface="Times New Roman" panose="02020603050405020304" pitchFamily="18" charset="0"/>
              <a:buChar char="-"/>
            </a:pPr>
            <a:r>
              <a:rPr lang="en-US" sz="2800">
                <a:solidFill>
                  <a:srgbClr val="000000"/>
                </a:solidFill>
                <a:effectLst/>
                <a:latin typeface="Times New Roman" panose="02020603050405020304" pitchFamily="18" charset="0"/>
                <a:ea typeface="Calibri" panose="020F0502020204030204" pitchFamily="34" charset="0"/>
              </a:rPr>
              <a:t>GIMP lưu trữ ba kênh màu R, B, G và có thể được thêm một kênh lưu độ trong suốt của tất cả các điểm ảnh, gọi là </a:t>
            </a:r>
            <a:r>
              <a:rPr lang="en-US" sz="2800" i="1">
                <a:solidFill>
                  <a:srgbClr val="000000"/>
                </a:solidFill>
                <a:effectLst/>
                <a:latin typeface="Times New Roman" panose="02020603050405020304" pitchFamily="18" charset="0"/>
                <a:ea typeface="Calibri" panose="020F0502020204030204" pitchFamily="34" charset="0"/>
              </a:rPr>
              <a:t>kênh alpha. </a:t>
            </a:r>
            <a:endParaRPr lang="en-US" sz="2800">
              <a:effectLst/>
              <a:latin typeface="Times New Roman" panose="02020603050405020304" pitchFamily="18" charset="0"/>
              <a:ea typeface="Calibri" panose="020F0502020204030204" pitchFamily="34" charset="0"/>
            </a:endParaRPr>
          </a:p>
          <a:p>
            <a:pPr marL="342900" marR="0" lvl="0" indent="-342900" algn="just" fontAlgn="base">
              <a:spcBef>
                <a:spcPts val="600"/>
              </a:spcBef>
              <a:spcAft>
                <a:spcPts val="600"/>
              </a:spcAft>
              <a:buFont typeface="Times New Roman" panose="02020603050405020304" pitchFamily="18" charset="0"/>
              <a:buChar char="-"/>
            </a:pPr>
            <a:r>
              <a:rPr lang="en-US" sz="2800" b="1" i="1">
                <a:solidFill>
                  <a:srgbClr val="0070C0"/>
                </a:solidFill>
                <a:effectLst/>
                <a:latin typeface="Times New Roman" panose="02020603050405020304" pitchFamily="18" charset="0"/>
                <a:ea typeface="Calibri" panose="020F0502020204030204" pitchFamily="34" charset="0"/>
                <a:cs typeface="Arial" panose="020B0604020202020204" pitchFamily="34" charset="0"/>
              </a:rPr>
              <a:t>Ví dụ: </a:t>
            </a:r>
            <a:r>
              <a:rPr lang="en-US" sz="28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Tấm thiệp ở </a:t>
            </a:r>
            <a:r>
              <a:rPr lang="en-US" sz="2800" i="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Hình 1a</a:t>
            </a:r>
            <a:r>
              <a:rPr lang="en-US" sz="28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thể hiện sự ghép ảnh một cách thô sơ là sản phẩm đồ họa thiếu tính tự nhiên. Do đó trước khi ghép vào ảnh đích, các ảnh nguồn cần được tách ra khỏi nền của nó. Tuỳ theo </a:t>
            </a:r>
            <a:r>
              <a:rPr lang="en-US" sz="2800">
                <a:solidFill>
                  <a:srgbClr val="000000"/>
                </a:solidFill>
                <a:effectLst/>
                <a:latin typeface="Times New Roman" panose="02020603050405020304" pitchFamily="18" charset="0"/>
                <a:ea typeface="Calibri" panose="020F0502020204030204" pitchFamily="34" charset="0"/>
              </a:rPr>
              <a:t>đặc điểm của ảnh cần tách khỏi nền mà sử dụng công cụ tách ảnh phù hợp. </a:t>
            </a:r>
            <a:endParaRPr lang="en-US" sz="28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06172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C04531-334E-4636-BE5E-3A5D63064413}"/>
              </a:ext>
            </a:extLst>
          </p:cNvPr>
          <p:cNvSpPr txBox="1"/>
          <p:nvPr/>
        </p:nvSpPr>
        <p:spPr>
          <a:xfrm>
            <a:off x="755170" y="2242927"/>
            <a:ext cx="10404567" cy="2985433"/>
          </a:xfrm>
          <a:prstGeom prst="rect">
            <a:avLst/>
          </a:prstGeom>
          <a:noFill/>
        </p:spPr>
        <p:txBody>
          <a:bodyPr wrap="square">
            <a:spAutoFit/>
          </a:bodyPr>
          <a:lstStyle>
            <a:defPPr>
              <a:defRPr lang="en-US"/>
            </a:defPPr>
            <a:lvl1pPr marL="342900" marR="0" lvl="0" indent="-342900" algn="just" fontAlgn="base">
              <a:spcBef>
                <a:spcPts val="600"/>
              </a:spcBef>
              <a:spcAft>
                <a:spcPts val="600"/>
              </a:spcAft>
              <a:buFont typeface="Times New Roman" panose="02020603050405020304" pitchFamily="18" charset="0"/>
              <a:buChar char="-"/>
              <a:defRPr sz="2800">
                <a:solidFill>
                  <a:srgbClr val="000000"/>
                </a:solidFill>
                <a:effectLst/>
                <a:latin typeface="Times New Roman" panose="02020603050405020304" pitchFamily="18" charset="0"/>
                <a:ea typeface="Calibri" panose="020F0502020204030204" pitchFamily="34" charset="0"/>
              </a:defRPr>
            </a:lvl1pPr>
          </a:lstStyle>
          <a:p>
            <a:pPr marL="0" indent="0">
              <a:buNone/>
            </a:pPr>
            <a:r>
              <a:rPr lang="en-US" i="1">
                <a:solidFill>
                  <a:srgbClr val="C00000"/>
                </a:solidFill>
              </a:rPr>
              <a:t>Bước 1. Chọn ảnh nguồn và thêm kênh alpha vào lớp ảnh</a:t>
            </a:r>
          </a:p>
          <a:p>
            <a:r>
              <a:rPr lang="en-US"/>
              <a:t>Chọn lớp ảnh cần xử lí, ví dụ chọn lớp ảnh Hộp quà.</a:t>
            </a:r>
          </a:p>
          <a:p>
            <a:r>
              <a:rPr lang="en-US"/>
              <a:t>Thêm kênh alpha vào lớp ảnh: thực hiện lệnh </a:t>
            </a:r>
            <a:r>
              <a:rPr lang="en-US" b="1"/>
              <a:t>Add Alpha Channel </a:t>
            </a:r>
            <a:r>
              <a:rPr lang="en-US"/>
              <a:t>từ bảng chọn </a:t>
            </a:r>
            <a:r>
              <a:rPr lang="en-US" b="1"/>
              <a:t>Layer\Transparency </a:t>
            </a:r>
            <a:r>
              <a:rPr lang="en-US"/>
              <a:t>hoặc từ bảng chọn được mở ra khi nháy chuột phải vào tên lớp ở bảng quản lí lớp. Ảnh bây giờ có nền trong suốt nên có thể chọn và tách các đối tượng ra khỏi nền. </a:t>
            </a:r>
          </a:p>
        </p:txBody>
      </p:sp>
      <p:sp>
        <p:nvSpPr>
          <p:cNvPr id="5" name="TextBox 4">
            <a:extLst>
              <a:ext uri="{FF2B5EF4-FFF2-40B4-BE49-F238E27FC236}">
                <a16:creationId xmlns:a16="http://schemas.microsoft.com/office/drawing/2014/main" id="{8C872115-C524-4030-92F9-F1485B9972BF}"/>
              </a:ext>
            </a:extLst>
          </p:cNvPr>
          <p:cNvSpPr txBox="1"/>
          <p:nvPr/>
        </p:nvSpPr>
        <p:spPr>
          <a:xfrm>
            <a:off x="772440" y="819835"/>
            <a:ext cx="10647120" cy="954107"/>
          </a:xfrm>
          <a:prstGeom prst="rect">
            <a:avLst/>
          </a:prstGeom>
          <a:noFill/>
        </p:spPr>
        <p:txBody>
          <a:bodyPr wrap="square">
            <a:spAutoFit/>
          </a:bodyPr>
          <a:lstStyle/>
          <a:p>
            <a:pPr marR="0" lvl="0" algn="just" fontAlgn="base">
              <a:spcBef>
                <a:spcPts val="600"/>
              </a:spcBef>
              <a:spcAft>
                <a:spcPts val="600"/>
              </a:spcAft>
            </a:pPr>
            <a:r>
              <a:rPr lang="en-US" sz="2800">
                <a:solidFill>
                  <a:srgbClr val="0070C0"/>
                </a:solidFill>
                <a:effectLst/>
                <a:latin typeface="Times New Roman" panose="02020603050405020304" pitchFamily="18" charset="0"/>
                <a:ea typeface="Calibri" panose="020F0502020204030204" pitchFamily="34" charset="0"/>
              </a:rPr>
              <a:t>Cách tách ảnh phổ biến bằng công cụ </a:t>
            </a:r>
            <a:r>
              <a:rPr lang="en-US" sz="2800" b="1">
                <a:solidFill>
                  <a:srgbClr val="0070C0"/>
                </a:solidFill>
                <a:effectLst/>
                <a:latin typeface="Times New Roman" panose="02020603050405020304" pitchFamily="18" charset="0"/>
                <a:ea typeface="Calibri" panose="020F0502020204030204" pitchFamily="34" charset="0"/>
              </a:rPr>
              <a:t>Free Select</a:t>
            </a:r>
            <a:r>
              <a:rPr lang="en-US" sz="2800">
                <a:solidFill>
                  <a:srgbClr val="0070C0"/>
                </a:solidFill>
                <a:effectLst/>
                <a:latin typeface="Times New Roman" panose="02020603050405020304" pitchFamily="18" charset="0"/>
                <a:ea typeface="Calibri" panose="020F0502020204030204" pitchFamily="34" charset="0"/>
              </a:rPr>
              <a:t> (Công cụ chọn tự do) theo các bước sau:</a:t>
            </a:r>
          </a:p>
        </p:txBody>
      </p:sp>
    </p:spTree>
    <p:extLst>
      <p:ext uri="{BB962C8B-B14F-4D97-AF65-F5344CB8AC3E}">
        <p14:creationId xmlns:p14="http://schemas.microsoft.com/office/powerpoint/2010/main" val="145534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les Direction 16X9">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rection presentation (widescreen).potx" id="{D17AB31B-F25B-45F4-B34E-C6982D129A29}" vid="{B63A7B92-8C2A-4E6A-9062-768A2448E61C}"/>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direction presentation (widescreen)</Template>
  <TotalTime>90</TotalTime>
  <Words>1397</Words>
  <Application>Microsoft Office PowerPoint</Application>
  <PresentationFormat>Màn hình rộng</PresentationFormat>
  <Paragraphs>57</Paragraphs>
  <Slides>20</Slides>
  <Notes>1</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20</vt:i4>
      </vt:variant>
    </vt:vector>
  </HeadingPairs>
  <TitlesOfParts>
    <vt:vector size="25" baseType="lpstr">
      <vt:lpstr>Arial</vt:lpstr>
      <vt:lpstr>Book Antiqua</vt:lpstr>
      <vt:lpstr>Calibri Light</vt:lpstr>
      <vt:lpstr>Times New Roman</vt:lpstr>
      <vt:lpstr>Sales Direction 16X9</vt:lpstr>
      <vt:lpstr>BÀI 3 TÁCH ẢNH VÀ THIẾT KẾ ĐỒ HỌA VỚI KÊNH ALPHA</vt:lpstr>
      <vt:lpstr>Bản trình bày PowerPoint</vt:lpstr>
      <vt:lpstr>1. Kênh alpha và kĩ thuật tách ảnh nhờ kênh alpha</vt:lpstr>
      <vt:lpstr>Bản trình bày PowerPoint</vt:lpstr>
      <vt:lpstr>Bản trình bày PowerPoint</vt:lpstr>
      <vt:lpstr>Bản trình bày PowerPoint</vt:lpstr>
      <vt:lpstr>Bản trình bày PowerPoint</vt:lpstr>
      <vt:lpstr>b) Kênh alpha và kĩ thuật tách ảnh  </vt:lpstr>
      <vt:lpstr>Bản trình bày PowerPoint</vt:lpstr>
      <vt:lpstr>Bản trình bày PowerPoint</vt:lpstr>
      <vt:lpstr>Bản trình bày PowerPoint</vt:lpstr>
      <vt:lpstr>Bản trình bày PowerPoint</vt:lpstr>
      <vt:lpstr>2. Xác định vùng chọn đối tượng từ kênh alpha trong thiết kế đồ họa</vt:lpstr>
      <vt:lpstr>2. Xác định vùng chọn đối tượng từ kênh alpha trong thiết kế đồ họa</vt:lpstr>
      <vt:lpstr>THỰC HÀNH</vt:lpstr>
      <vt:lpstr>Bản trình bày PowerPoint</vt:lpstr>
      <vt:lpstr>Bản trình bày PowerPoint</vt:lpstr>
      <vt:lpstr>Bản trình bày PowerPoint</vt:lpstr>
      <vt:lpstr>BÀI TẬP</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TÁCH ẢNH VÀ THIẾT KẾ ĐỒ HỌA VỚI KÊNH ALPHA</dc:title>
  <dc:creator>HoangThanh Tam</dc:creator>
  <cp:lastModifiedBy>Mận Hoàng</cp:lastModifiedBy>
  <cp:revision>4</cp:revision>
  <dcterms:created xsi:type="dcterms:W3CDTF">2022-02-17T15:32:27Z</dcterms:created>
  <dcterms:modified xsi:type="dcterms:W3CDTF">2024-11-28T03:30:25Z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