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4"/>
  </p:sldMasterIdLst>
  <p:notesMasterIdLst>
    <p:notesMasterId r:id="rId44"/>
  </p:notesMasterIdLst>
  <p:handoutMasterIdLst>
    <p:handoutMasterId r:id="rId45"/>
  </p:handoutMasterIdLst>
  <p:sldIdLst>
    <p:sldId id="256" r:id="rId5"/>
    <p:sldId id="262" r:id="rId6"/>
    <p:sldId id="261" r:id="rId7"/>
    <p:sldId id="266" r:id="rId8"/>
    <p:sldId id="267" r:id="rId9"/>
    <p:sldId id="268" r:id="rId10"/>
    <p:sldId id="269" r:id="rId11"/>
    <p:sldId id="270" r:id="rId12"/>
    <p:sldId id="271" r:id="rId13"/>
    <p:sldId id="272" r:id="rId14"/>
    <p:sldId id="273" r:id="rId15"/>
    <p:sldId id="274" r:id="rId16"/>
    <p:sldId id="276" r:id="rId17"/>
    <p:sldId id="275" r:id="rId18"/>
    <p:sldId id="277" r:id="rId19"/>
    <p:sldId id="278" r:id="rId20"/>
    <p:sldId id="279" r:id="rId21"/>
    <p:sldId id="280" r:id="rId22"/>
    <p:sldId id="281" r:id="rId23"/>
    <p:sldId id="282" r:id="rId24"/>
    <p:sldId id="283" r:id="rId25"/>
    <p:sldId id="284" r:id="rId26"/>
    <p:sldId id="285" r:id="rId27"/>
    <p:sldId id="286" r:id="rId28"/>
    <p:sldId id="288" r:id="rId29"/>
    <p:sldId id="287"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26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24071-69B2-40A7-B3EA-674584CE017F}" type="datetimeFigureOut">
              <a:rPr lang="en-US" smtClean="0"/>
              <a:t>11/28/2024</a:t>
            </a:fld>
            <a:endParaRPr lang="en-US" dirty="0"/>
          </a:p>
        </p:txBody>
      </p:sp>
      <p:sp>
        <p:nvSpPr>
          <p:cNvPr id="4" name="Footer Placeholder 3">
            <a:extLst>
              <a:ext uri="{FF2B5EF4-FFF2-40B4-BE49-F238E27FC236}">
                <a16:creationId xmlns:a16="http://schemas.microsoft.com/office/drawing/2014/main"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A0F0C-BE24-43A8-A6ED-60EC67C28C43}" type="slidenum">
              <a:rPr lang="en-US" smtClean="0"/>
              <a:t>‹#›</a:t>
            </a:fld>
            <a:endParaRPr lang="en-US" dirty="0"/>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6B909-20DD-493C-AC6E-6A09AF3AE40E}" type="datetimeFigureOut">
              <a:rPr lang="en-US" smtClean="0"/>
              <a:t>11/28/2024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A3186-490C-4963-9CE5-58096C2F0BE5}" type="slidenum">
              <a:rPr lang="en-US" smtClean="0"/>
              <a:t>‹#›</a:t>
            </a:fld>
            <a:endParaRPr lang="en-US" dirty="0"/>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a:t>
            </a:fld>
            <a:endParaRPr lang="en-US" dirty="0"/>
          </a:p>
        </p:txBody>
      </p:sp>
    </p:spTree>
    <p:extLst>
      <p:ext uri="{BB962C8B-B14F-4D97-AF65-F5344CB8AC3E}">
        <p14:creationId xmlns:p14="http://schemas.microsoft.com/office/powerpoint/2010/main" val="27677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2</a:t>
            </a:fld>
            <a:endParaRPr lang="en-US" dirty="0"/>
          </a:p>
        </p:txBody>
      </p:sp>
    </p:spTree>
    <p:extLst>
      <p:ext uri="{BB962C8B-B14F-4D97-AF65-F5344CB8AC3E}">
        <p14:creationId xmlns:p14="http://schemas.microsoft.com/office/powerpoint/2010/main" val="308100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3</a:t>
            </a:fld>
            <a:endParaRPr lang="en-US" dirty="0"/>
          </a:p>
        </p:txBody>
      </p:sp>
    </p:spTree>
    <p:extLst>
      <p:ext uri="{BB962C8B-B14F-4D97-AF65-F5344CB8AC3E}">
        <p14:creationId xmlns:p14="http://schemas.microsoft.com/office/powerpoint/2010/main" val="300492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39</a:t>
            </a:fld>
            <a:endParaRPr lang="en-US" dirty="0"/>
          </a:p>
        </p:txBody>
      </p:sp>
    </p:spTree>
    <p:extLst>
      <p:ext uri="{BB962C8B-B14F-4D97-AF65-F5344CB8AC3E}">
        <p14:creationId xmlns:p14="http://schemas.microsoft.com/office/powerpoint/2010/main" val="2716772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EF41A68A-8CD1-4105-B4EC-A56286CB0F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11" name="Freeform 16">
              <a:extLst>
                <a:ext uri="{FF2B5EF4-FFF2-40B4-BE49-F238E27FC236}">
                  <a16:creationId xmlns:a16="http://schemas.microsoft.com/office/drawing/2014/main" id="{7B955F46-02E4-4A82-96F5-CBAFDD4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5">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79775EF-026C-4E4A-873B-185915FB4F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13" name="Donut 19">
                <a:extLst>
                  <a:ext uri="{FF2B5EF4-FFF2-40B4-BE49-F238E27FC236}">
                    <a16:creationId xmlns:a16="http://schemas.microsoft.com/office/drawing/2014/main" id="{400D0967-F02F-4275-8520-75D52A1DF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Donut 21">
                <a:extLst>
                  <a:ext uri="{FF2B5EF4-FFF2-40B4-BE49-F238E27FC236}">
                    <a16:creationId xmlns:a16="http://schemas.microsoft.com/office/drawing/2014/main" id="{B4B16BA1-0F90-43DD-9D6C-6F196A15A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Donut 22">
                <a:extLst>
                  <a:ext uri="{FF2B5EF4-FFF2-40B4-BE49-F238E27FC236}">
                    <a16:creationId xmlns:a16="http://schemas.microsoft.com/office/drawing/2014/main" id="{7B652CBC-3D51-4C0E-8DDE-2C4A49B38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Donut 23">
                <a:extLst>
                  <a:ext uri="{FF2B5EF4-FFF2-40B4-BE49-F238E27FC236}">
                    <a16:creationId xmlns:a16="http://schemas.microsoft.com/office/drawing/2014/main" id="{3AFF0419-6554-4FDD-93AB-8A8C45FF5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2692398" y="1411015"/>
            <a:ext cx="6815669" cy="2017983"/>
          </a:xfrm>
        </p:spPr>
        <p:txBody>
          <a:bodyPr>
            <a:noAutofit/>
          </a:bodyPr>
          <a:lstStyle/>
          <a:p>
            <a:pPr marL="0" marR="0" algn="ctr">
              <a:lnSpc>
                <a:spcPct val="115000"/>
              </a:lnSpc>
              <a:spcBef>
                <a:spcPts val="0"/>
              </a:spcBef>
              <a:spcAft>
                <a:spcPts val="0"/>
              </a:spcAft>
            </a:pPr>
            <a:r>
              <a:rPr lang="nl-NL" sz="2800" b="1" kern="0">
                <a:solidFill>
                  <a:srgbClr val="2F5496"/>
                </a:solidFill>
                <a:effectLst/>
                <a:latin typeface="Times New Roman" panose="02020603050405020304" pitchFamily="18" charset="0"/>
                <a:ea typeface="Calibri Light" panose="020F0302020204030204" pitchFamily="34" charset="0"/>
                <a:cs typeface="Times New Roman" panose="02020603050405020304" pitchFamily="18" charset="0"/>
              </a:rPr>
              <a:t>BÀI 2</a:t>
            </a:r>
            <a:br>
              <a:rPr lang="nl-NL" sz="2800" b="1" kern="0">
                <a:solidFill>
                  <a:srgbClr val="2F5496"/>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2800" b="1" kern="0">
                <a:solidFill>
                  <a:srgbClr val="2F5496"/>
                </a:solidFill>
                <a:effectLst/>
                <a:latin typeface="Times New Roman" panose="02020603050405020304" pitchFamily="18" charset="0"/>
                <a:ea typeface="Calibri Light" panose="020F0302020204030204" pitchFamily="34" charset="0"/>
                <a:cs typeface="Times New Roman" panose="02020603050405020304" pitchFamily="18" charset="0"/>
              </a:rPr>
              <a:t>MỘT SỐ KĨ THUẬT THIẾT KẾ SỬ DỤNG VÙNG CHỌN, ĐƯỜNG DẪN VÀ CÁC LỚP ẢNH</a:t>
            </a:r>
            <a:endParaRPr lang="en-US" sz="2800" b="1" kern="0">
              <a:solidFill>
                <a:srgbClr val="2F5496"/>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F310D7E-8F1E-4C2F-8824-E43E043DD8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raphic 6" descr="Palm tree">
            <a:extLst>
              <a:ext uri="{FF2B5EF4-FFF2-40B4-BE49-F238E27FC236}">
                <a16:creationId xmlns:a16="http://schemas.microsoft.com/office/drawing/2014/main" id="{5A75EE0A-53B5-4719-9CB7-5387E99D98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47808" y="4153420"/>
            <a:ext cx="914400" cy="914400"/>
          </a:xfrm>
          <a:prstGeom prst="rect">
            <a:avLst/>
          </a:prstGeom>
        </p:spPr>
      </p:pic>
      <p:pic>
        <p:nvPicPr>
          <p:cNvPr id="17" name="Graphic 16" descr="Beach ball">
            <a:extLst>
              <a:ext uri="{FF2B5EF4-FFF2-40B4-BE49-F238E27FC236}">
                <a16:creationId xmlns:a16="http://schemas.microsoft.com/office/drawing/2014/main" id="{48F21C9B-2A2B-49E0-A15C-401F0E8DE9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79097" y="4449848"/>
            <a:ext cx="548640" cy="548640"/>
          </a:xfrm>
          <a:prstGeom prst="rect">
            <a:avLst/>
          </a:prstGeom>
        </p:spPr>
      </p:pic>
      <p:pic>
        <p:nvPicPr>
          <p:cNvPr id="20" name="Graphic 19" descr="Bucket and shovel">
            <a:extLst>
              <a:ext uri="{FF2B5EF4-FFF2-40B4-BE49-F238E27FC236}">
                <a16:creationId xmlns:a16="http://schemas.microsoft.com/office/drawing/2014/main" id="{02432592-29B9-4972-91B0-C8987327EC8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77944" y="4246879"/>
            <a:ext cx="731520" cy="731520"/>
          </a:xfrm>
          <a:prstGeom prst="rect">
            <a:avLst/>
          </a:prstGeom>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7BE3D-F864-4227-9058-5E076A78DFCC}"/>
              </a:ext>
            </a:extLst>
          </p:cNvPr>
          <p:cNvPicPr>
            <a:picLocks noChangeAspect="1"/>
          </p:cNvPicPr>
          <p:nvPr/>
        </p:nvPicPr>
        <p:blipFill rotWithShape="1">
          <a:blip r:embed="rId2"/>
          <a:srcRect l="60809" t="47152" r="7082" b="25784"/>
          <a:stretch/>
        </p:blipFill>
        <p:spPr bwMode="auto">
          <a:xfrm>
            <a:off x="2001511" y="1254895"/>
            <a:ext cx="8233011" cy="3917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61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FB6D5-740E-4A4B-AB60-9FBCA17E77A9}"/>
              </a:ext>
            </a:extLst>
          </p:cNvPr>
          <p:cNvSpPr txBox="1"/>
          <p:nvPr/>
        </p:nvSpPr>
        <p:spPr>
          <a:xfrm>
            <a:off x="724988" y="609655"/>
            <a:ext cx="6100354" cy="548099"/>
          </a:xfrm>
          <a:prstGeom prst="rect">
            <a:avLst/>
          </a:prstGeom>
          <a:noFill/>
        </p:spPr>
        <p:txBody>
          <a:bodyPr wrap="square">
            <a:spAutoFit/>
          </a:bodyPr>
          <a:lstStyle/>
          <a:p>
            <a:pPr marL="0" marR="0" algn="just">
              <a:lnSpc>
                <a:spcPct val="115000"/>
              </a:lnSpc>
              <a:spcBef>
                <a:spcPts val="0"/>
              </a:spcBef>
              <a:spcAft>
                <a:spcPts val="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a:solidFill>
                  <a:srgbClr val="1F3864"/>
                </a:solidFill>
                <a:effectLst/>
                <a:latin typeface="Times New Roman" panose="02020603050405020304" pitchFamily="18" charset="0"/>
                <a:ea typeface="Calibri" panose="020F0502020204030204" pitchFamily="34" charset="0"/>
                <a:cs typeface="Times New Roman" panose="02020603050405020304" pitchFamily="18" charset="0"/>
              </a:rPr>
              <a:t>Sử dụng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1AE851-2C08-469D-929A-05EED8489DF0}"/>
              </a:ext>
            </a:extLst>
          </p:cNvPr>
          <p:cNvSpPr txBox="1"/>
          <p:nvPr/>
        </p:nvSpPr>
        <p:spPr>
          <a:xfrm>
            <a:off x="724988" y="1157754"/>
            <a:ext cx="10352315" cy="5116850"/>
          </a:xfrm>
          <a:prstGeom prst="rect">
            <a:avLst/>
          </a:prstGeom>
          <a:noFill/>
        </p:spPr>
        <p:txBody>
          <a:bodyPr wrap="square">
            <a:spAutoFit/>
          </a:bodyPr>
          <a:lstStyle/>
          <a:p>
            <a:pPr marL="0" marR="0">
              <a:lnSpc>
                <a:spcPct val="115000"/>
              </a:lnSpc>
              <a:spcBef>
                <a:spcPts val="0"/>
              </a:spcBef>
              <a:spcAft>
                <a:spcPts val="0"/>
              </a:spcAft>
            </a:pPr>
            <a:r>
              <a:rPr lang="en-US" sz="2600" b="1" i="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 Vùng chọn và các công cụ tạo vùng chọn:</a:t>
            </a:r>
            <a:endParaRPr lang="en-US" sz="2600" b="1" i="1">
              <a:solidFill>
                <a:srgbClr val="7030A0"/>
              </a:solidFill>
              <a:effectLst/>
              <a:latin typeface="Times New Roman" panose="02020603050405020304" pitchFamily="18" charset="0"/>
              <a:ea typeface="Calibri" panose="020F0502020204030204" pitchFamily="34" charset="0"/>
              <a:cs typeface="Arial" panose="020B0604020202020204" pitchFamily="34" charset="0"/>
            </a:endParaRPr>
          </a:p>
          <a:p>
            <a:pPr marL="342900" marR="0" indent="-342900" algn="just">
              <a:lnSpc>
                <a:spcPct val="115000"/>
              </a:lnSpc>
              <a:spcBef>
                <a:spcPts val="0"/>
              </a:spcBef>
              <a:spcAft>
                <a:spcPts val="0"/>
              </a:spcAft>
              <a:buFontTx/>
              <a:buChar char="-"/>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 chọn giúp xử lý riêng biệt một vùng nào đó trên ảnh, ví dụ như: tô màu, vẽ hình. </a:t>
            </a:r>
          </a:p>
          <a:p>
            <a:pPr marL="342900" marR="0" indent="-342900" algn="just">
              <a:lnSpc>
                <a:spcPct val="115000"/>
              </a:lnSpc>
              <a:spcBef>
                <a:spcPts val="0"/>
              </a:spcBef>
              <a:spcAft>
                <a:spcPts val="0"/>
              </a:spcAft>
              <a:buFontTx/>
              <a:buChar char="-"/>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 công cụ phổ biến nhất để tạo vùng là </a:t>
            </a:r>
            <a:r>
              <a:rPr lang="en-US"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Rectangle Select</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Ellipse Select. </a:t>
            </a:r>
          </a:p>
          <a:p>
            <a:pPr marL="342900" marR="0" indent="-342900" algn="just">
              <a:lnSpc>
                <a:spcPct val="115000"/>
              </a:lnSpc>
              <a:spcBef>
                <a:spcPts val="0"/>
              </a:spcBef>
              <a:spcAft>
                <a:spcPts val="0"/>
              </a:spcAft>
              <a:buFontTx/>
              <a:buChar char="-"/>
            </a:pPr>
            <a:r>
              <a:rPr 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tạo một vùng chọn</a:t>
            </a:r>
          </a:p>
          <a:p>
            <a:pPr marR="0" algn="just">
              <a:lnSpc>
                <a:spcPct val="115000"/>
              </a:lnSpc>
              <a:spcBef>
                <a:spcPts val="0"/>
              </a:spcBef>
              <a:spcAft>
                <a:spcPts val="0"/>
              </a:spcAft>
            </a:pPr>
            <a:r>
              <a:rPr 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B1.</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Nháy chuột vào công cụ tạo vùng chọn, chọn cấp thuộc tính của công cụ</a:t>
            </a:r>
          </a:p>
          <a:p>
            <a:pPr marR="0" algn="just">
              <a:lnSpc>
                <a:spcPct val="115000"/>
              </a:lnSpc>
              <a:spcBef>
                <a:spcPts val="0"/>
              </a:spcBef>
              <a:spcAft>
                <a:spcPts val="0"/>
              </a:spcAft>
            </a:pPr>
            <a:r>
              <a:rPr lang="en-US" sz="2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B2. K</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éo thả chuột để xác định vùng chọn trên ảnh. Nếu giữ phím </a:t>
            </a:r>
            <a:r>
              <a:rPr lang="en-US"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Shift</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thì vùng chọn sẽ là hình vuông hoặc hình tròn. Nếu giữa phím </a:t>
            </a:r>
            <a:r>
              <a:rPr lang="en-US"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Ctrl</a:t>
            </a: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thì vùng chọn sẽ nhận tâm là điểm đầu tiên nhấn chuột trong thao tác kéo thả chuột. </a:t>
            </a:r>
            <a:endParaRPr lang="en-US" sz="26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232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BA8A0-75CC-46D8-9E2A-F30F2AC03C50}"/>
              </a:ext>
            </a:extLst>
          </p:cNvPr>
          <p:cNvSpPr txBox="1"/>
          <p:nvPr/>
        </p:nvSpPr>
        <p:spPr>
          <a:xfrm>
            <a:off x="1247503" y="1132346"/>
            <a:ext cx="9777548" cy="5007781"/>
          </a:xfrm>
          <a:prstGeom prst="rect">
            <a:avLst/>
          </a:prstGeom>
          <a:noFill/>
        </p:spPr>
        <p:txBody>
          <a:bodyPr wrap="square">
            <a:spAutoFit/>
          </a:bodyPr>
          <a:lstStyle/>
          <a:p>
            <a:pPr marL="0" marR="0">
              <a:lnSpc>
                <a:spcPct val="115000"/>
              </a:lnSpc>
              <a:spcBef>
                <a:spcPts val="0"/>
              </a:spcBef>
              <a:spcAft>
                <a:spcPts val="0"/>
              </a:spcAft>
            </a:pPr>
            <a:r>
              <a:rPr lang="en-US" sz="2800" b="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b) Một số thao tác cơ bản với vùng chọn:</a:t>
            </a:r>
            <a:endParaRPr lang="en-US" sz="2800" b="1">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Đảo ngược vùng chọn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 lệnh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Select/Invert.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 và giãn vùng chọn cũ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 lệnh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Shrink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Grown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bảng chọn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Edit. </a:t>
            </a:r>
          </a:p>
          <a:p>
            <a:pPr marL="342900" marR="0" lvl="0" indent="-342900" algn="just">
              <a:lnSpc>
                <a:spcPct val="115000"/>
              </a:lnSpc>
              <a:spcBef>
                <a:spcPts val="0"/>
              </a:spcBef>
              <a:spcAft>
                <a:spcPts val="0"/>
              </a:spcAft>
              <a:buFont typeface="Times New Roman" panose="02020603050405020304" pitchFamily="18" charset="0"/>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Xóa vùng chọn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 cách nhấn phím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Delete</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15000"/>
              </a:lnSpc>
              <a:spcBef>
                <a:spcPts val="0"/>
              </a:spcBef>
              <a:spcAft>
                <a:spcPts val="0"/>
              </a:spcAft>
              <a:buFont typeface="Times New Roman" panose="02020603050405020304" pitchFamily="18" charset="0"/>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 vùng chọn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 lệnh </a:t>
            </a: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Select\None</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 chọn không thuộc bất kì lớp ảnh nào. Các thao tác với vùng chọn tác động vào lớp ảnh đang được chọn nhưng trong phạm vi được xác định bởi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pP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016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FB6D5-740E-4A4B-AB60-9FBCA17E77A9}"/>
              </a:ext>
            </a:extLst>
          </p:cNvPr>
          <p:cNvSpPr txBox="1"/>
          <p:nvPr/>
        </p:nvSpPr>
        <p:spPr>
          <a:xfrm>
            <a:off x="724988" y="609655"/>
            <a:ext cx="10352314" cy="548099"/>
          </a:xfrm>
          <a:prstGeom prst="rect">
            <a:avLst/>
          </a:prstGeom>
          <a:noFill/>
        </p:spPr>
        <p:txBody>
          <a:bodyPr wrap="square">
            <a:spAutoFit/>
          </a:bodyPr>
          <a:lstStyle/>
          <a:p>
            <a:pPr marL="0" marR="0" algn="just">
              <a:lnSpc>
                <a:spcPct val="115000"/>
              </a:lnSpc>
              <a:spcBef>
                <a:spcPts val="0"/>
              </a:spcBef>
              <a:spcAft>
                <a:spcPts val="0"/>
              </a:spcAft>
            </a:pPr>
            <a:r>
              <a:rPr lang="en-US"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Một số kĩ thuật thiết kế sử dụng vùng chọn</a:t>
            </a:r>
            <a:endParaRPr lang="en-US" sz="280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1AE851-2C08-469D-929A-05EED8489DF0}"/>
              </a:ext>
            </a:extLst>
          </p:cNvPr>
          <p:cNvSpPr txBox="1"/>
          <p:nvPr/>
        </p:nvSpPr>
        <p:spPr>
          <a:xfrm>
            <a:off x="724988" y="1668390"/>
            <a:ext cx="10352315" cy="3521220"/>
          </a:xfrm>
          <a:prstGeom prst="rect">
            <a:avLst/>
          </a:prstGeom>
          <a:noFill/>
        </p:spPr>
        <p:txBody>
          <a:bodyPr wrap="square">
            <a:spAutoFit/>
          </a:bodyPr>
          <a:lstStyle/>
          <a:p>
            <a:pPr marL="0" marR="0" algn="just">
              <a:lnSpc>
                <a:spcPct val="115000"/>
              </a:lnSpc>
              <a:spcBef>
                <a:spcPts val="0"/>
              </a:spcBef>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Tạo đường viền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 Thêm một lớp mới, chọn lớp này và xác định một vùng chọn hình tròn (Hình 6b)</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2. Trên lớp vừa tạo, tô màu cho vùng chọn (Hình 6c)</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3. Co vùng chọn với số pixel bằng độ dày của đường viền cần tạo</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4. Xóa vùng chọn sau khi co rồi bỏ vùng chọn (Hình 6c)</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718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108470-2F20-48C7-9C8E-C46568183BE2}"/>
              </a:ext>
            </a:extLst>
          </p:cNvPr>
          <p:cNvPicPr>
            <a:picLocks noChangeAspect="1"/>
          </p:cNvPicPr>
          <p:nvPr/>
        </p:nvPicPr>
        <p:blipFill rotWithShape="1">
          <a:blip r:embed="rId2"/>
          <a:srcRect l="55391" t="35851" r="6451" b="42802"/>
          <a:stretch/>
        </p:blipFill>
        <p:spPr bwMode="auto">
          <a:xfrm>
            <a:off x="1885582" y="2004268"/>
            <a:ext cx="9061092" cy="2849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678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BA8A0-75CC-46D8-9E2A-F30F2AC03C50}"/>
              </a:ext>
            </a:extLst>
          </p:cNvPr>
          <p:cNvSpPr txBox="1"/>
          <p:nvPr/>
        </p:nvSpPr>
        <p:spPr>
          <a:xfrm>
            <a:off x="1247503" y="1132346"/>
            <a:ext cx="9777548" cy="2034660"/>
          </a:xfrm>
          <a:prstGeom prst="rect">
            <a:avLst/>
          </a:prstGeom>
          <a:noFill/>
        </p:spPr>
        <p:txBody>
          <a:bodyPr wrap="square">
            <a:spAutoFit/>
          </a:bodyPr>
          <a:lstStyle/>
          <a:p>
            <a:pPr marL="0" marR="0">
              <a:lnSpc>
                <a:spcPct val="115000"/>
              </a:lnSpc>
              <a:spcBef>
                <a:spcPts val="0"/>
              </a:spcBef>
              <a:spcAft>
                <a:spcPts val="0"/>
              </a:spcAft>
              <a:tabLst>
                <a:tab pos="38100" algn="l"/>
              </a:tabLs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Lồng hình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tabLst>
                <a:tab pos="3810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Tại một số điểm giao cắt giữa hai đối tượng lồng nhau, đối tượng này phải ở trên (hoặc ở dưới) đối tượng kia</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8930135-E139-4D01-ADB1-97ACF5A85DDB}"/>
              </a:ext>
            </a:extLst>
          </p:cNvPr>
          <p:cNvPicPr>
            <a:picLocks noChangeAspect="1"/>
          </p:cNvPicPr>
          <p:nvPr/>
        </p:nvPicPr>
        <p:blipFill rotWithShape="1">
          <a:blip r:embed="rId2"/>
          <a:srcRect l="54160" t="50629" r="5990" b="28298"/>
          <a:stretch/>
        </p:blipFill>
        <p:spPr bwMode="auto">
          <a:xfrm>
            <a:off x="1806076" y="3152407"/>
            <a:ext cx="8660401" cy="2573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519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C420A7-1E7E-4E9C-B45D-2726C5D87E52}"/>
              </a:ext>
            </a:extLst>
          </p:cNvPr>
          <p:cNvSpPr txBox="1"/>
          <p:nvPr/>
        </p:nvSpPr>
        <p:spPr>
          <a:xfrm>
            <a:off x="1050471" y="1335977"/>
            <a:ext cx="10091057" cy="3416320"/>
          </a:xfrm>
          <a:prstGeom prst="rect">
            <a:avLst/>
          </a:prstGeom>
          <a:noFill/>
        </p:spPr>
        <p:txBody>
          <a:bodyPr wrap="square">
            <a:spAutoFit/>
          </a:bodyPr>
          <a:lstStyle/>
          <a:p>
            <a:pPr marL="0" marR="0" algn="just">
              <a:spcBef>
                <a:spcPts val="600"/>
              </a:spcBef>
              <a:spcAft>
                <a:spcPts val="600"/>
              </a:spcAft>
              <a:tabLst>
                <a:tab pos="38100" algn="l"/>
              </a:tabLs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ách thực hiện thao tác lồng hình tại một điểm giao cắt giữa hai hình.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47625" algn="just">
              <a:spcBef>
                <a:spcPts val="600"/>
              </a:spcBef>
              <a:spcAft>
                <a:spcPts val="600"/>
              </a:spcAft>
              <a:tabLst>
                <a:tab pos="38100" algn="l"/>
                <a:tab pos="640080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Chọn lớp cần đưa hình ảnh của nó lên trên hình ảnh của lớp kia tại điểm giao cắt. Ví dụ, chọn lớp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 1.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algn="just">
              <a:spcBef>
                <a:spcPts val="600"/>
              </a:spcBef>
              <a:spcAft>
                <a:spcPts val="600"/>
              </a:spcAft>
            </a:pPr>
            <a:r>
              <a:rPr lang="vi-VN" sz="2800" i="1">
                <a:solidFill>
                  <a:srgbClr val="000000"/>
                </a:solidFill>
                <a:effectLst/>
                <a:latin typeface="Times New Roman" panose="02020603050405020304" pitchFamily="18" charset="0"/>
                <a:ea typeface="Calibri" panose="020F0502020204030204" pitchFamily="34" charset="0"/>
              </a:rPr>
              <a:t>Bước 2.</a:t>
            </a:r>
            <a:r>
              <a:rPr lang="vi-VN" sz="2800">
                <a:solidFill>
                  <a:srgbClr val="000000"/>
                </a:solidFill>
                <a:effectLst/>
                <a:latin typeface="Times New Roman" panose="02020603050405020304" pitchFamily="18" charset="0"/>
                <a:ea typeface="Calibri" panose="020F0502020204030204" pitchFamily="34" charset="0"/>
              </a:rPr>
              <a:t> Tạo một vùng chọn tại điểm giao cắt sao cho nó bao quanh phần hình ảnh đối tượng cần đưa nó lên trên đối tượng kia, ví dụ như ở </a:t>
            </a:r>
            <a:r>
              <a:rPr lang="vi-VN" sz="2800" i="1">
                <a:solidFill>
                  <a:srgbClr val="000000"/>
                </a:solidFill>
                <a:effectLst/>
                <a:latin typeface="Times New Roman" panose="02020603050405020304" pitchFamily="18" charset="0"/>
                <a:ea typeface="Calibri" panose="020F0502020204030204" pitchFamily="34" charset="0"/>
              </a:rPr>
              <a:t>Hình 8a.</a:t>
            </a:r>
            <a:endParaRPr lang="en-US" sz="2800"/>
          </a:p>
        </p:txBody>
      </p:sp>
    </p:spTree>
    <p:extLst>
      <p:ext uri="{BB962C8B-B14F-4D97-AF65-F5344CB8AC3E}">
        <p14:creationId xmlns:p14="http://schemas.microsoft.com/office/powerpoint/2010/main" val="154936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C68DF9-B1BA-45D8-80FE-7441E701C09B}"/>
              </a:ext>
            </a:extLst>
          </p:cNvPr>
          <p:cNvPicPr>
            <a:picLocks noChangeAspect="1"/>
          </p:cNvPicPr>
          <p:nvPr/>
        </p:nvPicPr>
        <p:blipFill rotWithShape="1">
          <a:blip r:embed="rId2"/>
          <a:srcRect l="53852" t="45156" r="6451" b="34866"/>
          <a:stretch/>
        </p:blipFill>
        <p:spPr bwMode="auto">
          <a:xfrm>
            <a:off x="1675059" y="2124873"/>
            <a:ext cx="9219364" cy="26082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769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A1C103-23AF-4755-8253-E4401503043F}"/>
              </a:ext>
            </a:extLst>
          </p:cNvPr>
          <p:cNvSpPr txBox="1"/>
          <p:nvPr/>
        </p:nvSpPr>
        <p:spPr>
          <a:xfrm>
            <a:off x="1123405" y="1450893"/>
            <a:ext cx="9927771" cy="3521220"/>
          </a:xfrm>
          <a:prstGeom prst="rect">
            <a:avLst/>
          </a:prstGeom>
          <a:noFill/>
        </p:spPr>
        <p:txBody>
          <a:bodyPr wrap="square">
            <a:spAutoFit/>
          </a:bodyPr>
          <a:lstStyle/>
          <a:p>
            <a:pPr marL="38100" marR="0" algn="just">
              <a:lnSpc>
                <a:spcPct val="115000"/>
              </a:lnSpc>
              <a:spcBef>
                <a:spcPts val="0"/>
              </a:spcBef>
              <a:spcAft>
                <a:spcPts val="0"/>
              </a:spcAft>
              <a:tabLst>
                <a:tab pos="3810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3</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Nhấn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Ctrl + 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Ctrl + V</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=&gt; Một lớp động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Floating Section</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xuất hiện như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8b</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Nháy đúp chuột vào lớp này và đổi tên lớp</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chuyển lớp mới lên trên lớp đối tượng cần đưa nó xuống dưới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8c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8100" marR="0" algn="just">
              <a:lnSpc>
                <a:spcPct val="115000"/>
              </a:lnSpc>
              <a:spcBef>
                <a:spcPts val="0"/>
              </a:spcBef>
              <a:spcAft>
                <a:spcPts val="0"/>
              </a:spcAft>
              <a:tabLst>
                <a:tab pos="3810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Ví dụ, sau khi đưa lớp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Mảnh vòng 1</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lên ta được kết quả như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7c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9708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98357-40F3-4A4C-A700-2611B7393ED3}"/>
              </a:ext>
            </a:extLst>
          </p:cNvPr>
          <p:cNvSpPr txBox="1"/>
          <p:nvPr/>
        </p:nvSpPr>
        <p:spPr>
          <a:xfrm>
            <a:off x="986246" y="682530"/>
            <a:ext cx="6100354" cy="548099"/>
          </a:xfrm>
          <a:prstGeom prst="rect">
            <a:avLst/>
          </a:prstGeom>
          <a:noFill/>
        </p:spPr>
        <p:txBody>
          <a:bodyPr wrap="square">
            <a:spAutoFit/>
          </a:bodyPr>
          <a:lstStyle/>
          <a:p>
            <a:pPr marL="0" marR="0" algn="just">
              <a:lnSpc>
                <a:spcPct val="115000"/>
              </a:lnSpc>
              <a:spcBef>
                <a:spcPts val="0"/>
              </a:spcBef>
              <a:spcAft>
                <a:spcPts val="0"/>
              </a:spcAft>
            </a:pPr>
            <a:r>
              <a:rPr lang="en-US"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vi-VN"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Sử dụng đường dẫn (Paths)</a:t>
            </a:r>
            <a:endParaRPr lang="en-US" sz="280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85F87F-5DEF-46A0-8FB3-C207E4D1574A}"/>
              </a:ext>
            </a:extLst>
          </p:cNvPr>
          <p:cNvSpPr txBox="1"/>
          <p:nvPr/>
        </p:nvSpPr>
        <p:spPr>
          <a:xfrm>
            <a:off x="986245" y="1484301"/>
            <a:ext cx="10091057" cy="4016741"/>
          </a:xfrm>
          <a:prstGeom prst="rect">
            <a:avLst/>
          </a:prstGeom>
          <a:noFill/>
        </p:spPr>
        <p:txBody>
          <a:bodyPr wrap="square">
            <a:spAutoFit/>
          </a:bodyPr>
          <a:lstStyle/>
          <a:p>
            <a:pPr marL="0" marR="19050" indent="19050">
              <a:lnSpc>
                <a:spcPct val="115000"/>
              </a:lnSpc>
              <a:spcBef>
                <a:spcPts val="0"/>
              </a:spcBef>
              <a:spcAft>
                <a:spcPts val="0"/>
              </a:spcAft>
              <a:tabLst>
                <a:tab pos="-19050" algn="l"/>
              </a:tabLst>
            </a:pP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Đường dẫn và cách tạo đường dẫn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457200" marR="19050" indent="-457200" algn="just">
              <a:lnSpc>
                <a:spcPct val="115000"/>
              </a:lnSpc>
              <a:spcBef>
                <a:spcPts val="0"/>
              </a:spcBef>
              <a:spcAft>
                <a:spcPts val="0"/>
              </a:spcAft>
              <a:buFontTx/>
              <a:buChar char="-"/>
              <a:tabLst>
                <a:tab pos="-1905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 vẽ hình có hình dạng tùy ý cần sử dụng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 dẫn</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(Paths)</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457200" marR="19050" indent="-457200" algn="just">
              <a:lnSpc>
                <a:spcPct val="115000"/>
              </a:lnSpc>
              <a:spcBef>
                <a:spcPts val="0"/>
              </a:spcBef>
              <a:spcAft>
                <a:spcPts val="0"/>
              </a:spcAft>
              <a:buFontTx/>
              <a:buChar char="-"/>
              <a:tabLst>
                <a:tab pos="-19050" algn="l"/>
              </a:tabLs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tạo đường dẫn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R="19050" algn="just">
              <a:lnSpc>
                <a:spcPct val="115000"/>
              </a:lnSpc>
              <a:spcBef>
                <a:spcPts val="0"/>
              </a:spcBef>
              <a:spcAft>
                <a:spcPts val="0"/>
              </a:spcAft>
              <a:tabLst>
                <a:tab pos="-1905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 chuột vào công cụ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Paths</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19050" algn="just">
              <a:lnSpc>
                <a:spcPct val="115000"/>
              </a:lnSpc>
              <a:spcBef>
                <a:spcPts val="0"/>
              </a:spcBef>
              <a:spcAft>
                <a:spcPts val="0"/>
              </a:spcAft>
              <a:tabLst>
                <a:tab pos="-1905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2</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Lần lượt nháy chuột tại các điểm (gọi là các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 mốc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thứ tự đó chúng tạo thành đường dẫn cần vẽ. Nếu kéo thả điểm mốc cuối cùng trùng với điểm mốc đầu tiên thì sẽ nhận được đường dẫn khép kín (xem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9a</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229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BD61F9-E972-46F3-B9BB-46CD116049C5}"/>
              </a:ext>
            </a:extLst>
          </p:cNvPr>
          <p:cNvSpPr txBox="1"/>
          <p:nvPr/>
        </p:nvSpPr>
        <p:spPr>
          <a:xfrm>
            <a:off x="3045823" y="1124147"/>
            <a:ext cx="6100354" cy="3851550"/>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indent="457200" algn="ctr">
              <a:lnSpc>
                <a:spcPct val="115000"/>
              </a:lnSpc>
              <a:spcBef>
                <a:spcPts val="0"/>
              </a:spcBef>
              <a:spcAft>
                <a:spcPts val="0"/>
              </a:spcAft>
            </a:pPr>
            <a:r>
              <a:rPr lang="en-US" sz="2800" i="1">
                <a:effectLst/>
                <a:latin typeface="Times New Roman" panose="02020603050405020304" pitchFamily="18" charset="0"/>
                <a:ea typeface="Calibri" panose="020F0502020204030204" pitchFamily="34" charset="0"/>
                <a:cs typeface="Times New Roman" panose="02020603050405020304" pitchFamily="18" charset="0"/>
              </a:rPr>
              <a:t>Khi thiết kế một sản phẩm đồ họa có nên đưa tất cả các đối tượng vào cùng một lớp ảnh không? Tại sao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649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EB8C2C-CD52-44DB-BB6C-7F3E455BA00C}"/>
              </a:ext>
            </a:extLst>
          </p:cNvPr>
          <p:cNvSpPr txBox="1"/>
          <p:nvPr/>
        </p:nvSpPr>
        <p:spPr>
          <a:xfrm>
            <a:off x="933993" y="781993"/>
            <a:ext cx="10117183" cy="1539139"/>
          </a:xfrm>
          <a:prstGeom prst="rect">
            <a:avLst/>
          </a:prstGeom>
          <a:noFill/>
        </p:spPr>
        <p:txBody>
          <a:bodyPr wrap="square">
            <a:spAutoFit/>
          </a:bodyPr>
          <a:lstStyle/>
          <a:p>
            <a:pPr marL="0" marR="19050" algn="just">
              <a:lnSpc>
                <a:spcPct val="115000"/>
              </a:lnSpc>
              <a:spcBef>
                <a:spcPts val="0"/>
              </a:spcBef>
              <a:spcAft>
                <a:spcPts val="0"/>
              </a:spcAft>
              <a:tabLst>
                <a:tab pos="-19050" algn="l"/>
              </a:tabLst>
            </a:pP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3</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một đường dẫn được tạo ra, biểu tượng của nó sẽ xuất hiện trong bảng quản lí đường dẫn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Paths</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9b</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Nháy đúp chuột vào tên đường dẫn để gõ tên mới cho nó (</a:t>
            </a:r>
            <a:r>
              <a:rPr lang="vi-VN"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9c</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04805A-5510-48BD-8048-4EAD462542C8}"/>
              </a:ext>
            </a:extLst>
          </p:cNvPr>
          <p:cNvPicPr>
            <a:picLocks noChangeAspect="1"/>
          </p:cNvPicPr>
          <p:nvPr/>
        </p:nvPicPr>
        <p:blipFill rotWithShape="1">
          <a:blip r:embed="rId2"/>
          <a:srcRect l="55698" t="53640" r="11529" b="25561"/>
          <a:stretch/>
        </p:blipFill>
        <p:spPr bwMode="auto">
          <a:xfrm>
            <a:off x="2199001" y="2906521"/>
            <a:ext cx="7793998" cy="27808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886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D96C70-E435-417C-9209-63F795A7DC99}"/>
              </a:ext>
            </a:extLst>
          </p:cNvPr>
          <p:cNvSpPr txBox="1"/>
          <p:nvPr/>
        </p:nvSpPr>
        <p:spPr>
          <a:xfrm>
            <a:off x="972094" y="1369083"/>
            <a:ext cx="10247811" cy="3025700"/>
          </a:xfrm>
          <a:prstGeom prst="rect">
            <a:avLst/>
          </a:prstGeom>
          <a:noFill/>
        </p:spPr>
        <p:txBody>
          <a:bodyPr wrap="square">
            <a:spAutoFit/>
          </a:bodyPr>
          <a:lstStyle/>
          <a:p>
            <a:pPr marL="0" marR="0">
              <a:lnSpc>
                <a:spcPct val="115000"/>
              </a:lnSpc>
              <a:spcBef>
                <a:spcPts val="0"/>
              </a:spcBef>
              <a:spcAft>
                <a:spcPts val="0"/>
              </a:spcAft>
            </a:pPr>
            <a:r>
              <a:rPr lang="vi-VN" sz="2800" b="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b) Thiết kế và chỉnh sửa đường dẫn</a:t>
            </a:r>
            <a:endParaRPr lang="en-US" sz="2800" b="1">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marL="457200" marR="0" indent="-457200" algn="just">
              <a:lnSpc>
                <a:spcPct val="115000"/>
              </a:lnSpc>
              <a:spcBef>
                <a:spcPts val="0"/>
              </a:spcBef>
              <a:spcAft>
                <a:spcPts val="0"/>
              </a:spcAft>
              <a:buFontTx/>
              <a:buChar char="-"/>
            </a:pP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Công cụ Paths có 2 chế độ: chế độ thiết kế (Design) và chế độ chỉnh sửa (Edit) đường dẫn. </a:t>
            </a:r>
            <a:endPar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R="0" algn="just">
              <a:lnSpc>
                <a:spcPct val="115000"/>
              </a:lnSpc>
              <a:spcBef>
                <a:spcPts val="0"/>
              </a:spcBef>
              <a:spcAft>
                <a:spcPts val="0"/>
              </a:spcAft>
            </a:pPr>
            <a:r>
              <a:rPr lang="en-US" sz="280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Chế độ thiết kế hỗ trợ các thao tác được mô tả trong Hình 10a, 10b, 10c. </a:t>
            </a:r>
            <a:endPar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R="0" algn="just">
              <a:lnSpc>
                <a:spcPct val="115000"/>
              </a:lnSpc>
              <a:spcBef>
                <a:spcPts val="0"/>
              </a:spcBef>
              <a:spcAft>
                <a:spcPts val="0"/>
              </a:spcAft>
            </a:pPr>
            <a:r>
              <a:rPr lang="en-US" sz="280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Chế độ chỉnh sửa hỗ trợ các thao tác trong Hình 10b , 10d</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260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A38287-7FC3-4EC6-9643-2CB5C776BD42}"/>
              </a:ext>
            </a:extLst>
          </p:cNvPr>
          <p:cNvPicPr>
            <a:picLocks noChangeAspect="1"/>
          </p:cNvPicPr>
          <p:nvPr/>
        </p:nvPicPr>
        <p:blipFill rotWithShape="1">
          <a:blip r:embed="rId2"/>
          <a:srcRect l="55714" t="63245" r="6786" b="18461"/>
          <a:stretch/>
        </p:blipFill>
        <p:spPr>
          <a:xfrm>
            <a:off x="2299062" y="3134189"/>
            <a:ext cx="7206343" cy="1976598"/>
          </a:xfrm>
          <a:prstGeom prst="rect">
            <a:avLst/>
          </a:prstGeom>
        </p:spPr>
      </p:pic>
      <p:pic>
        <p:nvPicPr>
          <p:cNvPr id="4" name="Picture 3">
            <a:extLst>
              <a:ext uri="{FF2B5EF4-FFF2-40B4-BE49-F238E27FC236}">
                <a16:creationId xmlns:a16="http://schemas.microsoft.com/office/drawing/2014/main" id="{893BC160-8844-4F6A-B602-50B35801A7B6}"/>
              </a:ext>
            </a:extLst>
          </p:cNvPr>
          <p:cNvPicPr>
            <a:picLocks noChangeAspect="1"/>
          </p:cNvPicPr>
          <p:nvPr/>
        </p:nvPicPr>
        <p:blipFill rotWithShape="1">
          <a:blip r:embed="rId2"/>
          <a:srcRect l="55714" t="30659" r="6786" b="51047"/>
          <a:stretch/>
        </p:blipFill>
        <p:spPr>
          <a:xfrm>
            <a:off x="2299062" y="705394"/>
            <a:ext cx="7206343" cy="1976598"/>
          </a:xfrm>
          <a:prstGeom prst="rect">
            <a:avLst/>
          </a:prstGeom>
        </p:spPr>
      </p:pic>
    </p:spTree>
    <p:extLst>
      <p:ext uri="{BB962C8B-B14F-4D97-AF65-F5344CB8AC3E}">
        <p14:creationId xmlns:p14="http://schemas.microsoft.com/office/powerpoint/2010/main" val="2649136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4D231C-FFDD-47AD-ADEF-F9295F92A281}"/>
              </a:ext>
            </a:extLst>
          </p:cNvPr>
          <p:cNvSpPr txBox="1"/>
          <p:nvPr/>
        </p:nvSpPr>
        <p:spPr>
          <a:xfrm>
            <a:off x="1024345" y="1156237"/>
            <a:ext cx="10143309" cy="4016741"/>
          </a:xfrm>
          <a:prstGeom prst="rect">
            <a:avLst/>
          </a:prstGeom>
          <a:noFill/>
        </p:spPr>
        <p:txBody>
          <a:bodyPr wrap="square">
            <a:spAutoFit/>
          </a:bodyPr>
          <a:lstStyle/>
          <a:p>
            <a:pPr marL="0" marR="0" algn="just">
              <a:lnSpc>
                <a:spcPct val="115000"/>
              </a:lnSpc>
              <a:spcBef>
                <a:spcPts val="0"/>
              </a:spcBef>
              <a:spcAft>
                <a:spcPts val="0"/>
              </a:spcAft>
            </a:pPr>
            <a:r>
              <a:rPr lang="vi-VN"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Uốn cong đoạn nối:</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Kéo thả một điểm nào đó trên đoạn nối giữa hai điểm mốc để làm cong đoạn nối (xuất hiện hai tiếp tuyến với đường cong tại hai đầu mút của nó) (Hình 10a) .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vi-VN"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Điều chỉnh tiếp tuyến của đường cong:</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Kéo thả chuột tại điểm đầu tiếp tuyến của đường cong sẽ thay đổi hưởng và độ dài của chúng, làm thay đổi hình dạng đường cong (Hình 10b).</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vi-VN"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Di chuyển điển mốc:</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Kéo thả chuột từ điểm mốc đến vị trí khác để thay đổi hình dạng của các đường nối với điểm này (Hinh l0c)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3800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4D221-B677-4ACD-9504-0B7711C7DE0B}"/>
              </a:ext>
            </a:extLst>
          </p:cNvPr>
          <p:cNvSpPr txBox="1"/>
          <p:nvPr/>
        </p:nvSpPr>
        <p:spPr>
          <a:xfrm>
            <a:off x="1012371" y="1921443"/>
            <a:ext cx="10038806" cy="3025700"/>
          </a:xfrm>
          <a:prstGeom prst="rect">
            <a:avLst/>
          </a:prstGeom>
          <a:noFill/>
        </p:spPr>
        <p:txBody>
          <a:bodyPr wrap="square">
            <a:spAutoFit/>
          </a:bodyPr>
          <a:lstStyle/>
          <a:p>
            <a:pPr marL="0" marR="0" algn="just">
              <a:lnSpc>
                <a:spcPct val="115000"/>
              </a:lnSpc>
              <a:spcBef>
                <a:spcPts val="0"/>
              </a:spcBef>
              <a:spcAft>
                <a:spcPts val="0"/>
              </a:spcAft>
            </a:pPr>
            <a:r>
              <a:rPr lang="vi-VN"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Thêm Điểm mốc:</a:t>
            </a: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Nháy chuột vào một vị trí trên đường cong để thêm đểm mốc. xuất hiện hai tiếp tuyến tại đó. Các tiếp tuyến dùng để điều chỉnh hình dạng của đường cong (Hình 10d)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Muốn hiện lại một đường dẫn đã tạo trước đó để chỉnh sửa lại, trong bảng quản lí đường dẫn, nháy chuột phải vào biểu tượng đường dẫn và chọn lệnh Edit Path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412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CB0D67-F610-4989-99B1-EC3D0E784519}"/>
              </a:ext>
            </a:extLst>
          </p:cNvPr>
          <p:cNvSpPr txBox="1"/>
          <p:nvPr/>
        </p:nvSpPr>
        <p:spPr>
          <a:xfrm>
            <a:off x="1962694" y="421094"/>
            <a:ext cx="8266611" cy="3851550"/>
          </a:xfrm>
          <a:prstGeom prst="cloudCallout">
            <a:avLst>
              <a:gd name="adj1" fmla="val -56229"/>
              <a:gd name="adj2" fmla="val 57752"/>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Hãy tìm hiểu v</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ề</a:t>
            </a:r>
            <a:r>
              <a:rPr lang="vi-VN"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các thao tác cơ bản đối với đường dẫn. Từ đó cho biết: Trong các hình bên, em vẽ được những hình nào? Hãy trình bày cách vẽ chúng</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D7D73D3-D4F5-49BE-93C2-D45E9C50398C}"/>
              </a:ext>
            </a:extLst>
          </p:cNvPr>
          <p:cNvPicPr>
            <a:picLocks noChangeAspect="1"/>
          </p:cNvPicPr>
          <p:nvPr/>
        </p:nvPicPr>
        <p:blipFill rotWithShape="1">
          <a:blip r:embed="rId2"/>
          <a:srcRect l="78870" t="48580" r="5376" b="43237"/>
          <a:stretch/>
        </p:blipFill>
        <p:spPr bwMode="auto">
          <a:xfrm>
            <a:off x="3238545" y="4615634"/>
            <a:ext cx="5226186" cy="15265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562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643A8B-453D-4136-B3E3-50CC01C1A26A}"/>
              </a:ext>
            </a:extLst>
          </p:cNvPr>
          <p:cNvSpPr txBox="1"/>
          <p:nvPr/>
        </p:nvSpPr>
        <p:spPr>
          <a:xfrm>
            <a:off x="1123404" y="722105"/>
            <a:ext cx="10345783" cy="5413790"/>
          </a:xfrm>
          <a:prstGeom prst="rect">
            <a:avLst/>
          </a:prstGeom>
          <a:noFill/>
        </p:spPr>
        <p:txBody>
          <a:bodyPr wrap="square">
            <a:spAutoFit/>
          </a:bodyPr>
          <a:lstStyle/>
          <a:p>
            <a:pPr marL="0" marR="0" algn="just">
              <a:lnSpc>
                <a:spcPct val="115000"/>
              </a:lnSpc>
              <a:spcBef>
                <a:spcPts val="0"/>
              </a:spcBef>
              <a:spcAft>
                <a:spcPts val="0"/>
              </a:spcAft>
            </a:pPr>
            <a:r>
              <a:rPr lang="vi-VN" sz="2800" b="1" i="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 Các thao tác cơ bản đối với đường dẫn </a:t>
            </a:r>
            <a:endParaRPr lang="en-US" sz="2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Chuyển đổi giữa đường dẫn và vùng chọn: </a:t>
            </a: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C1</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Select</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From</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Nháy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Selection From Path</a:t>
            </a: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Select\To Path</a:t>
            </a: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Nháy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Stroke Path ở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tùy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pixel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FG</a:t>
            </a: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algn="just"/>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Tô</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màu</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vùng</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đường</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dẫn</a:t>
            </a:r>
            <a:r>
              <a:rPr lang="fr-FR" sz="2800" dirty="0">
                <a:solidFill>
                  <a:srgbClr val="000000"/>
                </a:solidFill>
                <a:effectLst/>
                <a:latin typeface="Times New Roman" panose="02020603050405020304" pitchFamily="18" charset="0"/>
                <a:ea typeface="Calibri" panose="020F0502020204030204" pitchFamily="34" charset="0"/>
              </a:rPr>
              <a:t> : </a:t>
            </a:r>
            <a:r>
              <a:rPr lang="fr-FR" sz="2800" dirty="0" err="1">
                <a:solidFill>
                  <a:srgbClr val="000000"/>
                </a:solidFill>
                <a:effectLst/>
                <a:latin typeface="Times New Roman" panose="02020603050405020304" pitchFamily="18" charset="0"/>
                <a:ea typeface="Calibri" panose="020F0502020204030204" pitchFamily="34" charset="0"/>
              </a:rPr>
              <a:t>Nháy</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chuột</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vào</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nút</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lệnh</a:t>
            </a:r>
            <a:r>
              <a:rPr lang="fr-FR" sz="2800" b="1" dirty="0">
                <a:solidFill>
                  <a:srgbClr val="000000"/>
                </a:solidFill>
                <a:effectLst/>
                <a:latin typeface="Times New Roman" panose="02020603050405020304" pitchFamily="18" charset="0"/>
                <a:ea typeface="Calibri" panose="020F0502020204030204" pitchFamily="34" charset="0"/>
              </a:rPr>
              <a:t> Fill Path</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trong</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bảng</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tùy</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chọn</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Màu</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được</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tô</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mặc</a:t>
            </a:r>
            <a:r>
              <a:rPr lang="fr-FR" sz="2800" dirty="0">
                <a:solidFill>
                  <a:srgbClr val="000000"/>
                </a:solidFill>
                <a:effectLst/>
                <a:latin typeface="Times New Roman" panose="02020603050405020304" pitchFamily="18" charset="0"/>
                <a:ea typeface="Calibri" panose="020F050202020403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rPr>
              <a:t>định</a:t>
            </a:r>
            <a:r>
              <a:rPr lang="fr-FR" sz="2800" dirty="0">
                <a:solidFill>
                  <a:srgbClr val="000000"/>
                </a:solidFill>
                <a:effectLst/>
                <a:latin typeface="Times New Roman" panose="02020603050405020304" pitchFamily="18" charset="0"/>
                <a:ea typeface="Calibri" panose="020F0502020204030204" pitchFamily="34" charset="0"/>
              </a:rPr>
              <a:t> là </a:t>
            </a:r>
            <a:r>
              <a:rPr lang="fr-FR" sz="2800" dirty="0" err="1">
                <a:solidFill>
                  <a:srgbClr val="000000"/>
                </a:solidFill>
                <a:effectLst/>
                <a:latin typeface="Times New Roman" panose="02020603050405020304" pitchFamily="18" charset="0"/>
                <a:ea typeface="Calibri" panose="020F0502020204030204" pitchFamily="34" charset="0"/>
              </a:rPr>
              <a:t>màu</a:t>
            </a:r>
            <a:r>
              <a:rPr lang="fr-FR" sz="2800" dirty="0">
                <a:solidFill>
                  <a:srgbClr val="000000"/>
                </a:solidFill>
                <a:effectLst/>
                <a:latin typeface="Times New Roman" panose="02020603050405020304" pitchFamily="18" charset="0"/>
                <a:ea typeface="Calibri" panose="020F0502020204030204" pitchFamily="34" charset="0"/>
              </a:rPr>
              <a:t> FG</a:t>
            </a:r>
            <a:endParaRPr lang="en-US" sz="2800" dirty="0"/>
          </a:p>
        </p:txBody>
      </p:sp>
    </p:spTree>
    <p:extLst>
      <p:ext uri="{BB962C8B-B14F-4D97-AF65-F5344CB8AC3E}">
        <p14:creationId xmlns:p14="http://schemas.microsoft.com/office/powerpoint/2010/main" val="427636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0A9C5-1FF2-4302-919D-7515AE8D8F3F}"/>
              </a:ext>
            </a:extLst>
          </p:cNvPr>
          <p:cNvSpPr txBox="1"/>
          <p:nvPr/>
        </p:nvSpPr>
        <p:spPr>
          <a:xfrm>
            <a:off x="1012371" y="813159"/>
            <a:ext cx="9855926" cy="548099"/>
          </a:xfrm>
          <a:prstGeom prst="rect">
            <a:avLst/>
          </a:prstGeom>
          <a:noFill/>
        </p:spPr>
        <p:txBody>
          <a:bodyPr wrap="square">
            <a:spAutoFit/>
          </a:bodyPr>
          <a:lstStyle/>
          <a:p>
            <a:pPr marL="0" marR="0" algn="just">
              <a:lnSpc>
                <a:spcPct val="115000"/>
              </a:lnSpc>
              <a:spcBef>
                <a:spcPts val="0"/>
              </a:spcBef>
              <a:spcAft>
                <a:spcPts val="0"/>
              </a:spcAft>
            </a:pPr>
            <a:r>
              <a:rPr lang="en-US"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 Kĩ thuật </a:t>
            </a:r>
            <a:r>
              <a:rPr lang="vi-VN"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thiết kế “Cắt xén chi tiết thừa”</a:t>
            </a:r>
            <a:endParaRPr lang="en-US" sz="280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CCC43C4-F662-4D6C-BB03-E3CCA57B4B35}"/>
              </a:ext>
            </a:extLst>
          </p:cNvPr>
          <p:cNvSpPr txBox="1"/>
          <p:nvPr/>
        </p:nvSpPr>
        <p:spPr>
          <a:xfrm>
            <a:off x="1012371" y="1579831"/>
            <a:ext cx="9855926" cy="4016741"/>
          </a:xfrm>
          <a:prstGeom prst="rect">
            <a:avLst/>
          </a:prstGeom>
          <a:noFill/>
        </p:spPr>
        <p:txBody>
          <a:bodyPr wrap="square">
            <a:spAutoFit/>
          </a:bodyPr>
          <a:lstStyle/>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B1. Xác định vùng chọn để khoang vùng chỗ cần cắt xén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B2. Chọn lớp chứa hình ảnh và xóa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B3. Bỏ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Ví dụ: Cắt xén hình để nó giống như phần đầu của một dải nơ</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B1. Vùng cần cắt được xác định bởi một đường dẫn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B2. Đường dẫn này được chuyển thành vùng chọn để xóa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B3. Bỏ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073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79A4-FF0C-4C62-B60C-E35F0FDF4576}"/>
              </a:ext>
            </a:extLst>
          </p:cNvPr>
          <p:cNvPicPr>
            <a:picLocks noChangeAspect="1"/>
          </p:cNvPicPr>
          <p:nvPr/>
        </p:nvPicPr>
        <p:blipFill rotWithShape="1">
          <a:blip r:embed="rId2"/>
          <a:srcRect l="55471" t="43630" r="8309" b="35310"/>
          <a:stretch/>
        </p:blipFill>
        <p:spPr bwMode="auto">
          <a:xfrm>
            <a:off x="1609980" y="1962898"/>
            <a:ext cx="8972040" cy="29322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3579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7BCC54-A042-44F5-98A6-897CAAE13A81}"/>
              </a:ext>
            </a:extLst>
          </p:cNvPr>
          <p:cNvSpPr txBox="1"/>
          <p:nvPr/>
        </p:nvSpPr>
        <p:spPr>
          <a:xfrm>
            <a:off x="1173479" y="724022"/>
            <a:ext cx="6100354" cy="523220"/>
          </a:xfrm>
          <a:prstGeom prst="rect">
            <a:avLst/>
          </a:prstGeom>
          <a:noFill/>
        </p:spPr>
        <p:txBody>
          <a:bodyPr wrap="square">
            <a:spAutoFit/>
          </a:bodyPr>
          <a:lstStyle/>
          <a:p>
            <a:r>
              <a:rPr lang="nl-NL" sz="2800" b="1">
                <a:solidFill>
                  <a:srgbClr val="0070C0"/>
                </a:solidFill>
                <a:effectLst/>
                <a:latin typeface="Times New Roman" panose="02020603050405020304" pitchFamily="18" charset="0"/>
                <a:ea typeface="Calibri" panose="020F0502020204030204" pitchFamily="34" charset="0"/>
              </a:rPr>
              <a:t>7. Thực hành</a:t>
            </a:r>
            <a:endParaRPr lang="en-US" sz="2800" b="1">
              <a:solidFill>
                <a:srgbClr val="0070C0"/>
              </a:solidFill>
            </a:endParaRPr>
          </a:p>
        </p:txBody>
      </p:sp>
      <p:sp>
        <p:nvSpPr>
          <p:cNvPr id="4" name="Rectangle 2">
            <a:extLst>
              <a:ext uri="{FF2B5EF4-FFF2-40B4-BE49-F238E27FC236}">
                <a16:creationId xmlns:a16="http://schemas.microsoft.com/office/drawing/2014/main" id="{EA2AAB05-9ABA-4F3F-A7BE-979B30A21884}"/>
              </a:ext>
            </a:extLst>
          </p:cNvPr>
          <p:cNvSpPr>
            <a:spLocks noChangeArrowheads="1"/>
          </p:cNvSpPr>
          <p:nvPr/>
        </p:nvSpPr>
        <p:spPr bwMode="auto">
          <a:xfrm>
            <a:off x="1173479" y="1575987"/>
            <a:ext cx="9845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1.</a:t>
            </a: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Thiết kế các hình tròn đồng tâm như Hình 12</a:t>
            </a:r>
            <a:endParaRPr kumimoji="0" lang="en-US" altLang="en-US" sz="4400" b="0" i="0" u="none" strike="noStrike" cap="none" normalizeH="0" baseline="0">
              <a:ln>
                <a:noFill/>
              </a:ln>
              <a:solidFill>
                <a:schemeClr val="tx1"/>
              </a:solidFill>
              <a:effectLst/>
              <a:latin typeface="Arial" panose="020B0604020202020204" pitchFamily="34" charset="0"/>
            </a:endParaRPr>
          </a:p>
        </p:txBody>
      </p:sp>
      <p:pic>
        <p:nvPicPr>
          <p:cNvPr id="1025" name="Picture 166">
            <a:extLst>
              <a:ext uri="{FF2B5EF4-FFF2-40B4-BE49-F238E27FC236}">
                <a16:creationId xmlns:a16="http://schemas.microsoft.com/office/drawing/2014/main" id="{FC48F00C-4A9F-41D5-8140-2C380A7F9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280" t="41151" r="6358" b="38284"/>
          <a:stretch>
            <a:fillRect/>
          </a:stretch>
        </p:blipFill>
        <p:spPr bwMode="auto">
          <a:xfrm>
            <a:off x="4465319" y="2164255"/>
            <a:ext cx="2066110" cy="17811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A0C882D-0203-46D6-9C35-20092B9AF0C1}"/>
              </a:ext>
            </a:extLst>
          </p:cNvPr>
          <p:cNvSpPr>
            <a:spLocks noChangeArrowheads="1"/>
          </p:cNvSpPr>
          <p:nvPr/>
        </p:nvSpPr>
        <p:spPr bwMode="auto">
          <a:xfrm>
            <a:off x="1173479" y="4160827"/>
            <a:ext cx="984504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 dẫn thực hiện</a:t>
            </a:r>
            <a:endParaRPr kumimoji="0" lang="en-US" altLang="en-US" sz="2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Dùng kĩ thuật tạo đường viền để tạo các hình tròn theo thứ tự từ ngoài vào trong. Mỗi hình tròn được tạo trên một lớp riêng. </a:t>
            </a:r>
            <a:endParaRPr kumimoji="0" lang="en-US" altLang="en-US" sz="2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Gợi ý như Hình 13</a:t>
            </a:r>
            <a:endParaRPr kumimoji="0" lang="en-US" altLang="en-US" sz="4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645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954E3F-C90F-4AED-8C5E-30BBC9987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5F274D6-81B5-4350-AFD5-014504FF5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F200E9-8116-4990-B241-6223D73CDEC5}"/>
              </a:ext>
            </a:extLst>
          </p:cNvPr>
          <p:cNvSpPr>
            <a:spLocks noGrp="1"/>
          </p:cNvSpPr>
          <p:nvPr>
            <p:ph type="title"/>
          </p:nvPr>
        </p:nvSpPr>
        <p:spPr>
          <a:xfrm>
            <a:off x="0" y="-1"/>
            <a:ext cx="4654296" cy="6858000"/>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a:noFill/>
          </a:ln>
        </p:spPr>
        <p:txBody>
          <a:bodyPr>
            <a:normAutofit/>
          </a:bodyPr>
          <a:lstStyle/>
          <a:p>
            <a:pPr marL="0" marR="0">
              <a:lnSpc>
                <a:spcPct val="115000"/>
              </a:lnSpc>
              <a:spcBef>
                <a:spcPts val="0"/>
              </a:spcBef>
              <a:spcAft>
                <a:spcPts val="0"/>
              </a:spcAft>
            </a:pPr>
            <a:r>
              <a:rPr lang="en-US" sz="3600" b="1">
                <a:solidFill>
                  <a:srgbClr val="1F3864"/>
                </a:solidFill>
                <a:effectLst/>
                <a:latin typeface="Times New Roman" panose="02020603050405020304" pitchFamily="18" charset="0"/>
                <a:ea typeface="Calibri" panose="020F0502020204030204" pitchFamily="34" charset="0"/>
                <a:cs typeface="Times New Roman" panose="02020603050405020304" pitchFamily="18" charset="0"/>
              </a:rPr>
              <a:t>1. Khám phá các lớp ảnh</a:t>
            </a:r>
            <a:endParaRPr lang="en-US" sz="3600">
              <a:effectLst/>
              <a:latin typeface="Times New Roman" panose="02020603050405020304" pitchFamily="18" charset="0"/>
              <a:ea typeface="Calibri" panose="020F0502020204030204" pitchFamily="34" charset="0"/>
              <a:cs typeface="Arial" panose="020B0604020202020204" pitchFamily="34" charset="0"/>
            </a:endParaRPr>
          </a:p>
        </p:txBody>
      </p:sp>
      <p:sp useBgFill="1">
        <p:nvSpPr>
          <p:cNvPr id="12" name="Rectangle 11">
            <a:extLst>
              <a:ext uri="{FF2B5EF4-FFF2-40B4-BE49-F238E27FC236}">
                <a16:creationId xmlns:a16="http://schemas.microsoft.com/office/drawing/2014/main" id="{8D21268E-FF5E-4624-BB9D-B825216E9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819B5D-60BA-4995-92D8-FC547E604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vi-VN"/>
          </a:p>
        </p:txBody>
      </p:sp>
      <p:pic>
        <p:nvPicPr>
          <p:cNvPr id="11" name="Picture 10">
            <a:extLst>
              <a:ext uri="{FF2B5EF4-FFF2-40B4-BE49-F238E27FC236}">
                <a16:creationId xmlns:a16="http://schemas.microsoft.com/office/drawing/2014/main" id="{B203C1CE-4ACC-4CA4-8DED-D3A977ADA0A8}"/>
              </a:ext>
            </a:extLst>
          </p:cNvPr>
          <p:cNvPicPr>
            <a:picLocks noChangeAspect="1"/>
          </p:cNvPicPr>
          <p:nvPr/>
        </p:nvPicPr>
        <p:blipFill rotWithShape="1">
          <a:blip r:embed="rId3"/>
          <a:srcRect l="62366" t="24950" r="8284" b="52246"/>
          <a:stretch/>
        </p:blipFill>
        <p:spPr bwMode="auto">
          <a:xfrm>
            <a:off x="5134082" y="3497229"/>
            <a:ext cx="6657740" cy="2920683"/>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AFC12EC7-13D1-4216-9520-E072BC711CE5}"/>
              </a:ext>
            </a:extLst>
          </p:cNvPr>
          <p:cNvSpPr txBox="1"/>
          <p:nvPr/>
        </p:nvSpPr>
        <p:spPr>
          <a:xfrm>
            <a:off x="5338017" y="635508"/>
            <a:ext cx="6100354" cy="2606676"/>
          </a:xfrm>
          <a:prstGeom prst="rect">
            <a:avLst/>
          </a:prstGeom>
          <a:noFill/>
        </p:spPr>
        <p:txBody>
          <a:bodyPr wrap="square">
            <a:spAutoFit/>
          </a:bodyPr>
          <a:lstStyle/>
          <a:p>
            <a:pPr marL="0" marR="0" algn="just">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Trong logo “Cờ cổ động” (</a:t>
            </a:r>
            <a:r>
              <a:rPr lang="vi-VN" sz="2400" i="1">
                <a:effectLst/>
                <a:latin typeface="Times New Roman" panose="02020603050405020304" pitchFamily="18" charset="0"/>
                <a:ea typeface="Calibri" panose="020F0502020204030204" pitchFamily="34" charset="0"/>
                <a:cs typeface="Times New Roman" panose="02020603050405020304" pitchFamily="18" charset="0"/>
              </a:rPr>
              <a:t>Hình 1a</a:t>
            </a:r>
            <a:r>
              <a:rPr lang="vi-VN" sz="2400">
                <a:effectLst/>
                <a:latin typeface="Times New Roman" panose="02020603050405020304" pitchFamily="18" charset="0"/>
                <a:ea typeface="Calibri" panose="020F0502020204030204" pitchFamily="34" charset="0"/>
                <a:cs typeface="Times New Roman" panose="02020603050405020304" pitchFamily="18" charset="0"/>
              </a:rPr>
              <a:t>), một bạn vô tình thay đổi thứ tự một lớp ảnh của logo làm lá cờ trên logo bị biến mất (</a:t>
            </a:r>
            <a:r>
              <a:rPr lang="vi-VN" sz="2400" i="1">
                <a:effectLst/>
                <a:latin typeface="Times New Roman" panose="02020603050405020304" pitchFamily="18" charset="0"/>
                <a:ea typeface="Calibri" panose="020F0502020204030204" pitchFamily="34" charset="0"/>
                <a:cs typeface="Times New Roman" panose="02020603050405020304" pitchFamily="18" charset="0"/>
              </a:rPr>
              <a:t>Hình 1c).</a:t>
            </a:r>
            <a:r>
              <a:rPr lang="vi-VN" sz="2400">
                <a:effectLst/>
                <a:latin typeface="Times New Roman" panose="02020603050405020304" pitchFamily="18" charset="0"/>
                <a:ea typeface="Calibri" panose="020F0502020204030204" pitchFamily="34" charset="0"/>
                <a:cs typeface="Times New Roman" panose="02020603050405020304" pitchFamily="18" charset="0"/>
              </a:rPr>
              <a:t> Thứ tự mới của các lớp ảnh </a:t>
            </a:r>
            <a:r>
              <a:rPr lang="vi-VN" sz="2400" i="1">
                <a:effectLst/>
                <a:latin typeface="Times New Roman" panose="02020603050405020304" pitchFamily="18" charset="0"/>
                <a:ea typeface="Calibri" panose="020F0502020204030204" pitchFamily="34" charset="0"/>
                <a:cs typeface="Times New Roman" panose="02020603050405020304" pitchFamily="18" charset="0"/>
              </a:rPr>
              <a:t>như Hình 1b</a:t>
            </a:r>
            <a:r>
              <a:rPr lang="vi-VN" sz="2400">
                <a:effectLst/>
                <a:latin typeface="Times New Roman" panose="02020603050405020304" pitchFamily="18" charset="0"/>
                <a:ea typeface="Calibri" panose="020F0502020204030204" pitchFamily="34" charset="0"/>
                <a:cs typeface="Times New Roman" panose="02020603050405020304" pitchFamily="18" charset="0"/>
              </a:rPr>
              <a:t>. Em hãy đoán xem bạn đó thay đổi thứ tự lớp ảnh nào. Thứ tự ban đầu của nó là gì ?</a:t>
            </a:r>
            <a:endParaRPr lang="en-US" sz="24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505969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98C09-EDB8-4619-8CA1-83FE500B6EB2}"/>
              </a:ext>
            </a:extLst>
          </p:cNvPr>
          <p:cNvPicPr>
            <a:picLocks noChangeAspect="1"/>
          </p:cNvPicPr>
          <p:nvPr/>
        </p:nvPicPr>
        <p:blipFill rotWithShape="1">
          <a:blip r:embed="rId2"/>
          <a:srcRect l="53654" t="36190" r="4547" b="39276"/>
          <a:stretch/>
        </p:blipFill>
        <p:spPr bwMode="auto">
          <a:xfrm>
            <a:off x="1539680" y="1722074"/>
            <a:ext cx="9112640" cy="3006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91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2BFBEB-FCE6-4614-A33D-0E47F8653D32}"/>
              </a:ext>
            </a:extLst>
          </p:cNvPr>
          <p:cNvSpPr>
            <a:spLocks noChangeArrowheads="1"/>
          </p:cNvSpPr>
          <p:nvPr/>
        </p:nvSpPr>
        <p:spPr bwMode="auto">
          <a:xfrm>
            <a:off x="1149531" y="555006"/>
            <a:ext cx="963917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2.</a:t>
            </a: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Thiết kế hình tròn và hình vuông lồng nhau</a:t>
            </a:r>
            <a:endParaRPr kumimoji="0" lang="en-US" altLang="en-US"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hãy thiết kế hình tròn và hình vuông lồng nhau như  </a:t>
            </a:r>
            <a:r>
              <a:rPr kumimoji="0" lang="en-US" altLang="en-US" sz="2800" b="1"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14</a:t>
            </a:r>
            <a:r>
              <a:rPr kumimoji="0" lang="en-US" altLang="en-US" sz="2800" b="0"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pic>
        <p:nvPicPr>
          <p:cNvPr id="2049" name="Picture 168">
            <a:extLst>
              <a:ext uri="{FF2B5EF4-FFF2-40B4-BE49-F238E27FC236}">
                <a16:creationId xmlns:a16="http://schemas.microsoft.com/office/drawing/2014/main" id="{3023F1BB-26E6-435D-8034-7B9087816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295" t="30246" r="18761" b="43736"/>
          <a:stretch>
            <a:fillRect/>
          </a:stretch>
        </p:blipFill>
        <p:spPr bwMode="auto">
          <a:xfrm>
            <a:off x="4728753" y="2119368"/>
            <a:ext cx="3187338" cy="35623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947BA3DA-A61D-485A-95C5-5B9659E72957}"/>
              </a:ext>
            </a:extLst>
          </p:cNvPr>
          <p:cNvSpPr>
            <a:spLocks noChangeArrowheads="1"/>
          </p:cNvSpPr>
          <p:nvPr/>
        </p:nvSpPr>
        <p:spPr bwMode="auto">
          <a:xfrm>
            <a:off x="1149531" y="211936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Tree>
    <p:extLst>
      <p:ext uri="{BB962C8B-B14F-4D97-AF65-F5344CB8AC3E}">
        <p14:creationId xmlns:p14="http://schemas.microsoft.com/office/powerpoint/2010/main" val="3988768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E64522-8A94-4AD2-9491-D3C8A819E6F3}"/>
              </a:ext>
            </a:extLst>
          </p:cNvPr>
          <p:cNvSpPr txBox="1"/>
          <p:nvPr/>
        </p:nvSpPr>
        <p:spPr>
          <a:xfrm>
            <a:off x="1012370" y="1106507"/>
            <a:ext cx="10169435" cy="4016741"/>
          </a:xfrm>
          <a:prstGeom prst="rect">
            <a:avLst/>
          </a:prstGeom>
          <a:noFill/>
        </p:spPr>
        <p:txBody>
          <a:bodyPr wrap="square">
            <a:spAutoFit/>
          </a:bodyPr>
          <a:lstStyle/>
          <a:p>
            <a:pPr marL="0" marR="0" algn="just">
              <a:lnSpc>
                <a:spcPct val="115000"/>
              </a:lnSpc>
              <a:spcBef>
                <a:spcPts val="0"/>
              </a:spcBef>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Hướng dẫn thực hiện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Trước hết sử dụng kĩ thuật tạo đường viên để tạo hình tròn và hình vuông (đồng tâm). Giả sử lớp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vuông</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ở trên lớp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tròn</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15a</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Quay hình vuông để được kết quả như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15b</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Sử dụng kỹ thuật lồng hình để đưa hình vuông xuống dưới hình tròn tại 4 điểm giao cắt. </a:t>
            </a:r>
            <a:r>
              <a:rPr lang="en-US" sz="2800" b="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16</a:t>
            </a:r>
            <a:r>
              <a:rPr lang="en-US" sz="2800" b="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gợi ý quá trình thực hiện lồng hình tại điểm giao cắt thứ nhất. Các điểm giao cắt còn lại thực hiện tương tự.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426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4B9642-93EB-4240-8A7C-9D52F2608F56}"/>
              </a:ext>
            </a:extLst>
          </p:cNvPr>
          <p:cNvPicPr>
            <a:picLocks noChangeAspect="1"/>
          </p:cNvPicPr>
          <p:nvPr/>
        </p:nvPicPr>
        <p:blipFill rotWithShape="1">
          <a:blip r:embed="rId2"/>
          <a:srcRect l="60198" t="31726" r="10258" b="43239"/>
          <a:stretch/>
        </p:blipFill>
        <p:spPr bwMode="auto">
          <a:xfrm>
            <a:off x="980751" y="1685968"/>
            <a:ext cx="4843326" cy="270201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C2C4328-5D4E-4FFB-91E6-6202D0615F1F}"/>
              </a:ext>
            </a:extLst>
          </p:cNvPr>
          <p:cNvPicPr>
            <a:picLocks noChangeAspect="1"/>
          </p:cNvPicPr>
          <p:nvPr/>
        </p:nvPicPr>
        <p:blipFill rotWithShape="1">
          <a:blip r:embed="rId3"/>
          <a:srcRect l="60755" t="30734" r="14434" b="32078"/>
          <a:stretch/>
        </p:blipFill>
        <p:spPr bwMode="auto">
          <a:xfrm>
            <a:off x="6367924" y="1228338"/>
            <a:ext cx="5224545" cy="44013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688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33B2F2-AABE-4C36-9BDD-AFA62309BFBA}"/>
              </a:ext>
            </a:extLst>
          </p:cNvPr>
          <p:cNvPicPr>
            <a:picLocks noChangeAspect="1"/>
          </p:cNvPicPr>
          <p:nvPr/>
        </p:nvPicPr>
        <p:blipFill rotWithShape="1">
          <a:blip r:embed="rId2"/>
          <a:srcRect l="54643" t="27417" r="3357" b="34468"/>
          <a:stretch/>
        </p:blipFill>
        <p:spPr>
          <a:xfrm>
            <a:off x="1066800" y="863080"/>
            <a:ext cx="10058400" cy="5131840"/>
          </a:xfrm>
          <a:prstGeom prst="rect">
            <a:avLst/>
          </a:prstGeom>
        </p:spPr>
      </p:pic>
    </p:spTree>
    <p:extLst>
      <p:ext uri="{BB962C8B-B14F-4D97-AF65-F5344CB8AC3E}">
        <p14:creationId xmlns:p14="http://schemas.microsoft.com/office/powerpoint/2010/main" val="1776418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B20933-C2B6-4A8E-88EC-1A17EE9E0481}"/>
              </a:ext>
            </a:extLst>
          </p:cNvPr>
          <p:cNvSpPr txBox="1"/>
          <p:nvPr/>
        </p:nvSpPr>
        <p:spPr>
          <a:xfrm>
            <a:off x="855617" y="1712437"/>
            <a:ext cx="10352314" cy="3025700"/>
          </a:xfrm>
          <a:prstGeom prst="rect">
            <a:avLst/>
          </a:prstGeom>
          <a:noFill/>
        </p:spPr>
        <p:txBody>
          <a:bodyPr wrap="square">
            <a:spAutoFit/>
          </a:bodyPr>
          <a:lstStyle/>
          <a:p>
            <a:pPr marL="0" marR="0">
              <a:lnSpc>
                <a:spcPct val="115000"/>
              </a:lnSpc>
              <a:spcBef>
                <a:spcPts val="0"/>
              </a:spcBef>
              <a:spcAft>
                <a:spcPts val="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1. Em hãy thiết kế logo “10A5 ICT GROUP” như</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17</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 ý thực hiện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indent="171450" algn="just">
              <a:lnSpc>
                <a:spcPct val="115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 hết thực hiện theo hướng dẫn của Bài 2 để tạo khung logo gồm hình vuông và hình tròn lồng nhau. Tô màu gradient cho nền logo và chèn các văn bản vào trong khung logo theo yêu cầu để nhận được kết quả như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18</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525A14EE-5E4E-435D-B450-2E403EC824CC}"/>
              </a:ext>
            </a:extLst>
          </p:cNvPr>
          <p:cNvSpPr txBox="1"/>
          <p:nvPr/>
        </p:nvSpPr>
        <p:spPr>
          <a:xfrm>
            <a:off x="3045823" y="742796"/>
            <a:ext cx="6100354" cy="707886"/>
          </a:xfrm>
          <a:prstGeom prst="rect">
            <a:avLst/>
          </a:prstGeom>
          <a:noFill/>
        </p:spPr>
        <p:txBody>
          <a:bodyPr wrap="square">
            <a:spAutoFit/>
          </a:bodyPr>
          <a:lstStyle/>
          <a:p>
            <a:pPr algn="ctr"/>
            <a:r>
              <a:rPr lang="en-US" sz="4000" b="1">
                <a:solidFill>
                  <a:srgbClr val="FF0000"/>
                </a:solidFill>
                <a:latin typeface="Times New Roman" panose="02020603050405020304" pitchFamily="18" charset="0"/>
              </a:rPr>
              <a:t>BÀI TẬP</a:t>
            </a:r>
            <a:endParaRPr lang="en-US" sz="4000">
              <a:solidFill>
                <a:srgbClr val="FF0000"/>
              </a:solidFill>
            </a:endParaRPr>
          </a:p>
        </p:txBody>
      </p:sp>
    </p:spTree>
    <p:extLst>
      <p:ext uri="{BB962C8B-B14F-4D97-AF65-F5344CB8AC3E}">
        <p14:creationId xmlns:p14="http://schemas.microsoft.com/office/powerpoint/2010/main" val="2201827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 table, Excel&#10;&#10;Description automatically generated">
            <a:extLst>
              <a:ext uri="{FF2B5EF4-FFF2-40B4-BE49-F238E27FC236}">
                <a16:creationId xmlns:a16="http://schemas.microsoft.com/office/drawing/2014/main" id="{0BC638BA-DCA4-466C-8452-5CE7B5113757}"/>
              </a:ext>
            </a:extLst>
          </p:cNvPr>
          <p:cNvPicPr>
            <a:picLocks noChangeAspect="1"/>
          </p:cNvPicPr>
          <p:nvPr/>
        </p:nvPicPr>
        <p:blipFill rotWithShape="1">
          <a:blip r:embed="rId2"/>
          <a:srcRect l="58123" t="42642" r="7195" b="33079"/>
          <a:stretch/>
        </p:blipFill>
        <p:spPr bwMode="auto">
          <a:xfrm>
            <a:off x="3002461" y="550302"/>
            <a:ext cx="6187077" cy="198389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953EF72-6927-4807-8966-D9E338EE3F7A}"/>
              </a:ext>
            </a:extLst>
          </p:cNvPr>
          <p:cNvSpPr txBox="1"/>
          <p:nvPr/>
        </p:nvSpPr>
        <p:spPr>
          <a:xfrm>
            <a:off x="972093" y="2786478"/>
            <a:ext cx="10247812" cy="3521220"/>
          </a:xfrm>
          <a:prstGeom prst="rect">
            <a:avLst/>
          </a:prstGeom>
          <a:noFill/>
        </p:spPr>
        <p:txBody>
          <a:bodyPr wrap="square">
            <a:spAutoFit/>
          </a:bodyPr>
          <a:lstStyle/>
          <a:p>
            <a:pPr marL="0" marR="0" indent="228600" algn="just">
              <a:lnSpc>
                <a:spcPct val="115000"/>
              </a:lnSpc>
              <a:spcBef>
                <a:spcPts val="0"/>
              </a:spcBef>
              <a:spcAft>
                <a:spcPts val="0"/>
              </a:spcAf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Dải nơ bên trái logo được thiết kế bắt đầu từ việc tạo một vùng chọn hình elip trên một lớp mới và tô màu như Hình 19a. Từ hình elip này, tiến hành cắt xén thành dải nơ theo kĩ thuật cắt xén.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indent="228600" algn="just">
              <a:lnSpc>
                <a:spcPct val="115000"/>
              </a:lnSpc>
              <a:spcBef>
                <a:spcPts val="0"/>
              </a:spcBef>
              <a:spcAft>
                <a:spcPts val="0"/>
              </a:spcAf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vùng chọn được xác định trong quá trình cắt xén hình elip được gợi ý như trong Hình 19. Trong đó Hình 19c và Hình 19d minh họa các đường dẫn khoanh vùng chi tiết thừa trước khi chuyển nó thành vùng chọn để xóa.</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9291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 Word&#10;&#10;Description automatically generated">
            <a:extLst>
              <a:ext uri="{FF2B5EF4-FFF2-40B4-BE49-F238E27FC236}">
                <a16:creationId xmlns:a16="http://schemas.microsoft.com/office/drawing/2014/main" id="{70717721-A26C-4CCF-B77B-2414B705E006}"/>
              </a:ext>
            </a:extLst>
          </p:cNvPr>
          <p:cNvPicPr>
            <a:picLocks noChangeAspect="1"/>
          </p:cNvPicPr>
          <p:nvPr/>
        </p:nvPicPr>
        <p:blipFill rotWithShape="1">
          <a:blip r:embed="rId2"/>
          <a:srcRect l="62578" t="26031" r="11236" b="32334"/>
          <a:stretch/>
        </p:blipFill>
        <p:spPr bwMode="auto">
          <a:xfrm>
            <a:off x="3267800" y="901130"/>
            <a:ext cx="5656399" cy="50557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7292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D9702-BE6A-47FD-B1D3-AD5DA91E2FE0}"/>
              </a:ext>
            </a:extLst>
          </p:cNvPr>
          <p:cNvSpPr txBox="1"/>
          <p:nvPr/>
        </p:nvSpPr>
        <p:spPr>
          <a:xfrm>
            <a:off x="1097280" y="925109"/>
            <a:ext cx="9562011" cy="4784771"/>
          </a:xfrm>
          <a:prstGeom prst="rect">
            <a:avLst/>
          </a:prstGeom>
          <a:noFill/>
        </p:spPr>
        <p:txBody>
          <a:bodyPr wrap="square">
            <a:spAutoFit/>
          </a:bodyPr>
          <a:lstStyle/>
          <a:p>
            <a:pPr marL="0" marR="0" algn="just">
              <a:lnSpc>
                <a:spcPct val="115000"/>
              </a:lnSpc>
              <a:spcBef>
                <a:spcPts val="0"/>
              </a:spcBef>
              <a:spcAft>
                <a:spcPts val="0"/>
              </a:spcAft>
            </a:pPr>
            <a:r>
              <a:rPr lang="nl-NL"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2.</a:t>
            </a: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đồng ý với những phát biểu nào sau đây?</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 phần mềm thiết kế đồ họa, ví dụ như phần mềm GIMP:</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Để cho đơn giản, nên thiết kế các đối tượng đồ họa trên cùng một lớp ảnh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R="0" algn="just">
              <a:lnSpc>
                <a:spcPct val="106000"/>
              </a:lnSpc>
              <a:spcBef>
                <a:spcPts val="0"/>
              </a:spcBef>
              <a:spcAft>
                <a:spcPts val="0"/>
              </a:spcAft>
              <a:tabLst>
                <a:tab pos="0" algn="l"/>
                <a:tab pos="457200" algn="l"/>
              </a:tabLs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Một số chi tiết của một lớp ảnh có thể không nhìn thấy trong ảnh hợp thành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228600" marR="0" indent="-228600" algn="just">
              <a:lnSpc>
                <a:spcPct val="106000"/>
              </a:lnSpc>
              <a:spcBef>
                <a:spcPts val="0"/>
              </a:spcBef>
              <a:spcAft>
                <a:spcPts val="0"/>
              </a:spcAft>
              <a:tabLst>
                <a:tab pos="228600" algn="l"/>
                <a:tab pos="457200" algn="l"/>
              </a:tabLs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Không cần có lệnh chuyển đổi giữa đường dẫn và vùng chọn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a:lnSpc>
                <a:spcPct val="106000"/>
              </a:lnSpc>
              <a:spcBef>
                <a:spcPts val="0"/>
              </a:spcBef>
              <a:spcAft>
                <a:spcPts val="800"/>
              </a:spcAft>
              <a:tabLst>
                <a:tab pos="228600" algn="l"/>
                <a:tab pos="457200" algn="l"/>
              </a:tabLs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Các kĩ thuật thiết kế với sự hỗ trợ của các lệnh làm việc với lớp ảnh có thể giúp giảm thời gian thiết kế hoặc thay đổi sự hiển thị của ảnh hợp thành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88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5E3CF8B-6090-4FFC-B9BE-6FF60AEE4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56" name="Straight Connector 55">
            <a:extLst>
              <a:ext uri="{FF2B5EF4-FFF2-40B4-BE49-F238E27FC236}">
                <a16:creationId xmlns:a16="http://schemas.microsoft.com/office/drawing/2014/main" id="{F444405B-FBD8-46A8-84D6-CE72780146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8" name="Rectangle 57">
            <a:extLst>
              <a:ext uri="{FF2B5EF4-FFF2-40B4-BE49-F238E27FC236}">
                <a16:creationId xmlns:a16="http://schemas.microsoft.com/office/drawing/2014/main" id="{221A9CB9-F531-48D3-A506-95FE2534D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8FD39BF5-DFD4-40A5-8009-2EA1391AB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ell">
            <a:extLst>
              <a:ext uri="{FF2B5EF4-FFF2-40B4-BE49-F238E27FC236}">
                <a16:creationId xmlns:a16="http://schemas.microsoft.com/office/drawing/2014/main" id="{F3D62F01-3570-47E7-BD58-A33F86CA1459}"/>
              </a:ext>
            </a:extLst>
          </p:cNvPr>
          <p:cNvPicPr>
            <a:picLocks noChangeAspect="1"/>
          </p:cNvPicPr>
          <p:nvPr/>
        </p:nvPicPr>
        <p:blipFill rotWithShape="1">
          <a:blip r:embed="rId5" cstate="email">
            <a:alphaModFix amt="35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l="288" r="1" b="1"/>
          <a:stretch/>
        </p:blipFill>
        <p:spPr>
          <a:xfrm>
            <a:off x="480691" y="494555"/>
            <a:ext cx="11227442" cy="5883296"/>
          </a:xfrm>
          <a:prstGeom prst="rect">
            <a:avLst/>
          </a:prstGeom>
        </p:spPr>
      </p:pic>
      <p:grpSp>
        <p:nvGrpSpPr>
          <p:cNvPr id="62" name="Group 61">
            <a:extLst>
              <a:ext uri="{FF2B5EF4-FFF2-40B4-BE49-F238E27FC236}">
                <a16:creationId xmlns:a16="http://schemas.microsoft.com/office/drawing/2014/main" id="{3A0F723F-8F96-43F7-9D99-0D837624E1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63" name="Group 62">
              <a:extLst>
                <a:ext uri="{FF2B5EF4-FFF2-40B4-BE49-F238E27FC236}">
                  <a16:creationId xmlns:a16="http://schemas.microsoft.com/office/drawing/2014/main" id="{F1B4D856-F364-4DDD-BC91-4D024A8252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51" name="Oval 72">
                <a:extLst>
                  <a:ext uri="{FF2B5EF4-FFF2-40B4-BE49-F238E27FC236}">
                    <a16:creationId xmlns:a16="http://schemas.microsoft.com/office/drawing/2014/main" id="{72F1CBC0-365A-4E91-A63B-B7599EDED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onut 38">
                <a:extLst>
                  <a:ext uri="{FF2B5EF4-FFF2-40B4-BE49-F238E27FC236}">
                    <a16:creationId xmlns:a16="http://schemas.microsoft.com/office/drawing/2014/main" id="{BE55A32E-C79F-4FD7-8BA4-7F3613D7B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4" name="Group 63">
              <a:extLst>
                <a:ext uri="{FF2B5EF4-FFF2-40B4-BE49-F238E27FC236}">
                  <a16:creationId xmlns:a16="http://schemas.microsoft.com/office/drawing/2014/main" id="{B22DCA41-FD40-45D5-A909-60754B5804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53" name="Oval 70">
                <a:extLst>
                  <a:ext uri="{FF2B5EF4-FFF2-40B4-BE49-F238E27FC236}">
                    <a16:creationId xmlns:a16="http://schemas.microsoft.com/office/drawing/2014/main" id="{03F3D55A-B20B-496C-B8DC-9E0C593E9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nut 36">
                <a:extLst>
                  <a:ext uri="{FF2B5EF4-FFF2-40B4-BE49-F238E27FC236}">
                    <a16:creationId xmlns:a16="http://schemas.microsoft.com/office/drawing/2014/main" id="{60221C8D-9A7A-4F34-AEE0-CF6BE6A4F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5" name="Group 64">
              <a:extLst>
                <a:ext uri="{FF2B5EF4-FFF2-40B4-BE49-F238E27FC236}">
                  <a16:creationId xmlns:a16="http://schemas.microsoft.com/office/drawing/2014/main" id="{B7419ED5-1433-4FFB-A272-D18229B04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57" name="Oval 68">
                <a:extLst>
                  <a:ext uri="{FF2B5EF4-FFF2-40B4-BE49-F238E27FC236}">
                    <a16:creationId xmlns:a16="http://schemas.microsoft.com/office/drawing/2014/main" id="{8CBEE95B-136E-45DC-90DC-5E7C76EB4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nut 34">
                <a:extLst>
                  <a:ext uri="{FF2B5EF4-FFF2-40B4-BE49-F238E27FC236}">
                    <a16:creationId xmlns:a16="http://schemas.microsoft.com/office/drawing/2014/main" id="{7A142A39-09DE-427E-98BE-AB81BBA21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6" name="Group 65">
              <a:extLst>
                <a:ext uri="{FF2B5EF4-FFF2-40B4-BE49-F238E27FC236}">
                  <a16:creationId xmlns:a16="http://schemas.microsoft.com/office/drawing/2014/main" id="{C6260297-94CB-4B81-B325-16CE9D23D5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61" name="Oval 66">
                <a:extLst>
                  <a:ext uri="{FF2B5EF4-FFF2-40B4-BE49-F238E27FC236}">
                    <a16:creationId xmlns:a16="http://schemas.microsoft.com/office/drawing/2014/main" id="{2CFE29B2-BBC3-4B31-9C8A-D8378E5C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onut 32">
                <a:extLst>
                  <a:ext uri="{FF2B5EF4-FFF2-40B4-BE49-F238E27FC236}">
                    <a16:creationId xmlns:a16="http://schemas.microsoft.com/office/drawing/2014/main" id="{9A38BB73-EDDD-49D1-A06C-2B793E000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 name="Title 1">
            <a:extLst>
              <a:ext uri="{FF2B5EF4-FFF2-40B4-BE49-F238E27FC236}">
                <a16:creationId xmlns:a16="http://schemas.microsoft.com/office/drawing/2014/main" id="{FB4F001B-64F9-495D-AEA3-E3764742F8F4}"/>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a:solidFill>
                  <a:schemeClr val="bg1"/>
                </a:solidFill>
              </a:rPr>
              <a:t>THANK YOU!</a:t>
            </a:r>
            <a:endParaRPr lang="en-US" sz="7200" dirty="0">
              <a:solidFill>
                <a:schemeClr val="bg1"/>
              </a:solidFill>
            </a:endParaRPr>
          </a:p>
        </p:txBody>
      </p:sp>
      <p:sp>
        <p:nvSpPr>
          <p:cNvPr id="3" name="Text Placeholder 2">
            <a:extLst>
              <a:ext uri="{FF2B5EF4-FFF2-40B4-BE49-F238E27FC236}">
                <a16:creationId xmlns:a16="http://schemas.microsoft.com/office/drawing/2014/main" id="{CDA346C0-D253-452B-804F-FCA56557312C}"/>
              </a:ext>
            </a:extLst>
          </p:cNvPr>
          <p:cNvSpPr>
            <a:spLocks noGrp="1"/>
          </p:cNvSpPr>
          <p:nvPr>
            <p:ph type="body" idx="1"/>
          </p:nvPr>
        </p:nvSpPr>
        <p:spPr>
          <a:xfrm>
            <a:off x="2453003" y="3729894"/>
            <a:ext cx="7772400" cy="1320802"/>
          </a:xfrm>
        </p:spPr>
        <p:txBody>
          <a:bodyPr vert="horz" lIns="91440" tIns="45720" rIns="91440" bIns="45720" rtlCol="0" anchor="t">
            <a:normAutofit/>
          </a:bodyPr>
          <a:lstStyle/>
          <a:p>
            <a:r>
              <a:rPr lang="en-US" sz="2100" dirty="0">
                <a:solidFill>
                  <a:schemeClr val="bg1"/>
                </a:solidFill>
              </a:rPr>
              <a:t>someone@example.com	</a:t>
            </a:r>
          </a:p>
        </p:txBody>
      </p:sp>
      <p:cxnSp>
        <p:nvCxnSpPr>
          <p:cNvPr id="76" name="Straight Connector 75">
            <a:extLst>
              <a:ext uri="{FF2B5EF4-FFF2-40B4-BE49-F238E27FC236}">
                <a16:creationId xmlns:a16="http://schemas.microsoft.com/office/drawing/2014/main" id="{9135029A-5B59-4B80-8F56-B7BB132D67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4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BB025A-D314-4009-8E04-60923A4E9249}"/>
              </a:ext>
            </a:extLst>
          </p:cNvPr>
          <p:cNvSpPr txBox="1"/>
          <p:nvPr/>
        </p:nvSpPr>
        <p:spPr>
          <a:xfrm>
            <a:off x="881742" y="1286866"/>
            <a:ext cx="10117183" cy="3521220"/>
          </a:xfrm>
          <a:prstGeom prst="rect">
            <a:avLst/>
          </a:prstGeom>
          <a:noFill/>
        </p:spPr>
        <p:txBody>
          <a:bodyPr wrap="square">
            <a:spAutoFit/>
          </a:bodyPr>
          <a:lstStyle/>
          <a:p>
            <a:pPr marL="457200" marR="0" indent="-457200" algn="just">
              <a:lnSpc>
                <a:spcPct val="115000"/>
              </a:lnSpc>
              <a:spcBef>
                <a:spcPts val="0"/>
              </a:spcBef>
              <a:spcAft>
                <a:spcPts val="0"/>
              </a:spcAft>
              <a:buFontTx/>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Khi thiết kế một đối tượng đồ họa mới, mỗi đối tượng nên được tạo trên một lớp riêng.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0"/>
              </a:spcAft>
              <a:buFontTx/>
              <a:buChar char="-"/>
            </a:pPr>
            <a:r>
              <a:rPr lang="vi-VN" sz="2800">
                <a:effectLst/>
                <a:latin typeface="Times New Roman" panose="02020603050405020304" pitchFamily="18" charset="0"/>
                <a:ea typeface="Calibri" panose="020F0502020204030204" pitchFamily="34" charset="0"/>
                <a:cs typeface="Times New Roman" panose="02020603050405020304" pitchFamily="18" charset="0"/>
              </a:rPr>
              <a:t>Ví dụ, nếu lá cờ và ngôi sao cùng được tạo trong một lớp ảnh thì chúng tạo thành một đối tượng duy nhất, không thuận lợi cho việc chỉnh sửa riêng lá cờ hay ngôi sao.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C</a:t>
            </a:r>
            <a:r>
              <a:rPr lang="vi-VN" sz="2800">
                <a:effectLst/>
                <a:latin typeface="Times New Roman" panose="02020603050405020304" pitchFamily="18" charset="0"/>
                <a:ea typeface="Calibri" panose="020F0502020204030204" pitchFamily="34" charset="0"/>
                <a:cs typeface="Times New Roman" panose="02020603050405020304" pitchFamily="18" charset="0"/>
              </a:rPr>
              <a:t>ác lệnh làm việc với lớp: thêm, xóa, nhân đôi lớp, ẩn hoặc hiện và thay đổi thứ tự các lớp (</a:t>
            </a:r>
            <a:r>
              <a:rPr lang="vi-VN" sz="2800" i="1">
                <a:effectLst/>
                <a:latin typeface="Times New Roman" panose="02020603050405020304" pitchFamily="18" charset="0"/>
                <a:ea typeface="Calibri" panose="020F0502020204030204" pitchFamily="34" charset="0"/>
                <a:cs typeface="Times New Roman" panose="02020603050405020304" pitchFamily="18" charset="0"/>
              </a:rPr>
              <a:t>Hình 2)</a:t>
            </a:r>
            <a:r>
              <a:rPr lang="vi-VN"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88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94BC2A-02AF-4238-BD8E-D43FBC563679}"/>
              </a:ext>
            </a:extLst>
          </p:cNvPr>
          <p:cNvPicPr>
            <a:picLocks noChangeAspect="1"/>
          </p:cNvPicPr>
          <p:nvPr/>
        </p:nvPicPr>
        <p:blipFill rotWithShape="1">
          <a:blip r:embed="rId2"/>
          <a:srcRect l="19927" t="31335" r="16185" b="34301"/>
          <a:stretch/>
        </p:blipFill>
        <p:spPr bwMode="auto">
          <a:xfrm>
            <a:off x="644599" y="1773532"/>
            <a:ext cx="10902802" cy="3310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0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BAC538-72DC-487A-9ACA-8807BF421170}"/>
              </a:ext>
            </a:extLst>
          </p:cNvPr>
          <p:cNvSpPr txBox="1"/>
          <p:nvPr/>
        </p:nvSpPr>
        <p:spPr>
          <a:xfrm>
            <a:off x="751113" y="758246"/>
            <a:ext cx="10195560" cy="622799"/>
          </a:xfrm>
          <a:prstGeom prst="rect">
            <a:avLst/>
          </a:prstGeom>
          <a:noFill/>
        </p:spPr>
        <p:txBody>
          <a:bodyPr wrap="square">
            <a:spAutoFit/>
          </a:bodyPr>
          <a:lstStyle/>
          <a:p>
            <a:pPr marL="0" marR="0">
              <a:lnSpc>
                <a:spcPct val="115000"/>
              </a:lnSpc>
              <a:spcBef>
                <a:spcPts val="0"/>
              </a:spcBef>
              <a:spcAft>
                <a:spcPts val="0"/>
              </a:spcAft>
            </a:pPr>
            <a:r>
              <a:rPr lang="en-US" sz="3200" b="1" kern="0">
                <a:solidFill>
                  <a:srgbClr val="2F5496"/>
                </a:solidFill>
                <a:effectLst/>
                <a:latin typeface="Times New Roman" panose="02020603050405020304" pitchFamily="18" charset="0"/>
                <a:ea typeface="Calibri Light" panose="020F0302020204030204" pitchFamily="34" charset="0"/>
                <a:cs typeface="Times New Roman" panose="02020603050405020304" pitchFamily="18" charset="0"/>
              </a:rPr>
              <a:t>2. Một số kĩ thuật thiết kế làm việc với các lớp ảnh</a:t>
            </a:r>
            <a:endParaRPr lang="en-US" sz="3200" b="1" kern="0">
              <a:solidFill>
                <a:srgbClr val="2F5496"/>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48EA4A4-42AE-4611-8702-396A42BC1592}"/>
              </a:ext>
            </a:extLst>
          </p:cNvPr>
          <p:cNvSpPr txBox="1"/>
          <p:nvPr/>
        </p:nvSpPr>
        <p:spPr>
          <a:xfrm>
            <a:off x="966650" y="1381045"/>
            <a:ext cx="9980023" cy="2606676"/>
          </a:xfrm>
          <a:prstGeom prst="rect">
            <a:avLst/>
          </a:prstGeom>
          <a:noFill/>
        </p:spPr>
        <p:txBody>
          <a:bodyPr wrap="square">
            <a:spAutoFit/>
          </a:bodyPr>
          <a:lstStyle/>
          <a:p>
            <a:pPr marL="0" marR="0">
              <a:lnSpc>
                <a:spcPct val="115000"/>
              </a:lnSpc>
              <a:spcBef>
                <a:spcPts val="0"/>
              </a:spcBef>
              <a:spcAft>
                <a:spcPts val="0"/>
              </a:spcAft>
            </a:pPr>
            <a:r>
              <a:rPr lang="en-US" sz="2400" b="1" i="1">
                <a:solidFill>
                  <a:srgbClr val="7030A0"/>
                </a:solidFill>
                <a:effectLst/>
                <a:latin typeface="Times New Roman" panose="02020603050405020304" pitchFamily="18" charset="0"/>
                <a:ea typeface="Calibri Light" panose="020F0302020204030204" pitchFamily="34" charset="0"/>
                <a:cs typeface="Times New Roman" panose="02020603050405020304" pitchFamily="18" charset="0"/>
              </a:rPr>
              <a:t>a) Thiết kế trên lớp bản sao</a:t>
            </a:r>
            <a:endParaRPr lang="en-US" sz="2800" b="1" i="1">
              <a:solidFill>
                <a:srgbClr val="7030A0"/>
              </a:solidFill>
              <a:effectLst/>
              <a:latin typeface="Calibri Light" panose="020F0302020204030204" pitchFamily="34" charset="0"/>
              <a:ea typeface="Calibri Light" panose="020F0302020204030204" pitchFamily="34" charset="0"/>
              <a:cs typeface="Times New Roman" panose="02020603050405020304" pitchFamily="18" charset="0"/>
            </a:endParaRPr>
          </a:p>
          <a:p>
            <a:pPr marL="342900" marR="0" indent="-342900" algn="just">
              <a:lnSpc>
                <a:spcPct val="115000"/>
              </a:lnSpc>
              <a:spcBef>
                <a:spcPts val="0"/>
              </a:spcBef>
              <a:spcAft>
                <a:spcPts val="0"/>
              </a:spcAft>
              <a:buFontTx/>
              <a:buChar char="-"/>
            </a:pPr>
            <a:r>
              <a:rPr lang="en-US" sz="2400">
                <a:effectLst/>
                <a:latin typeface="Times New Roman" panose="02020603050405020304" pitchFamily="18" charset="0"/>
                <a:ea typeface="Calibri" panose="020F0502020204030204" pitchFamily="34" charset="0"/>
                <a:cs typeface="Times New Roman" panose="02020603050405020304" pitchFamily="18" charset="0"/>
              </a:rPr>
              <a:t>Nhiều khi cần thực hiện lệnh nhân đôi vì lớp bản sao được sử dụng trong nhiều trường hợp khác nhau. </a:t>
            </a:r>
          </a:p>
          <a:p>
            <a:pPr marL="342900" marR="0" indent="-342900" algn="just">
              <a:lnSpc>
                <a:spcPct val="115000"/>
              </a:lnSpc>
              <a:spcBef>
                <a:spcPts val="0"/>
              </a:spcBef>
              <a:spcAft>
                <a:spcPts val="0"/>
              </a:spcAft>
              <a:buFontTx/>
              <a:buChar char="-"/>
            </a:pPr>
            <a:r>
              <a:rPr lang="en-US" sz="2400">
                <a:effectLst/>
                <a:latin typeface="Times New Roman" panose="02020603050405020304" pitchFamily="18" charset="0"/>
                <a:ea typeface="Calibri" panose="020F0502020204030204" pitchFamily="34" charset="0"/>
                <a:cs typeface="Times New Roman" panose="02020603050405020304" pitchFamily="18" charset="0"/>
              </a:rPr>
              <a:t>Ví dụ, ở </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Hình 3a, </a:t>
            </a:r>
            <a:r>
              <a:rPr lang="en-US" sz="2400">
                <a:effectLst/>
                <a:latin typeface="Times New Roman" panose="02020603050405020304" pitchFamily="18" charset="0"/>
                <a:ea typeface="Calibri" panose="020F0502020204030204" pitchFamily="34" charset="0"/>
                <a:cs typeface="Times New Roman" panose="02020603050405020304" pitchFamily="18" charset="0"/>
              </a:rPr>
              <a:t>đường nền màu trắng dài trên nơ của hộp quà được tạo trên lớp riêng, việc nhân đôi nó nhiều lần rồi di chuyển các lớp mới đến vị trí phù hợp sẽ nhận được kết quả như </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Hình 3b</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FF5B0DF7-C977-4837-B498-922EA0923B1C}"/>
              </a:ext>
            </a:extLst>
          </p:cNvPr>
          <p:cNvPicPr>
            <a:picLocks noChangeAspect="1"/>
          </p:cNvPicPr>
          <p:nvPr/>
        </p:nvPicPr>
        <p:blipFill rotWithShape="1">
          <a:blip r:embed="rId2"/>
          <a:srcRect l="62372" t="37412" r="7234" b="45856"/>
          <a:stretch/>
        </p:blipFill>
        <p:spPr bwMode="auto">
          <a:xfrm>
            <a:off x="2573813" y="4023524"/>
            <a:ext cx="6681024" cy="20762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427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08E4CC-B1A3-4EA6-A559-48950559277C}"/>
              </a:ext>
            </a:extLst>
          </p:cNvPr>
          <p:cNvPicPr>
            <a:picLocks noChangeAspect="1"/>
          </p:cNvPicPr>
          <p:nvPr/>
        </p:nvPicPr>
        <p:blipFill rotWithShape="1">
          <a:blip r:embed="rId2"/>
          <a:srcRect l="62372" t="37412" r="7234" b="45856"/>
          <a:stretch/>
        </p:blipFill>
        <p:spPr bwMode="auto">
          <a:xfrm>
            <a:off x="1728684" y="508639"/>
            <a:ext cx="8817757" cy="274025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6495A02-527D-4803-A4AF-DBB40BFC94D9}"/>
              </a:ext>
            </a:extLst>
          </p:cNvPr>
          <p:cNvSpPr txBox="1"/>
          <p:nvPr/>
        </p:nvSpPr>
        <p:spPr>
          <a:xfrm>
            <a:off x="1011382" y="3609110"/>
            <a:ext cx="9947563" cy="2530180"/>
          </a:xfrm>
          <a:prstGeom prst="rect">
            <a:avLst/>
          </a:prstGeom>
          <a:noFill/>
        </p:spPr>
        <p:txBody>
          <a:bodyPr wrap="square">
            <a:spAutoFit/>
          </a:bodyPr>
          <a:lstStyle/>
          <a:p>
            <a:pPr marL="342900" marR="0" indent="-3429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Đôi khi, bản sao của đối tượng được chỉnh sửa lại để kết hợp với đối tượng ban đầu. </a:t>
            </a:r>
          </a:p>
          <a:p>
            <a:pPr marL="342900" marR="0" indent="-3429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Ví dụ, sau khi nhân đôi lớp văn bản màu đen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Hình 3c</a:t>
            </a:r>
            <a:r>
              <a:rPr lang="en-US" sz="2800">
                <a:effectLst/>
                <a:latin typeface="Times New Roman" panose="02020603050405020304" pitchFamily="18" charset="0"/>
                <a:ea typeface="Calibri" panose="020F0502020204030204" pitchFamily="34" charset="0"/>
                <a:cs typeface="Times New Roman" panose="02020603050405020304" pitchFamily="18" charset="0"/>
              </a:rPr>
              <a:t>), lớp bản sao được tô lại thành màu xám rồi di chuyển sang phải và xuống dưới văn bản màu đen sẽ nhận được kết quả như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Hình 3d</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61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439CB-CADE-45C7-98D0-4F22264AC8D4}"/>
              </a:ext>
            </a:extLst>
          </p:cNvPr>
          <p:cNvSpPr txBox="1"/>
          <p:nvPr/>
        </p:nvSpPr>
        <p:spPr>
          <a:xfrm>
            <a:off x="829492" y="679869"/>
            <a:ext cx="6100354" cy="490199"/>
          </a:xfrm>
          <a:prstGeom prst="rect">
            <a:avLst/>
          </a:prstGeom>
          <a:noFill/>
        </p:spPr>
        <p:txBody>
          <a:bodyPr wrap="square">
            <a:spAutoFit/>
          </a:bodyPr>
          <a:lstStyle/>
          <a:p>
            <a:pPr marL="0" marR="0">
              <a:lnSpc>
                <a:spcPct val="115000"/>
              </a:lnSpc>
              <a:spcBef>
                <a:spcPts val="0"/>
              </a:spcBef>
              <a:spcAft>
                <a:spcPts val="0"/>
              </a:spcAft>
            </a:pPr>
            <a:r>
              <a:rPr lang="en-US" sz="2400" b="1" i="1">
                <a:solidFill>
                  <a:srgbClr val="4472C4"/>
                </a:solidFill>
                <a:effectLst/>
                <a:latin typeface="Times New Roman" panose="02020603050405020304" pitchFamily="18" charset="0"/>
                <a:ea typeface="Calibri Light" panose="020F0302020204030204" pitchFamily="34" charset="0"/>
                <a:cs typeface="Times New Roman" panose="02020603050405020304" pitchFamily="18" charset="0"/>
              </a:rPr>
              <a:t>b) Hướng tập trung vào một lớp</a:t>
            </a:r>
            <a:r>
              <a:rPr lang="en-US" sz="2400" b="1">
                <a:solidFill>
                  <a:srgbClr val="1F3763"/>
                </a:solidFill>
                <a:effectLst/>
                <a:latin typeface="Times New Roman" panose="02020603050405020304" pitchFamily="18" charset="0"/>
                <a:ea typeface="Calibri Light" panose="020F0302020204030204" pitchFamily="34" charset="0"/>
                <a:cs typeface="Times New Roman" panose="02020603050405020304" pitchFamily="18" charset="0"/>
              </a:rPr>
              <a:t>                                            </a:t>
            </a:r>
            <a:endParaRPr lang="en-US" sz="2800" b="1">
              <a:solidFill>
                <a:srgbClr val="1F3763"/>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4F9A67D-DC8F-47CF-9388-E336879E3206}"/>
              </a:ext>
            </a:extLst>
          </p:cNvPr>
          <p:cNvPicPr>
            <a:picLocks noChangeAspect="1"/>
          </p:cNvPicPr>
          <p:nvPr/>
        </p:nvPicPr>
        <p:blipFill rotWithShape="1">
          <a:blip r:embed="rId2"/>
          <a:srcRect l="76434" t="58707" r="6395" b="23959"/>
          <a:stretch/>
        </p:blipFill>
        <p:spPr bwMode="auto">
          <a:xfrm>
            <a:off x="5434149" y="2017123"/>
            <a:ext cx="5800634" cy="3307004"/>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8DCCE23-39A0-4468-8AAD-D51C16579236}"/>
              </a:ext>
            </a:extLst>
          </p:cNvPr>
          <p:cNvSpPr txBox="1"/>
          <p:nvPr/>
        </p:nvSpPr>
        <p:spPr>
          <a:xfrm>
            <a:off x="829492" y="1305458"/>
            <a:ext cx="4238897" cy="4730334"/>
          </a:xfrm>
          <a:prstGeom prst="rect">
            <a:avLst/>
          </a:prstGeom>
          <a:noFill/>
        </p:spPr>
        <p:txBody>
          <a:bodyPr wrap="square">
            <a:spAutoFit/>
          </a:bodyPr>
          <a:lstStyle/>
          <a:p>
            <a:pPr marL="0" marR="0" indent="45720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Bên trái tên lớp có biểu tượng hình con mắt. Nháy chuột vào đó sẽ tắt (hoặc bật) con mắt để ẩn (hoặc hiện) lớp. </a:t>
            </a:r>
            <a:endParaRPr lang="en-US" sz="2400">
              <a:effectLst/>
              <a:latin typeface="Times New Roman" panose="02020603050405020304" pitchFamily="18" charset="0"/>
              <a:ea typeface="Calibri" panose="020F0502020204030204" pitchFamily="34" charset="0"/>
              <a:cs typeface="Arial" panose="020B0604020202020204" pitchFamily="34" charset="0"/>
            </a:endParaRPr>
          </a:p>
          <a:p>
            <a:pPr marL="0" marR="0" indent="45720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Ví dụ, sau khi nhân đôi lớp văn bản chữ màu đen, lớp bản sao sẽ trùng khít với lớp cũ, không thể phân biệt được lớp mới và lớp cũ. Do vậy phải tạm ẩn lớp ban đầu trước khi tô màu xám cho lớp bản sao (</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Hình 4</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640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316F60-81C4-41BD-9438-C0462B87F406}"/>
              </a:ext>
            </a:extLst>
          </p:cNvPr>
          <p:cNvSpPr txBox="1"/>
          <p:nvPr/>
        </p:nvSpPr>
        <p:spPr>
          <a:xfrm>
            <a:off x="1064622" y="891536"/>
            <a:ext cx="6100354" cy="548099"/>
          </a:xfrm>
          <a:prstGeom prst="rect">
            <a:avLst/>
          </a:prstGeom>
          <a:noFill/>
        </p:spPr>
        <p:txBody>
          <a:bodyPr wrap="square">
            <a:spAutoFit/>
          </a:bodyPr>
          <a:lstStyle/>
          <a:p>
            <a:pPr marL="0" marR="0">
              <a:lnSpc>
                <a:spcPct val="115000"/>
              </a:lnSpc>
              <a:spcBef>
                <a:spcPts val="0"/>
              </a:spcBef>
              <a:spcAft>
                <a:spcPts val="0"/>
              </a:spcAft>
            </a:pPr>
            <a:r>
              <a:rPr lang="en-US" sz="2800" b="1">
                <a:solidFill>
                  <a:srgbClr val="2F5496"/>
                </a:solidFill>
                <a:latin typeface="Times New Roman" panose="02020603050405020304" pitchFamily="18" charset="0"/>
                <a:ea typeface="Calibri" panose="020F0502020204030204" pitchFamily="34" charset="0"/>
                <a:cs typeface="Times New Roman" panose="02020603050405020304" pitchFamily="18" charset="0"/>
              </a:rPr>
              <a:t>c)</a:t>
            </a:r>
            <a:r>
              <a:rPr lang="en-US" sz="2800" b="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Sắp xếp lại các lớp</a:t>
            </a:r>
            <a:endParaRPr lang="en-US" sz="2800" b="1">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FFF3F642-6955-41A4-B014-929C253CBFB0}"/>
              </a:ext>
            </a:extLst>
          </p:cNvPr>
          <p:cNvSpPr txBox="1"/>
          <p:nvPr/>
        </p:nvSpPr>
        <p:spPr>
          <a:xfrm>
            <a:off x="1064622" y="1634061"/>
            <a:ext cx="9751423" cy="3521220"/>
          </a:xfrm>
          <a:prstGeom prst="rect">
            <a:avLst/>
          </a:prstGeom>
          <a:noFill/>
        </p:spPr>
        <p:txBody>
          <a:bodyPr wrap="square">
            <a:spAutoFit/>
          </a:bodyPr>
          <a:lstStyle/>
          <a:p>
            <a:pPr marL="457200" marR="0" indent="-4572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Việc thay đổi thứ tự các lớp sẽ tạo ra sự thay đổi của ảnh hợp thành của chúng ở cửa sổ ảnh. </a:t>
            </a:r>
          </a:p>
          <a:p>
            <a:pPr marL="457200" marR="0" indent="-457200" algn="just">
              <a:lnSpc>
                <a:spcPct val="115000"/>
              </a:lnSpc>
              <a:spcBef>
                <a:spcPts val="0"/>
              </a:spcBef>
              <a:spcAft>
                <a:spcPts val="0"/>
              </a:spcAft>
              <a:buFontTx/>
              <a:buChar char="-"/>
            </a:pPr>
            <a:r>
              <a:rPr lang="en-US" sz="2800">
                <a:effectLst/>
                <a:latin typeface="Times New Roman" panose="02020603050405020304" pitchFamily="18" charset="0"/>
                <a:ea typeface="Calibri" panose="020F0502020204030204" pitchFamily="34" charset="0"/>
                <a:cs typeface="Times New Roman" panose="02020603050405020304" pitchFamily="18" charset="0"/>
              </a:rPr>
              <a:t>Chẳng hạn, sau khi nhân đôi một lớp, lớp bản sao mặc định được tạo ra ở bên trên nó. Sau khi tô xám (shadow) cho lớp bản sao để thể hiện bóng của văn bản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Hình 5a</a:t>
            </a:r>
            <a:r>
              <a:rPr lang="en-US" sz="2800">
                <a:effectLst/>
                <a:latin typeface="Times New Roman" panose="02020603050405020304" pitchFamily="18" charset="0"/>
                <a:ea typeface="Calibri" panose="020F0502020204030204" pitchFamily="34" charset="0"/>
                <a:cs typeface="Times New Roman" panose="02020603050405020304" pitchFamily="18" charset="0"/>
              </a:rPr>
              <a:t>), kết quả không hợp lý vì đáng lẽ phần bóng phải chìm dưới văn bản. Do vậy, chuyển lớp bản sao xuống dưới lớp gốc thì kết quả nhận được sẽ hợp lý hơn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Hình 5b</a:t>
            </a: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75441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M78524312_Recreation Organic design_SL-V1.pptx" id="{F71A86FF-49A3-4B67-A125-11EA00B3A17C}" vid="{EA83300D-506E-4894-9D32-3B71A0743C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75A39CB-C45B-4F08-829C-AB9550EE08FE}">
  <ds:schemaRefs>
    <ds:schemaRef ds:uri="http://schemas.microsoft.com/sharepoint/v3/contenttype/forms"/>
  </ds:schemaRefs>
</ds:datastoreItem>
</file>

<file path=customXml/itemProps2.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C6F0FA-5858-4AD1-8F89-D32310719A5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Recreation design</Template>
  <TotalTime>182</TotalTime>
  <Words>2249</Words>
  <Application>Microsoft Office PowerPoint</Application>
  <PresentationFormat>Màn hình rộng</PresentationFormat>
  <Paragraphs>110</Paragraphs>
  <Slides>39</Slides>
  <Notes>4</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39</vt:i4>
      </vt:variant>
    </vt:vector>
  </HeadingPairs>
  <TitlesOfParts>
    <vt:vector size="45" baseType="lpstr">
      <vt:lpstr>Arial</vt:lpstr>
      <vt:lpstr>Calibri</vt:lpstr>
      <vt:lpstr>Calibri Light</vt:lpstr>
      <vt:lpstr>Garamond</vt:lpstr>
      <vt:lpstr>Times New Roman</vt:lpstr>
      <vt:lpstr>Organic</vt:lpstr>
      <vt:lpstr>BÀI 2 MỘT SỐ KĨ THUẬT THIẾT KẾ SỬ DỤNG VÙNG CHỌN, ĐƯỜNG DẪN VÀ CÁC LỚP ẢNH</vt:lpstr>
      <vt:lpstr>Bản trình bày PowerPoint</vt:lpstr>
      <vt:lpstr>1. Khám phá các lớp ảnh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MỘT SỐ KĨ THUẬT THIẾT KẾ SỬ DỤNG VÙNG CHỌN, ĐƯỜNG DẪN VÀ CÁC LỚP ẢNH</dc:title>
  <dc:creator>HoangThanh Tam</dc:creator>
  <cp:lastModifiedBy>Mận Hoàng</cp:lastModifiedBy>
  <cp:revision>7</cp:revision>
  <dcterms:created xsi:type="dcterms:W3CDTF">2022-02-15T14:17:48Z</dcterms:created>
  <dcterms:modified xsi:type="dcterms:W3CDTF">2024-11-28T02:59:31Z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