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64" r:id="rId4"/>
  </p:sldMasterIdLst>
  <p:notesMasterIdLst>
    <p:notesMasterId r:id="rId27"/>
  </p:notesMasterIdLst>
  <p:handoutMasterIdLst>
    <p:handoutMasterId r:id="rId28"/>
  </p:handoutMasterIdLst>
  <p:sldIdLst>
    <p:sldId id="256" r:id="rId5"/>
    <p:sldId id="259" r:id="rId6"/>
    <p:sldId id="262" r:id="rId7"/>
    <p:sldId id="263" r:id="rId8"/>
    <p:sldId id="264" r:id="rId9"/>
    <p:sldId id="265" r:id="rId10"/>
    <p:sldId id="266" r:id="rId11"/>
    <p:sldId id="267" r:id="rId12"/>
    <p:sldId id="268" r:id="rId13"/>
    <p:sldId id="272" r:id="rId14"/>
    <p:sldId id="269" r:id="rId15"/>
    <p:sldId id="270" r:id="rId16"/>
    <p:sldId id="271" r:id="rId17"/>
    <p:sldId id="273" r:id="rId18"/>
    <p:sldId id="274" r:id="rId19"/>
    <p:sldId id="279" r:id="rId20"/>
    <p:sldId id="275" r:id="rId21"/>
    <p:sldId id="276" r:id="rId22"/>
    <p:sldId id="277" r:id="rId23"/>
    <p:sldId id="278" r:id="rId24"/>
    <p:sldId id="260" r:id="rId25"/>
    <p:sldId id="261" r:id="rId2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12" autoAdjust="0"/>
  </p:normalViewPr>
  <p:slideViewPr>
    <p:cSldViewPr snapToGrid="0">
      <p:cViewPr varScale="1">
        <p:scale>
          <a:sx n="63" d="100"/>
          <a:sy n="63" d="100"/>
        </p:scale>
        <p:origin x="804" y="56"/>
      </p:cViewPr>
      <p:guideLst/>
    </p:cSldViewPr>
  </p:slideViewPr>
  <p:notesTextViewPr>
    <p:cViewPr>
      <p:scale>
        <a:sx n="1" d="1"/>
        <a:sy n="1" d="1"/>
      </p:scale>
      <p:origin x="0" y="0"/>
    </p:cViewPr>
  </p:notesTextViewPr>
  <p:notesViewPr>
    <p:cSldViewPr snapToGrid="0">
      <p:cViewPr varScale="1">
        <p:scale>
          <a:sx n="68" d="100"/>
          <a:sy n="68" d="100"/>
        </p:scale>
        <p:origin x="3288" y="32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09A7646-64A1-4BED-BA0B-77C27DE51A1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7DABEFC0-5AA8-4302-B8B2-9ACD77A2E1D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482F98B-3DC8-431B-BBBF-B7C2B94E730B}" type="datetimeFigureOut">
              <a:rPr lang="en-US" smtClean="0"/>
              <a:t>11/10/2025</a:t>
            </a:fld>
            <a:endParaRPr lang="en-US" dirty="0"/>
          </a:p>
        </p:txBody>
      </p:sp>
      <p:sp>
        <p:nvSpPr>
          <p:cNvPr id="4" name="Footer Placeholder 3">
            <a:extLst>
              <a:ext uri="{FF2B5EF4-FFF2-40B4-BE49-F238E27FC236}">
                <a16:creationId xmlns:a16="http://schemas.microsoft.com/office/drawing/2014/main" id="{016656EA-4150-44D1-821F-53CA0DBA1A3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F6184F06-C917-4D16-B46F-633E54CA499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C1F4691-38BC-4357-BA2E-AC7731A10A45}" type="slidenum">
              <a:rPr lang="en-US" smtClean="0"/>
              <a:t>‹#›</a:t>
            </a:fld>
            <a:endParaRPr lang="en-US" dirty="0"/>
          </a:p>
        </p:txBody>
      </p:sp>
    </p:spTree>
    <p:extLst>
      <p:ext uri="{BB962C8B-B14F-4D97-AF65-F5344CB8AC3E}">
        <p14:creationId xmlns:p14="http://schemas.microsoft.com/office/powerpoint/2010/main" val="32900607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67300D2-6E0D-49B5-9AB1-C6683F5C846D}" type="datetimeFigureOut">
              <a:rPr lang="en-US" smtClean="0"/>
              <a:t>11/10/2025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025FD9-6782-4777-BD37-B8EEBEF1E497}" type="slidenum">
              <a:rPr lang="en-US" smtClean="0"/>
              <a:t>‹#›</a:t>
            </a:fld>
            <a:endParaRPr lang="en-US" dirty="0"/>
          </a:p>
        </p:txBody>
      </p:sp>
    </p:spTree>
    <p:extLst>
      <p:ext uri="{BB962C8B-B14F-4D97-AF65-F5344CB8AC3E}">
        <p14:creationId xmlns:p14="http://schemas.microsoft.com/office/powerpoint/2010/main" val="37208107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025FD9-6782-4777-BD37-B8EEBEF1E497}" type="slidenum">
              <a:rPr lang="en-US" smtClean="0"/>
              <a:t>1</a:t>
            </a:fld>
            <a:endParaRPr lang="en-US" dirty="0"/>
          </a:p>
        </p:txBody>
      </p:sp>
    </p:spTree>
    <p:extLst>
      <p:ext uri="{BB962C8B-B14F-4D97-AF65-F5344CB8AC3E}">
        <p14:creationId xmlns:p14="http://schemas.microsoft.com/office/powerpoint/2010/main" val="27938351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025FD9-6782-4777-BD37-B8EEBEF1E497}" type="slidenum">
              <a:rPr lang="en-US" smtClean="0"/>
              <a:t>2</a:t>
            </a:fld>
            <a:endParaRPr lang="en-US" dirty="0"/>
          </a:p>
        </p:txBody>
      </p:sp>
    </p:spTree>
    <p:extLst>
      <p:ext uri="{BB962C8B-B14F-4D97-AF65-F5344CB8AC3E}">
        <p14:creationId xmlns:p14="http://schemas.microsoft.com/office/powerpoint/2010/main" val="40574567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025FD9-6782-4777-BD37-B8EEBEF1E497}" type="slidenum">
              <a:rPr lang="en-US" smtClean="0"/>
              <a:t>21</a:t>
            </a:fld>
            <a:endParaRPr lang="en-US" dirty="0"/>
          </a:p>
        </p:txBody>
      </p:sp>
    </p:spTree>
    <p:extLst>
      <p:ext uri="{BB962C8B-B14F-4D97-AF65-F5344CB8AC3E}">
        <p14:creationId xmlns:p14="http://schemas.microsoft.com/office/powerpoint/2010/main" val="1600647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025FD9-6782-4777-BD37-B8EEBEF1E497}" type="slidenum">
              <a:rPr lang="en-US" smtClean="0"/>
              <a:t>22</a:t>
            </a:fld>
            <a:endParaRPr lang="en-US" dirty="0"/>
          </a:p>
        </p:txBody>
      </p:sp>
    </p:spTree>
    <p:extLst>
      <p:ext uri="{BB962C8B-B14F-4D97-AF65-F5344CB8AC3E}">
        <p14:creationId xmlns:p14="http://schemas.microsoft.com/office/powerpoint/2010/main" val="28227902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vi-VN"/>
          </a:p>
        </p:txBody>
      </p:sp>
      <p:sp>
        <p:nvSpPr>
          <p:cNvPr id="8" name="Rectangle 7"/>
          <p:cNvSpPr/>
          <p:nvPr/>
        </p:nvSpPr>
        <p:spPr>
          <a:xfrm>
            <a:off x="9270263" y="761999"/>
            <a:ext cx="2925318" cy="5334001"/>
          </a:xfrm>
          <a:prstGeom prst="rect">
            <a:avLst/>
          </a:prstGeom>
          <a:solidFill>
            <a:srgbClr val="C8C8C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vi-VN"/>
          </a:p>
        </p:txBody>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smtClean="0"/>
              <a:pPr/>
              <a:t>11/10/2025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3546601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smtClean="0"/>
              <a:pPr/>
              <a:t>11/10/2025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9439745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smtClean="0"/>
              <a:pPr/>
              <a:t>11/10/2025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41971925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smtClean="0"/>
              <a:pPr/>
              <a:t>11/10/2025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1817945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2">
                    <a:lumMod val="7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586B75A-687E-405C-8A0B-8D00578BA2C3}" type="datetimeFigureOut">
              <a:rPr lang="en-US" smtClean="0"/>
              <a:pPr/>
              <a:t>11/10/2025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4106625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5586B75A-687E-405C-8A0B-8D00578BA2C3}" type="datetimeFigureOut">
              <a:rPr lang="en-US" smtClean="0"/>
              <a:pPr/>
              <a:t>11/10/2025</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4137774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smtClean="0"/>
              <a:pPr/>
              <a:t>11/10/2025</a:t>
            </a:fld>
            <a:endParaRPr lang="en-US" dirty="0"/>
          </a:p>
        </p:txBody>
      </p:sp>
      <p:sp>
        <p:nvSpPr>
          <p:cNvPr id="11" name="Footer Placeholder 10"/>
          <p:cNvSpPr>
            <a:spLocks noGrp="1"/>
          </p:cNvSpPr>
          <p:nvPr>
            <p:ph type="ftr" sz="quarter" idx="11"/>
          </p:nvPr>
        </p:nvSpPr>
        <p:spPr/>
        <p:txBody>
          <a:bodyPr/>
          <a:lstStyle/>
          <a:p>
            <a:endParaRPr lang="en-US" dirty="0"/>
          </a:p>
        </p:txBody>
      </p:sp>
      <p:sp>
        <p:nvSpPr>
          <p:cNvPr id="12" name="Slide Number Placeholder 11"/>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3946604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smtClean="0"/>
              <a:pPr/>
              <a:t>11/10/2025</a:t>
            </a:fld>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6320463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586B75A-687E-405C-8A0B-8D00578BA2C3}" type="datetimeFigureOut">
              <a:rPr lang="en-US" smtClean="0"/>
              <a:pPr/>
              <a:t>11/10/2025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1649208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a:t>Click to edit Master title style</a:t>
            </a:r>
            <a:endParaRPr lang="en-US" dirty="0"/>
          </a:p>
        </p:txBody>
      </p:sp>
      <p:sp>
        <p:nvSpPr>
          <p:cNvPr id="3" name="Content Placeholder 2"/>
          <p:cNvSpPr>
            <a:spLocks noGrp="1"/>
          </p:cNvSpPr>
          <p:nvPr>
            <p:ph idx="1"/>
          </p:nvPr>
        </p:nvSpPr>
        <p:spPr>
          <a:xfrm>
            <a:off x="3906981" y="1852122"/>
            <a:ext cx="2458230" cy="2008678"/>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5586B75A-687E-405C-8A0B-8D00578BA2C3}" type="datetimeFigureOut">
              <a:rPr lang="en-US" smtClean="0"/>
              <a:pPr/>
              <a:t>11/10/2025</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smtClean="0"/>
              <a:pPr/>
              <a:t>‹#›</a:t>
            </a:fld>
            <a:endParaRPr lang="en-US" dirty="0"/>
          </a:p>
        </p:txBody>
      </p:sp>
      <p:sp>
        <p:nvSpPr>
          <p:cNvPr id="11" name="Content Placeholder 2">
            <a:extLst>
              <a:ext uri="{FF2B5EF4-FFF2-40B4-BE49-F238E27FC236}">
                <a16:creationId xmlns:a16="http://schemas.microsoft.com/office/drawing/2014/main" id="{87B0DF2F-DAFD-4616-9E25-0C28D75BF306}"/>
              </a:ext>
            </a:extLst>
          </p:cNvPr>
          <p:cNvSpPr>
            <a:spLocks noGrp="1"/>
          </p:cNvSpPr>
          <p:nvPr>
            <p:ph idx="13"/>
          </p:nvPr>
        </p:nvSpPr>
        <p:spPr>
          <a:xfrm>
            <a:off x="6491805" y="1852122"/>
            <a:ext cx="2458230" cy="2008678"/>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2">
            <a:extLst>
              <a:ext uri="{FF2B5EF4-FFF2-40B4-BE49-F238E27FC236}">
                <a16:creationId xmlns:a16="http://schemas.microsoft.com/office/drawing/2014/main" id="{336DA0F9-D851-437C-A45B-EC125A3D3DB3}"/>
              </a:ext>
            </a:extLst>
          </p:cNvPr>
          <p:cNvSpPr>
            <a:spLocks noGrp="1"/>
          </p:cNvSpPr>
          <p:nvPr>
            <p:ph idx="14"/>
          </p:nvPr>
        </p:nvSpPr>
        <p:spPr>
          <a:xfrm>
            <a:off x="9076629" y="1852122"/>
            <a:ext cx="2458230" cy="2008678"/>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5">
            <a:extLst>
              <a:ext uri="{FF2B5EF4-FFF2-40B4-BE49-F238E27FC236}">
                <a16:creationId xmlns:a16="http://schemas.microsoft.com/office/drawing/2014/main" id="{0FF0BA98-3AB4-4D88-B1C2-6279BCACFAD9}"/>
              </a:ext>
            </a:extLst>
          </p:cNvPr>
          <p:cNvSpPr>
            <a:spLocks noGrp="1"/>
          </p:cNvSpPr>
          <p:nvPr>
            <p:ph type="body" sz="quarter" idx="15"/>
          </p:nvPr>
        </p:nvSpPr>
        <p:spPr>
          <a:xfrm>
            <a:off x="3887792" y="3971924"/>
            <a:ext cx="2477419" cy="803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5">
            <a:extLst>
              <a:ext uri="{FF2B5EF4-FFF2-40B4-BE49-F238E27FC236}">
                <a16:creationId xmlns:a16="http://schemas.microsoft.com/office/drawing/2014/main" id="{D9DEF72B-B924-4A0D-8C83-3B370632C0D3}"/>
              </a:ext>
            </a:extLst>
          </p:cNvPr>
          <p:cNvSpPr>
            <a:spLocks noGrp="1"/>
          </p:cNvSpPr>
          <p:nvPr>
            <p:ph type="body" sz="quarter" idx="16"/>
          </p:nvPr>
        </p:nvSpPr>
        <p:spPr>
          <a:xfrm>
            <a:off x="6472616" y="3971925"/>
            <a:ext cx="2477419" cy="803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5">
            <a:extLst>
              <a:ext uri="{FF2B5EF4-FFF2-40B4-BE49-F238E27FC236}">
                <a16:creationId xmlns:a16="http://schemas.microsoft.com/office/drawing/2014/main" id="{E9D30C54-E9E8-4300-8DA4-352DB3A71A4F}"/>
              </a:ext>
            </a:extLst>
          </p:cNvPr>
          <p:cNvSpPr>
            <a:spLocks noGrp="1"/>
          </p:cNvSpPr>
          <p:nvPr>
            <p:ph type="body" sz="quarter" idx="17"/>
          </p:nvPr>
        </p:nvSpPr>
        <p:spPr>
          <a:xfrm>
            <a:off x="9070240" y="3971924"/>
            <a:ext cx="2458230" cy="803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750801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5586B75A-687E-405C-8A0B-8D00578BA2C3}" type="datetimeFigureOut">
              <a:rPr lang="en-US" smtClean="0"/>
              <a:pPr/>
              <a:t>11/10/2025</a:t>
            </a:fld>
            <a:endParaRPr lang="en-US" dirty="0"/>
          </a:p>
        </p:txBody>
      </p:sp>
      <p:sp>
        <p:nvSpPr>
          <p:cNvPr id="9" name="Footer Placeholder 8"/>
          <p:cNvSpPr>
            <a:spLocks noGrp="1"/>
          </p:cNvSpPr>
          <p:nvPr>
            <p:ph type="ftr" sz="quarter" idx="11"/>
          </p:nvPr>
        </p:nvSpPr>
        <p:spPr>
          <a:xfrm>
            <a:off x="3499101" y="6356350"/>
            <a:ext cx="5911517" cy="365125"/>
          </a:xfrm>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0594109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vi-VN"/>
          </a:p>
        </p:txBody>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vi-VN"/>
          </a:p>
        </p:txBody>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5586B75A-687E-405C-8A0B-8D00578BA2C3}" type="datetimeFigureOut">
              <a:rPr lang="en-US" smtClean="0"/>
              <a:pPr/>
              <a:t>11/10/2025</a:t>
            </a:fld>
            <a:endParaRPr lang="en-US" dirty="0"/>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dirty="0"/>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435939692"/>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Lst>
  <p:hf sldNum="0" hdr="0" ft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75000"/>
              <a:lumOff val="2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75000"/>
              <a:lumOff val="2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75000"/>
              <a:lumOff val="2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hyperlink" Target="https://www.gimp.org/" TargetMode="Externa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869841E-71E7-4F51-8E6F-5E8A5E3756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Plans">
            <a:extLst>
              <a:ext uri="{FF2B5EF4-FFF2-40B4-BE49-F238E27FC236}">
                <a16:creationId xmlns:a16="http://schemas.microsoft.com/office/drawing/2014/main" id="{A3A2E0DA-DA21-447D-AD1F-3DB915DD051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 y="-1"/>
            <a:ext cx="12188932" cy="6858000"/>
          </a:xfrm>
          <a:prstGeom prst="rect">
            <a:avLst/>
          </a:prstGeom>
        </p:spPr>
      </p:pic>
      <p:sp>
        <p:nvSpPr>
          <p:cNvPr id="12" name="Rectangle 11">
            <a:extLst>
              <a:ext uri="{FF2B5EF4-FFF2-40B4-BE49-F238E27FC236}">
                <a16:creationId xmlns:a16="http://schemas.microsoft.com/office/drawing/2014/main" id="{594B067E-A161-4B29-A8FA-FEEB194495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61999"/>
            <a:ext cx="4642228"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vi-VN"/>
          </a:p>
        </p:txBody>
      </p:sp>
      <p:sp>
        <p:nvSpPr>
          <p:cNvPr id="2" name="Title 1">
            <a:extLst>
              <a:ext uri="{FF2B5EF4-FFF2-40B4-BE49-F238E27FC236}">
                <a16:creationId xmlns:a16="http://schemas.microsoft.com/office/drawing/2014/main" id="{7D6CA50C-1A88-4B3F-A34F-FE199F4205A2}"/>
              </a:ext>
            </a:extLst>
          </p:cNvPr>
          <p:cNvSpPr>
            <a:spLocks noGrp="1"/>
          </p:cNvSpPr>
          <p:nvPr>
            <p:ph type="ctrTitle"/>
          </p:nvPr>
        </p:nvSpPr>
        <p:spPr>
          <a:xfrm>
            <a:off x="138544" y="758952"/>
            <a:ext cx="12050408" cy="3813048"/>
          </a:xfrm>
          <a:solidFill>
            <a:srgbClr val="FFFF00"/>
          </a:solidFill>
        </p:spPr>
        <p:txBody>
          <a:bodyPr>
            <a:normAutofit/>
          </a:bodyPr>
          <a:lstStyle/>
          <a:p>
            <a:pPr marL="0" marR="18415" algn="ctr">
              <a:lnSpc>
                <a:spcPct val="115000"/>
              </a:lnSpc>
              <a:spcBef>
                <a:spcPts val="0"/>
              </a:spcBef>
              <a:spcAft>
                <a:spcPts val="0"/>
              </a:spcAft>
            </a:pPr>
            <a:r>
              <a:rPr lang="nl-NL"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CHỦ ĐỀ E</a:t>
            </a:r>
            <a:r>
              <a:rPr lang="nl-NL" sz="3200" b="1" baseline="300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ICT</a:t>
            </a:r>
            <a:r>
              <a:rPr lang="nl-NL" sz="3200" b="1" dirty="0">
                <a:effectLst/>
                <a:latin typeface="Times New Roman" panose="02020603050405020304" pitchFamily="18" charset="0"/>
                <a:ea typeface="Calibri" panose="020F0502020204030204" pitchFamily="34" charset="0"/>
                <a:cs typeface="Times New Roman" panose="02020603050405020304" pitchFamily="18" charset="0"/>
              </a:rPr>
              <a:t> </a:t>
            </a:r>
            <a:br>
              <a:rPr lang="nl-NL" sz="3200" b="1" dirty="0">
                <a:effectLst/>
                <a:latin typeface="Times New Roman" panose="02020603050405020304" pitchFamily="18" charset="0"/>
                <a:ea typeface="Calibri" panose="020F0502020204030204" pitchFamily="34" charset="0"/>
                <a:cs typeface="Times New Roman" panose="02020603050405020304" pitchFamily="18" charset="0"/>
              </a:rPr>
            </a:br>
            <a:r>
              <a:rPr lang="nl-NL"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ỨNG DỤNG TIN HỌC </a:t>
            </a:r>
            <a:br>
              <a:rPr lang="nl-NL"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br>
            <a:r>
              <a:rPr lang="nl-NL"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ICT – PHẦN MỀM THIẾT KẾ ĐỒ HỌA</a:t>
            </a:r>
            <a:br>
              <a:rPr lang="en-US" sz="3200" dirty="0">
                <a:effectLst/>
                <a:latin typeface="Times New Roman" panose="02020603050405020304" pitchFamily="18" charset="0"/>
                <a:ea typeface="Calibri" panose="020F0502020204030204" pitchFamily="34" charset="0"/>
                <a:cs typeface="Arial" panose="020B0604020202020204" pitchFamily="34" charset="0"/>
              </a:rPr>
            </a:br>
            <a:r>
              <a:rPr lang="nl-NL" sz="3200" b="1" kern="0" dirty="0">
                <a:solidFill>
                  <a:srgbClr val="2F5496"/>
                </a:solidFill>
                <a:effectLst/>
                <a:latin typeface="Times New Roman" panose="02020603050405020304" pitchFamily="18" charset="0"/>
                <a:ea typeface="Calibri Light" panose="020F0302020204030204" pitchFamily="34" charset="0"/>
                <a:cs typeface="Times New Roman" panose="02020603050405020304" pitchFamily="18" charset="0"/>
              </a:rPr>
              <a:t>BÀI 1</a:t>
            </a:r>
            <a:br>
              <a:rPr lang="nl-NL" sz="3200" b="1" kern="0" dirty="0">
                <a:solidFill>
                  <a:srgbClr val="2F5496"/>
                </a:solidFill>
                <a:effectLst/>
                <a:latin typeface="Times New Roman" panose="02020603050405020304" pitchFamily="18" charset="0"/>
                <a:ea typeface="Calibri Light" panose="020F0302020204030204" pitchFamily="34" charset="0"/>
                <a:cs typeface="Times New Roman" panose="02020603050405020304" pitchFamily="18" charset="0"/>
              </a:rPr>
            </a:br>
            <a:r>
              <a:rPr lang="nl-NL" sz="3200" b="1" kern="0" dirty="0">
                <a:solidFill>
                  <a:srgbClr val="2F5496"/>
                </a:solidFill>
                <a:effectLst/>
                <a:latin typeface="Times New Roman" panose="02020603050405020304" pitchFamily="18" charset="0"/>
                <a:ea typeface="Calibri Light" panose="020F0302020204030204" pitchFamily="34" charset="0"/>
                <a:cs typeface="Times New Roman" panose="02020603050405020304" pitchFamily="18" charset="0"/>
              </a:rPr>
              <a:t>TẠO VĂN BẢN TÔ MÀU VÀ GHÉP ẢNH</a:t>
            </a:r>
            <a:endParaRPr lang="en-US" sz="3200" b="1" kern="0" dirty="0">
              <a:solidFill>
                <a:srgbClr val="2F5496"/>
              </a:solidFill>
              <a:effectLst/>
              <a:latin typeface="Calibri Light" panose="020F0302020204030204" pitchFamily="34" charset="0"/>
              <a:ea typeface="Calibri Light" panose="020F0302020204030204" pitchFamily="34" charset="0"/>
              <a:cs typeface="Times New Roman" panose="02020603050405020304" pitchFamily="18" charset="0"/>
            </a:endParaRPr>
          </a:p>
        </p:txBody>
      </p:sp>
      <p:sp>
        <p:nvSpPr>
          <p:cNvPr id="14" name="Rectangle 13">
            <a:extLst>
              <a:ext uri="{FF2B5EF4-FFF2-40B4-BE49-F238E27FC236}">
                <a16:creationId xmlns:a16="http://schemas.microsoft.com/office/drawing/2014/main" id="{C20C741F-0826-4AB6-A92E-AB4EB50216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vi-VN"/>
          </a:p>
        </p:txBody>
      </p:sp>
      <p:sp>
        <p:nvSpPr>
          <p:cNvPr id="4" name="Subtitle 3"/>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27458289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9E88F75-C5F5-4C71-A2A5-5F6CAF971259}"/>
              </a:ext>
            </a:extLst>
          </p:cNvPr>
          <p:cNvSpPr txBox="1"/>
          <p:nvPr/>
        </p:nvSpPr>
        <p:spPr>
          <a:xfrm>
            <a:off x="633647" y="252432"/>
            <a:ext cx="11031583" cy="2862322"/>
          </a:xfrm>
          <a:prstGeom prst="rect">
            <a:avLst/>
          </a:prstGeom>
          <a:noFill/>
        </p:spPr>
        <p:txBody>
          <a:bodyPr wrap="square">
            <a:spAutoFit/>
          </a:bodyPr>
          <a:lstStyle/>
          <a:p>
            <a:pPr marL="0" marR="0" algn="just">
              <a:spcBef>
                <a:spcPts val="600"/>
              </a:spcBef>
              <a:spcAft>
                <a:spcPts val="600"/>
              </a:spcAft>
            </a:pPr>
            <a:r>
              <a:rPr lang="en-US" sz="2800">
                <a:effectLst/>
                <a:latin typeface="Times New Roman" panose="02020603050405020304" pitchFamily="18" charset="0"/>
                <a:ea typeface="Calibri" panose="020F0502020204030204" pitchFamily="34" charset="0"/>
                <a:cs typeface="Times New Roman" panose="02020603050405020304" pitchFamily="18" charset="0"/>
              </a:rPr>
              <a:t>- Có hai cách tô màu: tô màu thuần nhất và tô màu gradient</a:t>
            </a:r>
            <a:endParaRPr lang="en-US" sz="2800">
              <a:effectLst/>
              <a:latin typeface="Times New Roman" panose="02020603050405020304" pitchFamily="18" charset="0"/>
              <a:ea typeface="Calibri" panose="020F0502020204030204" pitchFamily="34" charset="0"/>
              <a:cs typeface="Arial" panose="020B0604020202020204" pitchFamily="34" charset="0"/>
            </a:endParaRPr>
          </a:p>
          <a:p>
            <a:pPr marL="0" marR="0" algn="just">
              <a:spcBef>
                <a:spcPts val="600"/>
              </a:spcBef>
              <a:spcAft>
                <a:spcPts val="600"/>
              </a:spcAft>
            </a:pPr>
            <a:r>
              <a:rPr lang="en-US" sz="2800" b="1" i="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Tô màu thuần nhất: </a:t>
            </a:r>
            <a:r>
              <a:rPr lang="en-US" sz="2800">
                <a:effectLst/>
                <a:latin typeface="Times New Roman" panose="02020603050405020304" pitchFamily="18" charset="0"/>
                <a:ea typeface="Calibri" panose="020F0502020204030204" pitchFamily="34" charset="0"/>
                <a:cs typeface="Times New Roman" panose="02020603050405020304" pitchFamily="18" charset="0"/>
              </a:rPr>
              <a:t>là phủ một màu duy nhất lên bề mặt đối tượng.</a:t>
            </a:r>
            <a:endParaRPr lang="en-US" sz="2800">
              <a:effectLst/>
              <a:latin typeface="Times New Roman" panose="02020603050405020304" pitchFamily="18" charset="0"/>
              <a:ea typeface="Calibri" panose="020F0502020204030204" pitchFamily="34" charset="0"/>
              <a:cs typeface="Arial" panose="020B0604020202020204" pitchFamily="34" charset="0"/>
            </a:endParaRPr>
          </a:p>
          <a:p>
            <a:pPr marL="0" marR="0" algn="just">
              <a:spcBef>
                <a:spcPts val="600"/>
              </a:spcBef>
              <a:spcAft>
                <a:spcPts val="600"/>
              </a:spcAft>
            </a:pPr>
            <a:r>
              <a:rPr lang="en-US" sz="280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a:solidFill>
                  <a:srgbClr val="7030A0"/>
                </a:solidFill>
                <a:latin typeface="Times New Roman" panose="02020603050405020304" pitchFamily="18" charset="0"/>
                <a:cs typeface="Times New Roman" panose="02020603050405020304" pitchFamily="18" charset="0"/>
              </a:rPr>
              <a:t>Cách tô:</a:t>
            </a:r>
          </a:p>
          <a:p>
            <a:pPr marL="342900" marR="0" lvl="0" indent="-342900" algn="just">
              <a:spcBef>
                <a:spcPts val="600"/>
              </a:spcBef>
              <a:spcAft>
                <a:spcPts val="600"/>
              </a:spcAft>
              <a:buFont typeface="Symbol" panose="05050102010706020507" pitchFamily="18" charset="2"/>
              <a:buChar char=""/>
            </a:pPr>
            <a:r>
              <a:rPr lang="en-US" sz="2800">
                <a:effectLst/>
                <a:latin typeface="Times New Roman" panose="02020603050405020304" pitchFamily="18" charset="0"/>
                <a:ea typeface="Calibri" panose="020F0502020204030204" pitchFamily="34" charset="0"/>
                <a:cs typeface="Times New Roman" panose="02020603050405020304" pitchFamily="18" charset="0"/>
              </a:rPr>
              <a:t>B1. Nháy chuột vào công cụ </a:t>
            </a:r>
            <a:r>
              <a:rPr lang="en-US" sz="2800" b="1">
                <a:effectLst/>
                <a:latin typeface="Times New Roman" panose="02020603050405020304" pitchFamily="18" charset="0"/>
                <a:ea typeface="Calibri" panose="020F0502020204030204" pitchFamily="34" charset="0"/>
                <a:cs typeface="Times New Roman" panose="02020603050405020304" pitchFamily="18" charset="0"/>
              </a:rPr>
              <a:t>Bucket Fill</a:t>
            </a:r>
            <a:r>
              <a:rPr lang="en-US" sz="2800">
                <a:effectLst/>
                <a:latin typeface="Times New Roman" panose="02020603050405020304" pitchFamily="18" charset="0"/>
                <a:ea typeface="Calibri" panose="020F0502020204030204" pitchFamily="34" charset="0"/>
                <a:cs typeface="Times New Roman" panose="02020603050405020304" pitchFamily="18" charset="0"/>
              </a:rPr>
              <a:t>, chọn thuộc tính cho công cụ</a:t>
            </a:r>
            <a:endParaRPr lang="en-US" sz="2800">
              <a:effectLst/>
              <a:latin typeface="Times New Roman" panose="02020603050405020304" pitchFamily="18" charset="0"/>
              <a:ea typeface="Calibri" panose="020F0502020204030204" pitchFamily="34" charset="0"/>
              <a:cs typeface="Arial" panose="020B0604020202020204" pitchFamily="34" charset="0"/>
            </a:endParaRPr>
          </a:p>
          <a:p>
            <a:pPr marL="342900" marR="0" lvl="0" indent="-342900" algn="just">
              <a:spcBef>
                <a:spcPts val="600"/>
              </a:spcBef>
              <a:spcAft>
                <a:spcPts val="600"/>
              </a:spcAft>
              <a:buFont typeface="Symbol" panose="05050102010706020507" pitchFamily="18" charset="2"/>
              <a:buChar char=""/>
            </a:pPr>
            <a:r>
              <a:rPr lang="en-US" sz="2800">
                <a:effectLst/>
                <a:latin typeface="Times New Roman" panose="02020603050405020304" pitchFamily="18" charset="0"/>
                <a:ea typeface="Calibri" panose="020F0502020204030204" pitchFamily="34" charset="0"/>
                <a:cs typeface="Times New Roman" panose="02020603050405020304" pitchFamily="18" charset="0"/>
              </a:rPr>
              <a:t>B2. Nháy chuột vào vị trí nào đó trên đối tượng cần tô màu</a:t>
            </a:r>
            <a:endParaRPr lang="en-US" sz="2800">
              <a:effectLst/>
              <a:latin typeface="Times New Roman" panose="02020603050405020304" pitchFamily="18" charset="0"/>
              <a:ea typeface="Calibri" panose="020F0502020204030204" pitchFamily="34" charset="0"/>
              <a:cs typeface="Arial" panose="020B0604020202020204" pitchFamily="34" charset="0"/>
            </a:endParaRPr>
          </a:p>
        </p:txBody>
      </p:sp>
      <p:sp>
        <p:nvSpPr>
          <p:cNvPr id="4" name="TextBox 3">
            <a:extLst>
              <a:ext uri="{FF2B5EF4-FFF2-40B4-BE49-F238E27FC236}">
                <a16:creationId xmlns:a16="http://schemas.microsoft.com/office/drawing/2014/main" id="{EB5427D3-24A3-40DC-8596-36685BE0A895}"/>
              </a:ext>
            </a:extLst>
          </p:cNvPr>
          <p:cNvSpPr txBox="1"/>
          <p:nvPr/>
        </p:nvSpPr>
        <p:spPr>
          <a:xfrm>
            <a:off x="633647" y="3225591"/>
            <a:ext cx="11201795" cy="3570208"/>
          </a:xfrm>
          <a:prstGeom prst="rect">
            <a:avLst/>
          </a:prstGeom>
          <a:noFill/>
        </p:spPr>
        <p:txBody>
          <a:bodyPr wrap="square">
            <a:spAutoFit/>
          </a:bodyPr>
          <a:lstStyle/>
          <a:p>
            <a:pPr marL="0" marR="0" algn="just">
              <a:spcBef>
                <a:spcPts val="600"/>
              </a:spcBef>
              <a:spcAft>
                <a:spcPts val="600"/>
              </a:spcAft>
            </a:pPr>
            <a:r>
              <a:rPr lang="en-US" sz="2800" b="1" i="1">
                <a:solidFill>
                  <a:srgbClr val="7030A0"/>
                </a:solidFill>
                <a:latin typeface="Times New Roman" panose="02020603050405020304" pitchFamily="18" charset="0"/>
                <a:cs typeface="Times New Roman" panose="02020603050405020304" pitchFamily="18" charset="0"/>
              </a:rPr>
              <a:t>+ Tô màu gradient: </a:t>
            </a:r>
            <a:r>
              <a:rPr lang="en-US" sz="2800">
                <a:effectLst/>
                <a:latin typeface="Times New Roman" panose="02020603050405020304" pitchFamily="18" charset="0"/>
                <a:ea typeface="Calibri" panose="020F0502020204030204" pitchFamily="34" charset="0"/>
                <a:cs typeface="Times New Roman" panose="02020603050405020304" pitchFamily="18" charset="0"/>
              </a:rPr>
              <a:t>là phủ lên bề mặt đối tượng một dải màu chuyển dần từ màu thứ nhất sang màu thứ hai.</a:t>
            </a:r>
            <a:endParaRPr lang="en-US" sz="2800">
              <a:effectLst/>
              <a:latin typeface="Times New Roman" panose="02020603050405020304" pitchFamily="18" charset="0"/>
              <a:ea typeface="Calibri" panose="020F0502020204030204" pitchFamily="34" charset="0"/>
              <a:cs typeface="Arial" panose="020B0604020202020204" pitchFamily="34" charset="0"/>
            </a:endParaRPr>
          </a:p>
          <a:p>
            <a:pPr marL="0" marR="0" algn="just">
              <a:spcBef>
                <a:spcPts val="600"/>
              </a:spcBef>
              <a:spcAft>
                <a:spcPts val="600"/>
              </a:spcAft>
            </a:pPr>
            <a:r>
              <a:rPr lang="en-US" sz="280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a:solidFill>
                  <a:srgbClr val="7030A0"/>
                </a:solidFill>
                <a:latin typeface="Times New Roman" panose="02020603050405020304" pitchFamily="18" charset="0"/>
                <a:cs typeface="Times New Roman" panose="02020603050405020304" pitchFamily="18" charset="0"/>
              </a:rPr>
              <a:t>Cách tô:</a:t>
            </a:r>
          </a:p>
          <a:p>
            <a:pPr marL="0" marR="0" algn="just">
              <a:spcBef>
                <a:spcPts val="600"/>
              </a:spcBef>
              <a:spcAft>
                <a:spcPts val="600"/>
              </a:spcAft>
            </a:pPr>
            <a:r>
              <a:rPr lang="en-US" sz="2800">
                <a:effectLst/>
                <a:latin typeface="Times New Roman" panose="02020603050405020304" pitchFamily="18" charset="0"/>
                <a:ea typeface="Calibri" panose="020F0502020204030204" pitchFamily="34" charset="0"/>
                <a:cs typeface="Times New Roman" panose="02020603050405020304" pitchFamily="18" charset="0"/>
              </a:rPr>
              <a:t>   * B1. Nháy chuột vào công cụ </a:t>
            </a:r>
            <a:r>
              <a:rPr lang="en-US" sz="2800" b="1">
                <a:effectLst/>
                <a:latin typeface="Times New Roman" panose="02020603050405020304" pitchFamily="18" charset="0"/>
                <a:ea typeface="Calibri" panose="020F0502020204030204" pitchFamily="34" charset="0"/>
                <a:cs typeface="Times New Roman" panose="02020603050405020304" pitchFamily="18" charset="0"/>
              </a:rPr>
              <a:t>Gradient</a:t>
            </a:r>
            <a:r>
              <a:rPr lang="en-US" sz="28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a:effectLst/>
              <a:latin typeface="Times New Roman" panose="02020603050405020304" pitchFamily="18" charset="0"/>
              <a:ea typeface="Calibri" panose="020F0502020204030204" pitchFamily="34" charset="0"/>
              <a:cs typeface="Arial" panose="020B0604020202020204" pitchFamily="34" charset="0"/>
            </a:endParaRPr>
          </a:p>
          <a:p>
            <a:pPr>
              <a:spcBef>
                <a:spcPts val="600"/>
              </a:spcBef>
              <a:spcAft>
                <a:spcPts val="600"/>
              </a:spcAft>
            </a:pPr>
            <a:r>
              <a:rPr lang="en-US" sz="2800">
                <a:effectLst/>
                <a:latin typeface="Times New Roman" panose="02020603050405020304" pitchFamily="18" charset="0"/>
                <a:ea typeface="Calibri" panose="020F0502020204030204" pitchFamily="34" charset="0"/>
              </a:rPr>
              <a:t>   * B2. Chọn các thuộc tính của công cụ rồi kéo thả chuột để xác định một đoạn thẳng (gọi là đường cơ sở) tại vị trí nào đó bên cạnh hoặc bên trên đối tượng cần tô màu</a:t>
            </a:r>
            <a:endParaRPr lang="en-US" sz="2800"/>
          </a:p>
        </p:txBody>
      </p:sp>
    </p:spTree>
    <p:extLst>
      <p:ext uri="{BB962C8B-B14F-4D97-AF65-F5344CB8AC3E}">
        <p14:creationId xmlns:p14="http://schemas.microsoft.com/office/powerpoint/2010/main" val="37342347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D8C0480-E71F-44C9-8120-D328393B5E24}"/>
              </a:ext>
            </a:extLst>
          </p:cNvPr>
          <p:cNvPicPr>
            <a:picLocks noChangeAspect="1"/>
          </p:cNvPicPr>
          <p:nvPr/>
        </p:nvPicPr>
        <p:blipFill rotWithShape="1">
          <a:blip r:embed="rId2"/>
          <a:srcRect l="56818" t="43229" r="7046" b="32921"/>
          <a:stretch/>
        </p:blipFill>
        <p:spPr>
          <a:xfrm>
            <a:off x="1503218" y="1524000"/>
            <a:ext cx="9185564" cy="3408481"/>
          </a:xfrm>
          <a:prstGeom prst="rect">
            <a:avLst/>
          </a:prstGeom>
        </p:spPr>
      </p:pic>
    </p:spTree>
    <p:extLst>
      <p:ext uri="{BB962C8B-B14F-4D97-AF65-F5344CB8AC3E}">
        <p14:creationId xmlns:p14="http://schemas.microsoft.com/office/powerpoint/2010/main" val="18748528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74C543E-282F-4741-8DAB-3084AC323F55}"/>
              </a:ext>
            </a:extLst>
          </p:cNvPr>
          <p:cNvSpPr txBox="1"/>
          <p:nvPr/>
        </p:nvSpPr>
        <p:spPr>
          <a:xfrm>
            <a:off x="568234" y="421273"/>
            <a:ext cx="6100354" cy="613245"/>
          </a:xfrm>
          <a:prstGeom prst="rect">
            <a:avLst/>
          </a:prstGeom>
          <a:noFill/>
        </p:spPr>
        <p:txBody>
          <a:bodyPr wrap="square">
            <a:spAutoFit/>
          </a:bodyPr>
          <a:lstStyle/>
          <a:p>
            <a:pPr marL="0" marR="0" algn="just">
              <a:lnSpc>
                <a:spcPct val="115000"/>
              </a:lnSpc>
              <a:spcBef>
                <a:spcPts val="0"/>
              </a:spcBef>
              <a:spcAft>
                <a:spcPts val="0"/>
              </a:spcAft>
            </a:pPr>
            <a:r>
              <a:rPr lang="en-US" sz="3200" b="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4. Tạo văn bản</a:t>
            </a:r>
            <a:endParaRPr lang="en-US" sz="3200">
              <a:solidFill>
                <a:srgbClr val="0070C0"/>
              </a:solidFill>
              <a:effectLst/>
              <a:latin typeface="Times New Roman" panose="02020603050405020304" pitchFamily="18" charset="0"/>
              <a:ea typeface="Calibri" panose="020F0502020204030204" pitchFamily="34" charset="0"/>
              <a:cs typeface="Arial" panose="020B0604020202020204" pitchFamily="34" charset="0"/>
            </a:endParaRPr>
          </a:p>
        </p:txBody>
      </p:sp>
      <p:sp>
        <p:nvSpPr>
          <p:cNvPr id="5" name="TextBox 4">
            <a:extLst>
              <a:ext uri="{FF2B5EF4-FFF2-40B4-BE49-F238E27FC236}">
                <a16:creationId xmlns:a16="http://schemas.microsoft.com/office/drawing/2014/main" id="{08109DF6-AE89-4A4C-B7B5-1C583F770B7A}"/>
              </a:ext>
            </a:extLst>
          </p:cNvPr>
          <p:cNvSpPr txBox="1"/>
          <p:nvPr/>
        </p:nvSpPr>
        <p:spPr>
          <a:xfrm>
            <a:off x="568233" y="1469892"/>
            <a:ext cx="10822577" cy="4585871"/>
          </a:xfrm>
          <a:prstGeom prst="rect">
            <a:avLst/>
          </a:prstGeom>
          <a:noFill/>
        </p:spPr>
        <p:txBody>
          <a:bodyPr wrap="square">
            <a:spAutoFit/>
          </a:bodyPr>
          <a:lstStyle/>
          <a:p>
            <a:pPr marL="0" marR="0" algn="just">
              <a:spcBef>
                <a:spcPts val="600"/>
              </a:spcBef>
              <a:spcAft>
                <a:spcPts val="600"/>
              </a:spcAft>
            </a:pPr>
            <a:r>
              <a:rPr lang="en-US" sz="280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a:effectLst/>
                <a:latin typeface="Times New Roman" panose="02020603050405020304" pitchFamily="18" charset="0"/>
                <a:ea typeface="Calibri" panose="020F0502020204030204" pitchFamily="34" charset="0"/>
                <a:cs typeface="Times New Roman" panose="02020603050405020304" pitchFamily="18" charset="0"/>
              </a:rPr>
              <a:t>B1</a:t>
            </a:r>
            <a:r>
              <a:rPr lang="en-US" sz="2800">
                <a:effectLst/>
                <a:latin typeface="Times New Roman" panose="02020603050405020304" pitchFamily="18" charset="0"/>
                <a:ea typeface="Calibri" panose="020F0502020204030204" pitchFamily="34" charset="0"/>
                <a:cs typeface="Times New Roman" panose="02020603050405020304" pitchFamily="18" charset="0"/>
              </a:rPr>
              <a:t>. Nháy chuột vào công cụ Text, chọn các thuộc tính định dạng.</a:t>
            </a:r>
            <a:endParaRPr lang="en-US" sz="2800">
              <a:effectLst/>
              <a:latin typeface="Times New Roman" panose="02020603050405020304" pitchFamily="18" charset="0"/>
              <a:ea typeface="Calibri" panose="020F0502020204030204" pitchFamily="34" charset="0"/>
              <a:cs typeface="Arial" panose="020B0604020202020204" pitchFamily="34" charset="0"/>
            </a:endParaRPr>
          </a:p>
          <a:p>
            <a:pPr marL="0" marR="0" algn="just">
              <a:spcBef>
                <a:spcPts val="600"/>
              </a:spcBef>
              <a:spcAft>
                <a:spcPts val="600"/>
              </a:spcAft>
            </a:pPr>
            <a:r>
              <a:rPr lang="en-US" sz="280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a:effectLst/>
                <a:latin typeface="Times New Roman" panose="02020603050405020304" pitchFamily="18" charset="0"/>
                <a:ea typeface="Calibri" panose="020F0502020204030204" pitchFamily="34" charset="0"/>
                <a:cs typeface="Times New Roman" panose="02020603050405020304" pitchFamily="18" charset="0"/>
              </a:rPr>
              <a:t>B2</a:t>
            </a:r>
            <a:r>
              <a:rPr lang="en-US" sz="2800">
                <a:effectLst/>
                <a:latin typeface="Times New Roman" panose="02020603050405020304" pitchFamily="18" charset="0"/>
                <a:ea typeface="Calibri" panose="020F0502020204030204" pitchFamily="34" charset="0"/>
                <a:cs typeface="Times New Roman" panose="02020603050405020304" pitchFamily="18" charset="0"/>
              </a:rPr>
              <a:t>. Nháy chuột vào vị trí cần chèn văn bản trong cửa sổ ảnh để nhập văn bản</a:t>
            </a:r>
            <a:endParaRPr lang="en-US" sz="2800">
              <a:effectLst/>
              <a:latin typeface="Times New Roman" panose="02020603050405020304" pitchFamily="18" charset="0"/>
              <a:ea typeface="Calibri" panose="020F0502020204030204" pitchFamily="34" charset="0"/>
              <a:cs typeface="Arial" panose="020B0604020202020204" pitchFamily="34" charset="0"/>
            </a:endParaRPr>
          </a:p>
          <a:p>
            <a:pPr marL="0" marR="0" algn="just">
              <a:spcBef>
                <a:spcPts val="600"/>
              </a:spcBef>
              <a:spcAft>
                <a:spcPts val="600"/>
              </a:spcAft>
            </a:pPr>
            <a:r>
              <a:rPr lang="en-US" sz="2800" b="1">
                <a:effectLst/>
                <a:latin typeface="Times New Roman" panose="02020603050405020304" pitchFamily="18" charset="0"/>
                <a:ea typeface="Calibri" panose="020F0502020204030204" pitchFamily="34" charset="0"/>
                <a:cs typeface="Times New Roman" panose="02020603050405020304" pitchFamily="18" charset="0"/>
              </a:rPr>
              <a:t>- B3</a:t>
            </a:r>
            <a:r>
              <a:rPr lang="en-US" sz="2800">
                <a:effectLst/>
                <a:latin typeface="Times New Roman" panose="02020603050405020304" pitchFamily="18" charset="0"/>
                <a:ea typeface="Calibri" panose="020F0502020204030204" pitchFamily="34" charset="0"/>
                <a:cs typeface="Times New Roman" panose="02020603050405020304" pitchFamily="18" charset="0"/>
              </a:rPr>
              <a:t>. Nháy chuột vào công cụ khác (thường là công cụ di chuyển Move)</a:t>
            </a:r>
            <a:endParaRPr lang="en-US" sz="2800">
              <a:effectLst/>
              <a:latin typeface="Times New Roman" panose="02020603050405020304" pitchFamily="18" charset="0"/>
              <a:ea typeface="Calibri" panose="020F0502020204030204" pitchFamily="34" charset="0"/>
              <a:cs typeface="Arial" panose="020B0604020202020204" pitchFamily="34" charset="0"/>
            </a:endParaRPr>
          </a:p>
          <a:p>
            <a:pPr marL="0" marR="0" algn="just">
              <a:spcBef>
                <a:spcPts val="600"/>
              </a:spcBef>
              <a:spcAft>
                <a:spcPts val="600"/>
              </a:spcAft>
            </a:pPr>
            <a:r>
              <a:rPr lang="en-US" sz="2800">
                <a:effectLst/>
                <a:latin typeface="Times New Roman" panose="02020603050405020304" pitchFamily="18" charset="0"/>
                <a:ea typeface="Calibri" panose="020F0502020204030204" pitchFamily="34" charset="0"/>
                <a:cs typeface="Times New Roman" panose="02020603050405020304" pitchFamily="18" charset="0"/>
              </a:rPr>
              <a:t>     Sau khi tạo xong văn bản, một lớp mới với biểu tượng là T được tự động tạo ra để chứa văn bản. Tên lớp trùng với phần đầu nội dung văn bản.</a:t>
            </a:r>
            <a:endParaRPr lang="en-US" sz="2800">
              <a:effectLst/>
              <a:latin typeface="Times New Roman" panose="02020603050405020304" pitchFamily="18" charset="0"/>
              <a:ea typeface="Calibri" panose="020F0502020204030204" pitchFamily="34" charset="0"/>
              <a:cs typeface="Arial" panose="020B0604020202020204" pitchFamily="34" charset="0"/>
            </a:endParaRPr>
          </a:p>
          <a:p>
            <a:pPr>
              <a:spcBef>
                <a:spcPts val="600"/>
              </a:spcBef>
              <a:spcAft>
                <a:spcPts val="600"/>
              </a:spcAft>
            </a:pPr>
            <a:r>
              <a:rPr lang="en-US" sz="2800">
                <a:effectLst/>
                <a:latin typeface="Times New Roman" panose="02020603050405020304" pitchFamily="18" charset="0"/>
                <a:ea typeface="Calibri" panose="020F0502020204030204" pitchFamily="34" charset="0"/>
              </a:rPr>
              <a:t>     Khi công cụ Text không được chọn, văn bản được xem như một đối tượng đồ họa và lớp văn bản cũng là một lớp ảnh</a:t>
            </a:r>
            <a:endParaRPr lang="en-US" sz="2800"/>
          </a:p>
        </p:txBody>
      </p:sp>
    </p:spTree>
    <p:extLst>
      <p:ext uri="{BB962C8B-B14F-4D97-AF65-F5344CB8AC3E}">
        <p14:creationId xmlns:p14="http://schemas.microsoft.com/office/powerpoint/2010/main" val="31820593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3C3299F-79D7-477A-9CEA-E11AD96E3EE5}"/>
              </a:ext>
            </a:extLst>
          </p:cNvPr>
          <p:cNvPicPr>
            <a:picLocks noChangeAspect="1"/>
          </p:cNvPicPr>
          <p:nvPr/>
        </p:nvPicPr>
        <p:blipFill rotWithShape="1">
          <a:blip r:embed="rId2"/>
          <a:srcRect l="53523" t="38378" r="3863" b="25847"/>
          <a:stretch/>
        </p:blipFill>
        <p:spPr>
          <a:xfrm>
            <a:off x="1634836" y="1323331"/>
            <a:ext cx="8922327" cy="4211338"/>
          </a:xfrm>
          <a:prstGeom prst="rect">
            <a:avLst/>
          </a:prstGeom>
        </p:spPr>
      </p:pic>
    </p:spTree>
    <p:extLst>
      <p:ext uri="{BB962C8B-B14F-4D97-AF65-F5344CB8AC3E}">
        <p14:creationId xmlns:p14="http://schemas.microsoft.com/office/powerpoint/2010/main" val="22916997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09475D4-19DF-415C-8DA5-EABE3CD6AC5F}"/>
              </a:ext>
            </a:extLst>
          </p:cNvPr>
          <p:cNvSpPr txBox="1"/>
          <p:nvPr/>
        </p:nvSpPr>
        <p:spPr>
          <a:xfrm>
            <a:off x="463732" y="279063"/>
            <a:ext cx="6100354" cy="613245"/>
          </a:xfrm>
          <a:prstGeom prst="rect">
            <a:avLst/>
          </a:prstGeom>
          <a:noFill/>
        </p:spPr>
        <p:txBody>
          <a:bodyPr wrap="square">
            <a:spAutoFit/>
          </a:bodyPr>
          <a:lstStyle/>
          <a:p>
            <a:pPr marL="0" marR="0" algn="just">
              <a:lnSpc>
                <a:spcPct val="115000"/>
              </a:lnSpc>
              <a:spcBef>
                <a:spcPts val="0"/>
              </a:spcBef>
              <a:spcAft>
                <a:spcPts val="0"/>
              </a:spcAft>
            </a:pPr>
            <a:r>
              <a:rPr lang="en-US" sz="3200" b="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5. Mở tệp ảnh và ghép ảnh</a:t>
            </a:r>
            <a:endParaRPr lang="en-US" sz="3200">
              <a:solidFill>
                <a:srgbClr val="0070C0"/>
              </a:solidFill>
              <a:effectLst/>
              <a:latin typeface="Times New Roman" panose="02020603050405020304" pitchFamily="18" charset="0"/>
              <a:ea typeface="Calibri" panose="020F0502020204030204" pitchFamily="34" charset="0"/>
              <a:cs typeface="Arial" panose="020B0604020202020204" pitchFamily="34" charset="0"/>
            </a:endParaRPr>
          </a:p>
        </p:txBody>
      </p:sp>
      <p:sp>
        <p:nvSpPr>
          <p:cNvPr id="5" name="TextBox 4">
            <a:extLst>
              <a:ext uri="{FF2B5EF4-FFF2-40B4-BE49-F238E27FC236}">
                <a16:creationId xmlns:a16="http://schemas.microsoft.com/office/drawing/2014/main" id="{69160D6A-C54E-42A9-B499-A99E5F4CFAB9}"/>
              </a:ext>
            </a:extLst>
          </p:cNvPr>
          <p:cNvSpPr txBox="1"/>
          <p:nvPr/>
        </p:nvSpPr>
        <p:spPr>
          <a:xfrm>
            <a:off x="2898668" y="1273282"/>
            <a:ext cx="6619405" cy="3978928"/>
          </a:xfrm>
          <a:prstGeom prst="cloudCallou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marL="0" marR="0" algn="just">
              <a:lnSpc>
                <a:spcPct val="115000"/>
              </a:lnSpc>
              <a:spcBef>
                <a:spcPts val="0"/>
              </a:spcBef>
              <a:spcAft>
                <a:spcPts val="0"/>
              </a:spcAft>
            </a:pPr>
            <a:r>
              <a:rPr lang="en-US" sz="2400">
                <a:effectLst/>
                <a:latin typeface="Times New Roman" panose="02020603050405020304" pitchFamily="18" charset="0"/>
                <a:ea typeface="Calibri" panose="020F0502020204030204" pitchFamily="34" charset="0"/>
              </a:rPr>
              <a:t>Ảnh nguồn để ghép thường được xử lí trước khi ghép bằng các phép biến đổi ảnh. Em hãy tìm hiểu và cho biết các cách biến đổi ảnh như: thay đổi kích thước, xoay, lật và biến dạng ảnh.</a:t>
            </a:r>
            <a:endParaRPr lang="en-US" sz="3600"/>
          </a:p>
        </p:txBody>
      </p:sp>
    </p:spTree>
    <p:extLst>
      <p:ext uri="{BB962C8B-B14F-4D97-AF65-F5344CB8AC3E}">
        <p14:creationId xmlns:p14="http://schemas.microsoft.com/office/powerpoint/2010/main" val="29391621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09475D4-19DF-415C-8DA5-EABE3CD6AC5F}"/>
              </a:ext>
            </a:extLst>
          </p:cNvPr>
          <p:cNvSpPr txBox="1"/>
          <p:nvPr/>
        </p:nvSpPr>
        <p:spPr>
          <a:xfrm>
            <a:off x="463732" y="279063"/>
            <a:ext cx="6100354" cy="613245"/>
          </a:xfrm>
          <a:prstGeom prst="rect">
            <a:avLst/>
          </a:prstGeom>
          <a:noFill/>
        </p:spPr>
        <p:txBody>
          <a:bodyPr wrap="square">
            <a:spAutoFit/>
          </a:bodyPr>
          <a:lstStyle/>
          <a:p>
            <a:pPr marL="0" marR="0" algn="just">
              <a:lnSpc>
                <a:spcPct val="115000"/>
              </a:lnSpc>
              <a:spcBef>
                <a:spcPts val="0"/>
              </a:spcBef>
              <a:spcAft>
                <a:spcPts val="0"/>
              </a:spcAft>
            </a:pPr>
            <a:r>
              <a:rPr lang="en-US" sz="3200" b="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5. Mở tệp ảnh và ghép ảnh</a:t>
            </a:r>
            <a:endParaRPr lang="en-US" sz="3200">
              <a:solidFill>
                <a:srgbClr val="0070C0"/>
              </a:solidFill>
              <a:effectLst/>
              <a:latin typeface="Times New Roman" panose="02020603050405020304" pitchFamily="18" charset="0"/>
              <a:ea typeface="Calibri" panose="020F0502020204030204" pitchFamily="34" charset="0"/>
              <a:cs typeface="Arial" panose="020B0604020202020204" pitchFamily="34" charset="0"/>
            </a:endParaRPr>
          </a:p>
        </p:txBody>
      </p:sp>
      <p:sp>
        <p:nvSpPr>
          <p:cNvPr id="5" name="TextBox 4">
            <a:extLst>
              <a:ext uri="{FF2B5EF4-FFF2-40B4-BE49-F238E27FC236}">
                <a16:creationId xmlns:a16="http://schemas.microsoft.com/office/drawing/2014/main" id="{69160D6A-C54E-42A9-B499-A99E5F4CFAB9}"/>
              </a:ext>
            </a:extLst>
          </p:cNvPr>
          <p:cNvSpPr txBox="1"/>
          <p:nvPr/>
        </p:nvSpPr>
        <p:spPr>
          <a:xfrm>
            <a:off x="539930" y="1165147"/>
            <a:ext cx="11188338" cy="5413790"/>
          </a:xfrm>
          <a:prstGeom prst="rect">
            <a:avLst/>
          </a:prstGeom>
          <a:noFill/>
        </p:spPr>
        <p:txBody>
          <a:bodyPr wrap="square">
            <a:spAutoFit/>
          </a:bodyPr>
          <a:lstStyle/>
          <a:p>
            <a:pPr marL="0" marR="0" algn="just">
              <a:lnSpc>
                <a:spcPct val="115000"/>
              </a:lnSpc>
              <a:spcBef>
                <a:spcPts val="0"/>
              </a:spcBef>
              <a:spcAft>
                <a:spcPts val="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Mở</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tệp</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ảnh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bằng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cách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File\Open</a:t>
            </a:r>
            <a:endParaRPr lang="en-US" sz="2800" b="1" dirty="0">
              <a:effectLst/>
              <a:latin typeface="Times New Roman" panose="02020603050405020304" pitchFamily="18" charset="0"/>
              <a:ea typeface="Calibri" panose="020F0502020204030204" pitchFamily="34" charset="0"/>
              <a:cs typeface="Arial" panose="020B0604020202020204" pitchFamily="34" charset="0"/>
            </a:endParaRPr>
          </a:p>
          <a:p>
            <a:pPr marL="0" marR="0" algn="just">
              <a:lnSpc>
                <a:spcPct val="115000"/>
              </a:lnSpc>
              <a:spcBef>
                <a:spcPts val="0"/>
              </a:spcBef>
              <a:spcAft>
                <a:spcPts val="0"/>
              </a:spcAft>
            </a:pPr>
            <a:r>
              <a:rPr lang="en-US" sz="2800" b="1" i="1" dirty="0" err="1">
                <a:effectLst/>
                <a:latin typeface="Times New Roman" panose="02020603050405020304" pitchFamily="18" charset="0"/>
                <a:ea typeface="Calibri" panose="020F0502020204030204" pitchFamily="34" charset="0"/>
                <a:cs typeface="Times New Roman" panose="02020603050405020304" pitchFamily="18" charset="0"/>
              </a:rPr>
              <a:t>Chú</a:t>
            </a:r>
            <a:r>
              <a:rPr lang="en-US" sz="2800" b="1" i="1" dirty="0">
                <a:effectLst/>
                <a:latin typeface="Times New Roman" panose="02020603050405020304" pitchFamily="18" charset="0"/>
                <a:ea typeface="Calibri" panose="020F0502020204030204" pitchFamily="34" charset="0"/>
                <a:cs typeface="Times New Roman" panose="02020603050405020304" pitchFamily="18" charset="0"/>
              </a:rPr>
              <a:t> ý: </a:t>
            </a:r>
            <a:endParaRPr lang="en-US" sz="2800" b="1" i="1" dirty="0">
              <a:effectLst/>
              <a:latin typeface="Times New Roman" panose="02020603050405020304" pitchFamily="18" charset="0"/>
              <a:ea typeface="Calibri" panose="020F0502020204030204" pitchFamily="34" charset="0"/>
              <a:cs typeface="Arial" panose="020B0604020202020204" pitchFamily="34" charset="0"/>
            </a:endParaRPr>
          </a:p>
          <a:p>
            <a:pPr marL="0" marR="0" algn="just">
              <a:lnSpc>
                <a:spcPct val="115000"/>
              </a:lnSpc>
              <a:spcBef>
                <a:spcPts val="0"/>
              </a:spcBef>
              <a:spcAft>
                <a:spcPts val="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thể</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mở</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hoặc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nhiều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tệp</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ảnh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GIMP,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nhưng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tại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thời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điểm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cửa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sổ</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ảnh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chỉ</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hiển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thị</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ảnh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tệp</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Arial" panose="020B0604020202020204" pitchFamily="34" charset="0"/>
            </a:endParaRPr>
          </a:p>
          <a:p>
            <a:pPr marL="0" marR="0" algn="just">
              <a:lnSpc>
                <a:spcPct val="115000"/>
              </a:lnSpc>
              <a:spcBef>
                <a:spcPts val="0"/>
              </a:spcBef>
              <a:spcAft>
                <a:spcPts val="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Danh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sách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a:effectLst/>
                <a:latin typeface="Times New Roman" panose="02020603050405020304" pitchFamily="18" charset="0"/>
                <a:ea typeface="Calibri" panose="020F0502020204030204" pitchFamily="34" charset="0"/>
                <a:cs typeface="Times New Roman" panose="02020603050405020304" pitchFamily="18" charset="0"/>
              </a:rPr>
              <a:t>các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biểu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tượng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tệp</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ảnh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đang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mở</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nằm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ở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phía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trên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cửa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sổ</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ảnh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Nếu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muốn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đóng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tệp</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ảnh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nháy</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dấu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x ở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bên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phải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biểu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tượng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tệp</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ảnh</a:t>
            </a:r>
            <a:endParaRPr lang="en-US" sz="2800" dirty="0">
              <a:effectLst/>
              <a:latin typeface="Times New Roman" panose="02020603050405020304" pitchFamily="18" charset="0"/>
              <a:ea typeface="Calibri" panose="020F0502020204030204" pitchFamily="34" charset="0"/>
              <a:cs typeface="Arial" panose="020B0604020202020204" pitchFamily="34" charset="0"/>
            </a:endParaRPr>
          </a:p>
          <a:p>
            <a:pPr marL="0" marR="0" algn="just">
              <a:lnSpc>
                <a:spcPct val="115000"/>
              </a:lnSpc>
              <a:spcBef>
                <a:spcPts val="0"/>
              </a:spcBef>
              <a:spcAft>
                <a:spcPts val="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thể</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ghép</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phần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hoặc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toàn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bộ</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ảnh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nguồn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vào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ảnh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đích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bằng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cách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Arial" panose="020B0604020202020204" pitchFamily="34" charset="0"/>
            </a:endParaRPr>
          </a:p>
          <a:p>
            <a:pPr marL="0" marR="0" algn="just">
              <a:lnSpc>
                <a:spcPct val="115000"/>
              </a:lnSpc>
              <a:spcBef>
                <a:spcPts val="0"/>
              </a:spcBef>
              <a:spcAft>
                <a:spcPts val="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Chọn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ảnh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nguồn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thực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xử</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lí</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cần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thiết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biến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đổi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ảnh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Arial" panose="020B0604020202020204" pitchFamily="34" charset="0"/>
            </a:endParaRPr>
          </a:p>
          <a:p>
            <a:r>
              <a:rPr lang="en-US" sz="2800" dirty="0">
                <a:effectLst/>
                <a:latin typeface="Times New Roman" panose="02020603050405020304" pitchFamily="18" charset="0"/>
                <a:ea typeface="Calibri" panose="020F0502020204030204" pitchFamily="34" charset="0"/>
              </a:rPr>
              <a:t>+ Sao </a:t>
            </a:r>
            <a:r>
              <a:rPr lang="en-US" sz="2800" dirty="0" err="1">
                <a:effectLst/>
                <a:latin typeface="Times New Roman" panose="02020603050405020304" pitchFamily="18" charset="0"/>
                <a:ea typeface="Calibri" panose="020F0502020204030204" pitchFamily="34" charset="0"/>
              </a:rPr>
              <a:t>chép</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ảnh</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nguồn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vào</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ảnh</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đích</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điều</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chỉnh</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kích</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thước</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và</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vị</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trí</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ảnh</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mới</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ghép</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vào</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cho</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phù</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hợp</a:t>
            </a:r>
            <a:r>
              <a:rPr lang="en-US" sz="2800" dirty="0">
                <a:effectLst/>
                <a:latin typeface="Times New Roman" panose="02020603050405020304" pitchFamily="18" charset="0"/>
                <a:ea typeface="Calibri" panose="020F0502020204030204" pitchFamily="34" charset="0"/>
              </a:rPr>
              <a:t>.</a:t>
            </a:r>
            <a:endParaRPr lang="en-US" sz="2800" dirty="0"/>
          </a:p>
        </p:txBody>
      </p:sp>
    </p:spTree>
    <p:extLst>
      <p:ext uri="{BB962C8B-B14F-4D97-AF65-F5344CB8AC3E}">
        <p14:creationId xmlns:p14="http://schemas.microsoft.com/office/powerpoint/2010/main" val="307875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down)">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ipe(down)">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ipe(down)">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wipe(down)">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wipe(down)">
                                      <p:cBhvr>
                                        <p:cTn id="32" dur="500"/>
                                        <p:tgtEl>
                                          <p:spTgt spid="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Effect transition="in" filter="wipe(down)">
                                      <p:cBhvr>
                                        <p:cTn id="37"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1B6996-1C48-4F68-9991-64FB9C164EBA}"/>
              </a:ext>
            </a:extLst>
          </p:cNvPr>
          <p:cNvPicPr>
            <a:picLocks noChangeAspect="1"/>
          </p:cNvPicPr>
          <p:nvPr/>
        </p:nvPicPr>
        <p:blipFill rotWithShape="1">
          <a:blip r:embed="rId2"/>
          <a:srcRect l="54091" t="38782" r="4773" b="40601"/>
          <a:stretch/>
        </p:blipFill>
        <p:spPr>
          <a:xfrm>
            <a:off x="775853" y="1551709"/>
            <a:ext cx="11014095" cy="3103418"/>
          </a:xfrm>
          <a:prstGeom prst="rect">
            <a:avLst/>
          </a:prstGeom>
        </p:spPr>
      </p:pic>
    </p:spTree>
    <p:extLst>
      <p:ext uri="{BB962C8B-B14F-4D97-AF65-F5344CB8AC3E}">
        <p14:creationId xmlns:p14="http://schemas.microsoft.com/office/powerpoint/2010/main" val="21232259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2F3B4A-5B19-4D21-978B-373FC4288140}"/>
              </a:ext>
            </a:extLst>
          </p:cNvPr>
          <p:cNvSpPr txBox="1"/>
          <p:nvPr/>
        </p:nvSpPr>
        <p:spPr>
          <a:xfrm>
            <a:off x="933994" y="941268"/>
            <a:ext cx="10770326" cy="1043619"/>
          </a:xfrm>
          <a:prstGeom prst="rect">
            <a:avLst/>
          </a:prstGeom>
          <a:noFill/>
        </p:spPr>
        <p:txBody>
          <a:bodyPr wrap="square">
            <a:spAutoFit/>
          </a:bodyPr>
          <a:lstStyle/>
          <a:p>
            <a:pPr marL="0" marR="0" algn="just">
              <a:lnSpc>
                <a:spcPct val="115000"/>
              </a:lnSpc>
              <a:spcBef>
                <a:spcPts val="0"/>
              </a:spcBef>
              <a:spcAft>
                <a:spcPts val="0"/>
              </a:spcAft>
            </a:pPr>
            <a:r>
              <a:rPr lang="nl-NL" sz="2800" b="1">
                <a:effectLst/>
                <a:latin typeface="Times New Roman" panose="02020603050405020304" pitchFamily="18" charset="0"/>
                <a:ea typeface="Calibri" panose="020F0502020204030204" pitchFamily="34" charset="0"/>
                <a:cs typeface="Times New Roman" panose="02020603050405020304" pitchFamily="18" charset="0"/>
              </a:rPr>
              <a:t>Bài 1. </a:t>
            </a:r>
            <a:r>
              <a:rPr lang="nl-NL" sz="2800">
                <a:effectLst/>
                <a:latin typeface="Times New Roman" panose="02020603050405020304" pitchFamily="18" charset="0"/>
                <a:ea typeface="Calibri" panose="020F0502020204030204" pitchFamily="34" charset="0"/>
                <a:cs typeface="Times New Roman" panose="02020603050405020304" pitchFamily="18" charset="0"/>
              </a:rPr>
              <a:t>Em hãy thực hiện ghép ảnh để thiết kế một thiệp chúc mừng sinh nhật như ở Hình 8</a:t>
            </a:r>
            <a:endParaRPr lang="en-US" sz="2800">
              <a:effectLst/>
              <a:latin typeface="Times New Roman" panose="02020603050405020304" pitchFamily="18" charset="0"/>
              <a:ea typeface="Calibri" panose="020F050202020403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CBD318B7-917D-4BA7-A21E-68FDBF4D2E8C}"/>
              </a:ext>
            </a:extLst>
          </p:cNvPr>
          <p:cNvPicPr>
            <a:picLocks noChangeAspect="1"/>
          </p:cNvPicPr>
          <p:nvPr/>
        </p:nvPicPr>
        <p:blipFill rotWithShape="1">
          <a:blip r:embed="rId2"/>
          <a:srcRect l="31091" t="26161" r="30783" b="32780"/>
          <a:stretch/>
        </p:blipFill>
        <p:spPr bwMode="auto">
          <a:xfrm>
            <a:off x="3237613" y="2467292"/>
            <a:ext cx="6499159" cy="3449440"/>
          </a:xfrm>
          <a:prstGeom prst="rect">
            <a:avLst/>
          </a:prstGeom>
          <a:ln>
            <a:noFill/>
          </a:ln>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id="{55EF4E02-BB3D-4419-85EF-EC6FAF21C015}"/>
              </a:ext>
            </a:extLst>
          </p:cNvPr>
          <p:cNvSpPr txBox="1"/>
          <p:nvPr/>
        </p:nvSpPr>
        <p:spPr>
          <a:xfrm>
            <a:off x="933994" y="48370"/>
            <a:ext cx="10770326" cy="678327"/>
          </a:xfrm>
          <a:prstGeom prst="rect">
            <a:avLst/>
          </a:prstGeom>
          <a:noFill/>
        </p:spPr>
        <p:txBody>
          <a:bodyPr wrap="square">
            <a:spAutoFit/>
          </a:bodyPr>
          <a:lstStyle/>
          <a:p>
            <a:pPr marL="0" marR="0" algn="ctr">
              <a:lnSpc>
                <a:spcPct val="115000"/>
              </a:lnSpc>
              <a:spcBef>
                <a:spcPts val="0"/>
              </a:spcBef>
              <a:spcAft>
                <a:spcPts val="0"/>
              </a:spcAft>
            </a:pPr>
            <a:r>
              <a:rPr lang="nl-NL" sz="3600" b="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BÀI TẬP</a:t>
            </a:r>
            <a:endParaRPr lang="en-US" sz="3600">
              <a:solidFill>
                <a:srgbClr val="FF0000"/>
              </a:solidFill>
              <a:effectLst/>
              <a:latin typeface="Times New Roman" panose="02020603050405020304" pitchFamily="18"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0950827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373F202-3478-4570-AB6D-DE7B5B752145}"/>
              </a:ext>
            </a:extLst>
          </p:cNvPr>
          <p:cNvSpPr txBox="1"/>
          <p:nvPr/>
        </p:nvSpPr>
        <p:spPr>
          <a:xfrm>
            <a:off x="496388" y="214369"/>
            <a:ext cx="10763795" cy="6429261"/>
          </a:xfrm>
          <a:prstGeom prst="rect">
            <a:avLst/>
          </a:prstGeom>
          <a:noFill/>
        </p:spPr>
        <p:txBody>
          <a:bodyPr wrap="square">
            <a:spAutoFit/>
          </a:bodyPr>
          <a:lstStyle/>
          <a:p>
            <a:pPr marL="0" marR="0" algn="just">
              <a:lnSpc>
                <a:spcPct val="115000"/>
              </a:lnSpc>
              <a:spcBef>
                <a:spcPts val="0"/>
              </a:spcBef>
              <a:spcAft>
                <a:spcPts val="0"/>
              </a:spcAft>
            </a:pPr>
            <a:r>
              <a:rPr lang="nl-NL" sz="2400" b="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Hướng dẫn:</a:t>
            </a:r>
            <a:endParaRPr lang="en-US" sz="2400" b="1">
              <a:solidFill>
                <a:srgbClr val="0070C0"/>
              </a:solidFill>
              <a:effectLst/>
              <a:latin typeface="Times New Roman" panose="02020603050405020304" pitchFamily="18" charset="0"/>
              <a:ea typeface="Calibri" panose="020F0502020204030204" pitchFamily="34" charset="0"/>
              <a:cs typeface="Arial" panose="020B0604020202020204" pitchFamily="34" charset="0"/>
            </a:endParaRPr>
          </a:p>
          <a:p>
            <a:pPr marL="0" marR="0" algn="just">
              <a:lnSpc>
                <a:spcPct val="115000"/>
              </a:lnSpc>
              <a:spcBef>
                <a:spcPts val="0"/>
              </a:spcBef>
              <a:spcAft>
                <a:spcPts val="0"/>
              </a:spcAft>
            </a:pPr>
            <a:r>
              <a:rPr lang="nl-NL" sz="2400" b="1" i="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Bước 1. </a:t>
            </a:r>
            <a:r>
              <a:rPr lang="nl-NL" sz="2400">
                <a:effectLst/>
                <a:latin typeface="Times New Roman" panose="02020603050405020304" pitchFamily="18" charset="0"/>
                <a:ea typeface="Calibri" panose="020F0502020204030204" pitchFamily="34" charset="0"/>
                <a:cs typeface="Times New Roman" panose="02020603050405020304" pitchFamily="18" charset="0"/>
              </a:rPr>
              <a:t>Chọn ảnh nguồn từ một tệp ảnh đã mở và thực hiện các xử lí cần thiết. Có thể dùng công cụ </a:t>
            </a:r>
            <a:r>
              <a:rPr lang="nl-NL" sz="2400" b="1">
                <a:latin typeface="Times New Roman" panose="02020603050405020304" pitchFamily="18" charset="0"/>
                <a:cs typeface="Times New Roman" panose="02020603050405020304" pitchFamily="18" charset="0"/>
              </a:rPr>
              <a:t>Crop</a:t>
            </a:r>
            <a:r>
              <a:rPr lang="nl-NL" sz="2400">
                <a:effectLst/>
                <a:latin typeface="Times New Roman" panose="02020603050405020304" pitchFamily="18" charset="0"/>
                <a:ea typeface="Calibri" panose="020F0502020204030204" pitchFamily="34" charset="0"/>
                <a:cs typeface="Times New Roman" panose="02020603050405020304" pitchFamily="18" charset="0"/>
              </a:rPr>
              <a:t> để cắt, phần cần lấy ở ảnh nguồn, sau đó chọn lớp ảnh nguồn rồi thực hiện lệnh </a:t>
            </a:r>
            <a:r>
              <a:rPr lang="nl-NL" sz="2400" b="1">
                <a:latin typeface="Times New Roman" panose="02020603050405020304" pitchFamily="18" charset="0"/>
                <a:cs typeface="Times New Roman" panose="02020603050405020304" pitchFamily="18" charset="0"/>
              </a:rPr>
              <a:t>Edit\Copy</a:t>
            </a:r>
            <a:endParaRPr lang="en-US" sz="2400" b="1">
              <a:latin typeface="Times New Roman" panose="02020603050405020304" pitchFamily="18" charset="0"/>
              <a:cs typeface="Times New Roman" panose="02020603050405020304" pitchFamily="18" charset="0"/>
            </a:endParaRPr>
          </a:p>
          <a:p>
            <a:pPr marL="0" marR="0" algn="just">
              <a:lnSpc>
                <a:spcPct val="115000"/>
              </a:lnSpc>
              <a:spcBef>
                <a:spcPts val="0"/>
              </a:spcBef>
              <a:spcAft>
                <a:spcPts val="0"/>
              </a:spcAft>
            </a:pPr>
            <a:r>
              <a:rPr lang="nl-NL" sz="2400" b="1" i="1">
                <a:solidFill>
                  <a:srgbClr val="C00000"/>
                </a:solidFill>
                <a:latin typeface="Times New Roman" panose="02020603050405020304" pitchFamily="18" charset="0"/>
                <a:cs typeface="Times New Roman" panose="02020603050405020304" pitchFamily="18" charset="0"/>
              </a:rPr>
              <a:t>Bước 2. </a:t>
            </a:r>
            <a:r>
              <a:rPr lang="nl-NL" sz="2400">
                <a:effectLst/>
                <a:latin typeface="Times New Roman" panose="02020603050405020304" pitchFamily="18" charset="0"/>
                <a:ea typeface="Calibri" panose="020F0502020204030204" pitchFamily="34" charset="0"/>
                <a:cs typeface="Times New Roman" panose="02020603050405020304" pitchFamily="18" charset="0"/>
              </a:rPr>
              <a:t>Sao chép ảnh nguồn thành một lớp mới của ảnh đích và thực hiện các điều chỉnh cần thiết cho lớp ảnh mới.</a:t>
            </a:r>
            <a:endParaRPr lang="en-US" sz="2400">
              <a:effectLst/>
              <a:latin typeface="Times New Roman" panose="02020603050405020304" pitchFamily="18" charset="0"/>
              <a:ea typeface="Calibri" panose="020F0502020204030204" pitchFamily="34" charset="0"/>
              <a:cs typeface="Arial" panose="020B0604020202020204" pitchFamily="34" charset="0"/>
            </a:endParaRPr>
          </a:p>
          <a:p>
            <a:pPr marL="342900" marR="0" lvl="0" indent="-342900" algn="just">
              <a:lnSpc>
                <a:spcPct val="115000"/>
              </a:lnSpc>
              <a:spcBef>
                <a:spcPts val="0"/>
              </a:spcBef>
              <a:spcAft>
                <a:spcPts val="0"/>
              </a:spcAft>
              <a:buFont typeface="Times New Roman" panose="02020603050405020304" pitchFamily="18" charset="0"/>
              <a:buChar char="-"/>
              <a:tabLst>
                <a:tab pos="457200" algn="l"/>
              </a:tabLst>
            </a:pPr>
            <a:r>
              <a:rPr lang="nl-NL" sz="2400">
                <a:effectLst/>
                <a:latin typeface="Times New Roman" panose="02020603050405020304" pitchFamily="18" charset="0"/>
                <a:ea typeface="Calibri" panose="020F0502020204030204" pitchFamily="34" charset="0"/>
                <a:cs typeface="Times New Roman" panose="02020603050405020304" pitchFamily="18" charset="0"/>
              </a:rPr>
              <a:t>Chọn tệp ảnh đích, chọn một lớp ảnh ví dụ </a:t>
            </a:r>
            <a:r>
              <a:rPr lang="nl-NL" sz="2400" b="1">
                <a:latin typeface="Times New Roman" panose="02020603050405020304" pitchFamily="18" charset="0"/>
                <a:cs typeface="Times New Roman" panose="02020603050405020304" pitchFamily="18" charset="0"/>
              </a:rPr>
              <a:t>Background</a:t>
            </a:r>
            <a:r>
              <a:rPr lang="nl-NL" sz="2400">
                <a:effectLst/>
                <a:latin typeface="Times New Roman" panose="02020603050405020304" pitchFamily="18" charset="0"/>
                <a:ea typeface="Calibri" panose="020F0502020204030204" pitchFamily="34" charset="0"/>
                <a:cs typeface="Times New Roman" panose="02020603050405020304" pitchFamily="18" charset="0"/>
              </a:rPr>
              <a:t>, thực hiện lệnh </a:t>
            </a:r>
            <a:r>
              <a:rPr lang="nl-NL" sz="2400" b="1">
                <a:latin typeface="Times New Roman" panose="02020603050405020304" pitchFamily="18" charset="0"/>
                <a:cs typeface="Times New Roman" panose="02020603050405020304" pitchFamily="18" charset="0"/>
              </a:rPr>
              <a:t>Edit\Paste</a:t>
            </a:r>
            <a:r>
              <a:rPr lang="nl-NL" sz="2400">
                <a:effectLst/>
                <a:latin typeface="Times New Roman" panose="02020603050405020304" pitchFamily="18" charset="0"/>
                <a:ea typeface="Calibri" panose="020F0502020204030204" pitchFamily="34" charset="0"/>
                <a:cs typeface="Times New Roman" panose="02020603050405020304" pitchFamily="18" charset="0"/>
              </a:rPr>
              <a:t>. Một lớp động được tự động tạo ra ở phía trên lớp đã chọn để chứa ảnh được sao chép và có tên tạm thời là </a:t>
            </a:r>
            <a:r>
              <a:rPr lang="nl-NL" sz="2400" b="1">
                <a:latin typeface="Times New Roman" panose="02020603050405020304" pitchFamily="18" charset="0"/>
                <a:cs typeface="Times New Roman" panose="02020603050405020304" pitchFamily="18" charset="0"/>
              </a:rPr>
              <a:t>Floating Selection </a:t>
            </a:r>
            <a:r>
              <a:rPr lang="nl-NL" sz="2400">
                <a:effectLst/>
                <a:latin typeface="Times New Roman" panose="02020603050405020304" pitchFamily="18" charset="0"/>
                <a:ea typeface="Calibri" panose="020F0502020204030204" pitchFamily="34" charset="0"/>
                <a:cs typeface="Times New Roman" panose="02020603050405020304" pitchFamily="18" charset="0"/>
              </a:rPr>
              <a:t>(Hình 9b)</a:t>
            </a:r>
            <a:endParaRPr lang="en-US" sz="2400">
              <a:effectLst/>
              <a:latin typeface="Times New Roman" panose="02020603050405020304" pitchFamily="18" charset="0"/>
              <a:ea typeface="Calibri" panose="020F0502020204030204" pitchFamily="34" charset="0"/>
              <a:cs typeface="Arial" panose="020B0604020202020204" pitchFamily="34" charset="0"/>
            </a:endParaRPr>
          </a:p>
          <a:p>
            <a:pPr marL="342900" marR="0" lvl="0" indent="-342900" algn="just">
              <a:lnSpc>
                <a:spcPct val="115000"/>
              </a:lnSpc>
              <a:spcBef>
                <a:spcPts val="0"/>
              </a:spcBef>
              <a:spcAft>
                <a:spcPts val="0"/>
              </a:spcAft>
              <a:buFont typeface="Times New Roman" panose="02020603050405020304" pitchFamily="18" charset="0"/>
              <a:buChar char="-"/>
              <a:tabLst>
                <a:tab pos="457200" algn="l"/>
              </a:tabLst>
            </a:pPr>
            <a:r>
              <a:rPr lang="nl-NL" sz="2400">
                <a:effectLst/>
                <a:latin typeface="Times New Roman" panose="02020603050405020304" pitchFamily="18" charset="0"/>
                <a:ea typeface="Calibri" panose="020F0502020204030204" pitchFamily="34" charset="0"/>
                <a:cs typeface="Times New Roman" panose="02020603050405020304" pitchFamily="18" charset="0"/>
              </a:rPr>
              <a:t>Nháy chuột vào nút lệnh </a:t>
            </a:r>
            <a:r>
              <a:rPr lang="nl-NL" sz="2400" b="1">
                <a:latin typeface="Times New Roman" panose="02020603050405020304" pitchFamily="18" charset="0"/>
                <a:cs typeface="Times New Roman" panose="02020603050405020304" pitchFamily="18" charset="0"/>
              </a:rPr>
              <a:t>New Layer </a:t>
            </a:r>
            <a:r>
              <a:rPr lang="nl-NL" sz="2400">
                <a:effectLst/>
                <a:latin typeface="Times New Roman" panose="02020603050405020304" pitchFamily="18" charset="0"/>
                <a:ea typeface="Calibri" panose="020F0502020204030204" pitchFamily="34" charset="0"/>
                <a:cs typeface="Times New Roman" panose="02020603050405020304" pitchFamily="18" charset="0"/>
              </a:rPr>
              <a:t>để tạo lớp mới. Tên lớp mới mặc định là tên tệp ảnh nguồn. Nên đổi lại tên lớp mới này bằng cách nháy đúp chuột vào tên lớp rồi gõ tên mới.</a:t>
            </a:r>
            <a:endParaRPr lang="en-US" sz="2400">
              <a:effectLst/>
              <a:latin typeface="Times New Roman" panose="02020603050405020304" pitchFamily="18" charset="0"/>
              <a:ea typeface="Calibri" panose="020F0502020204030204" pitchFamily="34" charset="0"/>
              <a:cs typeface="Arial" panose="020B0604020202020204" pitchFamily="34" charset="0"/>
            </a:endParaRPr>
          </a:p>
          <a:p>
            <a:pPr marL="457200" marR="0" algn="just">
              <a:lnSpc>
                <a:spcPct val="115000"/>
              </a:lnSpc>
              <a:spcBef>
                <a:spcPts val="0"/>
              </a:spcBef>
              <a:spcAft>
                <a:spcPts val="0"/>
              </a:spcAft>
            </a:pPr>
            <a:r>
              <a:rPr lang="nl-NL" sz="2400">
                <a:effectLst/>
                <a:latin typeface="Times New Roman" panose="02020603050405020304" pitchFamily="18" charset="0"/>
                <a:ea typeface="Calibri" panose="020F0502020204030204" pitchFamily="34" charset="0"/>
                <a:cs typeface="Times New Roman" panose="02020603050405020304" pitchFamily="18" charset="0"/>
              </a:rPr>
              <a:t>Ảnh mới được ghép thường có kích thước và vị trí không phù hợp (Hình 9a). Dùng công cụ </a:t>
            </a:r>
            <a:r>
              <a:rPr lang="nl-NL" sz="2400" b="1">
                <a:effectLst/>
                <a:latin typeface="Times New Roman" panose="02020603050405020304" pitchFamily="18" charset="0"/>
                <a:ea typeface="Calibri" panose="020F0502020204030204" pitchFamily="34" charset="0"/>
                <a:cs typeface="Times New Roman" panose="02020603050405020304" pitchFamily="18" charset="0"/>
              </a:rPr>
              <a:t>Scale</a:t>
            </a:r>
            <a:r>
              <a:rPr lang="nl-NL" sz="2400">
                <a:effectLst/>
                <a:latin typeface="Times New Roman" panose="02020603050405020304" pitchFamily="18" charset="0"/>
                <a:ea typeface="Calibri" panose="020F0502020204030204" pitchFamily="34" charset="0"/>
                <a:cs typeface="Times New Roman" panose="02020603050405020304" pitchFamily="18" charset="0"/>
              </a:rPr>
              <a:t> để thay đổi kích thước ảnh và công cụ </a:t>
            </a:r>
            <a:r>
              <a:rPr lang="nl-NL" sz="2400" b="1">
                <a:latin typeface="Times New Roman" panose="02020603050405020304" pitchFamily="18" charset="0"/>
                <a:cs typeface="Times New Roman" panose="02020603050405020304" pitchFamily="18" charset="0"/>
              </a:rPr>
              <a:t>Move</a:t>
            </a:r>
            <a:r>
              <a:rPr lang="nl-NL" sz="2400">
                <a:effectLst/>
                <a:latin typeface="Times New Roman" panose="02020603050405020304" pitchFamily="18" charset="0"/>
                <a:ea typeface="Calibri" panose="020F0502020204030204" pitchFamily="34" charset="0"/>
                <a:cs typeface="Times New Roman" panose="02020603050405020304" pitchFamily="18" charset="0"/>
              </a:rPr>
              <a:t> để di chuyển ảnh đến vị trí phù hợp</a:t>
            </a:r>
            <a:endParaRPr lang="en-US" sz="2400">
              <a:effectLst/>
              <a:latin typeface="Times New Roman" panose="02020603050405020304" pitchFamily="18"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1027580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948C72E-AB94-4572-AFCE-2BF146307A12}"/>
              </a:ext>
            </a:extLst>
          </p:cNvPr>
          <p:cNvPicPr>
            <a:picLocks noChangeAspect="1"/>
          </p:cNvPicPr>
          <p:nvPr/>
        </p:nvPicPr>
        <p:blipFill rotWithShape="1">
          <a:blip r:embed="rId2"/>
          <a:srcRect l="65107" t="31030" r="6051" b="48292"/>
          <a:stretch/>
        </p:blipFill>
        <p:spPr bwMode="auto">
          <a:xfrm>
            <a:off x="1820703" y="1229358"/>
            <a:ext cx="8550593" cy="346086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1121326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0F9DE327-AEAE-44B2-8483-660A265AE3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C1492CA2-7E37-4577-8E02-1E79AE7EED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42856" y="757325"/>
            <a:ext cx="3549144" cy="5329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87ACB9FA-C8E8-43F1-868B-D328ECFC31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vi-VN"/>
          </a:p>
        </p:txBody>
      </p:sp>
      <p:sp>
        <p:nvSpPr>
          <p:cNvPr id="7" name="Thought Bubble: Cloud 6">
            <a:extLst>
              <a:ext uri="{FF2B5EF4-FFF2-40B4-BE49-F238E27FC236}">
                <a16:creationId xmlns:a16="http://schemas.microsoft.com/office/drawing/2014/main" id="{EC4F1EBD-59A6-438D-B701-0CA293146A21}"/>
              </a:ext>
            </a:extLst>
          </p:cNvPr>
          <p:cNvSpPr/>
          <p:nvPr/>
        </p:nvSpPr>
        <p:spPr>
          <a:xfrm>
            <a:off x="1904800" y="940526"/>
            <a:ext cx="6588036" cy="4130238"/>
          </a:xfrm>
          <a:prstGeom prst="cloudCallou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Em đã bao giờ dùng phần mềm để tạo ra thiệp chúc mừng, bưu thiếp hay một áp phích (poster) chưa? Em hãy giới thiệu sơ lược về một phần mềm như vậy.</a:t>
            </a:r>
          </a:p>
        </p:txBody>
      </p:sp>
    </p:spTree>
    <p:extLst>
      <p:ext uri="{BB962C8B-B14F-4D97-AF65-F5344CB8AC3E}">
        <p14:creationId xmlns:p14="http://schemas.microsoft.com/office/powerpoint/2010/main" val="25528622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63D32CB-7CA9-4EB9-85CD-6F78A95BDA30}"/>
              </a:ext>
            </a:extLst>
          </p:cNvPr>
          <p:cNvSpPr txBox="1"/>
          <p:nvPr/>
        </p:nvSpPr>
        <p:spPr>
          <a:xfrm>
            <a:off x="496389" y="963278"/>
            <a:ext cx="10816045" cy="5503301"/>
          </a:xfrm>
          <a:prstGeom prst="rect">
            <a:avLst/>
          </a:prstGeom>
          <a:noFill/>
        </p:spPr>
        <p:txBody>
          <a:bodyPr wrap="square">
            <a:spAutoFit/>
          </a:bodyPr>
          <a:lstStyle/>
          <a:p>
            <a:pPr marL="0" marR="0" algn="just">
              <a:lnSpc>
                <a:spcPct val="115000"/>
              </a:lnSpc>
              <a:spcBef>
                <a:spcPts val="0"/>
              </a:spcBef>
              <a:spcAft>
                <a:spcPts val="0"/>
              </a:spcAft>
            </a:pPr>
            <a:r>
              <a:rPr lang="nl-NL" sz="2800" b="1">
                <a:effectLst/>
                <a:latin typeface="Times New Roman" panose="02020603050405020304" pitchFamily="18" charset="0"/>
                <a:ea typeface="Calibri" panose="020F0502020204030204" pitchFamily="34" charset="0"/>
                <a:cs typeface="Times New Roman" panose="02020603050405020304" pitchFamily="18" charset="0"/>
              </a:rPr>
              <a:t>Bài 2.</a:t>
            </a:r>
            <a:r>
              <a:rPr lang="nl-NL" sz="2800">
                <a:effectLst/>
                <a:latin typeface="Times New Roman" panose="02020603050405020304" pitchFamily="18" charset="0"/>
                <a:ea typeface="Calibri" panose="020F0502020204030204" pitchFamily="34" charset="0"/>
                <a:cs typeface="Times New Roman" panose="02020603050405020304" pitchFamily="18" charset="0"/>
              </a:rPr>
              <a:t> Em hãy tạo một thiệp chúc mừng sinh nhật bạn hoặc người thân. Lưu sản phẩm với tên tập là “Chúc mừng sinh nhật.cxf” và xuất sang định dạng IPG bằng cách thực hiện lệnh File\Export As</a:t>
            </a:r>
            <a:endParaRPr lang="en-US" sz="2800">
              <a:effectLst/>
              <a:latin typeface="Times New Roman" panose="02020603050405020304" pitchFamily="18" charset="0"/>
              <a:ea typeface="Calibri" panose="020F0502020204030204" pitchFamily="34" charset="0"/>
              <a:cs typeface="Arial" panose="020B0604020202020204" pitchFamily="34" charset="0"/>
            </a:endParaRPr>
          </a:p>
          <a:p>
            <a:pPr marL="0" marR="0" algn="just">
              <a:lnSpc>
                <a:spcPct val="115000"/>
              </a:lnSpc>
              <a:spcBef>
                <a:spcPts val="0"/>
              </a:spcBef>
              <a:spcAft>
                <a:spcPts val="0"/>
              </a:spcAft>
            </a:pPr>
            <a:r>
              <a:rPr lang="nl-NL" sz="2800" b="1">
                <a:effectLst/>
                <a:latin typeface="Times New Roman" panose="02020603050405020304" pitchFamily="18" charset="0"/>
                <a:ea typeface="Calibri" panose="020F0502020204030204" pitchFamily="34" charset="0"/>
                <a:cs typeface="Times New Roman" panose="02020603050405020304" pitchFamily="18" charset="0"/>
              </a:rPr>
              <a:t>Bài 3.</a:t>
            </a:r>
            <a:r>
              <a:rPr lang="nl-NL" sz="2800">
                <a:effectLst/>
                <a:latin typeface="Times New Roman" panose="02020603050405020304" pitchFamily="18" charset="0"/>
                <a:ea typeface="Calibri" panose="020F0502020204030204" pitchFamily="34" charset="0"/>
                <a:cs typeface="Times New Roman" panose="02020603050405020304" pitchFamily="18" charset="0"/>
              </a:rPr>
              <a:t> Em đồng ý với những phát biểu nào sau đây?</a:t>
            </a:r>
            <a:endParaRPr lang="en-US" sz="2800">
              <a:effectLst/>
              <a:latin typeface="Times New Roman" panose="02020603050405020304" pitchFamily="18" charset="0"/>
              <a:ea typeface="Calibri" panose="020F0502020204030204" pitchFamily="34" charset="0"/>
              <a:cs typeface="Arial" panose="020B0604020202020204" pitchFamily="34" charset="0"/>
            </a:endParaRPr>
          </a:p>
          <a:p>
            <a:pPr marL="0" marR="0" algn="just">
              <a:lnSpc>
                <a:spcPct val="115000"/>
              </a:lnSpc>
              <a:spcBef>
                <a:spcPts val="0"/>
              </a:spcBef>
              <a:spcAft>
                <a:spcPts val="0"/>
              </a:spcAft>
            </a:pPr>
            <a:r>
              <a:rPr lang="nl-NL" sz="2800">
                <a:effectLst/>
                <a:latin typeface="Times New Roman" panose="02020603050405020304" pitchFamily="18" charset="0"/>
                <a:ea typeface="Calibri" panose="020F0502020204030204" pitchFamily="34" charset="0"/>
                <a:cs typeface="Times New Roman" panose="02020603050405020304" pitchFamily="18" charset="0"/>
              </a:rPr>
              <a:t>Trong phần mềm thiết kế đồ họa, ví dụ như phần mềm GIMP</a:t>
            </a:r>
            <a:endParaRPr lang="en-US" sz="2800">
              <a:effectLst/>
              <a:latin typeface="Times New Roman" panose="02020603050405020304" pitchFamily="18" charset="0"/>
              <a:ea typeface="Calibri" panose="020F0502020204030204" pitchFamily="34" charset="0"/>
              <a:cs typeface="Arial" panose="020B0604020202020204" pitchFamily="34" charset="0"/>
            </a:endParaRPr>
          </a:p>
          <a:p>
            <a:pPr marL="342900" marR="0" lvl="0" indent="-342900" algn="just">
              <a:lnSpc>
                <a:spcPct val="115000"/>
              </a:lnSpc>
              <a:spcBef>
                <a:spcPts val="0"/>
              </a:spcBef>
              <a:spcAft>
                <a:spcPts val="0"/>
              </a:spcAft>
              <a:buFont typeface="+mj-lt"/>
              <a:buAutoNum type="arabicParenR"/>
            </a:pPr>
            <a:r>
              <a:rPr lang="nl-NL" sz="2800">
                <a:effectLst/>
                <a:latin typeface="Times New Roman" panose="02020603050405020304" pitchFamily="18" charset="0"/>
                <a:ea typeface="Calibri" panose="020F0502020204030204" pitchFamily="34" charset="0"/>
                <a:cs typeface="Times New Roman" panose="02020603050405020304" pitchFamily="18" charset="0"/>
              </a:rPr>
              <a:t>Có bảng các công cụ thiết kế đồ họa, ví dụ như phần mềm GIMP</a:t>
            </a:r>
            <a:endParaRPr lang="en-US" sz="2800">
              <a:effectLst/>
              <a:latin typeface="Times New Roman" panose="02020603050405020304" pitchFamily="18" charset="0"/>
              <a:ea typeface="Calibri" panose="020F0502020204030204" pitchFamily="34" charset="0"/>
              <a:cs typeface="Arial" panose="020B0604020202020204" pitchFamily="34" charset="0"/>
            </a:endParaRPr>
          </a:p>
          <a:p>
            <a:pPr marL="342900" marR="0" lvl="0" indent="-342900" algn="just">
              <a:lnSpc>
                <a:spcPct val="115000"/>
              </a:lnSpc>
              <a:spcBef>
                <a:spcPts val="0"/>
              </a:spcBef>
              <a:spcAft>
                <a:spcPts val="0"/>
              </a:spcAft>
              <a:buFont typeface="+mj-lt"/>
              <a:buAutoNum type="arabicParenR"/>
            </a:pPr>
            <a:r>
              <a:rPr lang="nl-NL" sz="2800">
                <a:effectLst/>
                <a:latin typeface="Times New Roman" panose="02020603050405020304" pitchFamily="18" charset="0"/>
                <a:ea typeface="Calibri" panose="020F0502020204030204" pitchFamily="34" charset="0"/>
                <a:cs typeface="Times New Roman" panose="02020603050405020304" pitchFamily="18" charset="0"/>
              </a:rPr>
              <a:t>Có thể tô nền bằng một màu duy nhất hoặc tô bằng hai màu chuyển dần cho nhau.</a:t>
            </a:r>
            <a:endParaRPr lang="en-US" sz="2800">
              <a:effectLst/>
              <a:latin typeface="Times New Roman" panose="02020603050405020304" pitchFamily="18" charset="0"/>
              <a:ea typeface="Calibri" panose="020F0502020204030204" pitchFamily="34" charset="0"/>
              <a:cs typeface="Arial" panose="020B0604020202020204" pitchFamily="34" charset="0"/>
            </a:endParaRPr>
          </a:p>
          <a:p>
            <a:pPr marL="342900" marR="0" lvl="0" indent="-342900" algn="just">
              <a:lnSpc>
                <a:spcPct val="115000"/>
              </a:lnSpc>
              <a:spcBef>
                <a:spcPts val="0"/>
              </a:spcBef>
              <a:spcAft>
                <a:spcPts val="0"/>
              </a:spcAft>
              <a:buFont typeface="+mj-lt"/>
              <a:buAutoNum type="arabicParenR"/>
            </a:pPr>
            <a:r>
              <a:rPr lang="nl-NL" sz="2800">
                <a:effectLst/>
                <a:latin typeface="Times New Roman" panose="02020603050405020304" pitchFamily="18" charset="0"/>
                <a:ea typeface="Calibri" panose="020F0502020204030204" pitchFamily="34" charset="0"/>
                <a:cs typeface="Times New Roman" panose="02020603050405020304" pitchFamily="18" charset="0"/>
              </a:rPr>
              <a:t>Văn bản được tạo cũng có các thuộc tính định dạng cơ bản như: kiểu chữ, cỡ chữ, màu sắc.</a:t>
            </a:r>
            <a:endParaRPr lang="en-US" sz="2800">
              <a:effectLst/>
              <a:latin typeface="Times New Roman" panose="02020603050405020304" pitchFamily="18" charset="0"/>
              <a:ea typeface="Calibri" panose="020F0502020204030204" pitchFamily="34" charset="0"/>
              <a:cs typeface="Arial" panose="020B0604020202020204" pitchFamily="34" charset="0"/>
            </a:endParaRPr>
          </a:p>
          <a:p>
            <a:pPr marL="342900" marR="0" lvl="0" indent="-342900" algn="just">
              <a:lnSpc>
                <a:spcPct val="115000"/>
              </a:lnSpc>
              <a:spcBef>
                <a:spcPts val="0"/>
              </a:spcBef>
              <a:spcAft>
                <a:spcPts val="0"/>
              </a:spcAft>
              <a:buFont typeface="+mj-lt"/>
              <a:buAutoNum type="arabicParenR"/>
            </a:pPr>
            <a:r>
              <a:rPr lang="nl-NL" sz="2800">
                <a:effectLst/>
                <a:latin typeface="Times New Roman" panose="02020603050405020304" pitchFamily="18" charset="0"/>
                <a:ea typeface="Calibri" panose="020F0502020204030204" pitchFamily="34" charset="0"/>
                <a:cs typeface="Times New Roman" panose="02020603050405020304" pitchFamily="18" charset="0"/>
              </a:rPr>
              <a:t>Không thể mở nhiều tệp ảnh để lựa chọn và sao chép sang tệp ảnh đích</a:t>
            </a:r>
            <a:endParaRPr lang="en-US" sz="2800">
              <a:effectLst/>
              <a:latin typeface="Times New Roman" panose="02020603050405020304" pitchFamily="18"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0943293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0">
            <a:extLst>
              <a:ext uri="{FF2B5EF4-FFF2-40B4-BE49-F238E27FC236}">
                <a16:creationId xmlns:a16="http://schemas.microsoft.com/office/drawing/2014/main" id="{72AC46CB-E41C-431E-B498-6295C0C5E3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59254"/>
            <a:ext cx="5608255"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vi-VN"/>
          </a:p>
        </p:txBody>
      </p:sp>
      <p:pic>
        <p:nvPicPr>
          <p:cNvPr id="6" name="Picture 5" descr="Woman standing in her office looking at blueprints">
            <a:extLst>
              <a:ext uri="{FF2B5EF4-FFF2-40B4-BE49-F238E27FC236}">
                <a16:creationId xmlns:a16="http://schemas.microsoft.com/office/drawing/2014/main" id="{6F523839-0F2B-44C9-82BE-A2C19B244510}"/>
              </a:ext>
            </a:extLst>
          </p:cNvPr>
          <p:cNvPicPr>
            <a:picLocks noChangeAspect="1"/>
          </p:cNvPicPr>
          <p:nvPr/>
        </p:nvPicPr>
        <p:blipFill rotWithShape="1">
          <a:blip r:embed="rId3"/>
          <a:srcRect l="31944" r="2462"/>
          <a:stretch/>
        </p:blipFill>
        <p:spPr>
          <a:xfrm>
            <a:off x="6083162" y="759254"/>
            <a:ext cx="5238340" cy="5330650"/>
          </a:xfrm>
          <a:prstGeom prst="rect">
            <a:avLst/>
          </a:prstGeom>
        </p:spPr>
      </p:pic>
      <p:sp>
        <p:nvSpPr>
          <p:cNvPr id="5" name="Title 4">
            <a:extLst>
              <a:ext uri="{FF2B5EF4-FFF2-40B4-BE49-F238E27FC236}">
                <a16:creationId xmlns:a16="http://schemas.microsoft.com/office/drawing/2014/main" id="{BFB43D24-8C9A-4C48-8F00-DA72A38C4ED2}"/>
              </a:ext>
            </a:extLst>
          </p:cNvPr>
          <p:cNvSpPr>
            <a:spLocks noGrp="1"/>
          </p:cNvSpPr>
          <p:nvPr>
            <p:ph type="title"/>
          </p:nvPr>
        </p:nvSpPr>
        <p:spPr/>
        <p:txBody>
          <a:bodyPr/>
          <a:lstStyle/>
          <a:p>
            <a:endParaRPr lang="en-US"/>
          </a:p>
        </p:txBody>
      </p:sp>
      <p:sp>
        <p:nvSpPr>
          <p:cNvPr id="8" name="Content Placeholder 7">
            <a:extLst>
              <a:ext uri="{FF2B5EF4-FFF2-40B4-BE49-F238E27FC236}">
                <a16:creationId xmlns:a16="http://schemas.microsoft.com/office/drawing/2014/main" id="{D1623088-91A2-4946-802E-942DCCFFEA84}"/>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3968960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74A7FC5-56F0-4FE3-8383-04EE92963F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Working">
            <a:extLst>
              <a:ext uri="{FF2B5EF4-FFF2-40B4-BE49-F238E27FC236}">
                <a16:creationId xmlns:a16="http://schemas.microsoft.com/office/drawing/2014/main" id="{BC829010-59E7-4B6E-AE76-EEE7D0ED0D8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 y="-1"/>
            <a:ext cx="12188932" cy="6858000"/>
          </a:xfrm>
          <a:prstGeom prst="rect">
            <a:avLst/>
          </a:prstGeom>
        </p:spPr>
      </p:pic>
      <p:sp>
        <p:nvSpPr>
          <p:cNvPr id="12" name="Rectangle 11">
            <a:extLst>
              <a:ext uri="{FF2B5EF4-FFF2-40B4-BE49-F238E27FC236}">
                <a16:creationId xmlns:a16="http://schemas.microsoft.com/office/drawing/2014/main" id="{DE6BEBC3-6A99-4A53-9835-9875E08415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vi-VN"/>
          </a:p>
        </p:txBody>
      </p:sp>
      <p:sp>
        <p:nvSpPr>
          <p:cNvPr id="2" name="Title 1">
            <a:extLst>
              <a:ext uri="{FF2B5EF4-FFF2-40B4-BE49-F238E27FC236}">
                <a16:creationId xmlns:a16="http://schemas.microsoft.com/office/drawing/2014/main" id="{F993299F-3E8A-4BF7-9C3D-B9F22CF94C4E}"/>
              </a:ext>
            </a:extLst>
          </p:cNvPr>
          <p:cNvSpPr>
            <a:spLocks noGrp="1"/>
          </p:cNvSpPr>
          <p:nvPr>
            <p:ph type="ctrTitle"/>
          </p:nvPr>
        </p:nvSpPr>
        <p:spPr>
          <a:xfrm>
            <a:off x="1069848" y="1298448"/>
            <a:ext cx="7315200" cy="2130552"/>
          </a:xfrm>
        </p:spPr>
        <p:txBody>
          <a:bodyPr>
            <a:normAutofit/>
          </a:bodyPr>
          <a:lstStyle/>
          <a:p>
            <a:r>
              <a:rPr lang="en-US" dirty="0"/>
              <a:t>Thank you</a:t>
            </a:r>
          </a:p>
        </p:txBody>
      </p:sp>
      <p:sp>
        <p:nvSpPr>
          <p:cNvPr id="3" name="Subtitle 2">
            <a:extLst>
              <a:ext uri="{FF2B5EF4-FFF2-40B4-BE49-F238E27FC236}">
                <a16:creationId xmlns:a16="http://schemas.microsoft.com/office/drawing/2014/main" id="{EF6083A9-53C1-4358-80D7-727411C121D9}"/>
              </a:ext>
            </a:extLst>
          </p:cNvPr>
          <p:cNvSpPr>
            <a:spLocks noGrp="1"/>
          </p:cNvSpPr>
          <p:nvPr>
            <p:ph type="subTitle" idx="1"/>
          </p:nvPr>
        </p:nvSpPr>
        <p:spPr>
          <a:xfrm>
            <a:off x="1100015" y="3454094"/>
            <a:ext cx="7315200" cy="2130552"/>
          </a:xfrm>
        </p:spPr>
        <p:txBody>
          <a:bodyPr>
            <a:normAutofit/>
          </a:bodyPr>
          <a:lstStyle/>
          <a:p>
            <a:r>
              <a:rPr lang="en-US" b="1" dirty="0"/>
              <a:t>someone@example.com</a:t>
            </a:r>
            <a:endParaRPr lang="en-US" dirty="0"/>
          </a:p>
        </p:txBody>
      </p:sp>
      <p:sp>
        <p:nvSpPr>
          <p:cNvPr id="14" name="Rectangle 13">
            <a:extLst>
              <a:ext uri="{FF2B5EF4-FFF2-40B4-BE49-F238E27FC236}">
                <a16:creationId xmlns:a16="http://schemas.microsoft.com/office/drawing/2014/main" id="{D1006911-EDB8-4CDF-AEAA-A3FA060851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vi-VN"/>
          </a:p>
        </p:txBody>
      </p:sp>
    </p:spTree>
    <p:extLst>
      <p:ext uri="{BB962C8B-B14F-4D97-AF65-F5344CB8AC3E}">
        <p14:creationId xmlns:p14="http://schemas.microsoft.com/office/powerpoint/2010/main" val="2958169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FC4DA96-DF6A-4F5C-A5DD-48D1629948B2}"/>
              </a:ext>
            </a:extLst>
          </p:cNvPr>
          <p:cNvSpPr txBox="1"/>
          <p:nvPr/>
        </p:nvSpPr>
        <p:spPr>
          <a:xfrm>
            <a:off x="646610" y="261998"/>
            <a:ext cx="10169435" cy="1179554"/>
          </a:xfrm>
          <a:prstGeom prst="rect">
            <a:avLst/>
          </a:prstGeom>
          <a:noFill/>
        </p:spPr>
        <p:txBody>
          <a:bodyPr wrap="square">
            <a:spAutoFit/>
          </a:bodyPr>
          <a:lstStyle/>
          <a:p>
            <a:pPr marL="0" marR="0" algn="just">
              <a:lnSpc>
                <a:spcPct val="115000"/>
              </a:lnSpc>
              <a:spcBef>
                <a:spcPts val="0"/>
              </a:spcBef>
              <a:spcAft>
                <a:spcPts val="0"/>
              </a:spcAft>
            </a:pPr>
            <a:r>
              <a:rPr lang="en-US" sz="3200" b="1" cap="all">
                <a:effectLst/>
                <a:latin typeface="Times New Roman" panose="02020603050405020304" pitchFamily="18" charset="0"/>
                <a:ea typeface="Calibri" panose="020F0502020204030204" pitchFamily="34" charset="0"/>
                <a:cs typeface="Times New Roman" panose="02020603050405020304" pitchFamily="18" charset="0"/>
              </a:rPr>
              <a:t>1. sản phẩm đồ họa và phần mềm thiết kế đồ họa</a:t>
            </a:r>
            <a:endParaRPr lang="en-US" sz="3200">
              <a:effectLst/>
              <a:latin typeface="Times New Roman" panose="02020603050405020304" pitchFamily="18" charset="0"/>
              <a:ea typeface="Calibri" panose="020F0502020204030204" pitchFamily="34" charset="0"/>
              <a:cs typeface="Arial" panose="020B0604020202020204" pitchFamily="34" charset="0"/>
            </a:endParaRPr>
          </a:p>
        </p:txBody>
      </p:sp>
      <p:sp>
        <p:nvSpPr>
          <p:cNvPr id="4" name="Thought Bubble: Cloud 3">
            <a:extLst>
              <a:ext uri="{FF2B5EF4-FFF2-40B4-BE49-F238E27FC236}">
                <a16:creationId xmlns:a16="http://schemas.microsoft.com/office/drawing/2014/main" id="{F3407E1E-3A25-4B90-AA93-AA0B0DCB3F42}"/>
              </a:ext>
            </a:extLst>
          </p:cNvPr>
          <p:cNvSpPr/>
          <p:nvPr/>
        </p:nvSpPr>
        <p:spPr>
          <a:xfrm>
            <a:off x="7077691" y="1443446"/>
            <a:ext cx="4861760" cy="3971108"/>
          </a:xfrm>
          <a:prstGeom prst="cloudCallou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ctr">
              <a:lnSpc>
                <a:spcPct val="115000"/>
              </a:lnSpc>
              <a:spcBef>
                <a:spcPts val="0"/>
              </a:spcBef>
              <a:spcAft>
                <a:spcPts val="0"/>
              </a:spcAft>
            </a:pPr>
            <a:r>
              <a:rPr lang="en-US" sz="2800" i="1">
                <a:effectLst/>
                <a:latin typeface="Times New Roman" panose="02020603050405020304" pitchFamily="18" charset="0"/>
                <a:ea typeface="Calibri" panose="020F0502020204030204" pitchFamily="34" charset="0"/>
                <a:cs typeface="Times New Roman" panose="02020603050405020304" pitchFamily="18" charset="0"/>
              </a:rPr>
              <a:t>Theo em, để tạo được các bưu thiếp đẹp bằng một phần mềm thì phần mềm đó cần cung cấp những khả năng gì?</a:t>
            </a:r>
            <a:endParaRPr lang="en-US" sz="2800">
              <a:effectLst/>
              <a:latin typeface="Times New Roman" panose="02020603050405020304" pitchFamily="18" charset="0"/>
              <a:ea typeface="Calibri" panose="020F0502020204030204" pitchFamily="34" charset="0"/>
              <a:cs typeface="Arial" panose="020B0604020202020204" pitchFamily="34" charset="0"/>
            </a:endParaRPr>
          </a:p>
        </p:txBody>
      </p:sp>
      <p:sp>
        <p:nvSpPr>
          <p:cNvPr id="6" name="TextBox 5">
            <a:extLst>
              <a:ext uri="{FF2B5EF4-FFF2-40B4-BE49-F238E27FC236}">
                <a16:creationId xmlns:a16="http://schemas.microsoft.com/office/drawing/2014/main" id="{AB50CAF8-9611-4118-BC76-C8C7F63896DF}"/>
              </a:ext>
            </a:extLst>
          </p:cNvPr>
          <p:cNvSpPr txBox="1"/>
          <p:nvPr/>
        </p:nvSpPr>
        <p:spPr>
          <a:xfrm>
            <a:off x="646610" y="1900359"/>
            <a:ext cx="6100354" cy="3521220"/>
          </a:xfrm>
          <a:prstGeom prst="rect">
            <a:avLst/>
          </a:prstGeom>
          <a:noFill/>
        </p:spPr>
        <p:txBody>
          <a:bodyPr wrap="square">
            <a:spAutoFit/>
          </a:bodyPr>
          <a:lstStyle/>
          <a:p>
            <a:pPr marL="0" marR="0" algn="just">
              <a:lnSpc>
                <a:spcPct val="115000"/>
              </a:lnSpc>
              <a:spcBef>
                <a:spcPts val="0"/>
              </a:spcBef>
              <a:spcAft>
                <a:spcPts val="0"/>
              </a:spcAft>
            </a:pPr>
            <a:r>
              <a:rPr lang="en-US" sz="2800" b="1" i="1" dirty="0">
                <a:effectLst/>
                <a:latin typeface="Times New Roman" panose="02020603050405020304" pitchFamily="18" charset="0"/>
                <a:ea typeface="Calibri" panose="020F0502020204030204" pitchFamily="34" charset="0"/>
                <a:cs typeface="Times New Roman" panose="02020603050405020304" pitchFamily="18" charset="0"/>
              </a:rPr>
              <a:t>a) </a:t>
            </a:r>
            <a:r>
              <a:rPr lang="en-US" sz="2800" b="1" i="1" dirty="0" err="1">
                <a:effectLst/>
                <a:latin typeface="Times New Roman" panose="02020603050405020304" pitchFamily="18" charset="0"/>
                <a:ea typeface="Calibri" panose="020F0502020204030204" pitchFamily="34" charset="0"/>
                <a:cs typeface="Times New Roman" panose="02020603050405020304" pitchFamily="18" charset="0"/>
              </a:rPr>
              <a:t>Sản</a:t>
            </a:r>
            <a:r>
              <a:rPr lang="en-US" sz="28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effectLst/>
                <a:latin typeface="Times New Roman" panose="02020603050405020304" pitchFamily="18" charset="0"/>
                <a:ea typeface="Calibri" panose="020F0502020204030204" pitchFamily="34" charset="0"/>
                <a:cs typeface="Times New Roman" panose="02020603050405020304" pitchFamily="18" charset="0"/>
              </a:rPr>
              <a:t>phẩm</a:t>
            </a:r>
            <a:r>
              <a:rPr lang="en-US" sz="28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effectLst/>
                <a:latin typeface="Times New Roman" panose="02020603050405020304" pitchFamily="18" charset="0"/>
                <a:ea typeface="Calibri" panose="020F0502020204030204" pitchFamily="34" charset="0"/>
                <a:cs typeface="Times New Roman" panose="02020603050405020304" pitchFamily="18" charset="0"/>
              </a:rPr>
              <a:t>đồ</a:t>
            </a:r>
            <a:r>
              <a:rPr lang="en-US" sz="28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effectLst/>
                <a:latin typeface="Times New Roman" panose="02020603050405020304" pitchFamily="18" charset="0"/>
                <a:ea typeface="Calibri" panose="020F0502020204030204" pitchFamily="34" charset="0"/>
                <a:cs typeface="Times New Roman" panose="02020603050405020304" pitchFamily="18" charset="0"/>
              </a:rPr>
              <a:t>họa</a:t>
            </a:r>
            <a:r>
              <a:rPr lang="en-US" sz="28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effectLst/>
                <a:latin typeface="Times New Roman" panose="02020603050405020304" pitchFamily="18" charset="0"/>
                <a:ea typeface="Calibri" panose="020F0502020204030204" pitchFamily="34" charset="0"/>
                <a:cs typeface="Times New Roman" panose="02020603050405020304" pitchFamily="18" charset="0"/>
              </a:rPr>
              <a:t>phần</a:t>
            </a:r>
            <a:r>
              <a:rPr lang="en-US" sz="28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effectLst/>
                <a:latin typeface="Times New Roman" panose="02020603050405020304" pitchFamily="18" charset="0"/>
                <a:ea typeface="Calibri" panose="020F0502020204030204" pitchFamily="34" charset="0"/>
                <a:cs typeface="Times New Roman" panose="02020603050405020304" pitchFamily="18" charset="0"/>
              </a:rPr>
              <a:t>mềm</a:t>
            </a:r>
            <a:r>
              <a:rPr lang="en-US" sz="28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effectLst/>
                <a:latin typeface="Times New Roman" panose="02020603050405020304" pitchFamily="18" charset="0"/>
                <a:ea typeface="Calibri" panose="020F0502020204030204" pitchFamily="34" charset="0"/>
                <a:cs typeface="Times New Roman" panose="02020603050405020304" pitchFamily="18" charset="0"/>
              </a:rPr>
              <a:t>thiết</a:t>
            </a:r>
            <a:r>
              <a:rPr lang="en-US" sz="28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effectLst/>
                <a:latin typeface="Times New Roman" panose="02020603050405020304" pitchFamily="18" charset="0"/>
                <a:ea typeface="Calibri" panose="020F0502020204030204" pitchFamily="34" charset="0"/>
                <a:cs typeface="Times New Roman" panose="02020603050405020304" pitchFamily="18" charset="0"/>
              </a:rPr>
              <a:t>kế</a:t>
            </a:r>
            <a:r>
              <a:rPr lang="en-US" sz="28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effectLst/>
                <a:latin typeface="Times New Roman" panose="02020603050405020304" pitchFamily="18" charset="0"/>
                <a:ea typeface="Calibri" panose="020F0502020204030204" pitchFamily="34" charset="0"/>
                <a:cs typeface="Times New Roman" panose="02020603050405020304" pitchFamily="18" charset="0"/>
              </a:rPr>
              <a:t>đồ</a:t>
            </a:r>
            <a:r>
              <a:rPr lang="en-US" sz="28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effectLst/>
                <a:latin typeface="Times New Roman" panose="02020603050405020304" pitchFamily="18" charset="0"/>
                <a:ea typeface="Calibri" panose="020F0502020204030204" pitchFamily="34" charset="0"/>
                <a:cs typeface="Times New Roman" panose="02020603050405020304" pitchFamily="18" charset="0"/>
              </a:rPr>
              <a:t>họa</a:t>
            </a:r>
            <a:endParaRPr lang="en-US" sz="2800" dirty="0">
              <a:effectLst/>
              <a:latin typeface="Times New Roman" panose="02020603050405020304" pitchFamily="18" charset="0"/>
              <a:ea typeface="Calibri" panose="020F0502020204030204" pitchFamily="34" charset="0"/>
              <a:cs typeface="Arial" panose="020B0604020202020204" pitchFamily="34" charset="0"/>
            </a:endParaRPr>
          </a:p>
          <a:p>
            <a:pPr marL="0" marR="0" algn="just">
              <a:lnSpc>
                <a:spcPct val="115000"/>
              </a:lnSpc>
              <a:spcBef>
                <a:spcPts val="0"/>
              </a:spcBef>
              <a:spcAft>
                <a:spcPts val="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Phần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mềm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thiết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kế</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đồ</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họa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phần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mềm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cung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cấp</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công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cụ</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giúp</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tạo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ra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sản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phẩm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đồ</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họa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như</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logo, banner, topic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quảng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cáo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băng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rôn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áp</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phích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poster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thiệp</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chúc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mừng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3973726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143E79B-2FED-41F2-9616-2E1E9E8BD723}"/>
              </a:ext>
            </a:extLst>
          </p:cNvPr>
          <p:cNvPicPr>
            <a:picLocks noChangeAspect="1"/>
          </p:cNvPicPr>
          <p:nvPr/>
        </p:nvPicPr>
        <p:blipFill rotWithShape="1">
          <a:blip r:embed="rId2"/>
          <a:srcRect l="78669" t="48974" r="7425" b="36126"/>
          <a:stretch/>
        </p:blipFill>
        <p:spPr bwMode="auto">
          <a:xfrm>
            <a:off x="2815589" y="1444442"/>
            <a:ext cx="7504067" cy="453975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6912586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CD872D9-016E-4261-9BEC-F3DF02692B7D}"/>
              </a:ext>
            </a:extLst>
          </p:cNvPr>
          <p:cNvSpPr txBox="1"/>
          <p:nvPr/>
        </p:nvSpPr>
        <p:spPr>
          <a:xfrm>
            <a:off x="600891" y="694460"/>
            <a:ext cx="11181806" cy="5579797"/>
          </a:xfrm>
          <a:prstGeom prst="rect">
            <a:avLst/>
          </a:prstGeom>
          <a:noFill/>
        </p:spPr>
        <p:txBody>
          <a:bodyPr wrap="square">
            <a:spAutoFit/>
          </a:bodyPr>
          <a:lstStyle/>
          <a:p>
            <a:pPr marL="0" marR="0" algn="just">
              <a:lnSpc>
                <a:spcPct val="115000"/>
              </a:lnSpc>
              <a:spcBef>
                <a:spcPts val="0"/>
              </a:spcBef>
              <a:spcAft>
                <a:spcPts val="0"/>
              </a:spcAft>
            </a:pPr>
            <a:r>
              <a:rPr lang="vi-VN" sz="2400" b="1" i="1" dirty="0">
                <a:effectLst/>
                <a:latin typeface="Times New Roman" panose="02020603050405020304" pitchFamily="18" charset="0"/>
                <a:ea typeface="Calibri" panose="020F0502020204030204" pitchFamily="34" charset="0"/>
                <a:cs typeface="Times New Roman" panose="02020603050405020304" pitchFamily="18" charset="0"/>
              </a:rPr>
              <a:t>b)Giới thiệu phần mềm GIMP</a:t>
            </a:r>
            <a:endParaRPr lang="en-US" sz="2400" dirty="0">
              <a:effectLst/>
              <a:latin typeface="Times New Roman" panose="02020603050405020304" pitchFamily="18" charset="0"/>
              <a:ea typeface="Calibri" panose="020F0502020204030204" pitchFamily="34" charset="0"/>
              <a:cs typeface="Arial" panose="020B0604020202020204" pitchFamily="34" charset="0"/>
            </a:endParaRPr>
          </a:p>
          <a:p>
            <a:pPr marL="0" marR="0" algn="just">
              <a:lnSpc>
                <a:spcPct val="115000"/>
              </a:lnSpc>
              <a:spcBef>
                <a:spcPts val="0"/>
              </a:spcBef>
              <a:spcAft>
                <a:spcPts val="0"/>
              </a:spcAft>
            </a:pP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 Một phần mềm thiết kế, chỉnh sửa đồ họa sẽ hỗ trợ tạo ra sản phẩm số dựa trên đồ h</a:t>
            </a:r>
            <a:r>
              <a:rPr lang="vi-VN" sz="2400" dirty="0">
                <a:latin typeface="Times New Roman" panose="02020603050405020304" pitchFamily="18" charset="0"/>
                <a:ea typeface="Calibri" panose="020F0502020204030204" pitchFamily="34" charset="0"/>
                <a:cs typeface="Times New Roman" panose="02020603050405020304" pitchFamily="18" charset="0"/>
              </a:rPr>
              <a:t>ọ</a:t>
            </a: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a </a:t>
            </a:r>
            <a:r>
              <a:rPr lang="vi-VN" sz="2400" dirty="0" err="1">
                <a:effectLst/>
                <a:latin typeface="Times New Roman" panose="02020603050405020304" pitchFamily="18" charset="0"/>
                <a:ea typeface="Calibri" panose="020F0502020204030204" pitchFamily="34" charset="0"/>
                <a:cs typeface="Times New Roman" panose="02020603050405020304" pitchFamily="18" charset="0"/>
              </a:rPr>
              <a:t>vector</a:t>
            </a: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 hay đồ họa </a:t>
            </a:r>
            <a:r>
              <a:rPr lang="vi-VN" sz="2400" dirty="0" err="1">
                <a:effectLst/>
                <a:latin typeface="Times New Roman" panose="02020603050405020304" pitchFamily="18" charset="0"/>
                <a:ea typeface="Calibri" panose="020F0502020204030204" pitchFamily="34" charset="0"/>
                <a:cs typeface="Times New Roman" panose="02020603050405020304" pitchFamily="18" charset="0"/>
              </a:rPr>
              <a:t>raster</a:t>
            </a:r>
            <a:endParaRPr lang="en-US" sz="2400" dirty="0">
              <a:effectLst/>
              <a:latin typeface="Times New Roman" panose="02020603050405020304" pitchFamily="18" charset="0"/>
              <a:ea typeface="Calibri" panose="020F0502020204030204" pitchFamily="34" charset="0"/>
              <a:cs typeface="Arial" panose="020B0604020202020204" pitchFamily="34" charset="0"/>
            </a:endParaRPr>
          </a:p>
          <a:p>
            <a:pPr marL="0" marR="0" algn="just">
              <a:lnSpc>
                <a:spcPct val="115000"/>
              </a:lnSpc>
              <a:spcBef>
                <a:spcPts val="0"/>
              </a:spcBef>
              <a:spcAft>
                <a:spcPts val="0"/>
              </a:spcAft>
            </a:pPr>
            <a:r>
              <a:rPr lang="vi-VN"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Đồ họa </a:t>
            </a:r>
            <a:r>
              <a:rPr lang="vi-VN" sz="2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vector</a:t>
            </a: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 sử dụng các tọa độ trong mặt </a:t>
            </a:r>
            <a:r>
              <a:rPr lang="vi-VN" sz="2400" dirty="0" err="1">
                <a:effectLst/>
                <a:latin typeface="Times New Roman" panose="02020603050405020304" pitchFamily="18" charset="0"/>
                <a:ea typeface="Calibri" panose="020F0502020204030204" pitchFamily="34" charset="0"/>
                <a:cs typeface="Times New Roman" panose="02020603050405020304" pitchFamily="18" charset="0"/>
              </a:rPr>
              <a:t>phẳng</a:t>
            </a: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 và mối quan hệ </a:t>
            </a:r>
            <a:r>
              <a:rPr lang="vi-VN" sz="2400" dirty="0" err="1">
                <a:effectLst/>
                <a:latin typeface="Times New Roman" panose="02020603050405020304" pitchFamily="18" charset="0"/>
                <a:ea typeface="Calibri" panose="020F0502020204030204" pitchFamily="34" charset="0"/>
                <a:cs typeface="Times New Roman" panose="02020603050405020304" pitchFamily="18" charset="0"/>
              </a:rPr>
              <a:t>vector</a:t>
            </a: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 để tạo ra các đường giữa chúng với các thuộc tính như màu nét, hình dạng, độ dày để biểu diễn hình ảnh. Ảnh được tạo theo cách này được gọi là ảnh </a:t>
            </a:r>
            <a:r>
              <a:rPr lang="vi-VN" sz="2400" dirty="0" err="1">
                <a:effectLst/>
                <a:latin typeface="Times New Roman" panose="02020603050405020304" pitchFamily="18" charset="0"/>
                <a:ea typeface="Calibri" panose="020F0502020204030204" pitchFamily="34" charset="0"/>
                <a:cs typeface="Times New Roman" panose="02020603050405020304" pitchFamily="18" charset="0"/>
              </a:rPr>
              <a:t>vector</a:t>
            </a:r>
            <a:endParaRPr lang="en-US" sz="2400" dirty="0">
              <a:effectLst/>
              <a:latin typeface="Times New Roman" panose="02020603050405020304" pitchFamily="18" charset="0"/>
              <a:ea typeface="Calibri" panose="020F0502020204030204" pitchFamily="34" charset="0"/>
              <a:cs typeface="Arial" panose="020B0604020202020204" pitchFamily="34" charset="0"/>
            </a:endParaRPr>
          </a:p>
          <a:p>
            <a:pPr marL="0" marR="0" algn="just">
              <a:lnSpc>
                <a:spcPct val="115000"/>
              </a:lnSpc>
              <a:spcBef>
                <a:spcPts val="0"/>
              </a:spcBef>
              <a:spcAft>
                <a:spcPts val="0"/>
              </a:spcAft>
            </a:pPr>
            <a:r>
              <a:rPr lang="vi-VN"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Đồ họa </a:t>
            </a:r>
            <a:r>
              <a:rPr lang="vi-VN" sz="2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raster</a:t>
            </a: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 sử dụng ma trận các điểm ảnh với màu sắc và sắc thái khác nhau để biểu diễn hình ảnh. Ảnh được tạo theo cách này gọi là ảnh </a:t>
            </a:r>
            <a:r>
              <a:rPr lang="vi-VN" sz="2400" dirty="0" err="1">
                <a:effectLst/>
                <a:latin typeface="Times New Roman" panose="02020603050405020304" pitchFamily="18" charset="0"/>
                <a:ea typeface="Calibri" panose="020F0502020204030204" pitchFamily="34" charset="0"/>
                <a:cs typeface="Times New Roman" panose="02020603050405020304" pitchFamily="18" charset="0"/>
              </a:rPr>
              <a:t>raster</a:t>
            </a: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 (hay ảnh </a:t>
            </a:r>
            <a:r>
              <a:rPr lang="vi-VN" sz="2400" dirty="0" err="1">
                <a:effectLst/>
                <a:latin typeface="Times New Roman" panose="02020603050405020304" pitchFamily="18" charset="0"/>
                <a:ea typeface="Calibri" panose="020F0502020204030204" pitchFamily="34" charset="0"/>
                <a:cs typeface="Times New Roman" panose="02020603050405020304" pitchFamily="18" charset="0"/>
              </a:rPr>
              <a:t>bitmap</a:t>
            </a: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Arial" panose="020B0604020202020204" pitchFamily="34" charset="0"/>
            </a:endParaRPr>
          </a:p>
          <a:p>
            <a:pPr marL="0" marR="0" algn="just">
              <a:lnSpc>
                <a:spcPct val="115000"/>
              </a:lnSpc>
              <a:spcBef>
                <a:spcPts val="0"/>
              </a:spcBef>
              <a:spcAft>
                <a:spcPts val="0"/>
              </a:spcAft>
            </a:pP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 GIMP là phần mềm mã nguồn mở, miễn phí, trợ giúp một cách hiệu quả cả hai công việc chỉnh sửa ảnh và thiết kế đồ họa dựa trên đồ họa </a:t>
            </a:r>
            <a:r>
              <a:rPr lang="vi-VN" sz="2400" dirty="0" err="1">
                <a:effectLst/>
                <a:latin typeface="Times New Roman" panose="02020603050405020304" pitchFamily="18" charset="0"/>
                <a:ea typeface="Calibri" panose="020F0502020204030204" pitchFamily="34" charset="0"/>
                <a:cs typeface="Times New Roman" panose="02020603050405020304" pitchFamily="18" charset="0"/>
              </a:rPr>
              <a:t>raster</a:t>
            </a: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Arial" panose="020B0604020202020204" pitchFamily="34" charset="0"/>
            </a:endParaRPr>
          </a:p>
          <a:p>
            <a:pPr marL="0" marR="0" algn="just">
              <a:lnSpc>
                <a:spcPct val="115000"/>
              </a:lnSpc>
              <a:spcBef>
                <a:spcPts val="0"/>
              </a:spcBef>
              <a:spcAft>
                <a:spcPts val="0"/>
              </a:spcAft>
            </a:pP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 Mặc dù GIMP xử lí đồ họa </a:t>
            </a:r>
            <a:r>
              <a:rPr lang="vi-VN" sz="2400" dirty="0" err="1">
                <a:effectLst/>
                <a:latin typeface="Times New Roman" panose="02020603050405020304" pitchFamily="18" charset="0"/>
                <a:ea typeface="Calibri" panose="020F0502020204030204" pitchFamily="34" charset="0"/>
                <a:cs typeface="Times New Roman" panose="02020603050405020304" pitchFamily="18" charset="0"/>
              </a:rPr>
              <a:t>raster</a:t>
            </a: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 nhưng cũng hỗ trợ đồ họa </a:t>
            </a:r>
            <a:r>
              <a:rPr lang="vi-VN" sz="2400" dirty="0" err="1">
                <a:effectLst/>
                <a:latin typeface="Times New Roman" panose="02020603050405020304" pitchFamily="18" charset="0"/>
                <a:ea typeface="Calibri" panose="020F0502020204030204" pitchFamily="34" charset="0"/>
                <a:cs typeface="Times New Roman" panose="02020603050405020304" pitchFamily="18" charset="0"/>
              </a:rPr>
              <a:t>vector</a:t>
            </a: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 Do vậy có thể khai thác GIMP cho các chủ đề về chỉnh sửa ảnh, làm </a:t>
            </a:r>
            <a:r>
              <a:rPr lang="vi-VN" sz="2400" dirty="0" err="1">
                <a:effectLst/>
                <a:latin typeface="Times New Roman" panose="02020603050405020304" pitchFamily="18" charset="0"/>
                <a:ea typeface="Calibri" panose="020F0502020204030204" pitchFamily="34" charset="0"/>
                <a:cs typeface="Times New Roman" panose="02020603050405020304" pitchFamily="18" charset="0"/>
              </a:rPr>
              <a:t>video</a:t>
            </a: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 phim hoạt hình, …</a:t>
            </a:r>
            <a:endParaRPr lang="en-US" sz="2400" dirty="0">
              <a:effectLst/>
              <a:latin typeface="Times New Roman" panose="02020603050405020304" pitchFamily="18" charset="0"/>
              <a:ea typeface="Calibri" panose="020F0502020204030204" pitchFamily="34" charset="0"/>
              <a:cs typeface="Arial" panose="020B0604020202020204" pitchFamily="34" charset="0"/>
            </a:endParaRPr>
          </a:p>
          <a:p>
            <a:pPr marL="0" marR="0" algn="just">
              <a:lnSpc>
                <a:spcPct val="115000"/>
              </a:lnSpc>
              <a:spcBef>
                <a:spcPts val="0"/>
              </a:spcBef>
              <a:spcAft>
                <a:spcPts val="0"/>
              </a:spcAft>
            </a:pPr>
            <a:r>
              <a:rPr lang="fr-FR"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2400" dirty="0" err="1">
                <a:effectLst/>
                <a:latin typeface="Times New Roman" panose="02020603050405020304" pitchFamily="18" charset="0"/>
                <a:ea typeface="Calibri" panose="020F0502020204030204" pitchFamily="34" charset="0"/>
                <a:cs typeface="Times New Roman" panose="02020603050405020304" pitchFamily="18" charset="0"/>
              </a:rPr>
              <a:t>Tải</a:t>
            </a:r>
            <a:r>
              <a:rPr lang="fr-FR" sz="2400" dirty="0">
                <a:effectLst/>
                <a:latin typeface="Times New Roman" panose="02020603050405020304" pitchFamily="18" charset="0"/>
                <a:ea typeface="Calibri" panose="020F0502020204030204" pitchFamily="34" charset="0"/>
                <a:cs typeface="Times New Roman" panose="02020603050405020304" pitchFamily="18" charset="0"/>
              </a:rPr>
              <a:t> GIMP </a:t>
            </a:r>
            <a:r>
              <a:rPr lang="fr-FR" sz="2400" dirty="0" err="1">
                <a:effectLst/>
                <a:latin typeface="Times New Roman" panose="02020603050405020304" pitchFamily="18" charset="0"/>
                <a:ea typeface="Calibri" panose="020F0502020204030204" pitchFamily="34" charset="0"/>
                <a:cs typeface="Times New Roman" panose="02020603050405020304" pitchFamily="18" charset="0"/>
              </a:rPr>
              <a:t>tại</a:t>
            </a:r>
            <a:r>
              <a:rPr lang="fr-FR"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2400" dirty="0" err="1">
                <a:effectLst/>
                <a:latin typeface="Times New Roman" panose="02020603050405020304" pitchFamily="18" charset="0"/>
                <a:ea typeface="Calibri" panose="020F0502020204030204" pitchFamily="34" charset="0"/>
                <a:cs typeface="Times New Roman" panose="02020603050405020304" pitchFamily="18" charset="0"/>
              </a:rPr>
              <a:t>trang</a:t>
            </a:r>
            <a:r>
              <a:rPr lang="fr-FR"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2400" u="sng"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hlinkClick r:id="rId2"/>
              </a:rPr>
              <a:t>https://www.gimp.org</a:t>
            </a:r>
            <a:endParaRPr lang="en-US" sz="2400" dirty="0">
              <a:effectLst/>
              <a:latin typeface="Times New Roman" panose="02020603050405020304" pitchFamily="18"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0396413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01CE68A-495E-43B4-A5FF-82FD4991A92E}"/>
              </a:ext>
            </a:extLst>
          </p:cNvPr>
          <p:cNvSpPr txBox="1"/>
          <p:nvPr/>
        </p:nvSpPr>
        <p:spPr>
          <a:xfrm>
            <a:off x="475706" y="514950"/>
            <a:ext cx="11240588" cy="3431709"/>
          </a:xfrm>
          <a:prstGeom prst="rect">
            <a:avLst/>
          </a:prstGeom>
          <a:noFill/>
        </p:spPr>
        <p:txBody>
          <a:bodyPr wrap="square">
            <a:spAutoFit/>
          </a:bodyPr>
          <a:lstStyle/>
          <a:p>
            <a:pPr marL="0" marR="0" algn="just">
              <a:lnSpc>
                <a:spcPct val="115000"/>
              </a:lnSpc>
              <a:spcBef>
                <a:spcPts val="0"/>
              </a:spcBef>
              <a:spcAft>
                <a:spcPts val="0"/>
              </a:spcAft>
            </a:pPr>
            <a:r>
              <a:rPr lang="fr-FR" sz="2800" b="1" i="1">
                <a:effectLst/>
                <a:latin typeface="Times New Roman" panose="02020603050405020304" pitchFamily="18" charset="0"/>
                <a:ea typeface="Calibri" panose="020F0502020204030204" pitchFamily="34" charset="0"/>
                <a:cs typeface="Times New Roman" panose="02020603050405020304" pitchFamily="18" charset="0"/>
              </a:rPr>
              <a:t>c) Màn hình làm việc của GIMP</a:t>
            </a:r>
            <a:endParaRPr lang="en-US" sz="2800">
              <a:effectLst/>
              <a:latin typeface="Times New Roman" panose="02020603050405020304" pitchFamily="18" charset="0"/>
              <a:ea typeface="Calibri" panose="020F0502020204030204" pitchFamily="34" charset="0"/>
              <a:cs typeface="Arial" panose="020B0604020202020204" pitchFamily="34" charset="0"/>
            </a:endParaRPr>
          </a:p>
          <a:p>
            <a:pPr marL="0" marR="0" algn="just">
              <a:lnSpc>
                <a:spcPct val="115000"/>
              </a:lnSpc>
              <a:spcBef>
                <a:spcPts val="0"/>
              </a:spcBef>
              <a:spcAft>
                <a:spcPts val="0"/>
              </a:spcAft>
            </a:pPr>
            <a:r>
              <a:rPr lang="fr-FR" sz="2800">
                <a:effectLst/>
                <a:latin typeface="Times New Roman" panose="02020603050405020304" pitchFamily="18" charset="0"/>
                <a:ea typeface="Calibri" panose="020F0502020204030204" pitchFamily="34" charset="0"/>
                <a:cs typeface="Times New Roman" panose="02020603050405020304" pitchFamily="18" charset="0"/>
              </a:rPr>
              <a:t>- </a:t>
            </a:r>
            <a:r>
              <a:rPr lang="fr-FR" sz="2800" i="1">
                <a:effectLst/>
                <a:latin typeface="Times New Roman" panose="02020603050405020304" pitchFamily="18" charset="0"/>
                <a:ea typeface="Calibri" panose="020F0502020204030204" pitchFamily="34" charset="0"/>
                <a:cs typeface="Times New Roman" panose="02020603050405020304" pitchFamily="18" charset="0"/>
              </a:rPr>
              <a:t>Hệ thống bảng chọn</a:t>
            </a:r>
            <a:r>
              <a:rPr lang="fr-FR" sz="2800">
                <a:effectLst/>
                <a:latin typeface="Times New Roman" panose="02020603050405020304" pitchFamily="18" charset="0"/>
                <a:ea typeface="Calibri" panose="020F0502020204030204" pitchFamily="34" charset="0"/>
                <a:cs typeface="Times New Roman" panose="02020603050405020304" pitchFamily="18" charset="0"/>
              </a:rPr>
              <a:t> chứa các lệnh của phần mềm</a:t>
            </a:r>
            <a:endParaRPr lang="en-US" sz="2800">
              <a:effectLst/>
              <a:latin typeface="Times New Roman" panose="02020603050405020304" pitchFamily="18" charset="0"/>
              <a:ea typeface="Calibri" panose="020F0502020204030204" pitchFamily="34" charset="0"/>
              <a:cs typeface="Arial" panose="020B0604020202020204" pitchFamily="34" charset="0"/>
            </a:endParaRPr>
          </a:p>
          <a:p>
            <a:pPr marL="0" marR="0" algn="just">
              <a:lnSpc>
                <a:spcPct val="115000"/>
              </a:lnSpc>
              <a:spcBef>
                <a:spcPts val="0"/>
              </a:spcBef>
              <a:spcAft>
                <a:spcPts val="0"/>
              </a:spcAft>
            </a:pPr>
            <a:r>
              <a:rPr lang="fr-FR" sz="2800">
                <a:effectLst/>
                <a:latin typeface="Times New Roman" panose="02020603050405020304" pitchFamily="18" charset="0"/>
                <a:ea typeface="Calibri" panose="020F0502020204030204" pitchFamily="34" charset="0"/>
                <a:cs typeface="Times New Roman" panose="02020603050405020304" pitchFamily="18" charset="0"/>
              </a:rPr>
              <a:t>- </a:t>
            </a:r>
            <a:r>
              <a:rPr lang="fr-FR" sz="2800" i="1">
                <a:effectLst/>
                <a:latin typeface="Times New Roman" panose="02020603050405020304" pitchFamily="18" charset="0"/>
                <a:ea typeface="Calibri" panose="020F0502020204030204" pitchFamily="34" charset="0"/>
                <a:cs typeface="Times New Roman" panose="02020603050405020304" pitchFamily="18" charset="0"/>
              </a:rPr>
              <a:t>Bảng công cụ</a:t>
            </a:r>
            <a:r>
              <a:rPr lang="fr-FR" sz="2800">
                <a:effectLst/>
                <a:latin typeface="Times New Roman" panose="02020603050405020304" pitchFamily="18" charset="0"/>
                <a:ea typeface="Calibri" panose="020F0502020204030204" pitchFamily="34" charset="0"/>
                <a:cs typeface="Times New Roman" panose="02020603050405020304" pitchFamily="18" charset="0"/>
              </a:rPr>
              <a:t> (</a:t>
            </a:r>
            <a:r>
              <a:rPr lang="fr-FR" sz="2800" b="1">
                <a:effectLst/>
                <a:latin typeface="Times New Roman" panose="02020603050405020304" pitchFamily="18" charset="0"/>
                <a:ea typeface="Calibri" panose="020F0502020204030204" pitchFamily="34" charset="0"/>
                <a:cs typeface="Times New Roman" panose="02020603050405020304" pitchFamily="18" charset="0"/>
              </a:rPr>
              <a:t>Toolbox</a:t>
            </a:r>
            <a:r>
              <a:rPr lang="fr-FR" sz="2800">
                <a:effectLst/>
                <a:latin typeface="Times New Roman" panose="02020603050405020304" pitchFamily="18" charset="0"/>
                <a:ea typeface="Calibri" panose="020F0502020204030204" pitchFamily="34" charset="0"/>
                <a:cs typeface="Times New Roman" panose="02020603050405020304" pitchFamily="18" charset="0"/>
              </a:rPr>
              <a:t>) chứa các công cụ thiết kế và chỉnh sửa như: tạo văn bản, chọn, cắt, xóa, vẽ, tô màu và biến đổi hình. Các thuộc tính của công cụ được chọn ở bảng tùy chọn.</a:t>
            </a:r>
            <a:endParaRPr lang="en-US" sz="2800">
              <a:effectLst/>
              <a:latin typeface="Times New Roman" panose="02020603050405020304" pitchFamily="18" charset="0"/>
              <a:ea typeface="Calibri" panose="020F0502020204030204" pitchFamily="34" charset="0"/>
              <a:cs typeface="Arial" panose="020B0604020202020204" pitchFamily="34" charset="0"/>
            </a:endParaRPr>
          </a:p>
          <a:p>
            <a:r>
              <a:rPr lang="fr-FR" sz="2800">
                <a:effectLst/>
                <a:latin typeface="Times New Roman" panose="02020603050405020304" pitchFamily="18" charset="0"/>
                <a:ea typeface="Calibri" panose="020F0502020204030204" pitchFamily="34" charset="0"/>
              </a:rPr>
              <a:t>- </a:t>
            </a:r>
            <a:r>
              <a:rPr lang="fr-FR" sz="2800" i="1">
                <a:effectLst/>
                <a:latin typeface="Times New Roman" panose="02020603050405020304" pitchFamily="18" charset="0"/>
                <a:ea typeface="Calibri" panose="020F0502020204030204" pitchFamily="34" charset="0"/>
              </a:rPr>
              <a:t>Các bảng quản lí lớp ảnh, kênh màu và đường dẫn</a:t>
            </a:r>
            <a:r>
              <a:rPr lang="fr-FR" sz="2800">
                <a:effectLst/>
                <a:latin typeface="Times New Roman" panose="02020603050405020304" pitchFamily="18" charset="0"/>
                <a:ea typeface="Calibri" panose="020F0502020204030204" pitchFamily="34" charset="0"/>
              </a:rPr>
              <a:t> chứa các lệnh làm việc với các lớp ảnh (thưởng gọi tắt là lớp), các kênh màu và các đường dẫn.</a:t>
            </a:r>
            <a:endParaRPr lang="en-US" sz="2800"/>
          </a:p>
        </p:txBody>
      </p:sp>
    </p:spTree>
    <p:extLst>
      <p:ext uri="{BB962C8B-B14F-4D97-AF65-F5344CB8AC3E}">
        <p14:creationId xmlns:p14="http://schemas.microsoft.com/office/powerpoint/2010/main" val="35932274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2D569BC-A2CF-4959-A0A8-A43FE2AD2704}"/>
              </a:ext>
            </a:extLst>
          </p:cNvPr>
          <p:cNvPicPr>
            <a:picLocks noChangeAspect="1"/>
          </p:cNvPicPr>
          <p:nvPr/>
        </p:nvPicPr>
        <p:blipFill rotWithShape="1">
          <a:blip r:embed="rId2"/>
          <a:srcRect l="56023" t="31304" r="6932" b="25443"/>
          <a:stretch/>
        </p:blipFill>
        <p:spPr>
          <a:xfrm>
            <a:off x="1066800" y="127625"/>
            <a:ext cx="10058400" cy="6602750"/>
          </a:xfrm>
          <a:prstGeom prst="rect">
            <a:avLst/>
          </a:prstGeom>
        </p:spPr>
      </p:pic>
    </p:spTree>
    <p:extLst>
      <p:ext uri="{BB962C8B-B14F-4D97-AF65-F5344CB8AC3E}">
        <p14:creationId xmlns:p14="http://schemas.microsoft.com/office/powerpoint/2010/main" val="32070166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CCE5020-BF5F-407E-9F34-3B714BC7FC5D}"/>
              </a:ext>
            </a:extLst>
          </p:cNvPr>
          <p:cNvSpPr txBox="1"/>
          <p:nvPr/>
        </p:nvSpPr>
        <p:spPr>
          <a:xfrm>
            <a:off x="583474" y="1661515"/>
            <a:ext cx="11025051" cy="4431983"/>
          </a:xfrm>
          <a:prstGeom prst="rect">
            <a:avLst/>
          </a:prstGeom>
          <a:noFill/>
        </p:spPr>
        <p:txBody>
          <a:bodyPr wrap="square">
            <a:spAutoFit/>
          </a:bodyPr>
          <a:lstStyle/>
          <a:p>
            <a:pPr marL="0" marR="0" algn="just">
              <a:spcBef>
                <a:spcPts val="600"/>
              </a:spcBef>
              <a:spcAft>
                <a:spcPts val="600"/>
              </a:spcAft>
            </a:pPr>
            <a:r>
              <a:rPr lang="en-US" sz="2800" b="1">
                <a:effectLst/>
                <a:latin typeface="Times New Roman" panose="02020603050405020304" pitchFamily="18" charset="0"/>
                <a:ea typeface="Calibri" panose="020F0502020204030204" pitchFamily="34" charset="0"/>
                <a:cs typeface="Times New Roman" panose="02020603050405020304" pitchFamily="18" charset="0"/>
              </a:rPr>
              <a:t>- Chọn File\New</a:t>
            </a:r>
            <a:endParaRPr lang="en-US" sz="2800">
              <a:effectLst/>
              <a:latin typeface="Times New Roman" panose="02020603050405020304" pitchFamily="18" charset="0"/>
              <a:ea typeface="Calibri" panose="020F0502020204030204" pitchFamily="34" charset="0"/>
              <a:cs typeface="Arial" panose="020B0604020202020204" pitchFamily="34" charset="0"/>
            </a:endParaRPr>
          </a:p>
          <a:p>
            <a:pPr marL="0" marR="0" algn="just">
              <a:spcBef>
                <a:spcPts val="600"/>
              </a:spcBef>
              <a:spcAft>
                <a:spcPts val="600"/>
              </a:spcAft>
            </a:pPr>
            <a:r>
              <a:rPr lang="en-US" sz="2800">
                <a:effectLst/>
                <a:latin typeface="Times New Roman" panose="02020603050405020304" pitchFamily="18" charset="0"/>
                <a:ea typeface="Calibri" panose="020F0502020204030204" pitchFamily="34" charset="0"/>
                <a:cs typeface="Times New Roman" panose="02020603050405020304" pitchFamily="18" charset="0"/>
              </a:rPr>
              <a:t>=&gt; GIMP đưa ra hộp thoại hỏi về các tham số để tạo tệp ảnh mới</a:t>
            </a:r>
            <a:endParaRPr lang="en-US" sz="2800">
              <a:effectLst/>
              <a:latin typeface="Times New Roman" panose="02020603050405020304" pitchFamily="18" charset="0"/>
              <a:ea typeface="Calibri" panose="020F0502020204030204" pitchFamily="34" charset="0"/>
              <a:cs typeface="Arial" panose="020B0604020202020204" pitchFamily="34" charset="0"/>
            </a:endParaRPr>
          </a:p>
          <a:p>
            <a:pPr marL="0" marR="0" algn="just">
              <a:spcBef>
                <a:spcPts val="600"/>
              </a:spcBef>
              <a:spcAft>
                <a:spcPts val="600"/>
              </a:spcAft>
            </a:pPr>
            <a:r>
              <a:rPr lang="en-US" sz="2800">
                <a:effectLst/>
                <a:latin typeface="Times New Roman" panose="02020603050405020304" pitchFamily="18" charset="0"/>
                <a:ea typeface="Calibri" panose="020F0502020204030204" pitchFamily="34" charset="0"/>
                <a:cs typeface="Times New Roman" panose="02020603050405020304" pitchFamily="18" charset="0"/>
              </a:rPr>
              <a:t>- Đơn vị đo kích thước và độ phân giải ảnh được chọn tùy theo đặc điểm của sản phẩm đồ họa cần tạo và cách chọn đơn vị thông dụng của người thiết kế.</a:t>
            </a:r>
            <a:endParaRPr lang="en-US" sz="2800">
              <a:effectLst/>
              <a:latin typeface="Times New Roman" panose="02020603050405020304" pitchFamily="18" charset="0"/>
              <a:ea typeface="Calibri" panose="020F0502020204030204" pitchFamily="34" charset="0"/>
              <a:cs typeface="Arial" panose="020B0604020202020204" pitchFamily="34" charset="0"/>
            </a:endParaRPr>
          </a:p>
          <a:p>
            <a:pPr>
              <a:spcBef>
                <a:spcPts val="600"/>
              </a:spcBef>
              <a:spcAft>
                <a:spcPts val="600"/>
              </a:spcAft>
            </a:pPr>
            <a:r>
              <a:rPr lang="en-US" sz="2800" b="1" i="1">
                <a:effectLst/>
                <a:latin typeface="Times New Roman" panose="02020603050405020304" pitchFamily="18" charset="0"/>
                <a:ea typeface="Calibri" panose="020F0502020204030204" pitchFamily="34" charset="0"/>
              </a:rPr>
              <a:t>Ví dụ: </a:t>
            </a:r>
            <a:r>
              <a:rPr lang="en-US" sz="2800">
                <a:effectLst/>
                <a:latin typeface="Times New Roman" panose="02020603050405020304" pitchFamily="18" charset="0"/>
                <a:ea typeface="Calibri" panose="020F0502020204030204" pitchFamily="34" charset="0"/>
              </a:rPr>
              <a:t>Thiệp chúc mừng sinh nhật có thể được tạo trên tệp ảnh mới với kích thước 15x8 (cm), không gian mà là RGB. Tệp ảnh mới sẽ có “ảnh trống” trong cửa sổ ảnh. Lớp ảnh nền có tên mặc định là Background được hiển thị trong bảng quản lí lớp ảnh.</a:t>
            </a:r>
            <a:endParaRPr lang="en-US" sz="2800"/>
          </a:p>
        </p:txBody>
      </p:sp>
      <p:sp>
        <p:nvSpPr>
          <p:cNvPr id="5" name="TextBox 4">
            <a:extLst>
              <a:ext uri="{FF2B5EF4-FFF2-40B4-BE49-F238E27FC236}">
                <a16:creationId xmlns:a16="http://schemas.microsoft.com/office/drawing/2014/main" id="{B62653B4-0207-492F-BC9E-29D3AC74782E}"/>
              </a:ext>
            </a:extLst>
          </p:cNvPr>
          <p:cNvSpPr txBox="1"/>
          <p:nvPr/>
        </p:nvSpPr>
        <p:spPr>
          <a:xfrm>
            <a:off x="583474" y="616912"/>
            <a:ext cx="6100354" cy="613245"/>
          </a:xfrm>
          <a:prstGeom prst="rect">
            <a:avLst/>
          </a:prstGeom>
          <a:noFill/>
        </p:spPr>
        <p:txBody>
          <a:bodyPr wrap="square">
            <a:spAutoFit/>
          </a:bodyPr>
          <a:lstStyle/>
          <a:p>
            <a:pPr marL="0" marR="0" algn="just">
              <a:lnSpc>
                <a:spcPct val="115000"/>
              </a:lnSpc>
              <a:spcBef>
                <a:spcPts val="0"/>
              </a:spcBef>
              <a:spcAft>
                <a:spcPts val="0"/>
              </a:spcAft>
            </a:pPr>
            <a:r>
              <a:rPr lang="en-US" sz="3200" b="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2. Tạo tệp ảnh mới</a:t>
            </a:r>
            <a:endParaRPr lang="en-US" sz="3200">
              <a:solidFill>
                <a:srgbClr val="0070C0"/>
              </a:solidFill>
              <a:effectLst/>
              <a:latin typeface="Times New Roman" panose="02020603050405020304" pitchFamily="18"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9068062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0AF6ECF-BA19-491B-B38C-9DD13BDB4D94}"/>
              </a:ext>
            </a:extLst>
          </p:cNvPr>
          <p:cNvSpPr txBox="1"/>
          <p:nvPr/>
        </p:nvSpPr>
        <p:spPr>
          <a:xfrm>
            <a:off x="463731" y="369021"/>
            <a:ext cx="6100354" cy="548099"/>
          </a:xfrm>
          <a:prstGeom prst="rect">
            <a:avLst/>
          </a:prstGeom>
          <a:noFill/>
        </p:spPr>
        <p:txBody>
          <a:bodyPr wrap="square">
            <a:spAutoFit/>
          </a:bodyPr>
          <a:lstStyle/>
          <a:p>
            <a:pPr marL="0" marR="0" algn="just">
              <a:lnSpc>
                <a:spcPct val="115000"/>
              </a:lnSpc>
              <a:spcBef>
                <a:spcPts val="0"/>
              </a:spcBef>
              <a:spcAft>
                <a:spcPts val="0"/>
              </a:spcAft>
            </a:pPr>
            <a:r>
              <a:rPr lang="en-US" sz="2800" b="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3. Tô màu</a:t>
            </a:r>
            <a:endParaRPr lang="en-US" sz="2800">
              <a:solidFill>
                <a:srgbClr val="0070C0"/>
              </a:solidFill>
              <a:effectLst/>
              <a:latin typeface="Times New Roman" panose="02020603050405020304" pitchFamily="18" charset="0"/>
              <a:ea typeface="Calibri" panose="020F0502020204030204" pitchFamily="34" charset="0"/>
              <a:cs typeface="Arial" panose="020B0604020202020204" pitchFamily="34" charset="0"/>
            </a:endParaRPr>
          </a:p>
        </p:txBody>
      </p:sp>
      <p:sp>
        <p:nvSpPr>
          <p:cNvPr id="5" name="TextBox 4">
            <a:extLst>
              <a:ext uri="{FF2B5EF4-FFF2-40B4-BE49-F238E27FC236}">
                <a16:creationId xmlns:a16="http://schemas.microsoft.com/office/drawing/2014/main" id="{D9E88F75-C5F5-4C71-A2A5-5F6CAF971259}"/>
              </a:ext>
            </a:extLst>
          </p:cNvPr>
          <p:cNvSpPr txBox="1"/>
          <p:nvPr/>
        </p:nvSpPr>
        <p:spPr>
          <a:xfrm>
            <a:off x="463731" y="1194542"/>
            <a:ext cx="11031583" cy="1969770"/>
          </a:xfrm>
          <a:prstGeom prst="rect">
            <a:avLst/>
          </a:prstGeom>
          <a:noFill/>
        </p:spPr>
        <p:txBody>
          <a:bodyPr wrap="square">
            <a:spAutoFit/>
          </a:bodyPr>
          <a:lstStyle/>
          <a:p>
            <a:pPr marL="0" marR="0" algn="just">
              <a:spcBef>
                <a:spcPts val="600"/>
              </a:spcBef>
              <a:spcAft>
                <a:spcPts val="600"/>
              </a:spcAft>
            </a:pPr>
            <a:r>
              <a:rPr lang="en-US" sz="2800">
                <a:effectLst/>
                <a:latin typeface="Times New Roman" panose="02020603050405020304" pitchFamily="18" charset="0"/>
                <a:ea typeface="Calibri" panose="020F0502020204030204" pitchFamily="34" charset="0"/>
                <a:cs typeface="Times New Roman" panose="02020603050405020304" pitchFamily="18" charset="0"/>
              </a:rPr>
              <a:t>- Đối tượng được tô màu hay phủ màu có thể là hậu cảnh (nền ảnh) hoặc tiền cảnh (văn bản, hình vẽ, vùng chọn trên ảnh)</a:t>
            </a:r>
            <a:endParaRPr lang="en-US" sz="2800">
              <a:effectLst/>
              <a:latin typeface="Times New Roman" panose="02020603050405020304" pitchFamily="18" charset="0"/>
              <a:ea typeface="Calibri" panose="020F0502020204030204" pitchFamily="34" charset="0"/>
              <a:cs typeface="Arial" panose="020B0604020202020204" pitchFamily="34" charset="0"/>
            </a:endParaRPr>
          </a:p>
          <a:p>
            <a:pPr marL="0" marR="0" algn="just">
              <a:spcBef>
                <a:spcPts val="600"/>
              </a:spcBef>
              <a:spcAft>
                <a:spcPts val="600"/>
              </a:spcAft>
            </a:pPr>
            <a:r>
              <a:rPr lang="en-US" sz="2800">
                <a:effectLst/>
                <a:latin typeface="Times New Roman" panose="02020603050405020304" pitchFamily="18" charset="0"/>
                <a:ea typeface="Calibri" panose="020F0502020204030204" pitchFamily="34" charset="0"/>
                <a:cs typeface="Times New Roman" panose="02020603050405020304" pitchFamily="18" charset="0"/>
              </a:rPr>
              <a:t>- Để thay đổi màu tiền cảnh (hoặc hậu cảnh), nháy chuột vào biểu tượng FG hoặc BG rồi chọn màu trong hộp thoại chọn màu xuất hiện ngay sau đó</a:t>
            </a:r>
            <a:endParaRPr lang="en-US" sz="2800">
              <a:effectLst/>
              <a:latin typeface="Times New Roman" panose="02020603050405020304" pitchFamily="18" charset="0"/>
              <a:ea typeface="Calibri" panose="020F050202020403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3AC62226-EC8D-4A66-B0E7-3C54A0D4CB26}"/>
              </a:ext>
            </a:extLst>
          </p:cNvPr>
          <p:cNvPicPr>
            <a:picLocks noChangeAspect="1"/>
          </p:cNvPicPr>
          <p:nvPr/>
        </p:nvPicPr>
        <p:blipFill rotWithShape="1">
          <a:blip r:embed="rId2"/>
          <a:srcRect l="71477" t="44239" r="5228" b="31911"/>
          <a:stretch/>
        </p:blipFill>
        <p:spPr>
          <a:xfrm>
            <a:off x="3117273" y="3343998"/>
            <a:ext cx="5463736" cy="3144981"/>
          </a:xfrm>
          <a:prstGeom prst="rect">
            <a:avLst/>
          </a:prstGeom>
        </p:spPr>
      </p:pic>
    </p:spTree>
    <p:extLst>
      <p:ext uri="{BB962C8B-B14F-4D97-AF65-F5344CB8AC3E}">
        <p14:creationId xmlns:p14="http://schemas.microsoft.com/office/powerpoint/2010/main" val="700059573"/>
      </p:ext>
    </p:extLst>
  </p:cSld>
  <p:clrMapOvr>
    <a:masterClrMapping/>
  </p:clrMapOvr>
</p:sld>
</file>

<file path=ppt/theme/theme1.xml><?xml version="1.0" encoding="utf-8"?>
<a:theme xmlns:a="http://schemas.openxmlformats.org/drawingml/2006/main" name="Frame">
  <a:themeElements>
    <a:clrScheme name="Frame">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93813dd7ca6ad654711aa0ab317e03a3">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f11dc0ce689dd3925e84e4e35398c6e7"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0668657-C50E-4365-A5FD-AC07593EBE57}">
  <ds:schemaRefs>
    <ds:schemaRef ds:uri="http://schemas.microsoft.com/office/2006/metadata/properties"/>
    <ds:schemaRef ds:uri="http://schemas.microsoft.com/office/infopath/2007/PartnerControls"/>
    <ds:schemaRef ds:uri="71af3243-3dd4-4a8d-8c0d-dd76da1f02a5"/>
  </ds:schemaRefs>
</ds:datastoreItem>
</file>

<file path=customXml/itemProps2.xml><?xml version="1.0" encoding="utf-8"?>
<ds:datastoreItem xmlns:ds="http://schemas.openxmlformats.org/officeDocument/2006/customXml" ds:itemID="{1179D151-6AED-4C4E-9A23-4BEC5BA4367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A82F57F-EFCE-45E0-9F75-822371CB5F7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Architecture design</Template>
  <TotalTime>139</TotalTime>
  <Words>1556</Words>
  <Application>Microsoft Office PowerPoint</Application>
  <PresentationFormat>Màn hình rộng</PresentationFormat>
  <Paragraphs>71</Paragraphs>
  <Slides>22</Slides>
  <Notes>4</Notes>
  <HiddenSlides>0</HiddenSlides>
  <MMClips>0</MMClips>
  <ScaleCrop>false</ScaleCrop>
  <HeadingPairs>
    <vt:vector size="6" baseType="variant">
      <vt:variant>
        <vt:lpstr>Phông được Dùng</vt:lpstr>
      </vt:variant>
      <vt:variant>
        <vt:i4>7</vt:i4>
      </vt:variant>
      <vt:variant>
        <vt:lpstr>Chủ đề</vt:lpstr>
      </vt:variant>
      <vt:variant>
        <vt:i4>1</vt:i4>
      </vt:variant>
      <vt:variant>
        <vt:lpstr>Tiêu đề Bản chiếu</vt:lpstr>
      </vt:variant>
      <vt:variant>
        <vt:i4>22</vt:i4>
      </vt:variant>
    </vt:vector>
  </HeadingPairs>
  <TitlesOfParts>
    <vt:vector size="30" baseType="lpstr">
      <vt:lpstr>Calibri</vt:lpstr>
      <vt:lpstr>Calibri Light</vt:lpstr>
      <vt:lpstr>Corbel</vt:lpstr>
      <vt:lpstr>Symbol</vt:lpstr>
      <vt:lpstr>Times New Roman</vt:lpstr>
      <vt:lpstr>Verdana</vt:lpstr>
      <vt:lpstr>Wingdings 2</vt:lpstr>
      <vt:lpstr>Frame</vt:lpstr>
      <vt:lpstr>CHỦ ĐỀ EICT  ỨNG DỤNG TIN HỌC  ICT – PHẦN MỀM THIẾT KẾ ĐỒ HỌA BÀI 1 TẠO VĂN BẢN TÔ MÀU VÀ GHÉP ẢNH</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CHỦ ĐỀ EICT  ỨNG DỤNG TIN HỌC  ICT – PHẦN MỀM THIẾT KẾ ĐỒ HỌA BÀI 1 TẠO VĂN BẢN TÔ MÀU VÀ GHÉP ẢNH</dc:title>
  <dc:creator>HoangThanh Tam</dc:creator>
  <cp:lastModifiedBy>Mận Hoàng</cp:lastModifiedBy>
  <cp:revision>6</cp:revision>
  <dcterms:created xsi:type="dcterms:W3CDTF">2022-02-15T13:38:48Z</dcterms:created>
  <dcterms:modified xsi:type="dcterms:W3CDTF">2025-11-10T04:00:38Z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