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8" r:id="rId5"/>
    <p:sldId id="310" r:id="rId6"/>
    <p:sldId id="316" r:id="rId7"/>
    <p:sldId id="311" r:id="rId8"/>
    <p:sldId id="315" r:id="rId9"/>
    <p:sldId id="312" r:id="rId10"/>
    <p:sldId id="317" r:id="rId11"/>
    <p:sldId id="313" r:id="rId12"/>
    <p:sldId id="318" r:id="rId13"/>
    <p:sldId id="314" r:id="rId14"/>
    <p:sldId id="31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2/14/2022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2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2/14/2022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010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2/14/2022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401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2/14/2022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23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2/14/2022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775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2/14/2022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260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2/14/2022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2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850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398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07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10AF38-26DF-48B3-952C-4A9091D68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639097"/>
            <a:ext cx="7556686" cy="3686015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800" b="1">
                <a:solidFill>
                  <a:schemeClr val="accent1"/>
                </a:solidFill>
              </a:rPr>
              <a:t>BÀI 2</a:t>
            </a:r>
            <a:br>
              <a:rPr lang="en-US" sz="4800" b="1"/>
            </a:br>
            <a:r>
              <a:rPr lang="en-US" sz="4800" b="1"/>
              <a:t>THỰC HÀNH </a:t>
            </a:r>
            <a:br>
              <a:rPr lang="en-US" sz="4800" b="1"/>
            </a:br>
            <a:r>
              <a:rPr lang="en-US" sz="4800" b="1"/>
              <a:t>VỀ CÁC PHÉP TOÁN BIT VÀ HỆ NHỊ PHÂN</a:t>
            </a:r>
            <a:endParaRPr lang="en-US" sz="48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FC2D8F-56D2-4ADF-B439-0E09E7C378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899" y="4672739"/>
            <a:ext cx="6269347" cy="102149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Sit Dolor Amet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44179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08AC96E-AA33-4309-B51D-072F59E6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6686" y="1"/>
            <a:ext cx="463531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47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6CB32-901A-4DA0-AA8A-9A7B5A88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233055"/>
            <a:ext cx="10058400" cy="490451"/>
          </a:xfrm>
        </p:spPr>
        <p:txBody>
          <a:bodyPr>
            <a:norm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5. 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454D2B-9EF9-4234-9DFE-1256E6B45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11219"/>
            <a:ext cx="10058400" cy="4258952"/>
          </a:xfrm>
        </p:spPr>
        <p:txBody>
          <a:bodyPr>
            <a:normAutofit/>
          </a:bodyPr>
          <a:lstStyle/>
          <a:p>
            <a:pPr algn="just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bài kiểm tra môn Tin học gồm 10 câu hỏi trắc nghiệm đúng – sai. Đáp án được biểu diễn bằng dãy 10 bit, kí hiệu là </a:t>
            </a:r>
            <a:r>
              <a:rPr lang="en-US" sz="2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DapAn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Trả lời của thí sinh được biểu diễn bằng dãy 10 bit, kí hiệu là </a:t>
            </a:r>
            <a:r>
              <a:rPr lang="en-US" sz="2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TraLoi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Em hãy dùng phép toán bit để tạo ra </a:t>
            </a:r>
            <a:r>
              <a:rPr lang="en-US" sz="2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KetQua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dãy 10 bit, biểu diễn kết quả chấm từng câu hỏi, đúng là 1, sai là 0.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Em hãy tính điểm cho thí sinh theo thang điểm 10</a:t>
            </a:r>
          </a:p>
        </p:txBody>
      </p:sp>
    </p:spTree>
    <p:extLst>
      <p:ext uri="{BB962C8B-B14F-4D97-AF65-F5344CB8AC3E}">
        <p14:creationId xmlns:p14="http://schemas.microsoft.com/office/powerpoint/2010/main" val="3361686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122EC-DF92-4698-8457-E962F7510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Lời giải: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6BEF2359-D026-4389-A2B3-1E6BCF2964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897525"/>
              </p:ext>
            </p:extLst>
          </p:nvPr>
        </p:nvGraphicFramePr>
        <p:xfrm>
          <a:off x="1706882" y="2411060"/>
          <a:ext cx="7714210" cy="32138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84399">
                  <a:extLst>
                    <a:ext uri="{9D8B030D-6E8A-4147-A177-3AD203B41FA5}">
                      <a16:colId xmlns:a16="http://schemas.microsoft.com/office/drawing/2014/main" val="3102929426"/>
                    </a:ext>
                  </a:extLst>
                </a:gridCol>
                <a:gridCol w="4029811">
                  <a:extLst>
                    <a:ext uri="{9D8B030D-6E8A-4147-A177-3AD203B41FA5}">
                      <a16:colId xmlns:a16="http://schemas.microsoft.com/office/drawing/2014/main" val="944765887"/>
                    </a:ext>
                  </a:extLst>
                </a:gridCol>
              </a:tblGrid>
              <a:tr h="1368611">
                <a:tc>
                  <a:txBody>
                    <a:bodyPr/>
                    <a:lstStyle/>
                    <a:p>
                      <a:pPr algn="ctr"/>
                      <a:r>
                        <a:rPr lang="en-US" sz="2800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DapAn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1011011010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78602"/>
                  </a:ext>
                </a:extLst>
              </a:tr>
              <a:tr h="615092">
                <a:tc>
                  <a:txBody>
                    <a:bodyPr/>
                    <a:lstStyle/>
                    <a:p>
                      <a:pPr algn="ctr"/>
                      <a:r>
                        <a:rPr lang="en-US" sz="2800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TraLoi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1100010100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197905"/>
                  </a:ext>
                </a:extLst>
              </a:tr>
              <a:tr h="615092">
                <a:tc>
                  <a:txBody>
                    <a:bodyPr/>
                    <a:lstStyle/>
                    <a:p>
                      <a:pPr algn="ctr"/>
                      <a:r>
                        <a:rPr lang="en-US" sz="2800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KetQua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1000110001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902528"/>
                  </a:ext>
                </a:extLst>
              </a:tr>
              <a:tr h="615092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 điểm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161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4336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6CB32-901A-4DA0-AA8A-9A7B5A88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233055"/>
            <a:ext cx="10058400" cy="490451"/>
          </a:xfrm>
        </p:spPr>
        <p:txBody>
          <a:bodyPr>
            <a:norm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Chuyển đổi biểu diễn số ở hệ thập nhân sang hệ nhị phân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454D2B-9EF9-4234-9DFE-1256E6B45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11219"/>
            <a:ext cx="10058400" cy="995217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 số 44 ở hệ thập phân thành số ở hệ nhị phân bằng cách thực hiện theo hướng dẫn từng bước trong bảng sau: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784A4E4-6442-43DB-8569-47C34D642C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992718"/>
              </p:ext>
            </p:extLst>
          </p:nvPr>
        </p:nvGraphicFramePr>
        <p:xfrm>
          <a:off x="671748" y="3186731"/>
          <a:ext cx="11260182" cy="3082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9452">
                  <a:extLst>
                    <a:ext uri="{9D8B030D-6E8A-4147-A177-3AD203B41FA5}">
                      <a16:colId xmlns:a16="http://schemas.microsoft.com/office/drawing/2014/main" val="3102929426"/>
                    </a:ext>
                  </a:extLst>
                </a:gridCol>
                <a:gridCol w="6594764">
                  <a:extLst>
                    <a:ext uri="{9D8B030D-6E8A-4147-A177-3AD203B41FA5}">
                      <a16:colId xmlns:a16="http://schemas.microsoft.com/office/drawing/2014/main" val="944765887"/>
                    </a:ext>
                  </a:extLst>
                </a:gridCol>
                <a:gridCol w="1620981">
                  <a:extLst>
                    <a:ext uri="{9D8B030D-6E8A-4147-A177-3AD203B41FA5}">
                      <a16:colId xmlns:a16="http://schemas.microsoft.com/office/drawing/2014/main" val="1167194625"/>
                    </a:ext>
                  </a:extLst>
                </a:gridCol>
                <a:gridCol w="1734985">
                  <a:extLst>
                    <a:ext uri="{9D8B030D-6E8A-4147-A177-3AD203B41FA5}">
                      <a16:colId xmlns:a16="http://schemas.microsoft.com/office/drawing/2014/main" val="2804342244"/>
                    </a:ext>
                  </a:extLst>
                </a:gridCol>
              </a:tblGrid>
              <a:tr h="616435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Thao tác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quả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 ý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278602"/>
                  </a:ext>
                </a:extLst>
              </a:tr>
              <a:tr h="616435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 số 4 sang dạng nhị phân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= 2</a:t>
                      </a:r>
                      <a:r>
                        <a:rPr lang="en-US" sz="2800" baseline="30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3197905"/>
                  </a:ext>
                </a:extLst>
              </a:tr>
              <a:tr h="616435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 số 8 sang dạng nhị phân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= 2</a:t>
                      </a:r>
                      <a:r>
                        <a:rPr lang="en-US" sz="2800" baseline="30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3902528"/>
                  </a:ext>
                </a:extLst>
              </a:tr>
              <a:tr h="616435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 số 32 sang dạng nhị phân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= 2</a:t>
                      </a:r>
                      <a:r>
                        <a:rPr lang="en-US" sz="2800" baseline="30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8951612"/>
                  </a:ext>
                </a:extLst>
              </a:tr>
              <a:tr h="616435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Cộng ba số cùng cột ở trên trong hệ nhị phân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8373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2546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784A4E4-6442-43DB-8569-47C34D642C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234999"/>
              </p:ext>
            </p:extLst>
          </p:nvPr>
        </p:nvGraphicFramePr>
        <p:xfrm>
          <a:off x="646018" y="526659"/>
          <a:ext cx="11260182" cy="3410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9452">
                  <a:extLst>
                    <a:ext uri="{9D8B030D-6E8A-4147-A177-3AD203B41FA5}">
                      <a16:colId xmlns:a16="http://schemas.microsoft.com/office/drawing/2014/main" val="3102929426"/>
                    </a:ext>
                  </a:extLst>
                </a:gridCol>
                <a:gridCol w="5041075">
                  <a:extLst>
                    <a:ext uri="{9D8B030D-6E8A-4147-A177-3AD203B41FA5}">
                      <a16:colId xmlns:a16="http://schemas.microsoft.com/office/drawing/2014/main" val="944765887"/>
                    </a:ext>
                  </a:extLst>
                </a:gridCol>
                <a:gridCol w="1801091">
                  <a:extLst>
                    <a:ext uri="{9D8B030D-6E8A-4147-A177-3AD203B41FA5}">
                      <a16:colId xmlns:a16="http://schemas.microsoft.com/office/drawing/2014/main" val="1167194625"/>
                    </a:ext>
                  </a:extLst>
                </a:gridCol>
                <a:gridCol w="3108564">
                  <a:extLst>
                    <a:ext uri="{9D8B030D-6E8A-4147-A177-3AD203B41FA5}">
                      <a16:colId xmlns:a16="http://schemas.microsoft.com/office/drawing/2014/main" val="2804342244"/>
                    </a:ext>
                  </a:extLst>
                </a:gridCol>
              </a:tblGrid>
              <a:tr h="616435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Thao tác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quả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 ý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278602"/>
                  </a:ext>
                </a:extLst>
              </a:tr>
              <a:tr h="616435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 số 4 sang dạng nhị phân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= 2</a:t>
                      </a:r>
                      <a:r>
                        <a:rPr lang="en-US" sz="2800" baseline="30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3197905"/>
                  </a:ext>
                </a:extLst>
              </a:tr>
              <a:tr h="616435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 số 8 sang dạng nhị phân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= 2</a:t>
                      </a:r>
                      <a:r>
                        <a:rPr lang="en-US" sz="2800" baseline="30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3902528"/>
                  </a:ext>
                </a:extLst>
              </a:tr>
              <a:tr h="616435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 số 32 sang dạng nhị phân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= 2</a:t>
                      </a:r>
                      <a:r>
                        <a:rPr lang="en-US" sz="2800" baseline="30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8951612"/>
                  </a:ext>
                </a:extLst>
              </a:tr>
              <a:tr h="616435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Cộng ba số cùng cột ở trên trong hệ nhị phân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= 2</a:t>
                      </a:r>
                      <a:r>
                        <a:rPr lang="en-US" sz="2800" baseline="30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28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+ 2</a:t>
                      </a:r>
                      <a:r>
                        <a:rPr lang="en-US" sz="2800" baseline="30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8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+ 2</a:t>
                      </a:r>
                      <a:r>
                        <a:rPr lang="en-US" sz="2800" baseline="30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8373176"/>
                  </a:ext>
                </a:extLst>
              </a:tr>
            </a:tbl>
          </a:graphicData>
        </a:graphic>
      </p:graphicFrame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A50C249-0E3A-43AE-ACC9-E2283ECEF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898" y="4491182"/>
            <a:ext cx="10058400" cy="995217"/>
          </a:xfrm>
        </p:spPr>
        <p:txBody>
          <a:bodyPr>
            <a:normAutofit/>
          </a:bodyPr>
          <a:lstStyle/>
          <a:p>
            <a:pPr algn="just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44 (ở hệ 10) = 101100 (ở hệ 2)</a:t>
            </a:r>
          </a:p>
        </p:txBody>
      </p:sp>
    </p:spTree>
    <p:extLst>
      <p:ext uri="{BB962C8B-B14F-4D97-AF65-F5344CB8AC3E}">
        <p14:creationId xmlns:p14="http://schemas.microsoft.com/office/powerpoint/2010/main" val="403412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6CB32-901A-4DA0-AA8A-9A7B5A88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233055"/>
            <a:ext cx="10058400" cy="490451"/>
          </a:xfrm>
        </p:spPr>
        <p:txBody>
          <a:bodyPr>
            <a:norm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Cộng và nhân hai số nhị phân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454D2B-9EF9-4234-9DFE-1256E6B45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11219"/>
            <a:ext cx="10058400" cy="995217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phép cộng và nhân hai số nhị phân. Tạo bảng (ít nhất 3 bảng) theo mẫu bên: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784A4E4-6442-43DB-8569-47C34D642C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082902"/>
              </p:ext>
            </p:extLst>
          </p:nvPr>
        </p:nvGraphicFramePr>
        <p:xfrm>
          <a:off x="7968343" y="3159205"/>
          <a:ext cx="3500846" cy="24657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2046">
                  <a:extLst>
                    <a:ext uri="{9D8B030D-6E8A-4147-A177-3AD203B41FA5}">
                      <a16:colId xmlns:a16="http://schemas.microsoft.com/office/drawing/2014/main" val="310292942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944765887"/>
                    </a:ext>
                  </a:extLst>
                </a:gridCol>
              </a:tblGrid>
              <a:tr h="616435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78602"/>
                  </a:ext>
                </a:extLst>
              </a:tr>
              <a:tr h="616435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197905"/>
                  </a:ext>
                </a:extLst>
              </a:tr>
              <a:tr h="616435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+ y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902528"/>
                  </a:ext>
                </a:extLst>
              </a:tr>
              <a:tr h="616435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* y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951612"/>
                  </a:ext>
                </a:extLst>
              </a:tr>
            </a:tbl>
          </a:graphicData>
        </a:graphic>
      </p:graphicFrame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0E3B233-1B8A-4299-AB16-775EECC59C61}"/>
              </a:ext>
            </a:extLst>
          </p:cNvPr>
          <p:cNvSpPr txBox="1">
            <a:spLocks/>
          </p:cNvSpPr>
          <p:nvPr/>
        </p:nvSpPr>
        <p:spPr>
          <a:xfrm>
            <a:off x="1097280" y="3060996"/>
            <a:ext cx="6322423" cy="331367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chú: 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cột 2, hàng 1, hàng 2 là các số nhị phân tùy chọn, tương ứng với x và  y mỗi số có độ dài không ít hơn 3 bit</a:t>
            </a:r>
          </a:p>
          <a:p>
            <a:pPr marL="201168" lvl="1" indent="0" algn="just">
              <a:buNone/>
            </a:pP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Trong bảng em vừa tạo ra, hãy tính và điền kết quả vào hàng 3 và hàng 4 kết quả tương ứng với phép cộng và phép nhân</a:t>
            </a:r>
          </a:p>
        </p:txBody>
      </p:sp>
    </p:spTree>
    <p:extLst>
      <p:ext uri="{BB962C8B-B14F-4D97-AF65-F5344CB8AC3E}">
        <p14:creationId xmlns:p14="http://schemas.microsoft.com/office/powerpoint/2010/main" val="1839800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122EC-DF92-4698-8457-E962F7510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Ví dụ: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6BEF2359-D026-4389-A2B3-1E6BCF2964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876159"/>
              </p:ext>
            </p:extLst>
          </p:nvPr>
        </p:nvGraphicFramePr>
        <p:xfrm>
          <a:off x="764771" y="2508041"/>
          <a:ext cx="3500846" cy="24657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2046">
                  <a:extLst>
                    <a:ext uri="{9D8B030D-6E8A-4147-A177-3AD203B41FA5}">
                      <a16:colId xmlns:a16="http://schemas.microsoft.com/office/drawing/2014/main" val="310292942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944765887"/>
                    </a:ext>
                  </a:extLst>
                </a:gridCol>
              </a:tblGrid>
              <a:tr h="616435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1011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78602"/>
                  </a:ext>
                </a:extLst>
              </a:tr>
              <a:tr h="616435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197905"/>
                  </a:ext>
                </a:extLst>
              </a:tr>
              <a:tr h="616435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+ y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902528"/>
                  </a:ext>
                </a:extLst>
              </a:tr>
              <a:tr h="616435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* y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951612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D14AF17-4A57-4E9B-8C40-56A6745D9C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146093"/>
              </p:ext>
            </p:extLst>
          </p:nvPr>
        </p:nvGraphicFramePr>
        <p:xfrm>
          <a:off x="4685607" y="2508041"/>
          <a:ext cx="3500846" cy="24657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2046">
                  <a:extLst>
                    <a:ext uri="{9D8B030D-6E8A-4147-A177-3AD203B41FA5}">
                      <a16:colId xmlns:a16="http://schemas.microsoft.com/office/drawing/2014/main" val="310292942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944765887"/>
                    </a:ext>
                  </a:extLst>
                </a:gridCol>
              </a:tblGrid>
              <a:tr h="616435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11001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78602"/>
                  </a:ext>
                </a:extLst>
              </a:tr>
              <a:tr h="616435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197905"/>
                  </a:ext>
                </a:extLst>
              </a:tr>
              <a:tr h="616435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+ y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902528"/>
                  </a:ext>
                </a:extLst>
              </a:tr>
              <a:tr h="616435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* y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95161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367689D-52F7-4FE5-B6E5-E9B403E42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413875"/>
              </p:ext>
            </p:extLst>
          </p:nvPr>
        </p:nvGraphicFramePr>
        <p:xfrm>
          <a:off x="8358645" y="2508041"/>
          <a:ext cx="3500846" cy="24657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2046">
                  <a:extLst>
                    <a:ext uri="{9D8B030D-6E8A-4147-A177-3AD203B41FA5}">
                      <a16:colId xmlns:a16="http://schemas.microsoft.com/office/drawing/2014/main" val="310292942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944765887"/>
                    </a:ext>
                  </a:extLst>
                </a:gridCol>
              </a:tblGrid>
              <a:tr h="616435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101010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78602"/>
                  </a:ext>
                </a:extLst>
              </a:tr>
              <a:tr h="616435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197905"/>
                  </a:ext>
                </a:extLst>
              </a:tr>
              <a:tr h="616435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+ y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902528"/>
                  </a:ext>
                </a:extLst>
              </a:tr>
              <a:tr h="616435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* y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951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8747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6CB32-901A-4DA0-AA8A-9A7B5A88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233055"/>
            <a:ext cx="10058400" cy="490451"/>
          </a:xfrm>
        </p:spPr>
        <p:txBody>
          <a:bodyPr>
            <a:norm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3. Tính số bù của một số nhị phân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454D2B-9EF9-4234-9DFE-1256E6B45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11219"/>
            <a:ext cx="10058400" cy="4258952"/>
          </a:xfrm>
        </p:spPr>
        <p:txBody>
          <a:bodyPr>
            <a:normAutofit/>
          </a:bodyPr>
          <a:lstStyle/>
          <a:p>
            <a:pPr algn="just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Cho số nhị phân x. Kết quả của phép toán NOT x kí hiệu là    . Ta gọi      là số bù 1 của x. Em hãy viết số bù 1 của số 44 ở hệ nhị phân.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Cho số nhị phân x. Kết quả của phép toán    + 1 gọi là số bù 2 của x. Em hãy viết số bù 2 của số 44 ở hệ nhị phân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AE108ED-EAE9-4BD4-8180-14BA978DCA12}"/>
                  </a:ext>
                </a:extLst>
              </p:cNvPr>
              <p:cNvSpPr txBox="1"/>
              <p:nvPr/>
            </p:nvSpPr>
            <p:spPr>
              <a:xfrm>
                <a:off x="10293928" y="2038929"/>
                <a:ext cx="29142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AE108ED-EAE9-4BD4-8180-14BA978DC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3928" y="2038929"/>
                <a:ext cx="291426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B89BF0E-3585-4CAD-996D-C738ED03D4A4}"/>
                  </a:ext>
                </a:extLst>
              </p:cNvPr>
              <p:cNvSpPr txBox="1"/>
              <p:nvPr/>
            </p:nvSpPr>
            <p:spPr>
              <a:xfrm>
                <a:off x="7730837" y="3158136"/>
                <a:ext cx="29142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B89BF0E-3585-4CAD-996D-C738ED03D4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0837" y="3158136"/>
                <a:ext cx="291426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3F90F36-E120-4912-BD24-805D33680A71}"/>
                  </a:ext>
                </a:extLst>
              </p:cNvPr>
              <p:cNvSpPr txBox="1"/>
              <p:nvPr/>
            </p:nvSpPr>
            <p:spPr>
              <a:xfrm>
                <a:off x="1759527" y="2511381"/>
                <a:ext cx="29142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3F90F36-E120-4912-BD24-805D33680A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527" y="2511381"/>
                <a:ext cx="291426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0010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6CB32-901A-4DA0-AA8A-9A7B5A88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233055"/>
            <a:ext cx="10058400" cy="490451"/>
          </a:xfrm>
        </p:spPr>
        <p:txBody>
          <a:bodyPr>
            <a:norm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3. Tính số bù của một số nhị phân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454D2B-9EF9-4234-9DFE-1256E6B45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11219"/>
            <a:ext cx="10058400" cy="4258952"/>
          </a:xfrm>
        </p:spPr>
        <p:txBody>
          <a:bodyPr>
            <a:normAutofit/>
          </a:bodyPr>
          <a:lstStyle/>
          <a:p>
            <a:pPr algn="just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Số bù 1 của số 44 ở hệ nhị phân?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 = 101100 =&gt; số bù 1 của 44 là not (101100) = 010011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Số bù 2 của số 44 ở hệ nhị phân? = số bù 1 của 44 + 1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010011 + 1 = 010100</a:t>
            </a:r>
          </a:p>
        </p:txBody>
      </p:sp>
    </p:spTree>
    <p:extLst>
      <p:ext uri="{BB962C8B-B14F-4D97-AF65-F5344CB8AC3E}">
        <p14:creationId xmlns:p14="http://schemas.microsoft.com/office/powerpoint/2010/main" val="3791148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6CB32-901A-4DA0-AA8A-9A7B5A88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233055"/>
            <a:ext cx="10058400" cy="490451"/>
          </a:xfrm>
        </p:spPr>
        <p:txBody>
          <a:bodyPr>
            <a:norm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4. Khám phá ý nghĩa của số bù của một số nhị phân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454D2B-9EF9-4234-9DFE-1256E6B45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11219"/>
            <a:ext cx="10058400" cy="4258952"/>
          </a:xfrm>
        </p:spPr>
        <p:txBody>
          <a:bodyPr>
            <a:normAutofit/>
          </a:bodyPr>
          <a:lstStyle/>
          <a:p>
            <a:pPr algn="just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thực hiện phép cộng số nhị phân x có giá trị thập phân là 44 với số bù 2 của x và cho biết kết quả nếu quy ước độ dài dãy bit biểu diễn số nguyên trong máy là 1 byte.</a:t>
            </a:r>
          </a:p>
          <a:p>
            <a:pPr algn="just"/>
            <a:r>
              <a:rPr lang="en-US" sz="28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ý: 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quy ước độ dài dãy bit biểu diễn số nguyên cố định trước, kết quả phép cộng x với số bù 2 của x luôn bằng 0. Số bù 2 của x cũng là số đối của x. </a:t>
            </a:r>
            <a:r>
              <a:rPr lang="en-US" sz="2800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máy tính, để biểu diễn số nguyên âm, người ta không viết thêm dấu trừ mà dùng cách chuyển số nguyên nhị phân thành số bù 2.</a:t>
            </a:r>
          </a:p>
        </p:txBody>
      </p:sp>
    </p:spTree>
    <p:extLst>
      <p:ext uri="{BB962C8B-B14F-4D97-AF65-F5344CB8AC3E}">
        <p14:creationId xmlns:p14="http://schemas.microsoft.com/office/powerpoint/2010/main" val="2598187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122EC-DF92-4698-8457-E962F7510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Lời giải: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6BEF2359-D026-4389-A2B3-1E6BCF2964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671002"/>
              </p:ext>
            </p:extLst>
          </p:nvPr>
        </p:nvGraphicFramePr>
        <p:xfrm>
          <a:off x="1706882" y="2411060"/>
          <a:ext cx="7714210" cy="25987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84399">
                  <a:extLst>
                    <a:ext uri="{9D8B030D-6E8A-4147-A177-3AD203B41FA5}">
                      <a16:colId xmlns:a16="http://schemas.microsoft.com/office/drawing/2014/main" val="3102929426"/>
                    </a:ext>
                  </a:extLst>
                </a:gridCol>
                <a:gridCol w="4029811">
                  <a:extLst>
                    <a:ext uri="{9D8B030D-6E8A-4147-A177-3AD203B41FA5}">
                      <a16:colId xmlns:a16="http://schemas.microsoft.com/office/drawing/2014/main" val="944765887"/>
                    </a:ext>
                  </a:extLst>
                </a:gridCol>
              </a:tblGrid>
              <a:tr h="1368611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= Số nhị phân của 44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101100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78602"/>
                  </a:ext>
                </a:extLst>
              </a:tr>
              <a:tr h="615092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= Số bù 2 của 44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010100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197905"/>
                  </a:ext>
                </a:extLst>
              </a:tr>
              <a:tr h="615092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+ y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1000000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902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824505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ppt/theme/themeOverride2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ppt/theme/themeOverride3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747A963-53E0-44AF-AF13-963FE676C6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38A3B04-B0F3-4C12-A722-52B5CF6D97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5B1FD9-3BB6-4DA9-A089-3B68C2323D4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{0A5D2827-C758-4BB7-BE97-579F9FA18D60}tf33845126_win32</Template>
  <TotalTime>141</TotalTime>
  <Words>761</Words>
  <Application>Microsoft Office PowerPoint</Application>
  <PresentationFormat>Widescreen</PresentationFormat>
  <Paragraphs>105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Bookman Old Style</vt:lpstr>
      <vt:lpstr>Calibri</vt:lpstr>
      <vt:lpstr>Cambria Math</vt:lpstr>
      <vt:lpstr>Franklin Gothic Book</vt:lpstr>
      <vt:lpstr>Times New Roman</vt:lpstr>
      <vt:lpstr>1_RetrospectVTI</vt:lpstr>
      <vt:lpstr>BÀI 2 THỰC HÀNH  VỀ CÁC PHÉP TOÁN BIT VÀ HỆ NHỊ PHÂN</vt:lpstr>
      <vt:lpstr>Bài 1. Chuyển đổi biểu diễn số ở hệ thập nhân sang hệ nhị phân</vt:lpstr>
      <vt:lpstr>PowerPoint Presentation</vt:lpstr>
      <vt:lpstr>Bài 2. Cộng và nhân hai số nhị phân</vt:lpstr>
      <vt:lpstr>Ví dụ:</vt:lpstr>
      <vt:lpstr>Bài 3. Tính số bù của một số nhị phân</vt:lpstr>
      <vt:lpstr>Bài 3. Tính số bù của một số nhị phân</vt:lpstr>
      <vt:lpstr>Bài 4. Khám phá ý nghĩa của số bù của một số nhị phân</vt:lpstr>
      <vt:lpstr>Lời giải:</vt:lpstr>
      <vt:lpstr>Bài 5. </vt:lpstr>
      <vt:lpstr>Lời giải: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 THỰC HÀNH  VỀ CÁC PHÉP TOÁN BIT VÀ HỆ NHỊ PHÂN</dc:title>
  <dc:creator>HoangThanh Tam</dc:creator>
  <cp:lastModifiedBy>HoangThanh Tam</cp:lastModifiedBy>
  <cp:revision>3</cp:revision>
  <dcterms:created xsi:type="dcterms:W3CDTF">2022-01-26T07:28:09Z</dcterms:created>
  <dcterms:modified xsi:type="dcterms:W3CDTF">2022-02-14T15:32:24Z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