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2/13/2022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2/13/2022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2/13/2022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2/13/2022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2/13/2022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2/13/2022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2/13/2022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2/13/2022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2/13/2022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2/13/2022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2/13/2022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2/13/2022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kenhtuyensinh.vn/lap-trinh-android"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4635314" y="639097"/>
            <a:ext cx="7330263" cy="3686015"/>
          </a:xfrm>
        </p:spPr>
        <p:txBody>
          <a:bodyPr>
            <a:noAutofit/>
          </a:bodyPr>
          <a:lstStyle/>
          <a:p>
            <a:pPr algn="ctr">
              <a:lnSpc>
                <a:spcPct val="100000"/>
              </a:lnSpc>
              <a:spcBef>
                <a:spcPts val="600"/>
              </a:spcBef>
              <a:spcAft>
                <a:spcPts val="600"/>
              </a:spcAft>
            </a:pPr>
            <a:r>
              <a:rPr lang="en-US" sz="4000" b="1">
                <a:solidFill>
                  <a:srgbClr val="FFC000"/>
                </a:solidFill>
                <a:latin typeface="Times New Roman" panose="02020603050405020304" pitchFamily="18" charset="0"/>
                <a:cs typeface="Times New Roman" panose="02020603050405020304" pitchFamily="18" charset="0"/>
              </a:rPr>
              <a:t>BÀI 2</a:t>
            </a:r>
            <a:br>
              <a:rPr lang="en-US" sz="4000" b="1">
                <a:solidFill>
                  <a:srgbClr val="FF0000"/>
                </a:solidFill>
                <a:latin typeface="Times New Roman" panose="02020603050405020304" pitchFamily="18" charset="0"/>
                <a:cs typeface="Times New Roman" panose="02020603050405020304" pitchFamily="18" charset="0"/>
              </a:rPr>
            </a:br>
            <a:r>
              <a:rPr lang="en-US" sz="4000" b="1">
                <a:solidFill>
                  <a:srgbClr val="0070C0"/>
                </a:solidFill>
                <a:latin typeface="Times New Roman" panose="02020603050405020304" pitchFamily="18" charset="0"/>
                <a:cs typeface="Times New Roman" panose="02020603050405020304" pitchFamily="18" charset="0"/>
              </a:rPr>
              <a:t>DỰ ÁN NHỎ</a:t>
            </a:r>
            <a:br>
              <a:rPr lang="en-US" sz="4000" b="1">
                <a:solidFill>
                  <a:srgbClr val="FF0000"/>
                </a:solidFill>
                <a:latin typeface="Times New Roman" panose="02020603050405020304" pitchFamily="18" charset="0"/>
                <a:cs typeface="Times New Roman" panose="02020603050405020304" pitchFamily="18" charset="0"/>
              </a:rPr>
            </a:br>
            <a:r>
              <a:rPr lang="en-US" sz="3200" b="1">
                <a:solidFill>
                  <a:srgbClr val="0070C0"/>
                </a:solidFill>
                <a:latin typeface="Times New Roman" panose="02020603050405020304" pitchFamily="18" charset="0"/>
                <a:cs typeface="Times New Roman" panose="02020603050405020304" pitchFamily="18" charset="0"/>
              </a:rPr>
              <a:t>TÌM HIỂU VỀ NGHỀ LẬP TRÌNH WEB, LẬP TRÌNH TRÒ CHƠI VÀ LẬP TRÌNH CHO THIẾT BỊ DI ĐỘNG</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a:solidFill>
                  <a:schemeClr val="tx1">
                    <a:lumMod val="85000"/>
                    <a:lumOff val="15000"/>
                  </a:schemeClr>
                </a:solidFill>
              </a:rPr>
              <a:t>Sit Dolor Amet</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782BCC-078F-40A1-9DA0-19C663B7DA24}"/>
              </a:ext>
            </a:extLst>
          </p:cNvPr>
          <p:cNvSpPr txBox="1"/>
          <p:nvPr/>
        </p:nvSpPr>
        <p:spPr>
          <a:xfrm>
            <a:off x="602672" y="1582065"/>
            <a:ext cx="10986655" cy="2246769"/>
          </a:xfrm>
          <a:prstGeom prst="rect">
            <a:avLst/>
          </a:prstGeom>
          <a:noFill/>
        </p:spPr>
        <p:txBody>
          <a:bodyPr wrap="square">
            <a:spAutoFit/>
          </a:bodyPr>
          <a:lstStyle/>
          <a:p>
            <a:pPr algn="just"/>
            <a:r>
              <a:rPr lang="vi-VN" sz="2800" b="0" i="0">
                <a:solidFill>
                  <a:srgbClr val="333333"/>
                </a:solidFill>
                <a:effectLst/>
                <a:latin typeface="+mj-lt"/>
              </a:rPr>
              <a:t>Trên thực tế, giữa thiết kế web và lập trình web luôn có sự giao thoa về một vùng nội dung, công việc. Tại đó, Web Developer hay Web Designer đều có thể thực hiện được công việc đó. Đôi khi Web Developer phải đảm nhiệm một phần nhỏ vai trò của Web Designer và ngược lại. Tùy vào từng trường hợp cụ thể, chúng ta mới phân biệt rõ vai trò của 2 vị trí trên.</a:t>
            </a:r>
            <a:endParaRPr lang="en-US" sz="2800">
              <a:latin typeface="+mj-lt"/>
            </a:endParaRPr>
          </a:p>
        </p:txBody>
      </p:sp>
    </p:spTree>
    <p:extLst>
      <p:ext uri="{BB962C8B-B14F-4D97-AF65-F5344CB8AC3E}">
        <p14:creationId xmlns:p14="http://schemas.microsoft.com/office/powerpoint/2010/main" val="2298011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782BCC-078F-40A1-9DA0-19C663B7DA24}"/>
              </a:ext>
            </a:extLst>
          </p:cNvPr>
          <p:cNvSpPr txBox="1"/>
          <p:nvPr/>
        </p:nvSpPr>
        <p:spPr>
          <a:xfrm>
            <a:off x="505690" y="681520"/>
            <a:ext cx="10986655" cy="5693866"/>
          </a:xfrm>
          <a:prstGeom prst="rect">
            <a:avLst/>
          </a:prstGeom>
          <a:noFill/>
        </p:spPr>
        <p:txBody>
          <a:bodyPr wrap="square">
            <a:spAutoFit/>
          </a:bodyPr>
          <a:lstStyle/>
          <a:p>
            <a:pPr algn="just"/>
            <a:r>
              <a:rPr lang="en-US" sz="2800" b="0" i="0">
                <a:solidFill>
                  <a:srgbClr val="333333"/>
                </a:solidFill>
                <a:effectLst/>
                <a:latin typeface="+mj-lt"/>
              </a:rPr>
              <a:t>- </a:t>
            </a:r>
            <a:r>
              <a:rPr lang="vi-VN" sz="2800" b="0" i="0">
                <a:solidFill>
                  <a:srgbClr val="333333"/>
                </a:solidFill>
                <a:effectLst/>
                <a:latin typeface="+mj-lt"/>
              </a:rPr>
              <a:t>Game designer là những người sáng tạo Game, là </a:t>
            </a:r>
            <a:r>
              <a:rPr lang="vi-VN" sz="2800" b="1" i="0">
                <a:solidFill>
                  <a:srgbClr val="333333"/>
                </a:solidFill>
                <a:effectLst/>
                <a:latin typeface="+mj-lt"/>
              </a:rPr>
              <a:t>một nghề sáng tạo tự do và ít giới hạn</a:t>
            </a:r>
            <a:r>
              <a:rPr lang="vi-VN" sz="2800" b="0" i="0">
                <a:solidFill>
                  <a:srgbClr val="333333"/>
                </a:solidFill>
                <a:effectLst/>
                <a:latin typeface="+mj-lt"/>
              </a:rPr>
              <a:t>, nhưng để trở thành một nhà Game Designer kì thực phải hiểu biết về nhiều lĩnh vực. Những kỹ năng cần có của một Game Designer trải dài từ lĩnh vực công nghệ thông tin đến những khả năng sáng tạo nội dung và thiết kế đồ họa.</a:t>
            </a:r>
            <a:endParaRPr lang="en-US" sz="2800" b="0" i="0">
              <a:solidFill>
                <a:srgbClr val="333333"/>
              </a:solidFill>
              <a:effectLst/>
              <a:latin typeface="+mj-lt"/>
            </a:endParaRPr>
          </a:p>
          <a:p>
            <a:pPr algn="just"/>
            <a:r>
              <a:rPr lang="en-US" sz="2800" b="0" i="0">
                <a:solidFill>
                  <a:srgbClr val="333333"/>
                </a:solidFill>
                <a:effectLst/>
                <a:latin typeface="+mj-lt"/>
              </a:rPr>
              <a:t>- </a:t>
            </a:r>
            <a:r>
              <a:rPr lang="vi-VN" sz="2800" b="0" i="0">
                <a:solidFill>
                  <a:srgbClr val="333333"/>
                </a:solidFill>
                <a:effectLst/>
                <a:latin typeface="+mj-lt"/>
              </a:rPr>
              <a:t>Bên cạnh những kỹ năng cứng về công nghệ, Game Designer còn cần là một người xây dựng nội dung cốt truyện cho game. Game designer chính là người đem đến cho game những dàn ý câu chuyện, nội dung câu chuyện, những nhân vật, những mục tiêu, những quy luật và những thử thách. </a:t>
            </a:r>
            <a:endParaRPr lang="en-US" sz="2800" b="0" i="0">
              <a:solidFill>
                <a:srgbClr val="333333"/>
              </a:solidFill>
              <a:effectLst/>
              <a:latin typeface="+mj-lt"/>
            </a:endParaRPr>
          </a:p>
          <a:p>
            <a:pPr algn="just"/>
            <a:r>
              <a:rPr lang="en-US" sz="2800" b="0" i="0">
                <a:solidFill>
                  <a:srgbClr val="333333"/>
                </a:solidFill>
                <a:effectLst/>
                <a:latin typeface="+mj-lt"/>
              </a:rPr>
              <a:t>- </a:t>
            </a:r>
            <a:r>
              <a:rPr lang="vi-VN" sz="2800" b="0" i="0">
                <a:solidFill>
                  <a:srgbClr val="333333"/>
                </a:solidFill>
                <a:effectLst/>
                <a:latin typeface="+mj-lt"/>
              </a:rPr>
              <a:t>Hơn thế nữa, game designer còn phải cân nhắc các yếu tố như những nguyên lý về đặc điểm tính cách hay tâm lý học nhằm nắm bắt tâm lý người chơi để tạo ra điều gì đó mang tính giải trí, và đồng thời tìm ra cách để tất cả những điều phức tạp trên game có hoạt động mượt mà và cuốn hút.</a:t>
            </a:r>
          </a:p>
        </p:txBody>
      </p:sp>
      <p:sp>
        <p:nvSpPr>
          <p:cNvPr id="4" name="TextBox 3">
            <a:extLst>
              <a:ext uri="{FF2B5EF4-FFF2-40B4-BE49-F238E27FC236}">
                <a16:creationId xmlns:a16="http://schemas.microsoft.com/office/drawing/2014/main" id="{3D741B12-9CC4-4191-8FF5-2FB202F07DAA}"/>
              </a:ext>
            </a:extLst>
          </p:cNvPr>
          <p:cNvSpPr txBox="1"/>
          <p:nvPr/>
        </p:nvSpPr>
        <p:spPr>
          <a:xfrm>
            <a:off x="505690" y="96745"/>
            <a:ext cx="6096000" cy="584775"/>
          </a:xfrm>
          <a:prstGeom prst="rect">
            <a:avLst/>
          </a:prstGeom>
          <a:noFill/>
        </p:spPr>
        <p:txBody>
          <a:bodyPr wrap="square">
            <a:spAutoFit/>
          </a:bodyPr>
          <a:lstStyle/>
          <a:p>
            <a:pPr algn="l"/>
            <a:r>
              <a:rPr lang="fr-FR" sz="3200" b="1">
                <a:solidFill>
                  <a:srgbClr val="0070C0"/>
                </a:solidFill>
                <a:effectLst/>
                <a:latin typeface="Times New Roman" panose="02020603050405020304" pitchFamily="18" charset="0"/>
                <a:cs typeface="Times New Roman" panose="02020603050405020304" pitchFamily="18" charset="0"/>
              </a:rPr>
              <a:t>2. Game designer là gì?</a:t>
            </a:r>
          </a:p>
        </p:txBody>
      </p:sp>
    </p:spTree>
    <p:extLst>
      <p:ext uri="{BB962C8B-B14F-4D97-AF65-F5344CB8AC3E}">
        <p14:creationId xmlns:p14="http://schemas.microsoft.com/office/powerpoint/2010/main" val="339197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782BCC-078F-40A1-9DA0-19C663B7DA24}"/>
              </a:ext>
            </a:extLst>
          </p:cNvPr>
          <p:cNvSpPr txBox="1"/>
          <p:nvPr/>
        </p:nvSpPr>
        <p:spPr>
          <a:xfrm>
            <a:off x="602672" y="1582065"/>
            <a:ext cx="10986655" cy="2831544"/>
          </a:xfrm>
          <a:prstGeom prst="rect">
            <a:avLst/>
          </a:prstGeom>
          <a:noFill/>
        </p:spPr>
        <p:txBody>
          <a:bodyPr wrap="square">
            <a:spAutoFit/>
          </a:bodyPr>
          <a:lstStyle/>
          <a:p>
            <a:pPr algn="just">
              <a:spcBef>
                <a:spcPts val="600"/>
              </a:spcBef>
              <a:spcAft>
                <a:spcPts val="600"/>
              </a:spcAft>
            </a:pPr>
            <a:r>
              <a:rPr lang="en-US" sz="2800" b="0" i="0">
                <a:solidFill>
                  <a:srgbClr val="212529"/>
                </a:solidFill>
                <a:effectLst/>
                <a:latin typeface="+mj-lt"/>
              </a:rPr>
              <a:t>- </a:t>
            </a:r>
            <a:r>
              <a:rPr lang="vi-VN" sz="2800" b="0" i="0">
                <a:solidFill>
                  <a:srgbClr val="212529"/>
                </a:solidFill>
                <a:effectLst/>
                <a:latin typeface="+mj-lt"/>
              </a:rPr>
              <a:t>Lập trình ứng dụng di động là nghề sử dụng các ngôn ngữ lập trình (Java, C#, …) để viết và phát triển các phần mềm nhằm gia tăng tiện ích cho thiết bị di động, đặc biệt là di động sử dụng hệ điều hành </a:t>
            </a:r>
            <a:r>
              <a:rPr lang="vi-VN" sz="2800" b="0" i="0" u="none" strike="noStrike">
                <a:solidFill>
                  <a:srgbClr val="000000"/>
                </a:solidFill>
                <a:effectLst/>
                <a:latin typeface="+mj-lt"/>
                <a:hlinkClick r:id="rId2" tooltip="lập trình android"/>
              </a:rPr>
              <a:t>lập trình android</a:t>
            </a:r>
            <a:r>
              <a:rPr lang="en-US" sz="2800" b="0" i="0" u="none" strike="noStrike">
                <a:solidFill>
                  <a:srgbClr val="000000"/>
                </a:solidFill>
                <a:effectLst/>
                <a:latin typeface="+mj-lt"/>
              </a:rPr>
              <a:t>.</a:t>
            </a:r>
            <a:r>
              <a:rPr lang="vi-VN" sz="2800" b="0" i="0">
                <a:solidFill>
                  <a:srgbClr val="212529"/>
                </a:solidFill>
                <a:effectLst/>
                <a:latin typeface="+mj-lt"/>
              </a:rPr>
              <a:t> </a:t>
            </a:r>
            <a:endParaRPr lang="en-US" sz="2800" b="0" i="0">
              <a:solidFill>
                <a:srgbClr val="212529"/>
              </a:solidFill>
              <a:effectLst/>
              <a:latin typeface="+mj-lt"/>
            </a:endParaRPr>
          </a:p>
          <a:p>
            <a:pPr algn="just">
              <a:spcBef>
                <a:spcPts val="600"/>
              </a:spcBef>
              <a:spcAft>
                <a:spcPts val="600"/>
              </a:spcAft>
            </a:pPr>
            <a:r>
              <a:rPr lang="en-US" sz="2800">
                <a:solidFill>
                  <a:srgbClr val="212529"/>
                </a:solidFill>
                <a:latin typeface="+mj-lt"/>
              </a:rPr>
              <a:t>- </a:t>
            </a:r>
            <a:r>
              <a:rPr lang="vi-VN" sz="2800" b="0" i="0">
                <a:solidFill>
                  <a:srgbClr val="212529"/>
                </a:solidFill>
                <a:effectLst/>
                <a:latin typeface="+mj-lt"/>
              </a:rPr>
              <a:t>Có thể kể đến một số ứng dụng di động phổ biến như game, chat, truy cập mạng xã hội trên điện thoại, từ điển Anh – Việt, đọc truyện, điều khiển di động bằng giọng nói, tổng hợp thông tin chứng khoán, giá vàng …</a:t>
            </a:r>
            <a:endParaRPr lang="en-US" sz="2800">
              <a:latin typeface="+mj-lt"/>
            </a:endParaRPr>
          </a:p>
        </p:txBody>
      </p:sp>
      <p:sp>
        <p:nvSpPr>
          <p:cNvPr id="4" name="TextBox 3">
            <a:extLst>
              <a:ext uri="{FF2B5EF4-FFF2-40B4-BE49-F238E27FC236}">
                <a16:creationId xmlns:a16="http://schemas.microsoft.com/office/drawing/2014/main" id="{15572B9B-D9E5-4131-AC58-E54492EBACCA}"/>
              </a:ext>
            </a:extLst>
          </p:cNvPr>
          <p:cNvSpPr txBox="1"/>
          <p:nvPr/>
        </p:nvSpPr>
        <p:spPr>
          <a:xfrm>
            <a:off x="602672" y="362589"/>
            <a:ext cx="6096000" cy="523220"/>
          </a:xfrm>
          <a:prstGeom prst="rect">
            <a:avLst/>
          </a:prstGeom>
          <a:noFill/>
        </p:spPr>
        <p:txBody>
          <a:bodyPr wrap="square">
            <a:spAutoFit/>
          </a:bodyPr>
          <a:lstStyle/>
          <a:p>
            <a:pPr algn="l"/>
            <a:r>
              <a:rPr lang="en-US" sz="2800" b="1" i="0">
                <a:solidFill>
                  <a:srgbClr val="004599"/>
                </a:solidFill>
                <a:effectLst/>
                <a:latin typeface="Times New Roman" panose="02020603050405020304" pitchFamily="18" charset="0"/>
                <a:cs typeface="Times New Roman" panose="02020603050405020304" pitchFamily="18" charset="0"/>
              </a:rPr>
              <a:t>Nghề Lập trình ứng dụng di động</a:t>
            </a:r>
          </a:p>
        </p:txBody>
      </p:sp>
    </p:spTree>
    <p:extLst>
      <p:ext uri="{BB962C8B-B14F-4D97-AF65-F5344CB8AC3E}">
        <p14:creationId xmlns:p14="http://schemas.microsoft.com/office/powerpoint/2010/main" val="4182042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E8B6B2-575C-4F38-9BF5-276F8C084310}"/>
              </a:ext>
            </a:extLst>
          </p:cNvPr>
          <p:cNvGraphicFramePr>
            <a:graphicFrameLocks noGrp="1"/>
          </p:cNvGraphicFramePr>
          <p:nvPr>
            <p:extLst>
              <p:ext uri="{D42A27DB-BD31-4B8C-83A1-F6EECF244321}">
                <p14:modId xmlns:p14="http://schemas.microsoft.com/office/powerpoint/2010/main" val="865319143"/>
              </p:ext>
            </p:extLst>
          </p:nvPr>
        </p:nvGraphicFramePr>
        <p:xfrm>
          <a:off x="623454" y="182418"/>
          <a:ext cx="10945091" cy="6647873"/>
        </p:xfrm>
        <a:graphic>
          <a:graphicData uri="http://schemas.openxmlformats.org/drawingml/2006/table">
            <a:tbl>
              <a:tblPr>
                <a:tableStyleId>{D113A9D2-9D6B-4929-AA2D-F23B5EE8CBE7}</a:tableStyleId>
              </a:tblPr>
              <a:tblGrid>
                <a:gridCol w="512619">
                  <a:extLst>
                    <a:ext uri="{9D8B030D-6E8A-4147-A177-3AD203B41FA5}">
                      <a16:colId xmlns:a16="http://schemas.microsoft.com/office/drawing/2014/main" val="1416188986"/>
                    </a:ext>
                  </a:extLst>
                </a:gridCol>
                <a:gridCol w="2105891">
                  <a:extLst>
                    <a:ext uri="{9D8B030D-6E8A-4147-A177-3AD203B41FA5}">
                      <a16:colId xmlns:a16="http://schemas.microsoft.com/office/drawing/2014/main" val="4055417199"/>
                    </a:ext>
                  </a:extLst>
                </a:gridCol>
                <a:gridCol w="8326581">
                  <a:extLst>
                    <a:ext uri="{9D8B030D-6E8A-4147-A177-3AD203B41FA5}">
                      <a16:colId xmlns:a16="http://schemas.microsoft.com/office/drawing/2014/main" val="749277558"/>
                    </a:ext>
                  </a:extLst>
                </a:gridCol>
              </a:tblGrid>
              <a:tr h="517372">
                <a:tc>
                  <a:txBody>
                    <a:bodyPr/>
                    <a:lstStyle/>
                    <a:p>
                      <a:pPr algn="ctr">
                        <a:spcBef>
                          <a:spcPts val="300"/>
                        </a:spcBef>
                        <a:spcAft>
                          <a:spcPts val="300"/>
                        </a:spcAft>
                      </a:pPr>
                      <a:r>
                        <a:rPr lang="en-US" sz="2400" b="1">
                          <a:solidFill>
                            <a:srgbClr val="FFFF00"/>
                          </a:solidFill>
                          <a:effectLst/>
                          <a:latin typeface="Times New Roman" panose="02020603050405020304" pitchFamily="18" charset="0"/>
                          <a:cs typeface="Times New Roman" panose="02020603050405020304" pitchFamily="18" charset="0"/>
                        </a:rPr>
                        <a:t>TT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400" b="1">
                          <a:solidFill>
                            <a:srgbClr val="FFFF00"/>
                          </a:solidFill>
                          <a:effectLst/>
                          <a:latin typeface="Times New Roman" panose="02020603050405020304" pitchFamily="18" charset="0"/>
                          <a:cs typeface="Times New Roman" panose="02020603050405020304" pitchFamily="18" charset="0"/>
                        </a:rPr>
                        <a:t>Năng lực cốt lõi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400" b="1">
                          <a:solidFill>
                            <a:srgbClr val="FFFF00"/>
                          </a:solidFill>
                          <a:effectLst/>
                          <a:latin typeface="Times New Roman" panose="02020603050405020304" pitchFamily="18" charset="0"/>
                          <a:cs typeface="Times New Roman" panose="02020603050405020304" pitchFamily="18" charset="0"/>
                        </a:rPr>
                        <a:t>Diễn giải chi tiết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818584"/>
                  </a:ext>
                </a:extLst>
              </a:tr>
              <a:tr h="1302334">
                <a:tc>
                  <a:txBody>
                    <a:bodyPr/>
                    <a:lstStyle/>
                    <a:p>
                      <a:pPr algn="ctr">
                        <a:spcBef>
                          <a:spcPts val="300"/>
                        </a:spcBef>
                        <a:spcAft>
                          <a:spcPts val="300"/>
                        </a:spcAft>
                      </a:pPr>
                      <a:r>
                        <a:rPr lang="en-US" sz="2400">
                          <a:effectLst/>
                          <a:latin typeface="Times New Roman" panose="02020603050405020304" pitchFamily="18" charset="0"/>
                          <a:cs typeface="Times New Roman" panose="020206030504050203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0" algn="ctr">
                        <a:spcBef>
                          <a:spcPts val="300"/>
                        </a:spcBef>
                        <a:spcAft>
                          <a:spcPts val="300"/>
                        </a:spcAft>
                      </a:pPr>
                      <a:r>
                        <a:rPr lang="en-US" sz="2400">
                          <a:effectLst/>
                          <a:latin typeface="Times New Roman" panose="02020603050405020304" pitchFamily="18" charset="0"/>
                          <a:cs typeface="Times New Roman" panose="02020603050405020304" pitchFamily="18" charset="0"/>
                        </a:rPr>
                        <a:t>Kỹ thuật và các ngôn ngữ, công cụ lập trình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0">
                        <a:spcBef>
                          <a:spcPts val="300"/>
                        </a:spcBef>
                        <a:spcAft>
                          <a:spcPts val="300"/>
                        </a:spcAft>
                      </a:pPr>
                      <a:r>
                        <a:rPr lang="en-US" sz="2400">
                          <a:effectLst/>
                          <a:latin typeface="Times New Roman" panose="02020603050405020304" pitchFamily="18" charset="0"/>
                          <a:cs typeface="Times New Roman" panose="02020603050405020304" pitchFamily="18" charset="0"/>
                        </a:rPr>
                        <a:t>Các ngôn ngữ lập trình: C/C++, C#, Java</a:t>
                      </a:r>
                    </a:p>
                    <a:p>
                      <a:pPr marL="111125" indent="0">
                        <a:spcBef>
                          <a:spcPts val="300"/>
                        </a:spcBef>
                        <a:spcAft>
                          <a:spcPts val="300"/>
                        </a:spcAft>
                      </a:pPr>
                      <a:r>
                        <a:rPr lang="en-US" sz="2400">
                          <a:effectLst/>
                          <a:latin typeface="Times New Roman" panose="02020603050405020304" pitchFamily="18" charset="0"/>
                          <a:cs typeface="Times New Roman" panose="02020603050405020304" pitchFamily="18" charset="0"/>
                        </a:rPr>
                        <a:t>Các thuật toán, cấu trúc dữ liệu, đồ thị, trí tuệ nhân tạo</a:t>
                      </a:r>
                    </a:p>
                    <a:p>
                      <a:pPr marL="111125" indent="0">
                        <a:spcBef>
                          <a:spcPts val="300"/>
                        </a:spcBef>
                        <a:spcAft>
                          <a:spcPts val="300"/>
                        </a:spcAft>
                      </a:pPr>
                      <a:r>
                        <a:rPr lang="en-US" sz="2400">
                          <a:effectLst/>
                          <a:latin typeface="Times New Roman" panose="02020603050405020304" pitchFamily="18" charset="0"/>
                          <a:cs typeface="Times New Roman" panose="02020603050405020304" pitchFamily="18" charset="0"/>
                        </a:rPr>
                        <a:t>Các công cụ Visual Studio 2008, Eclipse, Net Bean, Xcode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8713079"/>
                  </a:ext>
                </a:extLst>
              </a:tr>
              <a:tr h="2604669">
                <a:tc>
                  <a:txBody>
                    <a:bodyPr/>
                    <a:lstStyle/>
                    <a:p>
                      <a:pPr algn="ctr">
                        <a:spcBef>
                          <a:spcPts val="300"/>
                        </a:spcBef>
                        <a:spcAft>
                          <a:spcPts val="300"/>
                        </a:spcAft>
                      </a:pPr>
                      <a:r>
                        <a:rPr lang="en-US" sz="2400">
                          <a:effectLst/>
                          <a:latin typeface="Times New Roman" panose="02020603050405020304" pitchFamily="18" charset="0"/>
                          <a:cs typeface="Times New Roman" panose="020206030504050203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0" algn="ctr">
                        <a:spcBef>
                          <a:spcPts val="300"/>
                        </a:spcBef>
                        <a:spcAft>
                          <a:spcPts val="300"/>
                        </a:spcAft>
                      </a:pPr>
                      <a:r>
                        <a:rPr lang="vi-VN" sz="2400">
                          <a:effectLst/>
                          <a:latin typeface="Times New Roman" panose="02020603050405020304" pitchFamily="18" charset="0"/>
                          <a:cs typeface="Times New Roman" panose="02020603050405020304" pitchFamily="18" charset="0"/>
                        </a:rPr>
                        <a:t>Xây dựng và triển khai ứng dụng trên môi trường thiết bị di động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0">
                        <a:spcBef>
                          <a:spcPts val="300"/>
                        </a:spcBef>
                        <a:spcAft>
                          <a:spcPts val="300"/>
                        </a:spcAft>
                      </a:pPr>
                      <a:r>
                        <a:rPr lang="vi-VN" sz="2400">
                          <a:effectLst/>
                          <a:latin typeface="Times New Roman" panose="02020603050405020304" pitchFamily="18" charset="0"/>
                          <a:cs typeface="Times New Roman" panose="02020603050405020304" pitchFamily="18" charset="0"/>
                        </a:rPr>
                        <a:t>Xây dựng ứng dụng, Games trên các hệ điều hành: Windows Phone, Android, iOS</a:t>
                      </a:r>
                    </a:p>
                    <a:p>
                      <a:pPr marL="111125" indent="0">
                        <a:spcBef>
                          <a:spcPts val="300"/>
                        </a:spcBef>
                        <a:spcAft>
                          <a:spcPts val="300"/>
                        </a:spcAft>
                      </a:pPr>
                      <a:r>
                        <a:rPr lang="vi-VN" sz="2400">
                          <a:effectLst/>
                          <a:latin typeface="Times New Roman" panose="02020603050405020304" pitchFamily="18" charset="0"/>
                          <a:cs typeface="Times New Roman" panose="02020603050405020304" pitchFamily="18" charset="0"/>
                        </a:rPr>
                        <a:t>việc triển khai các ứng dụng như:</a:t>
                      </a:r>
                    </a:p>
                    <a:p>
                      <a:pPr marL="111125" indent="0">
                        <a:spcBef>
                          <a:spcPts val="300"/>
                        </a:spcBef>
                        <a:spcAft>
                          <a:spcPts val="300"/>
                        </a:spcAft>
                      </a:pPr>
                      <a:r>
                        <a:rPr lang="vi-VN" sz="2400">
                          <a:effectLst/>
                          <a:latin typeface="Times New Roman" panose="02020603050405020304" pitchFamily="18" charset="0"/>
                          <a:cs typeface="Times New Roman" panose="02020603050405020304" pitchFamily="18" charset="0"/>
                        </a:rPr>
                        <a:t>Ứng dụng lên App Store, Google Play, Microsoft App Hub.</a:t>
                      </a:r>
                    </a:p>
                    <a:p>
                      <a:pPr marL="111125" indent="0">
                        <a:spcBef>
                          <a:spcPts val="300"/>
                        </a:spcBef>
                        <a:spcAft>
                          <a:spcPts val="300"/>
                        </a:spcAft>
                      </a:pPr>
                      <a:r>
                        <a:rPr lang="vi-VN" sz="2400">
                          <a:effectLst/>
                          <a:latin typeface="Times New Roman" panose="02020603050405020304" pitchFamily="18" charset="0"/>
                          <a:cs typeface="Times New Roman" panose="02020603050405020304" pitchFamily="18" charset="0"/>
                        </a:rPr>
                        <a:t>Các quy chuẩn về quy trình xây dựng và triển khai một phần mềm</a:t>
                      </a:r>
                    </a:p>
                    <a:p>
                      <a:pPr marL="111125" indent="0">
                        <a:spcBef>
                          <a:spcPts val="300"/>
                        </a:spcBef>
                        <a:spcAft>
                          <a:spcPts val="300"/>
                        </a:spcAft>
                      </a:pPr>
                      <a:r>
                        <a:rPr lang="vi-VN" sz="2400">
                          <a:effectLst/>
                          <a:latin typeface="Times New Roman" panose="02020603050405020304" pitchFamily="18" charset="0"/>
                          <a:cs typeface="Times New Roman" panose="02020603050405020304" pitchFamily="18" charset="0"/>
                        </a:rPr>
                        <a:t>Giải pháp bảo mật trên một phần mềm ứng dụng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134798"/>
                  </a:ext>
                </a:extLst>
              </a:tr>
              <a:tr h="2223498">
                <a:tc>
                  <a:txBody>
                    <a:bodyPr/>
                    <a:lstStyle/>
                    <a:p>
                      <a:pPr algn="ctr">
                        <a:spcBef>
                          <a:spcPts val="300"/>
                        </a:spcBef>
                        <a:spcAft>
                          <a:spcPts val="300"/>
                        </a:spcAft>
                      </a:pPr>
                      <a:r>
                        <a:rPr lang="en-US" sz="2400">
                          <a:effectLst/>
                          <a:latin typeface="Times New Roman" panose="02020603050405020304" pitchFamily="18" charset="0"/>
                          <a:cs typeface="Times New Roman" panose="02020603050405020304" pitchFamily="18"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0" algn="ctr">
                        <a:spcBef>
                          <a:spcPts val="300"/>
                        </a:spcBef>
                        <a:spcAft>
                          <a:spcPts val="300"/>
                        </a:spcAft>
                      </a:pPr>
                      <a:r>
                        <a:rPr lang="en-US" sz="2400">
                          <a:effectLst/>
                          <a:latin typeface="Times New Roman" panose="02020603050405020304" pitchFamily="18" charset="0"/>
                          <a:cs typeface="Times New Roman" panose="02020603050405020304" pitchFamily="18" charset="0"/>
                        </a:rPr>
                        <a:t>Bộ sản phẩm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0">
                        <a:spcBef>
                          <a:spcPts val="300"/>
                        </a:spcBef>
                        <a:spcAft>
                          <a:spcPts val="300"/>
                        </a:spcAft>
                      </a:pPr>
                      <a:r>
                        <a:rPr lang="en-US" sz="2400">
                          <a:effectLst/>
                          <a:latin typeface="Times New Roman" panose="02020603050405020304" pitchFamily="18" charset="0"/>
                          <a:cs typeface="Times New Roman" panose="02020603050405020304" pitchFamily="18" charset="0"/>
                        </a:rPr>
                        <a:t>Bộ sản phẩm Website dành cho Mobile</a:t>
                      </a:r>
                    </a:p>
                    <a:p>
                      <a:pPr marL="111125" indent="0">
                        <a:spcBef>
                          <a:spcPts val="300"/>
                        </a:spcBef>
                        <a:spcAft>
                          <a:spcPts val="300"/>
                        </a:spcAft>
                      </a:pPr>
                      <a:r>
                        <a:rPr lang="en-US" sz="2400">
                          <a:effectLst/>
                          <a:latin typeface="Times New Roman" panose="02020603050405020304" pitchFamily="18" charset="0"/>
                          <a:cs typeface="Times New Roman" panose="02020603050405020304" pitchFamily="18" charset="0"/>
                        </a:rPr>
                        <a:t>Bộ sản phẩm MiniGame cho Mobile</a:t>
                      </a:r>
                    </a:p>
                    <a:p>
                      <a:pPr marL="111125" indent="0">
                        <a:spcBef>
                          <a:spcPts val="300"/>
                        </a:spcBef>
                        <a:spcAft>
                          <a:spcPts val="300"/>
                        </a:spcAft>
                      </a:pPr>
                      <a:r>
                        <a:rPr lang="en-US" sz="2400">
                          <a:effectLst/>
                          <a:latin typeface="Times New Roman" panose="02020603050405020304" pitchFamily="18" charset="0"/>
                          <a:cs typeface="Times New Roman" panose="02020603050405020304" pitchFamily="18" charset="0"/>
                        </a:rPr>
                        <a:t>Bộ sản phẩm Ứng dụng cho Mobile</a:t>
                      </a:r>
                    </a:p>
                    <a:p>
                      <a:pPr marL="111125" indent="0">
                        <a:spcBef>
                          <a:spcPts val="300"/>
                        </a:spcBef>
                        <a:spcAft>
                          <a:spcPts val="300"/>
                        </a:spcAft>
                      </a:pPr>
                      <a:r>
                        <a:rPr lang="en-US" sz="2400">
                          <a:effectLst/>
                          <a:latin typeface="Times New Roman" panose="02020603050405020304" pitchFamily="18" charset="0"/>
                          <a:cs typeface="Times New Roman" panose="02020603050405020304" pitchFamily="18" charset="0"/>
                        </a:rPr>
                        <a:t>Bộ sản phẩm Games cho Mobile</a:t>
                      </a:r>
                    </a:p>
                    <a:p>
                      <a:pPr marL="111125" indent="0">
                        <a:spcBef>
                          <a:spcPts val="300"/>
                        </a:spcBef>
                        <a:spcAft>
                          <a:spcPts val="300"/>
                        </a:spcAft>
                      </a:pPr>
                      <a:r>
                        <a:rPr lang="en-US" sz="2400">
                          <a:effectLst/>
                          <a:latin typeface="Times New Roman" panose="02020603050405020304" pitchFamily="18" charset="0"/>
                          <a:cs typeface="Times New Roman" panose="02020603050405020304" pitchFamily="18" charset="0"/>
                        </a:rPr>
                        <a:t>Chứng nhận BSMT (không bắt buộc)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2926372"/>
                  </a:ext>
                </a:extLst>
              </a:tr>
            </a:tbl>
          </a:graphicData>
        </a:graphic>
      </p:graphicFrame>
    </p:spTree>
    <p:extLst>
      <p:ext uri="{BB962C8B-B14F-4D97-AF65-F5344CB8AC3E}">
        <p14:creationId xmlns:p14="http://schemas.microsoft.com/office/powerpoint/2010/main" val="410702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86D7-F064-45B9-B03F-45DA25CD344B}"/>
              </a:ext>
            </a:extLst>
          </p:cNvPr>
          <p:cNvSpPr>
            <a:spLocks noGrp="1"/>
          </p:cNvSpPr>
          <p:nvPr>
            <p:ph type="title"/>
          </p:nvPr>
        </p:nvSpPr>
        <p:spPr>
          <a:xfrm>
            <a:off x="1097280" y="1094509"/>
            <a:ext cx="10058400" cy="642851"/>
          </a:xfrm>
        </p:spPr>
        <p:txBody>
          <a:bodyPr>
            <a:normAutofit/>
          </a:bodyPr>
          <a:lstStyle/>
          <a:p>
            <a:r>
              <a:rPr lang="en-US" sz="3200" b="1">
                <a:solidFill>
                  <a:srgbClr val="0070C0"/>
                </a:solidFill>
              </a:rPr>
              <a:t>1. Mục đích của dự án</a:t>
            </a:r>
          </a:p>
        </p:txBody>
      </p:sp>
      <p:sp>
        <p:nvSpPr>
          <p:cNvPr id="3" name="Content Placeholder 2">
            <a:extLst>
              <a:ext uri="{FF2B5EF4-FFF2-40B4-BE49-F238E27FC236}">
                <a16:creationId xmlns:a16="http://schemas.microsoft.com/office/drawing/2014/main" id="{B4A38D55-2C23-4030-B497-371C26195F25}"/>
              </a:ext>
            </a:extLst>
          </p:cNvPr>
          <p:cNvSpPr>
            <a:spLocks noGrp="1"/>
          </p:cNvSpPr>
          <p:nvPr>
            <p:ph idx="1"/>
          </p:nvPr>
        </p:nvSpPr>
        <p:spPr/>
        <p:txBody>
          <a:bodyPr>
            <a:normAutofit/>
          </a:bodyPr>
          <a:lstStyle/>
          <a:p>
            <a:pPr algn="just"/>
            <a:r>
              <a:rPr lang="en-US" sz="2800">
                <a:latin typeface="Times New Roman" panose="02020603050405020304" pitchFamily="18" charset="0"/>
                <a:cs typeface="Times New Roman" panose="02020603050405020304" pitchFamily="18" charset="0"/>
              </a:rPr>
              <a:t>- Tìm kiếm và khai thác thông tin khái quát về nghề thiết kế và lập trình web, thiết kế và lập trình trò chơi, phát triển ứng dụng trên thiết bị di động và các ngành nghề khác</a:t>
            </a:r>
          </a:p>
          <a:p>
            <a:pPr algn="just"/>
            <a:r>
              <a:rPr lang="en-US" sz="2800">
                <a:latin typeface="Times New Roman" panose="02020603050405020304" pitchFamily="18" charset="0"/>
                <a:cs typeface="Times New Roman" panose="02020603050405020304" pitchFamily="18" charset="0"/>
              </a:rPr>
              <a:t>- Giao lưu được với bạn bè qua các kênh truyền thông số để tham khảo và trao đổi thông tin hướng nghiệp</a:t>
            </a:r>
          </a:p>
          <a:p>
            <a:pPr algn="just"/>
            <a:r>
              <a:rPr lang="en-US" sz="2800">
                <a:latin typeface="Times New Roman" panose="02020603050405020304" pitchFamily="18" charset="0"/>
                <a:cs typeface="Times New Roman" panose="02020603050405020304" pitchFamily="18" charset="0"/>
              </a:rPr>
              <a:t>- Trình bày, giới thiệu về một vài nghề trong nhóm nghề thiết kế và lập trình.</a:t>
            </a:r>
          </a:p>
        </p:txBody>
      </p:sp>
    </p:spTree>
    <p:extLst>
      <p:ext uri="{BB962C8B-B14F-4D97-AF65-F5344CB8AC3E}">
        <p14:creationId xmlns:p14="http://schemas.microsoft.com/office/powerpoint/2010/main" val="366016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86D7-F064-45B9-B03F-45DA25CD344B}"/>
              </a:ext>
            </a:extLst>
          </p:cNvPr>
          <p:cNvSpPr>
            <a:spLocks noGrp="1"/>
          </p:cNvSpPr>
          <p:nvPr>
            <p:ph type="title"/>
          </p:nvPr>
        </p:nvSpPr>
        <p:spPr>
          <a:xfrm>
            <a:off x="1097280" y="1219200"/>
            <a:ext cx="10058400" cy="518160"/>
          </a:xfrm>
        </p:spPr>
        <p:txBody>
          <a:bodyPr>
            <a:normAutofit fontScale="90000"/>
          </a:bodyPr>
          <a:lstStyle/>
          <a:p>
            <a:r>
              <a:rPr lang="en-US" sz="3200" b="1">
                <a:solidFill>
                  <a:srgbClr val="0070C0"/>
                </a:solidFill>
              </a:rPr>
              <a:t>2. Yêu cầu chung</a:t>
            </a:r>
          </a:p>
        </p:txBody>
      </p:sp>
      <p:sp>
        <p:nvSpPr>
          <p:cNvPr id="3" name="Content Placeholder 2">
            <a:extLst>
              <a:ext uri="{FF2B5EF4-FFF2-40B4-BE49-F238E27FC236}">
                <a16:creationId xmlns:a16="http://schemas.microsoft.com/office/drawing/2014/main" id="{B4A38D55-2C23-4030-B497-371C26195F25}"/>
              </a:ext>
            </a:extLst>
          </p:cNvPr>
          <p:cNvSpPr>
            <a:spLocks noGrp="1"/>
          </p:cNvSpPr>
          <p:nvPr>
            <p:ph idx="1"/>
          </p:nvPr>
        </p:nvSpPr>
        <p:spPr>
          <a:xfrm>
            <a:off x="1097280" y="2108201"/>
            <a:ext cx="4998720" cy="3760891"/>
          </a:xfrm>
        </p:spPr>
        <p:txBody>
          <a:bodyPr>
            <a:normAutofit/>
          </a:bodyPr>
          <a:lstStyle/>
          <a:p>
            <a:pPr algn="just"/>
            <a:r>
              <a:rPr lang="en-US" sz="2800">
                <a:latin typeface="Times New Roman" panose="02020603050405020304" pitchFamily="18" charset="0"/>
                <a:cs typeface="Times New Roman" panose="02020603050405020304" pitchFamily="18" charset="0"/>
              </a:rPr>
              <a:t>- Chia lớp thành 3 nhóm như </a:t>
            </a:r>
            <a:r>
              <a:rPr lang="en-US" sz="2800" i="1">
                <a:latin typeface="Times New Roman" panose="02020603050405020304" pitchFamily="18" charset="0"/>
                <a:cs typeface="Times New Roman" panose="02020603050405020304" pitchFamily="18" charset="0"/>
              </a:rPr>
              <a:t>Hình 1</a:t>
            </a:r>
          </a:p>
          <a:p>
            <a:pPr algn="just"/>
            <a:r>
              <a:rPr lang="en-US" sz="2800">
                <a:latin typeface="Times New Roman" panose="02020603050405020304" pitchFamily="18" charset="0"/>
                <a:cs typeface="Times New Roman" panose="02020603050405020304" pitchFamily="18" charset="0"/>
              </a:rPr>
              <a:t>- Thời gian thực hiện: 2 tuần (trong đó có 2 tiết dành để báo cáo kết quả thực hiện dự án)</a:t>
            </a:r>
          </a:p>
        </p:txBody>
      </p:sp>
      <p:pic>
        <p:nvPicPr>
          <p:cNvPr id="5" name="Picture 4">
            <a:extLst>
              <a:ext uri="{FF2B5EF4-FFF2-40B4-BE49-F238E27FC236}">
                <a16:creationId xmlns:a16="http://schemas.microsoft.com/office/drawing/2014/main" id="{628B52CC-9F45-4442-AEC4-0191EFAB7E41}"/>
              </a:ext>
            </a:extLst>
          </p:cNvPr>
          <p:cNvPicPr>
            <a:picLocks noChangeAspect="1"/>
          </p:cNvPicPr>
          <p:nvPr/>
        </p:nvPicPr>
        <p:blipFill rotWithShape="1">
          <a:blip r:embed="rId2"/>
          <a:srcRect l="79773" t="41612" r="1137" b="18166"/>
          <a:stretch/>
        </p:blipFill>
        <p:spPr>
          <a:xfrm>
            <a:off x="7924799" y="2224273"/>
            <a:ext cx="3491346" cy="4135581"/>
          </a:xfrm>
          <a:prstGeom prst="rect">
            <a:avLst/>
          </a:prstGeom>
        </p:spPr>
      </p:pic>
    </p:spTree>
    <p:extLst>
      <p:ext uri="{BB962C8B-B14F-4D97-AF65-F5344CB8AC3E}">
        <p14:creationId xmlns:p14="http://schemas.microsoft.com/office/powerpoint/2010/main" val="364622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86D7-F064-45B9-B03F-45DA25CD344B}"/>
              </a:ext>
            </a:extLst>
          </p:cNvPr>
          <p:cNvSpPr>
            <a:spLocks noGrp="1"/>
          </p:cNvSpPr>
          <p:nvPr>
            <p:ph type="title"/>
          </p:nvPr>
        </p:nvSpPr>
        <p:spPr>
          <a:xfrm>
            <a:off x="1097280" y="1094509"/>
            <a:ext cx="10058400" cy="642851"/>
          </a:xfrm>
        </p:spPr>
        <p:txBody>
          <a:bodyPr>
            <a:normAutofit/>
          </a:bodyPr>
          <a:lstStyle/>
          <a:p>
            <a:r>
              <a:rPr lang="en-US" sz="3200" b="1">
                <a:solidFill>
                  <a:srgbClr val="0070C0"/>
                </a:solidFill>
              </a:rPr>
              <a:t>3. Một số hướng dẫn và gợi ý thực hiện dự án</a:t>
            </a:r>
          </a:p>
        </p:txBody>
      </p:sp>
      <p:pic>
        <p:nvPicPr>
          <p:cNvPr id="7" name="Picture 6">
            <a:extLst>
              <a:ext uri="{FF2B5EF4-FFF2-40B4-BE49-F238E27FC236}">
                <a16:creationId xmlns:a16="http://schemas.microsoft.com/office/drawing/2014/main" id="{782B7AC5-B4D9-4471-834B-20B4CDF029F2}"/>
              </a:ext>
            </a:extLst>
          </p:cNvPr>
          <p:cNvPicPr>
            <a:picLocks noChangeAspect="1"/>
          </p:cNvPicPr>
          <p:nvPr/>
        </p:nvPicPr>
        <p:blipFill rotWithShape="1">
          <a:blip r:embed="rId2"/>
          <a:srcRect l="54432" t="32112" r="6364" b="27261"/>
          <a:stretch/>
        </p:blipFill>
        <p:spPr>
          <a:xfrm>
            <a:off x="2202871" y="1995054"/>
            <a:ext cx="7245929" cy="4221540"/>
          </a:xfrm>
          <a:prstGeom prst="rect">
            <a:avLst/>
          </a:prstGeom>
        </p:spPr>
      </p:pic>
    </p:spTree>
    <p:extLst>
      <p:ext uri="{BB962C8B-B14F-4D97-AF65-F5344CB8AC3E}">
        <p14:creationId xmlns:p14="http://schemas.microsoft.com/office/powerpoint/2010/main" val="3441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38D55-2C23-4030-B497-371C26195F25}"/>
              </a:ext>
            </a:extLst>
          </p:cNvPr>
          <p:cNvSpPr>
            <a:spLocks noGrp="1"/>
          </p:cNvSpPr>
          <p:nvPr>
            <p:ph idx="1"/>
          </p:nvPr>
        </p:nvSpPr>
        <p:spPr/>
        <p:txBody>
          <a:bodyPr>
            <a:normAutofit/>
          </a:bodyPr>
          <a:lstStyle/>
          <a:p>
            <a:pPr algn="just"/>
            <a:r>
              <a:rPr lang="en-US" sz="2800">
                <a:latin typeface="Times New Roman" panose="02020603050405020304" pitchFamily="18" charset="0"/>
                <a:cs typeface="Times New Roman" panose="02020603050405020304" pitchFamily="18" charset="0"/>
              </a:rPr>
              <a:t>- Các nhóm thực hiện dự án theo 3 giai đoạn </a:t>
            </a:r>
            <a:r>
              <a:rPr lang="en-US" sz="2800" i="1">
                <a:latin typeface="Times New Roman" panose="02020603050405020304" pitchFamily="18" charset="0"/>
                <a:cs typeface="Times New Roman" panose="02020603050405020304" pitchFamily="18" charset="0"/>
              </a:rPr>
              <a:t>Hình 2</a:t>
            </a:r>
          </a:p>
          <a:p>
            <a:pPr algn="just">
              <a:lnSpc>
                <a:spcPct val="90000"/>
              </a:lnSpc>
            </a:pPr>
            <a:r>
              <a:rPr lang="en-US" sz="2800" b="1" i="1">
                <a:solidFill>
                  <a:srgbClr val="7030A0"/>
                </a:solidFill>
                <a:latin typeface="Times New Roman" panose="02020603050405020304" pitchFamily="18" charset="0"/>
                <a:cs typeface="Times New Roman" panose="02020603050405020304" pitchFamily="18" charset="0"/>
              </a:rPr>
              <a:t>Gợi ý về những việc cần làm</a:t>
            </a:r>
          </a:p>
          <a:p>
            <a:pPr algn="just"/>
            <a:r>
              <a:rPr lang="en-US" sz="2800">
                <a:latin typeface="Times New Roman" panose="02020603050405020304" pitchFamily="18" charset="0"/>
                <a:cs typeface="Times New Roman" panose="02020603050405020304" pitchFamily="18" charset="0"/>
              </a:rPr>
              <a:t>+ Tìm kiếm thông tin (qua mạng, qua phỏng vấn, qua giao lưu khách mời), tổng hợp biên tập thông tin.</a:t>
            </a:r>
          </a:p>
          <a:p>
            <a:pPr algn="just"/>
            <a:r>
              <a:rPr lang="en-US" sz="2800">
                <a:latin typeface="Times New Roman" panose="02020603050405020304" pitchFamily="18" charset="0"/>
                <a:cs typeface="Times New Roman" panose="02020603050405020304" pitchFamily="18" charset="0"/>
              </a:rPr>
              <a:t>+ Chuẩn bị sản phẩm và báo cáo kết quả dự án</a:t>
            </a:r>
          </a:p>
        </p:txBody>
      </p:sp>
      <p:sp>
        <p:nvSpPr>
          <p:cNvPr id="6" name="Title 1">
            <a:extLst>
              <a:ext uri="{FF2B5EF4-FFF2-40B4-BE49-F238E27FC236}">
                <a16:creationId xmlns:a16="http://schemas.microsoft.com/office/drawing/2014/main" id="{A31CB2FD-BA4D-4D01-8409-B749BA2564B4}"/>
              </a:ext>
            </a:extLst>
          </p:cNvPr>
          <p:cNvSpPr>
            <a:spLocks noGrp="1"/>
          </p:cNvSpPr>
          <p:nvPr>
            <p:ph type="title"/>
          </p:nvPr>
        </p:nvSpPr>
        <p:spPr>
          <a:xfrm>
            <a:off x="1097280" y="1094509"/>
            <a:ext cx="10058400" cy="642851"/>
          </a:xfrm>
        </p:spPr>
        <p:txBody>
          <a:bodyPr>
            <a:normAutofit/>
          </a:bodyPr>
          <a:lstStyle/>
          <a:p>
            <a:r>
              <a:rPr lang="en-US" sz="3200" b="1">
                <a:solidFill>
                  <a:srgbClr val="0070C0"/>
                </a:solidFill>
              </a:rPr>
              <a:t>3. Một số hướng dẫn và gợi ý thực hiện dự án</a:t>
            </a:r>
          </a:p>
        </p:txBody>
      </p:sp>
    </p:spTree>
    <p:extLst>
      <p:ext uri="{BB962C8B-B14F-4D97-AF65-F5344CB8AC3E}">
        <p14:creationId xmlns:p14="http://schemas.microsoft.com/office/powerpoint/2010/main" val="251802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38D55-2C23-4030-B497-371C26195F25}"/>
              </a:ext>
            </a:extLst>
          </p:cNvPr>
          <p:cNvSpPr>
            <a:spLocks noGrp="1"/>
          </p:cNvSpPr>
          <p:nvPr>
            <p:ph idx="1"/>
          </p:nvPr>
        </p:nvSpPr>
        <p:spPr/>
        <p:txBody>
          <a:bodyPr>
            <a:normAutofit/>
          </a:bodyPr>
          <a:lstStyle/>
          <a:p>
            <a:pPr algn="just">
              <a:lnSpc>
                <a:spcPct val="90000"/>
              </a:lnSpc>
            </a:pPr>
            <a:r>
              <a:rPr lang="en-US" sz="2800" b="1" i="1">
                <a:solidFill>
                  <a:srgbClr val="7030A0"/>
                </a:solidFill>
                <a:latin typeface="Times New Roman" panose="02020603050405020304" pitchFamily="18" charset="0"/>
                <a:cs typeface="Times New Roman" panose="02020603050405020304" pitchFamily="18" charset="0"/>
              </a:rPr>
              <a:t>Gợi ý về sản phẩm</a:t>
            </a:r>
          </a:p>
          <a:p>
            <a:pPr algn="just"/>
            <a:r>
              <a:rPr lang="en-US" sz="2800">
                <a:latin typeface="Times New Roman" panose="02020603050405020304" pitchFamily="18" charset="0"/>
                <a:cs typeface="Times New Roman" panose="02020603050405020304" pitchFamily="18" charset="0"/>
              </a:rPr>
              <a:t>+ Sản phẩm thứ nhất: Bản mô tả nghề (chuẩn bị bằng tệp văn bản) có những nội dung chính nhơ ở Bảng 1</a:t>
            </a:r>
          </a:p>
          <a:p>
            <a:pPr algn="just"/>
            <a:r>
              <a:rPr lang="en-US" sz="2800">
                <a:latin typeface="Times New Roman" panose="02020603050405020304" pitchFamily="18" charset="0"/>
                <a:cs typeface="Times New Roman" panose="02020603050405020304" pitchFamily="18" charset="0"/>
              </a:rPr>
              <a:t>+ Sản phẩm thứ hai: Bài trình bày, giới thiệu về nghề được nhóm tìm hiểu: chuẩn bị bằng phần mềm trình chiếu (thời gian trình bày tùy theo quy định của giáo viên)</a:t>
            </a:r>
          </a:p>
        </p:txBody>
      </p:sp>
      <p:sp>
        <p:nvSpPr>
          <p:cNvPr id="6" name="Title 1">
            <a:extLst>
              <a:ext uri="{FF2B5EF4-FFF2-40B4-BE49-F238E27FC236}">
                <a16:creationId xmlns:a16="http://schemas.microsoft.com/office/drawing/2014/main" id="{A31CB2FD-BA4D-4D01-8409-B749BA2564B4}"/>
              </a:ext>
            </a:extLst>
          </p:cNvPr>
          <p:cNvSpPr>
            <a:spLocks noGrp="1"/>
          </p:cNvSpPr>
          <p:nvPr>
            <p:ph type="title"/>
          </p:nvPr>
        </p:nvSpPr>
        <p:spPr>
          <a:xfrm>
            <a:off x="1097280" y="1094509"/>
            <a:ext cx="10058400" cy="642851"/>
          </a:xfrm>
        </p:spPr>
        <p:txBody>
          <a:bodyPr>
            <a:normAutofit/>
          </a:bodyPr>
          <a:lstStyle/>
          <a:p>
            <a:r>
              <a:rPr lang="en-US" sz="3200" b="1">
                <a:solidFill>
                  <a:srgbClr val="0070C0"/>
                </a:solidFill>
              </a:rPr>
              <a:t>3. Một số hướng dẫn và gợi ý thực hiện dự án</a:t>
            </a:r>
          </a:p>
        </p:txBody>
      </p:sp>
    </p:spTree>
    <p:extLst>
      <p:ext uri="{BB962C8B-B14F-4D97-AF65-F5344CB8AC3E}">
        <p14:creationId xmlns:p14="http://schemas.microsoft.com/office/powerpoint/2010/main" val="389115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38D55-2C23-4030-B497-371C26195F25}"/>
              </a:ext>
            </a:extLst>
          </p:cNvPr>
          <p:cNvSpPr>
            <a:spLocks noGrp="1"/>
          </p:cNvSpPr>
          <p:nvPr>
            <p:ph idx="1"/>
          </p:nvPr>
        </p:nvSpPr>
        <p:spPr>
          <a:xfrm>
            <a:off x="1097280" y="2055949"/>
            <a:ext cx="10502537" cy="4161970"/>
          </a:xfrm>
        </p:spPr>
        <p:txBody>
          <a:bodyPr>
            <a:noAutofit/>
          </a:bodyPr>
          <a:lstStyle/>
          <a:p>
            <a:pPr algn="just">
              <a:lnSpc>
                <a:spcPct val="100000"/>
              </a:lnSpc>
              <a:spcBef>
                <a:spcPts val="600"/>
              </a:spcBef>
              <a:spcAft>
                <a:spcPts val="600"/>
              </a:spcAft>
            </a:pPr>
            <a:r>
              <a:rPr lang="en-US" sz="2800" b="1" i="1">
                <a:solidFill>
                  <a:srgbClr val="7030A0"/>
                </a:solidFill>
                <a:latin typeface="Times New Roman" panose="02020603050405020304" pitchFamily="18" charset="0"/>
                <a:cs typeface="Times New Roman" panose="02020603050405020304" pitchFamily="18" charset="0"/>
              </a:rPr>
              <a:t>Chú ý: </a:t>
            </a:r>
            <a:r>
              <a:rPr lang="en-US" sz="2800">
                <a:latin typeface="Times New Roman" panose="02020603050405020304" pitchFamily="18" charset="0"/>
                <a:cs typeface="Times New Roman" panose="02020603050405020304" pitchFamily="18" charset="0"/>
              </a:rPr>
              <a:t>Chất lượng nội dung và hình thức phụ thuộc nhiều vào khả năng tìm kiếm, giao lưu và chia sẻ thông tin hướng nghiệp. Các kĩ năng ứng dụng công nghệ thông tin cần được khai thác tốt để có được sản phẩm đáp ứng yêu cầu dự án</a:t>
            </a:r>
          </a:p>
          <a:p>
            <a:pPr algn="just">
              <a:lnSpc>
                <a:spcPct val="100000"/>
              </a:lnSpc>
              <a:spcBef>
                <a:spcPts val="600"/>
              </a:spcBef>
              <a:spcAft>
                <a:spcPts val="600"/>
              </a:spcAft>
            </a:pPr>
            <a:r>
              <a:rPr lang="en-US" sz="2800" b="1" i="1">
                <a:solidFill>
                  <a:srgbClr val="7030A0"/>
                </a:solidFill>
                <a:latin typeface="Times New Roman" panose="02020603050405020304" pitchFamily="18" charset="0"/>
                <a:cs typeface="Times New Roman" panose="02020603050405020304" pitchFamily="18" charset="0"/>
              </a:rPr>
              <a:t>Hai tiêu chí đánh giá:</a:t>
            </a:r>
          </a:p>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Nội dung: cung cấp được những thông tin cơ bản về nghề mà nhóm tìm hiểu</a:t>
            </a:r>
          </a:p>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Hình thức: có tính thẩm mĩ, ngắn gọn và hấp dẫn</a:t>
            </a:r>
          </a:p>
        </p:txBody>
      </p:sp>
      <p:sp>
        <p:nvSpPr>
          <p:cNvPr id="6" name="Title 1">
            <a:extLst>
              <a:ext uri="{FF2B5EF4-FFF2-40B4-BE49-F238E27FC236}">
                <a16:creationId xmlns:a16="http://schemas.microsoft.com/office/drawing/2014/main" id="{A31CB2FD-BA4D-4D01-8409-B749BA2564B4}"/>
              </a:ext>
            </a:extLst>
          </p:cNvPr>
          <p:cNvSpPr>
            <a:spLocks noGrp="1"/>
          </p:cNvSpPr>
          <p:nvPr>
            <p:ph type="title"/>
          </p:nvPr>
        </p:nvSpPr>
        <p:spPr>
          <a:xfrm>
            <a:off x="1097280" y="1094509"/>
            <a:ext cx="10058400" cy="642851"/>
          </a:xfrm>
        </p:spPr>
        <p:txBody>
          <a:bodyPr>
            <a:normAutofit/>
          </a:bodyPr>
          <a:lstStyle/>
          <a:p>
            <a:r>
              <a:rPr lang="en-US" sz="3200" b="1">
                <a:solidFill>
                  <a:srgbClr val="0070C0"/>
                </a:solidFill>
              </a:rPr>
              <a:t>3. Một số hướng dẫn và gợi ý thực hiện dự án</a:t>
            </a:r>
          </a:p>
        </p:txBody>
      </p:sp>
    </p:spTree>
    <p:extLst>
      <p:ext uri="{BB962C8B-B14F-4D97-AF65-F5344CB8AC3E}">
        <p14:creationId xmlns:p14="http://schemas.microsoft.com/office/powerpoint/2010/main" val="1508055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1CB2FD-BA4D-4D01-8409-B749BA2564B4}"/>
              </a:ext>
            </a:extLst>
          </p:cNvPr>
          <p:cNvSpPr>
            <a:spLocks noGrp="1"/>
          </p:cNvSpPr>
          <p:nvPr>
            <p:ph type="title"/>
          </p:nvPr>
        </p:nvSpPr>
        <p:spPr>
          <a:xfrm>
            <a:off x="1097280" y="1094509"/>
            <a:ext cx="10058400" cy="642851"/>
          </a:xfrm>
        </p:spPr>
        <p:txBody>
          <a:bodyPr>
            <a:normAutofit/>
          </a:bodyPr>
          <a:lstStyle/>
          <a:p>
            <a:r>
              <a:rPr lang="en-US" sz="3200" b="1">
                <a:solidFill>
                  <a:srgbClr val="0070C0"/>
                </a:solidFill>
              </a:rPr>
              <a:t>3. Một số hướng dẫn và gợi ý thực hiện dự án</a:t>
            </a:r>
          </a:p>
        </p:txBody>
      </p:sp>
      <p:pic>
        <p:nvPicPr>
          <p:cNvPr id="7" name="Picture 6">
            <a:extLst>
              <a:ext uri="{FF2B5EF4-FFF2-40B4-BE49-F238E27FC236}">
                <a16:creationId xmlns:a16="http://schemas.microsoft.com/office/drawing/2014/main" id="{5509A067-0D3A-4C66-B7D3-40C40E7AAB46}"/>
              </a:ext>
            </a:extLst>
          </p:cNvPr>
          <p:cNvPicPr>
            <a:picLocks noChangeAspect="1"/>
          </p:cNvPicPr>
          <p:nvPr/>
        </p:nvPicPr>
        <p:blipFill rotWithShape="1">
          <a:blip r:embed="rId2"/>
          <a:srcRect l="51931" t="25322" r="1251" b="25321"/>
          <a:stretch/>
        </p:blipFill>
        <p:spPr>
          <a:xfrm>
            <a:off x="2272144" y="1917469"/>
            <a:ext cx="8054879" cy="4455622"/>
          </a:xfrm>
          <a:prstGeom prst="rect">
            <a:avLst/>
          </a:prstGeom>
        </p:spPr>
      </p:pic>
    </p:spTree>
    <p:extLst>
      <p:ext uri="{BB962C8B-B14F-4D97-AF65-F5344CB8AC3E}">
        <p14:creationId xmlns:p14="http://schemas.microsoft.com/office/powerpoint/2010/main" val="43821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C8A8A0F-82F3-442F-BC6D-5847FAC4F138}"/>
              </a:ext>
            </a:extLst>
          </p:cNvPr>
          <p:cNvGraphicFramePr>
            <a:graphicFrameLocks noGrp="1"/>
          </p:cNvGraphicFramePr>
          <p:nvPr>
            <p:extLst>
              <p:ext uri="{D42A27DB-BD31-4B8C-83A1-F6EECF244321}">
                <p14:modId xmlns:p14="http://schemas.microsoft.com/office/powerpoint/2010/main" val="633108514"/>
              </p:ext>
            </p:extLst>
          </p:nvPr>
        </p:nvGraphicFramePr>
        <p:xfrm>
          <a:off x="623851" y="969027"/>
          <a:ext cx="11181806" cy="5675613"/>
        </p:xfrm>
        <a:graphic>
          <a:graphicData uri="http://schemas.openxmlformats.org/drawingml/2006/table">
            <a:tbl>
              <a:tblPr firstRow="1" bandRow="1">
                <a:tableStyleId>{3C2FFA5D-87B4-456A-9821-1D502468CF0F}</a:tableStyleId>
              </a:tblPr>
              <a:tblGrid>
                <a:gridCol w="5590903">
                  <a:extLst>
                    <a:ext uri="{9D8B030D-6E8A-4147-A177-3AD203B41FA5}">
                      <a16:colId xmlns:a16="http://schemas.microsoft.com/office/drawing/2014/main" val="1118320825"/>
                    </a:ext>
                  </a:extLst>
                </a:gridCol>
                <a:gridCol w="5590903">
                  <a:extLst>
                    <a:ext uri="{9D8B030D-6E8A-4147-A177-3AD203B41FA5}">
                      <a16:colId xmlns:a16="http://schemas.microsoft.com/office/drawing/2014/main" val="4214380924"/>
                    </a:ext>
                  </a:extLst>
                </a:gridCol>
              </a:tblGrid>
              <a:tr h="676893">
                <a:tc>
                  <a:txBody>
                    <a:bodyPr/>
                    <a:lstStyle/>
                    <a:p>
                      <a:pPr algn="ctr">
                        <a:spcBef>
                          <a:spcPts val="600"/>
                        </a:spcBef>
                        <a:spcAft>
                          <a:spcPts val="600"/>
                        </a:spcAft>
                      </a:pPr>
                      <a:r>
                        <a:rPr lang="en-US" sz="2400" b="1" i="0" kern="1200">
                          <a:solidFill>
                            <a:srgbClr val="FFFF00"/>
                          </a:solidFill>
                          <a:effectLst/>
                          <a:latin typeface="Times New Roman" panose="02020603050405020304" pitchFamily="18" charset="0"/>
                          <a:ea typeface="+mn-ea"/>
                          <a:cs typeface="Times New Roman" panose="02020603050405020304" pitchFamily="18" charset="0"/>
                        </a:rPr>
                        <a:t>Thiết kế website</a:t>
                      </a:r>
                      <a:endParaRPr lang="en-US" sz="2400" b="1">
                        <a:solidFill>
                          <a:srgbClr val="FFFF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2400" b="1" i="0" kern="1200">
                          <a:solidFill>
                            <a:srgbClr val="FFFF00"/>
                          </a:solidFill>
                          <a:effectLst/>
                          <a:latin typeface="Times New Roman" panose="02020603050405020304" pitchFamily="18" charset="0"/>
                          <a:ea typeface="+mn-ea"/>
                          <a:cs typeface="Times New Roman" panose="02020603050405020304" pitchFamily="18" charset="0"/>
                        </a:rPr>
                        <a:t>Lập trình web</a:t>
                      </a:r>
                      <a:endParaRPr lang="en-US" sz="2400" b="1">
                        <a:solidFill>
                          <a:srgbClr val="FFFF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2937266"/>
                  </a:ext>
                </a:extLst>
              </a:tr>
              <a:tr h="1528355">
                <a:tc>
                  <a:txBody>
                    <a:bodyPr/>
                    <a:lstStyle/>
                    <a:p>
                      <a:pPr marL="342900" indent="-342900" algn="just">
                        <a:spcBef>
                          <a:spcPts val="600"/>
                        </a:spcBef>
                        <a:spcAft>
                          <a:spcPts val="600"/>
                        </a:spcAft>
                        <a:buFontTx/>
                        <a:buChar char="-"/>
                      </a:pPr>
                      <a:r>
                        <a:rPr lang="en-US" sz="2400" b="0" i="0" kern="1200">
                          <a:solidFill>
                            <a:schemeClr val="dk1"/>
                          </a:solidFill>
                          <a:effectLst/>
                          <a:latin typeface="Times New Roman" panose="02020603050405020304" pitchFamily="18" charset="0"/>
                          <a:ea typeface="+mn-ea"/>
                          <a:cs typeface="Times New Roman" panose="02020603050405020304" pitchFamily="18" charset="0"/>
                        </a:rPr>
                        <a:t>Là công việc của một Web Designer (chuyên viên thiết kế website) có nhiệm vụ tạo ra giao diện website một cách hoàn chỉnh, nó có thể ở dạng ảnh hoặc dạng web tĩnh HTML.</a:t>
                      </a:r>
                    </a:p>
                    <a:p>
                      <a:pPr marL="342900" indent="-342900" algn="just">
                        <a:spcBef>
                          <a:spcPts val="600"/>
                        </a:spcBef>
                        <a:spcAft>
                          <a:spcPts val="600"/>
                        </a:spcAft>
                        <a:buFontTx/>
                        <a:buChar char="-"/>
                      </a:pPr>
                      <a:r>
                        <a:rPr lang="vi-VN" sz="2400" b="0" i="0" kern="1200">
                          <a:solidFill>
                            <a:schemeClr val="dk1"/>
                          </a:solidFill>
                          <a:effectLst/>
                          <a:latin typeface="Times New Roman" panose="02020603050405020304" pitchFamily="18" charset="0"/>
                          <a:ea typeface="+mn-ea"/>
                          <a:cs typeface="Times New Roman" panose="02020603050405020304" pitchFamily="18" charset="0"/>
                        </a:rPr>
                        <a:t>Để thiết kế website, các Web Designer sẽ sử dụng công cụ đồ họa, và thiết kế như Photoshop, AI, Flash, Dreamweaver… để biến ý tưởng của khách hàng thành phác thảo, sau đó chuyển phác thảo đó</a:t>
                      </a:r>
                      <a:r>
                        <a:rPr lang="en-US" sz="2400" b="0" i="0" kern="1200">
                          <a:solidFill>
                            <a:schemeClr val="dk1"/>
                          </a:solidFill>
                          <a:effectLst/>
                          <a:latin typeface="Times New Roman" panose="02020603050405020304" pitchFamily="18" charset="0"/>
                          <a:ea typeface="+mn-ea"/>
                          <a:cs typeface="Times New Roman" panose="02020603050405020304" pitchFamily="18" charset="0"/>
                        </a:rPr>
                        <a:t> </a:t>
                      </a:r>
                      <a:r>
                        <a:rPr lang="vi-VN" sz="2400" b="0" i="0" kern="1200">
                          <a:solidFill>
                            <a:schemeClr val="dk1"/>
                          </a:solidFill>
                          <a:effectLst/>
                          <a:latin typeface="Times New Roman" panose="02020603050405020304" pitchFamily="18" charset="0"/>
                          <a:ea typeface="+mn-ea"/>
                          <a:cs typeface="Times New Roman" panose="02020603050405020304" pitchFamily="18" charset="0"/>
                        </a:rPr>
                        <a:t>thành giao diện web.</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just">
                        <a:spcBef>
                          <a:spcPts val="600"/>
                        </a:spcBef>
                        <a:spcAft>
                          <a:spcPts val="600"/>
                        </a:spcAft>
                        <a:buFontTx/>
                        <a:buChar char="-"/>
                      </a:pPr>
                      <a:r>
                        <a:rPr lang="en-US" sz="2400" b="0" i="0" kern="1200">
                          <a:solidFill>
                            <a:schemeClr val="dk1"/>
                          </a:solidFill>
                          <a:effectLst/>
                          <a:latin typeface="Times New Roman" panose="02020603050405020304" pitchFamily="18" charset="0"/>
                          <a:ea typeface="+mn-ea"/>
                          <a:cs typeface="Times New Roman" panose="02020603050405020304" pitchFamily="18" charset="0"/>
                        </a:rPr>
                        <a:t>L</a:t>
                      </a:r>
                      <a:r>
                        <a:rPr lang="vi-VN" sz="2400" b="0" i="0" kern="1200">
                          <a:solidFill>
                            <a:schemeClr val="dk1"/>
                          </a:solidFill>
                          <a:effectLst/>
                          <a:latin typeface="Times New Roman" panose="02020603050405020304" pitchFamily="18" charset="0"/>
                          <a:ea typeface="+mn-ea"/>
                          <a:cs typeface="Times New Roman" panose="02020603050405020304" pitchFamily="18" charset="0"/>
                        </a:rPr>
                        <a:t>à công việc của một Web Developer (Lập trình viên website), có nhiệm vụ nhận toàn bộ dữ liệu từ bộ phận thiết kế web để chuyển thành một hệ thống website hoàn chỉnh tương tác với cơ sở dữ liệu và tương tác với người dùng.</a:t>
                      </a:r>
                      <a:endParaRPr lang="en-US" sz="2400" b="0" i="0" kern="1200">
                        <a:solidFill>
                          <a:schemeClr val="dk1"/>
                        </a:solidFill>
                        <a:effectLst/>
                        <a:latin typeface="Times New Roman" panose="02020603050405020304" pitchFamily="18" charset="0"/>
                        <a:ea typeface="+mn-ea"/>
                        <a:cs typeface="Times New Roman" panose="02020603050405020304" pitchFamily="18" charset="0"/>
                      </a:endParaRPr>
                    </a:p>
                    <a:p>
                      <a:pPr marL="457200" indent="-457200" algn="just">
                        <a:spcBef>
                          <a:spcPts val="600"/>
                        </a:spcBef>
                        <a:spcAft>
                          <a:spcPts val="600"/>
                        </a:spcAft>
                        <a:buFontTx/>
                        <a:buChar char="-"/>
                      </a:pPr>
                      <a:r>
                        <a:rPr lang="vi-VN" sz="2400" b="0" i="0" kern="1200">
                          <a:solidFill>
                            <a:schemeClr val="dk1"/>
                          </a:solidFill>
                          <a:effectLst/>
                          <a:latin typeface="Times New Roman" panose="02020603050405020304" pitchFamily="18" charset="0"/>
                          <a:ea typeface="+mn-ea"/>
                          <a:cs typeface="Times New Roman" panose="02020603050405020304" pitchFamily="18" charset="0"/>
                        </a:rPr>
                        <a:t>Web Developer sẽ sử dụng các ngôn ngữ lập trình web như PHP, .NET… để biến các trang giao diện tĩnh thành hệ thống website động linh hoạt, có tổ chức cơ sở dữ liệu, dễ dàng thêm, xóa, tùy chỉnh nội dung và tương tác với người dùng.</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9596081"/>
                  </a:ext>
                </a:extLst>
              </a:tr>
            </a:tbl>
          </a:graphicData>
        </a:graphic>
      </p:graphicFrame>
      <p:sp>
        <p:nvSpPr>
          <p:cNvPr id="5" name="Title 1">
            <a:extLst>
              <a:ext uri="{FF2B5EF4-FFF2-40B4-BE49-F238E27FC236}">
                <a16:creationId xmlns:a16="http://schemas.microsoft.com/office/drawing/2014/main" id="{CFA605FA-5347-473F-B651-F9637C00791F}"/>
              </a:ext>
            </a:extLst>
          </p:cNvPr>
          <p:cNvSpPr txBox="1">
            <a:spLocks/>
          </p:cNvSpPr>
          <p:nvPr/>
        </p:nvSpPr>
        <p:spPr>
          <a:xfrm>
            <a:off x="1066800" y="213360"/>
            <a:ext cx="10058400" cy="642851"/>
          </a:xfrm>
          <a:prstGeom prst="rect">
            <a:avLst/>
          </a:prstGeom>
        </p:spPr>
        <p:txBody>
          <a:bodyPr>
            <a:normAutofit fontScale="925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en-US" sz="3200" b="1">
                <a:solidFill>
                  <a:srgbClr val="0070C0"/>
                </a:solidFill>
              </a:rPr>
              <a:t>Sự khác nhau giữa thiết kế web và lập trình web</a:t>
            </a:r>
          </a:p>
        </p:txBody>
      </p:sp>
    </p:spTree>
    <p:extLst>
      <p:ext uri="{BB962C8B-B14F-4D97-AF65-F5344CB8AC3E}">
        <p14:creationId xmlns:p14="http://schemas.microsoft.com/office/powerpoint/2010/main" val="596772594"/>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{AD5F69B3-C589-404B-922E-6F3B70C9976A}tf56160789_win32</Template>
  <TotalTime>118</TotalTime>
  <Words>1251</Words>
  <Application>Microsoft Office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Bookman Old Style</vt:lpstr>
      <vt:lpstr>Calibri</vt:lpstr>
      <vt:lpstr>Franklin Gothic Book</vt:lpstr>
      <vt:lpstr>Times New Roman</vt:lpstr>
      <vt:lpstr>1_RetrospectVTI</vt:lpstr>
      <vt:lpstr>BÀI 2 DỰ ÁN NHỎ TÌM HIỂU VỀ NGHỀ LẬP TRÌNH WEB, LẬP TRÌNH TRÒ CHƠI VÀ LẬP TRÌNH CHO THIẾT BỊ DI ĐỘNG</vt:lpstr>
      <vt:lpstr>1. Mục đích của dự án</vt:lpstr>
      <vt:lpstr>2. Yêu cầu chung</vt:lpstr>
      <vt:lpstr>3. Một số hướng dẫn và gợi ý thực hiện dự án</vt:lpstr>
      <vt:lpstr>3. Một số hướng dẫn và gợi ý thực hiện dự án</vt:lpstr>
      <vt:lpstr>3. Một số hướng dẫn và gợi ý thực hiện dự án</vt:lpstr>
      <vt:lpstr>3. Một số hướng dẫn và gợi ý thực hiện dự án</vt:lpstr>
      <vt:lpstr>3. Một số hướng dẫn và gợi ý thực hiện dự án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HoangThanh Tam</dc:creator>
  <cp:lastModifiedBy>HoangThanh Tam</cp:lastModifiedBy>
  <cp:revision>4</cp:revision>
  <dcterms:created xsi:type="dcterms:W3CDTF">2022-01-24T09:18:54Z</dcterms:created>
  <dcterms:modified xsi:type="dcterms:W3CDTF">2022-02-13T09:54:47Z</dcterms:modified>
</cp:coreProperties>
</file>