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98" r:id="rId5"/>
    <p:sldId id="294" r:id="rId6"/>
    <p:sldId id="299" r:id="rId7"/>
    <p:sldId id="295" r:id="rId8"/>
    <p:sldId id="300" r:id="rId9"/>
    <p:sldId id="285" r:id="rId10"/>
    <p:sldId id="301" r:id="rId11"/>
    <p:sldId id="302" r:id="rId12"/>
    <p:sldId id="256" r:id="rId13"/>
    <p:sldId id="303"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12" autoAdjust="0"/>
  </p:normalViewPr>
  <p:slideViewPr>
    <p:cSldViewPr snapToGrid="0">
      <p:cViewPr varScale="1">
        <p:scale>
          <a:sx n="73" d="100"/>
          <a:sy n="73" d="100"/>
        </p:scale>
        <p:origin x="612" y="72"/>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6/13/2022</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6/13/2022</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xmlns=""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xmlns=""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xmlns=""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xmlns=""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xmlns=""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xmlns=""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8.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576946" y="1330036"/>
            <a:ext cx="7203642" cy="2742313"/>
          </a:xfrm>
        </p:spPr>
        <p:txBody>
          <a:bodyPr/>
          <a:lstStyle/>
          <a:p>
            <a:pPr algn="ctr"/>
            <a:r>
              <a:rPr lang="en-US">
                <a:latin typeface="Times New Roman" panose="02020603050405020304" pitchFamily="18" charset="0"/>
                <a:cs typeface="Times New Roman" panose="02020603050405020304" pitchFamily="18" charset="0"/>
              </a:rPr>
              <a:t>BÀI 13 </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THỰC HÀNH DỮ LIỆU KIỂU XÂU</a:t>
            </a:r>
            <a:endParaRPr lang="en-US" dirty="0">
              <a:latin typeface="Times New Roman" panose="02020603050405020304" pitchFamily="18" charset="0"/>
              <a:cs typeface="Times New Roman" panose="02020603050405020304" pitchFamily="18"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648000" y="351771"/>
            <a:ext cx="11328000" cy="432000"/>
          </a:xfrm>
        </p:spPr>
        <p:txBody>
          <a:bodyPr/>
          <a:lstStyle/>
          <a:p>
            <a:r>
              <a:rPr lang="en-US">
                <a:solidFill>
                  <a:schemeClr val="tx1"/>
                </a:solidFill>
              </a:rPr>
              <a:t>Bài 4: Tên gọi chữ số bằng tiếng Anh</a:t>
            </a:r>
            <a:endParaRPr lang="en-US" dirty="0">
              <a:solidFill>
                <a:schemeClr val="tx1"/>
              </a:solidFill>
            </a:endParaRP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648001" y="1008001"/>
            <a:ext cx="10885248" cy="1863222"/>
          </a:xfrm>
        </p:spPr>
        <p:txBody>
          <a:bodyPr/>
          <a:lstStyle/>
          <a:p>
            <a:pPr algn="just">
              <a:lnSpc>
                <a:spcPct val="100000"/>
              </a:lnSpc>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Em hãy viết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nhập vào từ bàn phím một chữ số trong hệ thập phân, đưa ra màn hình tên gọi của chữ số đó bằng tiếng Anh.</a:t>
            </a:r>
          </a:p>
          <a:p>
            <a:pPr algn="just">
              <a:lnSpc>
                <a:spcPct val="100000"/>
              </a:lnSpc>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Ví dụ:</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10</a:t>
            </a:fld>
            <a:endParaRPr lang="en-US" dirty="0"/>
          </a:p>
        </p:txBody>
      </p:sp>
      <p:graphicFrame>
        <p:nvGraphicFramePr>
          <p:cNvPr id="5" name="Table 5">
            <a:extLst>
              <a:ext uri="{FF2B5EF4-FFF2-40B4-BE49-F238E27FC236}">
                <a16:creationId xmlns:a16="http://schemas.microsoft.com/office/drawing/2014/main" id="{C6904255-8431-4C59-A849-ACD0F75A57FC}"/>
              </a:ext>
            </a:extLst>
          </p:cNvPr>
          <p:cNvGraphicFramePr>
            <a:graphicFrameLocks noGrp="1"/>
          </p:cNvGraphicFramePr>
          <p:nvPr>
            <p:extLst>
              <p:ext uri="{D42A27DB-BD31-4B8C-83A1-F6EECF244321}">
                <p14:modId xmlns:p14="http://schemas.microsoft.com/office/powerpoint/2010/main" val="2368838969"/>
              </p:ext>
            </p:extLst>
          </p:nvPr>
        </p:nvGraphicFramePr>
        <p:xfrm>
          <a:off x="3526761" y="3095453"/>
          <a:ext cx="4767218" cy="1036320"/>
        </p:xfrm>
        <a:graphic>
          <a:graphicData uri="http://schemas.openxmlformats.org/drawingml/2006/table">
            <a:tbl>
              <a:tblPr firstRow="1" bandRow="1">
                <a:tableStyleId>{073A0DAA-6AF3-43AB-8588-CEC1D06C72B9}</a:tableStyleId>
              </a:tblPr>
              <a:tblGrid>
                <a:gridCol w="2383609">
                  <a:extLst>
                    <a:ext uri="{9D8B030D-6E8A-4147-A177-3AD203B41FA5}">
                      <a16:colId xmlns:a16="http://schemas.microsoft.com/office/drawing/2014/main" val="2232553730"/>
                    </a:ext>
                  </a:extLst>
                </a:gridCol>
                <a:gridCol w="2383609">
                  <a:extLst>
                    <a:ext uri="{9D8B030D-6E8A-4147-A177-3AD203B41FA5}">
                      <a16:colId xmlns:a16="http://schemas.microsoft.com/office/drawing/2014/main" val="772780875"/>
                    </a:ext>
                  </a:extLst>
                </a:gridCol>
              </a:tblGrid>
              <a:tr h="488777">
                <a:tc>
                  <a:txBody>
                    <a:bodyPr/>
                    <a:lstStyle/>
                    <a:p>
                      <a:pPr algn="ctr"/>
                      <a:r>
                        <a:rPr lang="en-US" sz="2800">
                          <a:latin typeface="Times New Roman" panose="02020603050405020304" pitchFamily="18" charset="0"/>
                          <a:cs typeface="Times New Roman" panose="02020603050405020304" pitchFamily="18" charset="0"/>
                        </a:rPr>
                        <a:t>Input</a:t>
                      </a:r>
                    </a:p>
                  </a:txBody>
                  <a:tcPr anchor="ctr"/>
                </a:tc>
                <a:tc>
                  <a:txBody>
                    <a:bodyPr/>
                    <a:lstStyle/>
                    <a:p>
                      <a:pPr algn="ctr"/>
                      <a:r>
                        <a:rPr lang="en-US" sz="28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061624311"/>
                  </a:ext>
                </a:extLst>
              </a:tr>
              <a:tr h="488777">
                <a:tc>
                  <a:txBody>
                    <a:bodyPr/>
                    <a:lstStyle/>
                    <a:p>
                      <a:pPr algn="ctr"/>
                      <a:r>
                        <a:rPr lang="en-US" sz="2800">
                          <a:latin typeface="Times New Roman" panose="02020603050405020304" pitchFamily="18" charset="0"/>
                          <a:cs typeface="Times New Roman" panose="02020603050405020304" pitchFamily="18" charset="0"/>
                        </a:rPr>
                        <a:t>5</a:t>
                      </a:r>
                    </a:p>
                  </a:txBody>
                  <a:tcPr anchor="ctr"/>
                </a:tc>
                <a:tc>
                  <a:txBody>
                    <a:bodyPr/>
                    <a:lstStyle/>
                    <a:p>
                      <a:pPr algn="ctr"/>
                      <a:r>
                        <a:rPr lang="en-US" sz="2800">
                          <a:latin typeface="Times New Roman" panose="02020603050405020304" pitchFamily="18" charset="0"/>
                          <a:cs typeface="Times New Roman" panose="02020603050405020304" pitchFamily="18" charset="0"/>
                        </a:rPr>
                        <a:t>five</a:t>
                      </a:r>
                    </a:p>
                  </a:txBody>
                  <a:tcPr anchor="ctr"/>
                </a:tc>
                <a:extLst>
                  <a:ext uri="{0D108BD9-81ED-4DB2-BD59-A6C34878D82A}">
                    <a16:rowId xmlns:a16="http://schemas.microsoft.com/office/drawing/2014/main" val="2374842967"/>
                  </a:ext>
                </a:extLst>
              </a:tr>
            </a:tbl>
          </a:graphicData>
        </a:graphic>
      </p:graphicFrame>
    </p:spTree>
    <p:extLst>
      <p:ext uri="{BB962C8B-B14F-4D97-AF65-F5344CB8AC3E}">
        <p14:creationId xmlns:p14="http://schemas.microsoft.com/office/powerpoint/2010/main" val="320773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solidFill>
            <a:schemeClr val="tx1">
              <a:lumMod val="75000"/>
              <a:lumOff val="25000"/>
            </a:schemeClr>
          </a:solidFill>
        </p:spPr>
        <p:txBody>
          <a:bodyPr/>
          <a:lstStyle/>
          <a:p>
            <a:r>
              <a:rPr lang="en-US" dirty="0"/>
              <a:t>April Hansson</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485495" y="400665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solidFill>
            <a:schemeClr val="tx1">
              <a:lumMod val="75000"/>
              <a:lumOff val="25000"/>
            </a:schemeClr>
          </a:solidFill>
        </p:spPr>
        <p:txBody>
          <a:bodyPr/>
          <a:lstStyle/>
          <a:p>
            <a:r>
              <a:rPr lang="en-US" dirty="0"/>
              <a:t>+1 23 987 6554</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1485495" y="4355103"/>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solidFill>
            <a:schemeClr val="tx1">
              <a:lumMod val="75000"/>
              <a:lumOff val="25000"/>
            </a:schemeClr>
          </a:solidFill>
        </p:spPr>
        <p:txBody>
          <a:bodyPr/>
          <a:lstStyle/>
          <a:p>
            <a:r>
              <a:rPr lang="en-US" dirty="0"/>
              <a:t>april@treyresearch.com</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1485495" y="4703551"/>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solidFill>
            <a:schemeClr val="tx1">
              <a:lumMod val="75000"/>
              <a:lumOff val="25000"/>
            </a:schemeClr>
          </a:solidFill>
        </p:spPr>
        <p:txBody>
          <a:bodyPr/>
          <a:lstStyle/>
          <a:p>
            <a:r>
              <a:rPr lang="en-US" dirty="0"/>
              <a:t>Trey Research</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1472552" y="5040763"/>
            <a:ext cx="244786" cy="244786"/>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11</a:t>
            </a:fld>
            <a:endParaRPr lang="en-US" dirty="0"/>
          </a:p>
        </p:txBody>
      </p:sp>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648000" y="351771"/>
            <a:ext cx="11328000" cy="432000"/>
          </a:xfrm>
        </p:spPr>
        <p:txBody>
          <a:bodyPr/>
          <a:lstStyle/>
          <a:p>
            <a:r>
              <a:rPr lang="en-US">
                <a:solidFill>
                  <a:schemeClr val="tx1"/>
                </a:solidFill>
              </a:rPr>
              <a:t>Bài 1: Xóa kí tự trong xâu</a:t>
            </a:r>
            <a:endParaRPr lang="en-US" dirty="0">
              <a:solidFill>
                <a:schemeClr val="tx1"/>
              </a:solidFill>
            </a:endParaRP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648001" y="1008000"/>
            <a:ext cx="10885248" cy="3172114"/>
          </a:xfrm>
        </p:spPr>
        <p:txBody>
          <a:bodyPr/>
          <a:lstStyle/>
          <a:p>
            <a:pPr algn="just">
              <a:lnSpc>
                <a:spcPct val="100000"/>
              </a:lnSpc>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a) Em hãy viết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tạo một xâu mới từ xâu s đã cho bằng việc xóa những kí tự được chỉ định trước.</a:t>
            </a:r>
          </a:p>
          <a:p>
            <a:pPr algn="just">
              <a:lnSpc>
                <a:spcPct val="100000"/>
              </a:lnSpc>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Hướng dẫn: Xóa kí tự tương đương với việc thay kí tự đó bằng kí tự rỗng (</a:t>
            </a:r>
            <a:r>
              <a:rPr lang="en-US" sz="2800" i="1">
                <a:solidFill>
                  <a:srgbClr val="002060"/>
                </a:solidFill>
                <a:latin typeface="Times New Roman" panose="02020603050405020304" pitchFamily="18" charset="0"/>
                <a:cs typeface="Times New Roman" panose="02020603050405020304" pitchFamily="18" charset="0"/>
              </a:rPr>
              <a:t>Hình 1</a:t>
            </a:r>
            <a:r>
              <a:rPr lang="en-US" sz="2800">
                <a:solidFill>
                  <a:srgbClr val="002060"/>
                </a:solidFill>
                <a:latin typeface="Times New Roman" panose="02020603050405020304" pitchFamily="18" charset="0"/>
                <a:cs typeface="Times New Roman" panose="02020603050405020304" pitchFamily="18" charset="0"/>
              </a:rPr>
              <a:t>)</a:t>
            </a:r>
          </a:p>
          <a:p>
            <a:pPr algn="just">
              <a:lnSpc>
                <a:spcPct val="100000"/>
              </a:lnSpc>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b) Em hãy chạy thử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và kiểm tra kết quả</a:t>
            </a:r>
          </a:p>
          <a:p>
            <a:pPr algn="just">
              <a:lnSpc>
                <a:spcPct val="100000"/>
              </a:lnSpc>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Ví dụ:</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a:t>
            </a:fld>
            <a:endParaRPr lang="en-US" dirty="0"/>
          </a:p>
        </p:txBody>
      </p:sp>
      <p:graphicFrame>
        <p:nvGraphicFramePr>
          <p:cNvPr id="5" name="Table 5">
            <a:extLst>
              <a:ext uri="{FF2B5EF4-FFF2-40B4-BE49-F238E27FC236}">
                <a16:creationId xmlns:a16="http://schemas.microsoft.com/office/drawing/2014/main" id="{C6904255-8431-4C59-A849-ACD0F75A57FC}"/>
              </a:ext>
            </a:extLst>
          </p:cNvPr>
          <p:cNvGraphicFramePr>
            <a:graphicFrameLocks noGrp="1"/>
          </p:cNvGraphicFramePr>
          <p:nvPr>
            <p:extLst>
              <p:ext uri="{D42A27DB-BD31-4B8C-83A1-F6EECF244321}">
                <p14:modId xmlns:p14="http://schemas.microsoft.com/office/powerpoint/2010/main" val="1886583342"/>
              </p:ext>
            </p:extLst>
          </p:nvPr>
        </p:nvGraphicFramePr>
        <p:xfrm>
          <a:off x="731310" y="4180114"/>
          <a:ext cx="4767218" cy="1036320"/>
        </p:xfrm>
        <a:graphic>
          <a:graphicData uri="http://schemas.openxmlformats.org/drawingml/2006/table">
            <a:tbl>
              <a:tblPr firstRow="1" bandRow="1">
                <a:tableStyleId>{073A0DAA-6AF3-43AB-8588-CEC1D06C72B9}</a:tableStyleId>
              </a:tblPr>
              <a:tblGrid>
                <a:gridCol w="2383609">
                  <a:extLst>
                    <a:ext uri="{9D8B030D-6E8A-4147-A177-3AD203B41FA5}">
                      <a16:colId xmlns:a16="http://schemas.microsoft.com/office/drawing/2014/main" val="2232553730"/>
                    </a:ext>
                  </a:extLst>
                </a:gridCol>
                <a:gridCol w="2383609">
                  <a:extLst>
                    <a:ext uri="{9D8B030D-6E8A-4147-A177-3AD203B41FA5}">
                      <a16:colId xmlns:a16="http://schemas.microsoft.com/office/drawing/2014/main" val="772780875"/>
                    </a:ext>
                  </a:extLst>
                </a:gridCol>
              </a:tblGrid>
              <a:tr h="488777">
                <a:tc>
                  <a:txBody>
                    <a:bodyPr/>
                    <a:lstStyle/>
                    <a:p>
                      <a:pPr algn="ctr"/>
                      <a:r>
                        <a:rPr lang="en-US" sz="2800">
                          <a:latin typeface="Times New Roman" panose="02020603050405020304" pitchFamily="18" charset="0"/>
                          <a:cs typeface="Times New Roman" panose="02020603050405020304" pitchFamily="18" charset="0"/>
                        </a:rPr>
                        <a:t>Input</a:t>
                      </a:r>
                    </a:p>
                  </a:txBody>
                  <a:tcPr anchor="ctr"/>
                </a:tc>
                <a:tc>
                  <a:txBody>
                    <a:bodyPr/>
                    <a:lstStyle/>
                    <a:p>
                      <a:pPr algn="ctr"/>
                      <a:r>
                        <a:rPr lang="en-US" sz="28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061624311"/>
                  </a:ext>
                </a:extLst>
              </a:tr>
              <a:tr h="488777">
                <a:tc>
                  <a:txBody>
                    <a:bodyPr/>
                    <a:lstStyle/>
                    <a:p>
                      <a:pPr algn="ctr"/>
                      <a:r>
                        <a:rPr lang="en-US" sz="2800">
                          <a:latin typeface="Times New Roman" panose="02020603050405020304" pitchFamily="18" charset="0"/>
                          <a:cs typeface="Times New Roman" panose="02020603050405020304" pitchFamily="18" charset="0"/>
                        </a:rPr>
                        <a:t>123a45a6a78a</a:t>
                      </a:r>
                    </a:p>
                  </a:txBody>
                  <a:tcPr anchor="ctr"/>
                </a:tc>
                <a:tc>
                  <a:txBody>
                    <a:bodyPr/>
                    <a:lstStyle/>
                    <a:p>
                      <a:pPr algn="ctr"/>
                      <a:r>
                        <a:rPr lang="en-US" sz="2800">
                          <a:latin typeface="Times New Roman" panose="02020603050405020304" pitchFamily="18" charset="0"/>
                          <a:cs typeface="Times New Roman" panose="02020603050405020304" pitchFamily="18" charset="0"/>
                        </a:rPr>
                        <a:t>12345678</a:t>
                      </a:r>
                    </a:p>
                  </a:txBody>
                  <a:tcPr anchor="ctr"/>
                </a:tc>
                <a:extLst>
                  <a:ext uri="{0D108BD9-81ED-4DB2-BD59-A6C34878D82A}">
                    <a16:rowId xmlns:a16="http://schemas.microsoft.com/office/drawing/2014/main" val="2374842967"/>
                  </a:ext>
                </a:extLst>
              </a:tr>
            </a:tbl>
          </a:graphicData>
        </a:graphic>
      </p:graphicFrame>
      <p:pic>
        <p:nvPicPr>
          <p:cNvPr id="10" name="Picture 9">
            <a:extLst>
              <a:ext uri="{FF2B5EF4-FFF2-40B4-BE49-F238E27FC236}">
                <a16:creationId xmlns:a16="http://schemas.microsoft.com/office/drawing/2014/main" id="{69BDF3EC-3B7C-4299-9E8E-ABDB36C1CA41}"/>
              </a:ext>
            </a:extLst>
          </p:cNvPr>
          <p:cNvPicPr>
            <a:picLocks noChangeAspect="1"/>
          </p:cNvPicPr>
          <p:nvPr/>
        </p:nvPicPr>
        <p:blipFill rotWithShape="1">
          <a:blip r:embed="rId2"/>
          <a:srcRect l="2500" t="-25" r="73409" b="82440"/>
          <a:stretch/>
        </p:blipFill>
        <p:spPr>
          <a:xfrm>
            <a:off x="6693473" y="3766663"/>
            <a:ext cx="4540264" cy="1863222"/>
          </a:xfrm>
          <a:prstGeom prst="rect">
            <a:avLst/>
          </a:prstGeom>
          <a:ln>
            <a:solidFill>
              <a:schemeClr val="accent2"/>
            </a:solidFill>
          </a:ln>
        </p:spPr>
      </p:pic>
      <p:sp>
        <p:nvSpPr>
          <p:cNvPr id="11" name="Text Placeholder 2">
            <a:extLst>
              <a:ext uri="{FF2B5EF4-FFF2-40B4-BE49-F238E27FC236}">
                <a16:creationId xmlns:a16="http://schemas.microsoft.com/office/drawing/2014/main" id="{BC928DD4-6250-42A0-8E05-81BFC6A03965}"/>
              </a:ext>
            </a:extLst>
          </p:cNvPr>
          <p:cNvSpPr txBox="1">
            <a:spLocks/>
          </p:cNvSpPr>
          <p:nvPr/>
        </p:nvSpPr>
        <p:spPr>
          <a:xfrm>
            <a:off x="5415218" y="5827335"/>
            <a:ext cx="7096775" cy="43200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pPr>
            <a:r>
              <a:rPr lang="en-US" sz="2800" i="1">
                <a:solidFill>
                  <a:srgbClr val="0070C0"/>
                </a:solidFill>
                <a:latin typeface="Times New Roman" panose="02020603050405020304" pitchFamily="18" charset="0"/>
                <a:cs typeface="Times New Roman" panose="02020603050405020304" pitchFamily="18" charset="0"/>
              </a:rPr>
              <a:t>Hình 1: C</a:t>
            </a:r>
            <a:r>
              <a:rPr lang="vi-VN" sz="2800" i="1">
                <a:solidFill>
                  <a:srgbClr val="0070C0"/>
                </a:solidFill>
                <a:latin typeface="Times New Roman" panose="02020603050405020304" pitchFamily="18" charset="0"/>
                <a:cs typeface="Times New Roman" panose="02020603050405020304" pitchFamily="18" charset="0"/>
              </a:rPr>
              <a:t>hương trình</a:t>
            </a:r>
            <a:r>
              <a:rPr lang="en-US" sz="2800" i="1">
                <a:solidFill>
                  <a:srgbClr val="0070C0"/>
                </a:solidFill>
                <a:latin typeface="Times New Roman" panose="02020603050405020304" pitchFamily="18" charset="0"/>
                <a:cs typeface="Times New Roman" panose="02020603050405020304" pitchFamily="18" charset="0"/>
              </a:rPr>
              <a:t> xóa kí tự trong xâu</a:t>
            </a:r>
            <a:endParaRPr lang="en-US" sz="28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651164" y="487418"/>
            <a:ext cx="11328000" cy="432000"/>
          </a:xfrm>
        </p:spPr>
        <p:txBody>
          <a:bodyPr/>
          <a:lstStyle/>
          <a:p>
            <a:r>
              <a:rPr lang="en-US">
                <a:solidFill>
                  <a:schemeClr val="tx1"/>
                </a:solidFill>
              </a:rPr>
              <a:t>Bài 2: Giúp bạn tìm và sửa lỗi c</a:t>
            </a:r>
            <a:r>
              <a:rPr lang="vi-VN">
                <a:solidFill>
                  <a:schemeClr val="tx1"/>
                </a:solidFill>
              </a:rPr>
              <a:t>hương trình</a:t>
            </a:r>
            <a:r>
              <a:rPr lang="en-US">
                <a:solidFill>
                  <a:schemeClr val="tx1"/>
                </a:solidFill>
              </a:rPr>
              <a:t> </a:t>
            </a:r>
            <a:endParaRPr lang="en-US" dirty="0">
              <a:solidFill>
                <a:schemeClr val="tx1"/>
              </a:solidFill>
            </a:endParaRP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651164" y="1423637"/>
            <a:ext cx="11000509" cy="3536290"/>
          </a:xfrm>
        </p:spPr>
        <p:txBody>
          <a:bodyPr/>
          <a:lstStyle/>
          <a:p>
            <a:pPr algn="just">
              <a:lnSpc>
                <a:spcPct val="100000"/>
              </a:lnSpc>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	Tên tệp thường gồm hai phần: phần tên và phẩn mở rộng được ngăn cách nhau bởi dấu chấm. Ví dụ, các tệp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Python có phần mở rộng là “py”, các tệp văn bản có phần mở rộng là “doc” hoặc “docx”. Trong hệ điều hành Windows, tên tệp không phân biệt chữ hoa và chữ thường. Bạn Khánh Linh muốn viết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a:t>
            </a:r>
            <a:r>
              <a:rPr lang="en-US" sz="2800" i="1">
                <a:solidFill>
                  <a:srgbClr val="002060"/>
                </a:solidFill>
                <a:latin typeface="Times New Roman" panose="02020603050405020304" pitchFamily="18" charset="0"/>
                <a:cs typeface="Times New Roman" panose="02020603050405020304" pitchFamily="18" charset="0"/>
              </a:rPr>
              <a:t>Hình 2</a:t>
            </a:r>
            <a:r>
              <a:rPr lang="en-US" sz="2800">
                <a:solidFill>
                  <a:srgbClr val="002060"/>
                </a:solidFill>
                <a:latin typeface="Times New Roman" panose="02020603050405020304" pitchFamily="18" charset="0"/>
                <a:cs typeface="Times New Roman" panose="02020603050405020304" pitchFamily="18" charset="0"/>
              </a:rPr>
              <a:t>) nhập vào một xâu là tên của một tệp và kiểm tra xem tên tệp đó có phải là tên của tệp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Python trong hệ điều hành Windows không.</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3</a:t>
            </a:fld>
            <a:endParaRPr lang="en-US" dirty="0"/>
          </a:p>
        </p:txBody>
      </p:sp>
    </p:spTree>
    <p:extLst>
      <p:ext uri="{BB962C8B-B14F-4D97-AF65-F5344CB8AC3E}">
        <p14:creationId xmlns:p14="http://schemas.microsoft.com/office/powerpoint/2010/main" val="88683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379698-AB4C-493D-BF95-F5781FDF2AC5}"/>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4</a:t>
            </a:fld>
            <a:endParaRPr lang="en-US" dirty="0"/>
          </a:p>
        </p:txBody>
      </p:sp>
      <p:pic>
        <p:nvPicPr>
          <p:cNvPr id="10" name="Picture 9">
            <a:extLst>
              <a:ext uri="{FF2B5EF4-FFF2-40B4-BE49-F238E27FC236}">
                <a16:creationId xmlns:a16="http://schemas.microsoft.com/office/drawing/2014/main" id="{CFBE7472-1F30-4CBD-83FC-5BEC382E72F6}"/>
              </a:ext>
            </a:extLst>
          </p:cNvPr>
          <p:cNvPicPr>
            <a:picLocks noChangeAspect="1"/>
          </p:cNvPicPr>
          <p:nvPr/>
        </p:nvPicPr>
        <p:blipFill rotWithShape="1">
          <a:blip r:embed="rId2"/>
          <a:srcRect l="5568" t="6278" r="32046" b="68696"/>
          <a:stretch/>
        </p:blipFill>
        <p:spPr>
          <a:xfrm>
            <a:off x="1343891" y="888375"/>
            <a:ext cx="9901425" cy="4029988"/>
          </a:xfrm>
          <a:prstGeom prst="rect">
            <a:avLst/>
          </a:prstGeom>
          <a:ln>
            <a:solidFill>
              <a:schemeClr val="accent2"/>
            </a:solidFill>
          </a:ln>
        </p:spPr>
      </p:pic>
      <p:sp>
        <p:nvSpPr>
          <p:cNvPr id="11" name="Text Placeholder 2">
            <a:extLst>
              <a:ext uri="{FF2B5EF4-FFF2-40B4-BE49-F238E27FC236}">
                <a16:creationId xmlns:a16="http://schemas.microsoft.com/office/drawing/2014/main" id="{038C866F-1B94-4B37-84E2-5501C5B5C7F0}"/>
              </a:ext>
            </a:extLst>
          </p:cNvPr>
          <p:cNvSpPr>
            <a:spLocks noGrp="1"/>
          </p:cNvSpPr>
          <p:nvPr>
            <p:ph type="body" sz="quarter" idx="32"/>
          </p:nvPr>
        </p:nvSpPr>
        <p:spPr>
          <a:xfrm>
            <a:off x="2427560" y="5313675"/>
            <a:ext cx="7096775" cy="432001"/>
          </a:xfrm>
        </p:spPr>
        <p:txBody>
          <a:bodyPr/>
          <a:lstStyle/>
          <a:p>
            <a:pPr algn="ctr">
              <a:lnSpc>
                <a:spcPct val="100000"/>
              </a:lnSpc>
              <a:spcBef>
                <a:spcPts val="600"/>
              </a:spcBef>
              <a:spcAft>
                <a:spcPts val="600"/>
              </a:spcAft>
            </a:pPr>
            <a:r>
              <a:rPr lang="en-US" sz="2800" i="1">
                <a:solidFill>
                  <a:srgbClr val="002060"/>
                </a:solidFill>
                <a:latin typeface="Times New Roman" panose="02020603050405020304" pitchFamily="18" charset="0"/>
                <a:cs typeface="Times New Roman" panose="02020603050405020304" pitchFamily="18" charset="0"/>
              </a:rPr>
              <a:t>Hình 2: C</a:t>
            </a:r>
            <a:r>
              <a:rPr lang="vi-VN" sz="2800" i="1">
                <a:solidFill>
                  <a:srgbClr val="002060"/>
                </a:solidFill>
                <a:latin typeface="Times New Roman" panose="02020603050405020304" pitchFamily="18" charset="0"/>
                <a:cs typeface="Times New Roman" panose="02020603050405020304" pitchFamily="18" charset="0"/>
              </a:rPr>
              <a:t>hương trình</a:t>
            </a:r>
            <a:r>
              <a:rPr lang="en-US" sz="2800" i="1">
                <a:solidFill>
                  <a:srgbClr val="002060"/>
                </a:solidFill>
                <a:latin typeface="Times New Roman" panose="02020603050405020304" pitchFamily="18" charset="0"/>
                <a:cs typeface="Times New Roman" panose="02020603050405020304" pitchFamily="18" charset="0"/>
              </a:rPr>
              <a:t> Khánh Linh viết</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EC520F7C-440A-4674-9006-96C986A80921}"/>
              </a:ext>
            </a:extLst>
          </p:cNvPr>
          <p:cNvSpPr/>
          <p:nvPr/>
        </p:nvSpPr>
        <p:spPr>
          <a:xfrm>
            <a:off x="2430575" y="2161309"/>
            <a:ext cx="381898" cy="6927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40526F4-CEE9-49F7-88F8-B7A5A897BB54}"/>
              </a:ext>
            </a:extLst>
          </p:cNvPr>
          <p:cNvSpPr/>
          <p:nvPr/>
        </p:nvSpPr>
        <p:spPr>
          <a:xfrm>
            <a:off x="4245519" y="2507672"/>
            <a:ext cx="1379425" cy="6927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42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651164" y="1423637"/>
            <a:ext cx="11000509" cy="3536290"/>
          </a:xfrm>
        </p:spPr>
        <p:txBody>
          <a:bodyPr/>
          <a:lstStyle/>
          <a:p>
            <a:pPr algn="just">
              <a:lnSpc>
                <a:spcPct val="100000"/>
              </a:lnSpc>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	Khánh Linh đã nghĩ ra thuật toán, bằng cách lấy ra hai kí tự cuối cùng của xâu rồi so sánh với xâu “py”. Tuy nhiên,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do Khánh Linh viết vẫn còn có lỗi. Em hãy giúp bạn Khánh Linh tìm và sửa lỗi để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chạy được và đưa ra kết quả đúng.</a:t>
            </a:r>
          </a:p>
          <a:p>
            <a:pPr algn="just">
              <a:lnSpc>
                <a:spcPct val="100000"/>
              </a:lnSpc>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Gợi ý: Nếu Python báo lỗi cú pháp, em hãy sửa hết lỗi cú pháp để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chạy được. Sau đó hãy chạy thử với một số dữ liệu vào khác nhau, ví dụ “Hello.py”, “introPython.doc”, “Hello.PY” và kiểm tra xem kết quả nhận được có đúng không.</a:t>
            </a:r>
          </a:p>
          <a:p>
            <a:pPr algn="just">
              <a:lnSpc>
                <a:spcPct val="100000"/>
              </a:lnSpc>
              <a:spcBef>
                <a:spcPts val="600"/>
              </a:spcBef>
              <a:spcAft>
                <a:spcPts val="600"/>
              </a:spcAft>
            </a:pPr>
            <a:endParaRPr lang="en-US" sz="2800">
              <a:solidFill>
                <a:srgbClr val="002060"/>
              </a:solidFill>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5</a:t>
            </a:fld>
            <a:endParaRPr lang="en-US" dirty="0"/>
          </a:p>
        </p:txBody>
      </p:sp>
    </p:spTree>
    <p:extLst>
      <p:ext uri="{BB962C8B-B14F-4D97-AF65-F5344CB8AC3E}">
        <p14:creationId xmlns:p14="http://schemas.microsoft.com/office/powerpoint/2010/main" val="376835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sz="half" idx="1"/>
          </p:nvPr>
        </p:nvSpPr>
        <p:spPr>
          <a:xfrm>
            <a:off x="8071104" y="5359400"/>
            <a:ext cx="3688896" cy="565899"/>
          </a:xfrm>
          <a:solidFill>
            <a:schemeClr val="tx1">
              <a:lumMod val="95000"/>
              <a:lumOff val="5000"/>
            </a:schemeClr>
          </a:solidFill>
        </p:spPr>
        <p:txBody>
          <a:bodyPr/>
          <a:lstStyle/>
          <a:p>
            <a:r>
              <a:rPr lang="en-US" dirty="0"/>
              <a:t>Full screen image with caption lorem ipsum dolor sit amet </a:t>
            </a:r>
          </a:p>
        </p:txBody>
      </p:sp>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a:lstStyle/>
          <a:p>
            <a:fld id="{19B51A1E-902D-48AF-9020-955120F399B6}" type="slidenum">
              <a:rPr lang="en-US" smtClean="0"/>
              <a:pPr/>
              <a:t>6</a:t>
            </a:fld>
            <a:endParaRPr lang="en-US"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a:lstStyle/>
          <a:p>
            <a:r>
              <a:rPr lang="en-US" dirty="0"/>
              <a:t>Large image</a:t>
            </a:r>
          </a:p>
        </p:txBody>
      </p:sp>
      <p:pic>
        <p:nvPicPr>
          <p:cNvPr id="3" name="Picture 2">
            <a:extLst>
              <a:ext uri="{FF2B5EF4-FFF2-40B4-BE49-F238E27FC236}">
                <a16:creationId xmlns:a16="http://schemas.microsoft.com/office/drawing/2014/main" id="{3493D6A7-C7E7-4342-85D7-8CCC60CF01A0}"/>
              </a:ext>
            </a:extLst>
          </p:cNvPr>
          <p:cNvPicPr>
            <a:picLocks noChangeAspect="1"/>
          </p:cNvPicPr>
          <p:nvPr/>
        </p:nvPicPr>
        <p:blipFill rotWithShape="1">
          <a:blip r:embed="rId2"/>
          <a:srcRect l="29659" t="20390" r="17273" b="46665"/>
          <a:stretch/>
        </p:blipFill>
        <p:spPr>
          <a:xfrm>
            <a:off x="985435" y="1525911"/>
            <a:ext cx="10221129" cy="3567546"/>
          </a:xfrm>
          <a:prstGeom prst="rect">
            <a:avLst/>
          </a:prstGeom>
          <a:ln>
            <a:solidFill>
              <a:schemeClr val="accent2"/>
            </a:solidFill>
          </a:ln>
        </p:spPr>
      </p:pic>
      <p:sp>
        <p:nvSpPr>
          <p:cNvPr id="14" name="Text Placeholder 2">
            <a:extLst>
              <a:ext uri="{FF2B5EF4-FFF2-40B4-BE49-F238E27FC236}">
                <a16:creationId xmlns:a16="http://schemas.microsoft.com/office/drawing/2014/main" id="{4A7A0C64-03E0-4634-9077-EE4053240511}"/>
              </a:ext>
            </a:extLst>
          </p:cNvPr>
          <p:cNvSpPr txBox="1">
            <a:spLocks/>
          </p:cNvSpPr>
          <p:nvPr/>
        </p:nvSpPr>
        <p:spPr>
          <a:xfrm>
            <a:off x="1887233" y="500700"/>
            <a:ext cx="7096775" cy="432001"/>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None/>
            </a:pPr>
            <a:r>
              <a:rPr lang="en-US" sz="2800" i="1">
                <a:solidFill>
                  <a:srgbClr val="002060"/>
                </a:solidFill>
                <a:latin typeface="Times New Roman" panose="02020603050405020304" pitchFamily="18" charset="0"/>
                <a:cs typeface="Times New Roman" panose="02020603050405020304" pitchFamily="18" charset="0"/>
              </a:rPr>
              <a:t>Đáp án</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15" name="Arrow: Down 14">
            <a:extLst>
              <a:ext uri="{FF2B5EF4-FFF2-40B4-BE49-F238E27FC236}">
                <a16:creationId xmlns:a16="http://schemas.microsoft.com/office/drawing/2014/main" id="{A2BA7749-169C-46F3-BDA8-D58276C86F5D}"/>
              </a:ext>
            </a:extLst>
          </p:cNvPr>
          <p:cNvSpPr/>
          <p:nvPr/>
        </p:nvSpPr>
        <p:spPr>
          <a:xfrm>
            <a:off x="5320145" y="1080655"/>
            <a:ext cx="360219" cy="4320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21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651164" y="487418"/>
            <a:ext cx="11328000" cy="432000"/>
          </a:xfrm>
        </p:spPr>
        <p:txBody>
          <a:bodyPr/>
          <a:lstStyle/>
          <a:p>
            <a:r>
              <a:rPr lang="en-US">
                <a:solidFill>
                  <a:schemeClr val="tx1"/>
                </a:solidFill>
              </a:rPr>
              <a:t>Bài 3: Xác định tọa độ</a:t>
            </a:r>
            <a:endParaRPr lang="en-US" dirty="0">
              <a:solidFill>
                <a:schemeClr val="tx1"/>
              </a:solidFill>
            </a:endParaRP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651164" y="1110128"/>
            <a:ext cx="6794665" cy="5260454"/>
          </a:xfrm>
        </p:spPr>
        <p:txBody>
          <a:bodyPr/>
          <a:lstStyle/>
          <a:p>
            <a:pPr algn="just">
              <a:lnSpc>
                <a:spcPct val="100000"/>
              </a:lnSpc>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a) Tìm hiểu bài toán: Robot thám hiểm Sao Hỏa đang ở điểm có tọa độ (0; 0) nhận được dòng lệnh điều khiển từ Trái Đất. Dòng lệnh chỉ chứa các kí tự từ tập kí tự {E, S, W, N}, mỗi kí tự là một lệnh di chuyển với quãng đường bằng một đơn vị độ dài. Lệnh E – đi về hướng đông, lệnh S – đi về hướng nam, lệnh W – đi về hướng tây, lệnh N – đi về hướng bắc. Trục Ox của hệ tọa độ chạy từ tây sang đông, trục Oy – chạy từ nam lên bắc. Em hãy xác định tọa độ của robot sau khi thực hiện lệnh di chuyển nhận được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7</a:t>
            </a:fld>
            <a:endParaRPr lang="en-US" dirty="0"/>
          </a:p>
        </p:txBody>
      </p:sp>
      <p:graphicFrame>
        <p:nvGraphicFramePr>
          <p:cNvPr id="4" name="Table 4">
            <a:extLst>
              <a:ext uri="{FF2B5EF4-FFF2-40B4-BE49-F238E27FC236}">
                <a16:creationId xmlns:a16="http://schemas.microsoft.com/office/drawing/2014/main" id="{1E4603AA-96DA-4692-B270-8DAF7B6905AC}"/>
              </a:ext>
            </a:extLst>
          </p:cNvPr>
          <p:cNvGraphicFramePr>
            <a:graphicFrameLocks noGrp="1"/>
          </p:cNvGraphicFramePr>
          <p:nvPr>
            <p:extLst>
              <p:ext uri="{D42A27DB-BD31-4B8C-83A1-F6EECF244321}">
                <p14:modId xmlns:p14="http://schemas.microsoft.com/office/powerpoint/2010/main" val="4103207235"/>
              </p:ext>
            </p:extLst>
          </p:nvPr>
        </p:nvGraphicFramePr>
        <p:xfrm>
          <a:off x="8041443" y="2050759"/>
          <a:ext cx="3749040" cy="2756481"/>
        </p:xfrm>
        <a:graphic>
          <a:graphicData uri="http://schemas.openxmlformats.org/drawingml/2006/table">
            <a:tbl>
              <a:tblPr firstRow="1" bandRow="1">
                <a:tableStyleId>{5940675A-B579-460E-94D1-54222C63F5DA}</a:tableStyleId>
              </a:tblPr>
              <a:tblGrid>
                <a:gridCol w="416560">
                  <a:extLst>
                    <a:ext uri="{9D8B030D-6E8A-4147-A177-3AD203B41FA5}">
                      <a16:colId xmlns:a16="http://schemas.microsoft.com/office/drawing/2014/main" val="3919341897"/>
                    </a:ext>
                  </a:extLst>
                </a:gridCol>
                <a:gridCol w="416560">
                  <a:extLst>
                    <a:ext uri="{9D8B030D-6E8A-4147-A177-3AD203B41FA5}">
                      <a16:colId xmlns:a16="http://schemas.microsoft.com/office/drawing/2014/main" val="2917025423"/>
                    </a:ext>
                  </a:extLst>
                </a:gridCol>
                <a:gridCol w="416560">
                  <a:extLst>
                    <a:ext uri="{9D8B030D-6E8A-4147-A177-3AD203B41FA5}">
                      <a16:colId xmlns:a16="http://schemas.microsoft.com/office/drawing/2014/main" val="3565692745"/>
                    </a:ext>
                  </a:extLst>
                </a:gridCol>
                <a:gridCol w="416560">
                  <a:extLst>
                    <a:ext uri="{9D8B030D-6E8A-4147-A177-3AD203B41FA5}">
                      <a16:colId xmlns:a16="http://schemas.microsoft.com/office/drawing/2014/main" val="798043803"/>
                    </a:ext>
                  </a:extLst>
                </a:gridCol>
                <a:gridCol w="416560">
                  <a:extLst>
                    <a:ext uri="{9D8B030D-6E8A-4147-A177-3AD203B41FA5}">
                      <a16:colId xmlns:a16="http://schemas.microsoft.com/office/drawing/2014/main" val="549481464"/>
                    </a:ext>
                  </a:extLst>
                </a:gridCol>
                <a:gridCol w="416560">
                  <a:extLst>
                    <a:ext uri="{9D8B030D-6E8A-4147-A177-3AD203B41FA5}">
                      <a16:colId xmlns:a16="http://schemas.microsoft.com/office/drawing/2014/main" val="4182933458"/>
                    </a:ext>
                  </a:extLst>
                </a:gridCol>
                <a:gridCol w="416560">
                  <a:extLst>
                    <a:ext uri="{9D8B030D-6E8A-4147-A177-3AD203B41FA5}">
                      <a16:colId xmlns:a16="http://schemas.microsoft.com/office/drawing/2014/main" val="1154176390"/>
                    </a:ext>
                  </a:extLst>
                </a:gridCol>
                <a:gridCol w="416560">
                  <a:extLst>
                    <a:ext uri="{9D8B030D-6E8A-4147-A177-3AD203B41FA5}">
                      <a16:colId xmlns:a16="http://schemas.microsoft.com/office/drawing/2014/main" val="1258304357"/>
                    </a:ext>
                  </a:extLst>
                </a:gridCol>
                <a:gridCol w="416560">
                  <a:extLst>
                    <a:ext uri="{9D8B030D-6E8A-4147-A177-3AD203B41FA5}">
                      <a16:colId xmlns:a16="http://schemas.microsoft.com/office/drawing/2014/main" val="2882803894"/>
                    </a:ext>
                  </a:extLst>
                </a:gridCol>
              </a:tblGrid>
              <a:tr h="393783">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53877171"/>
                  </a:ext>
                </a:extLst>
              </a:tr>
              <a:tr h="393783">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839074918"/>
                  </a:ext>
                </a:extLst>
              </a:tr>
              <a:tr h="393783">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856436072"/>
                  </a:ext>
                </a:extLst>
              </a:tr>
              <a:tr h="393783">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66996906"/>
                  </a:ext>
                </a:extLst>
              </a:tr>
              <a:tr h="393783">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082207402"/>
                  </a:ext>
                </a:extLst>
              </a:tr>
              <a:tr h="393783">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146643886"/>
                  </a:ext>
                </a:extLst>
              </a:tr>
              <a:tr h="393783">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tc>
                  <a:txBody>
                    <a:bodyPr/>
                    <a:lstStyle/>
                    <a:p>
                      <a:endParaRPr lang="en-US"/>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82248287"/>
                  </a:ext>
                </a:extLst>
              </a:tr>
            </a:tbl>
          </a:graphicData>
        </a:graphic>
      </p:graphicFrame>
      <p:cxnSp>
        <p:nvCxnSpPr>
          <p:cNvPr id="6" name="Straight Arrow Connector 5">
            <a:extLst>
              <a:ext uri="{FF2B5EF4-FFF2-40B4-BE49-F238E27FC236}">
                <a16:creationId xmlns:a16="http://schemas.microsoft.com/office/drawing/2014/main" id="{97F68B00-056D-4E37-A965-6E5D02DFB79A}"/>
              </a:ext>
            </a:extLst>
          </p:cNvPr>
          <p:cNvCxnSpPr>
            <a:cxnSpLocks/>
          </p:cNvCxnSpPr>
          <p:nvPr/>
        </p:nvCxnSpPr>
        <p:spPr>
          <a:xfrm flipV="1">
            <a:off x="8049893" y="3613465"/>
            <a:ext cx="3661029" cy="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18901A5-EF23-40CD-BC7A-C67A68EDFF75}"/>
              </a:ext>
            </a:extLst>
          </p:cNvPr>
          <p:cNvCxnSpPr/>
          <p:nvPr/>
        </p:nvCxnSpPr>
        <p:spPr>
          <a:xfrm flipV="1">
            <a:off x="9694224" y="2050759"/>
            <a:ext cx="0" cy="275648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1D7444D-BD81-4483-89A4-319AAC3E9A0E}"/>
              </a:ext>
            </a:extLst>
          </p:cNvPr>
          <p:cNvCxnSpPr/>
          <p:nvPr/>
        </p:nvCxnSpPr>
        <p:spPr>
          <a:xfrm>
            <a:off x="9712036" y="3613465"/>
            <a:ext cx="415637" cy="0"/>
          </a:xfrm>
          <a:prstGeom prst="straightConnector1">
            <a:avLst/>
          </a:prstGeom>
          <a:ln w="38100">
            <a:solidFill>
              <a:srgbClr val="00B05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3E1C7D9-10F6-4CAB-82FE-D3682B6F363D}"/>
              </a:ext>
            </a:extLst>
          </p:cNvPr>
          <p:cNvCxnSpPr>
            <a:cxnSpLocks/>
          </p:cNvCxnSpPr>
          <p:nvPr/>
        </p:nvCxnSpPr>
        <p:spPr>
          <a:xfrm flipV="1">
            <a:off x="10113818" y="3165759"/>
            <a:ext cx="0" cy="457200"/>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F8445B4-B4F6-4F46-BC32-3E6583D0FD51}"/>
              </a:ext>
            </a:extLst>
          </p:cNvPr>
          <p:cNvCxnSpPr>
            <a:cxnSpLocks/>
          </p:cNvCxnSpPr>
          <p:nvPr/>
        </p:nvCxnSpPr>
        <p:spPr>
          <a:xfrm flipV="1">
            <a:off x="10511767" y="2801184"/>
            <a:ext cx="0" cy="429768"/>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880640-E333-41CD-B56A-88666840857C}"/>
              </a:ext>
            </a:extLst>
          </p:cNvPr>
          <p:cNvCxnSpPr>
            <a:cxnSpLocks/>
          </p:cNvCxnSpPr>
          <p:nvPr/>
        </p:nvCxnSpPr>
        <p:spPr>
          <a:xfrm flipV="1">
            <a:off x="10099963" y="3221178"/>
            <a:ext cx="457200" cy="1"/>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B963780-BE8E-4949-8183-30F7CE42728C}"/>
              </a:ext>
            </a:extLst>
          </p:cNvPr>
          <p:cNvCxnSpPr>
            <a:cxnSpLocks/>
          </p:cNvCxnSpPr>
          <p:nvPr/>
        </p:nvCxnSpPr>
        <p:spPr>
          <a:xfrm flipH="1" flipV="1">
            <a:off x="10072252" y="2828895"/>
            <a:ext cx="457200" cy="1"/>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D84B231-43A0-46ED-B2F1-488878BCCF03}"/>
              </a:ext>
            </a:extLst>
          </p:cNvPr>
          <p:cNvCxnSpPr>
            <a:cxnSpLocks/>
          </p:cNvCxnSpPr>
          <p:nvPr/>
        </p:nvCxnSpPr>
        <p:spPr>
          <a:xfrm flipH="1" flipV="1">
            <a:off x="9655722" y="2828894"/>
            <a:ext cx="457200" cy="1"/>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65CDF52-2C7B-48FD-82CB-6AC0453747FA}"/>
              </a:ext>
            </a:extLst>
          </p:cNvPr>
          <p:cNvCxnSpPr>
            <a:cxnSpLocks/>
          </p:cNvCxnSpPr>
          <p:nvPr/>
        </p:nvCxnSpPr>
        <p:spPr>
          <a:xfrm flipH="1" flipV="1">
            <a:off x="9225149" y="2828896"/>
            <a:ext cx="457200" cy="1"/>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27E6E1-5445-446D-A0E9-50023BC24C91}"/>
              </a:ext>
            </a:extLst>
          </p:cNvPr>
          <p:cNvCxnSpPr>
            <a:cxnSpLocks/>
          </p:cNvCxnSpPr>
          <p:nvPr/>
        </p:nvCxnSpPr>
        <p:spPr>
          <a:xfrm>
            <a:off x="9263839" y="2826711"/>
            <a:ext cx="0" cy="431673"/>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4DE94A-4FE8-45A8-A3C7-7DBC3A510CED}"/>
              </a:ext>
            </a:extLst>
          </p:cNvPr>
          <p:cNvSpPr txBox="1"/>
          <p:nvPr/>
        </p:nvSpPr>
        <p:spPr>
          <a:xfrm>
            <a:off x="11369011" y="3613465"/>
            <a:ext cx="429491" cy="461665"/>
          </a:xfrm>
          <a:prstGeom prst="rect">
            <a:avLst/>
          </a:prstGeom>
          <a:noFill/>
        </p:spPr>
        <p:txBody>
          <a:bodyPr wrap="square" rtlCol="0">
            <a:spAutoFit/>
          </a:bodyPr>
          <a:lstStyle/>
          <a:p>
            <a:r>
              <a:rPr lang="en-US" sz="2400" b="1" i="1">
                <a:solidFill>
                  <a:srgbClr val="7030A0"/>
                </a:solidFill>
                <a:latin typeface="Times New Roman" panose="02020603050405020304" pitchFamily="18" charset="0"/>
                <a:cs typeface="Times New Roman" panose="02020603050405020304" pitchFamily="18" charset="0"/>
              </a:rPr>
              <a:t>x</a:t>
            </a:r>
          </a:p>
        </p:txBody>
      </p:sp>
      <p:sp>
        <p:nvSpPr>
          <p:cNvPr id="25" name="TextBox 24">
            <a:extLst>
              <a:ext uri="{FF2B5EF4-FFF2-40B4-BE49-F238E27FC236}">
                <a16:creationId xmlns:a16="http://schemas.microsoft.com/office/drawing/2014/main" id="{34A0C8EC-7F6B-4084-AE06-8EEA825CBEFD}"/>
              </a:ext>
            </a:extLst>
          </p:cNvPr>
          <p:cNvSpPr txBox="1"/>
          <p:nvPr/>
        </p:nvSpPr>
        <p:spPr>
          <a:xfrm>
            <a:off x="9282545" y="1974944"/>
            <a:ext cx="429491" cy="461665"/>
          </a:xfrm>
          <a:prstGeom prst="rect">
            <a:avLst/>
          </a:prstGeom>
          <a:noFill/>
        </p:spPr>
        <p:txBody>
          <a:bodyPr wrap="square" rtlCol="0">
            <a:spAutoFit/>
          </a:bodyPr>
          <a:lstStyle/>
          <a:p>
            <a:r>
              <a:rPr lang="en-US" sz="2400" b="1" i="1">
                <a:solidFill>
                  <a:srgbClr val="7030A0"/>
                </a:solidFill>
                <a:latin typeface="Times New Roman" panose="02020603050405020304" pitchFamily="18" charset="0"/>
                <a:cs typeface="Times New Roman" panose="02020603050405020304" pitchFamily="18" charset="0"/>
              </a:rPr>
              <a:t>y</a:t>
            </a:r>
          </a:p>
        </p:txBody>
      </p:sp>
      <p:sp>
        <p:nvSpPr>
          <p:cNvPr id="26" name="TextBox 25">
            <a:extLst>
              <a:ext uri="{FF2B5EF4-FFF2-40B4-BE49-F238E27FC236}">
                <a16:creationId xmlns:a16="http://schemas.microsoft.com/office/drawing/2014/main" id="{729410BF-FFE0-42C2-9F1B-C4F08A5116AC}"/>
              </a:ext>
            </a:extLst>
          </p:cNvPr>
          <p:cNvSpPr txBox="1"/>
          <p:nvPr/>
        </p:nvSpPr>
        <p:spPr>
          <a:xfrm>
            <a:off x="8905869" y="3524446"/>
            <a:ext cx="429491" cy="400110"/>
          </a:xfrm>
          <a:prstGeom prst="rect">
            <a:avLst/>
          </a:prstGeom>
          <a:noFill/>
        </p:spPr>
        <p:txBody>
          <a:bodyPr wrap="square" rtlCol="0">
            <a:spAutoFit/>
          </a:bodyPr>
          <a:lstStyle/>
          <a:p>
            <a:r>
              <a:rPr lang="en-US" sz="2000" b="1" i="1">
                <a:solidFill>
                  <a:srgbClr val="7030A0"/>
                </a:solidFill>
                <a:latin typeface="Times New Roman" panose="02020603050405020304" pitchFamily="18" charset="0"/>
                <a:cs typeface="Times New Roman" panose="02020603050405020304" pitchFamily="18" charset="0"/>
              </a:rPr>
              <a:t>-1</a:t>
            </a:r>
          </a:p>
        </p:txBody>
      </p:sp>
      <p:sp>
        <p:nvSpPr>
          <p:cNvPr id="27" name="TextBox 26">
            <a:extLst>
              <a:ext uri="{FF2B5EF4-FFF2-40B4-BE49-F238E27FC236}">
                <a16:creationId xmlns:a16="http://schemas.microsoft.com/office/drawing/2014/main" id="{931899C5-5316-498E-B1BE-A9E487658A0E}"/>
              </a:ext>
            </a:extLst>
          </p:cNvPr>
          <p:cNvSpPr txBox="1"/>
          <p:nvPr/>
        </p:nvSpPr>
        <p:spPr>
          <a:xfrm>
            <a:off x="9386520" y="3524445"/>
            <a:ext cx="429491" cy="400110"/>
          </a:xfrm>
          <a:prstGeom prst="rect">
            <a:avLst/>
          </a:prstGeom>
          <a:noFill/>
        </p:spPr>
        <p:txBody>
          <a:bodyPr wrap="square" rtlCol="0">
            <a:spAutoFit/>
          </a:bodyPr>
          <a:lstStyle/>
          <a:p>
            <a:r>
              <a:rPr lang="en-US" sz="2000" b="1">
                <a:solidFill>
                  <a:srgbClr val="7030A0"/>
                </a:solidFill>
                <a:latin typeface="Times New Roman" panose="02020603050405020304" pitchFamily="18" charset="0"/>
                <a:cs typeface="Times New Roman" panose="02020603050405020304" pitchFamily="18" charset="0"/>
              </a:rPr>
              <a:t>0</a:t>
            </a:r>
          </a:p>
        </p:txBody>
      </p:sp>
      <p:sp>
        <p:nvSpPr>
          <p:cNvPr id="28" name="TextBox 27">
            <a:extLst>
              <a:ext uri="{FF2B5EF4-FFF2-40B4-BE49-F238E27FC236}">
                <a16:creationId xmlns:a16="http://schemas.microsoft.com/office/drawing/2014/main" id="{7E2E9036-229E-486D-8E98-1B6BE8A912E2}"/>
              </a:ext>
            </a:extLst>
          </p:cNvPr>
          <p:cNvSpPr txBox="1"/>
          <p:nvPr/>
        </p:nvSpPr>
        <p:spPr>
          <a:xfrm>
            <a:off x="9429963" y="2844425"/>
            <a:ext cx="429491" cy="400110"/>
          </a:xfrm>
          <a:prstGeom prst="rect">
            <a:avLst/>
          </a:prstGeom>
          <a:noFill/>
        </p:spPr>
        <p:txBody>
          <a:bodyPr wrap="square" rtlCol="0">
            <a:spAutoFit/>
          </a:bodyPr>
          <a:lstStyle/>
          <a:p>
            <a:r>
              <a:rPr lang="en-US" sz="2000" b="1" i="1">
                <a:solidFill>
                  <a:srgbClr val="7030A0"/>
                </a:solidFill>
                <a:latin typeface="Times New Roman" panose="02020603050405020304" pitchFamily="18" charset="0"/>
                <a:cs typeface="Times New Roman" panose="02020603050405020304" pitchFamily="18" charset="0"/>
              </a:rPr>
              <a:t>1</a:t>
            </a:r>
          </a:p>
        </p:txBody>
      </p:sp>
      <p:sp>
        <p:nvSpPr>
          <p:cNvPr id="29" name="Text Placeholder 2">
            <a:extLst>
              <a:ext uri="{FF2B5EF4-FFF2-40B4-BE49-F238E27FC236}">
                <a16:creationId xmlns:a16="http://schemas.microsoft.com/office/drawing/2014/main" id="{B7E562E6-45E9-4908-8FA6-DE43EBA3E969}"/>
              </a:ext>
            </a:extLst>
          </p:cNvPr>
          <p:cNvSpPr txBox="1">
            <a:spLocks/>
          </p:cNvSpPr>
          <p:nvPr/>
        </p:nvSpPr>
        <p:spPr>
          <a:xfrm>
            <a:off x="7966525" y="5210107"/>
            <a:ext cx="4211453" cy="43200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pPr>
            <a:r>
              <a:rPr lang="en-US" sz="2400" i="1">
                <a:solidFill>
                  <a:srgbClr val="7030A0"/>
                </a:solidFill>
                <a:latin typeface="Times New Roman" panose="02020603050405020304" pitchFamily="18" charset="0"/>
                <a:cs typeface="Times New Roman" panose="02020603050405020304" pitchFamily="18" charset="0"/>
              </a:rPr>
              <a:t>Hình 3: Đường đi của robot</a:t>
            </a:r>
            <a:endParaRPr lang="en-US" sz="2400"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53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651164" y="1423637"/>
            <a:ext cx="11000509" cy="4350146"/>
          </a:xfrm>
        </p:spPr>
        <p:txBody>
          <a:bodyPr/>
          <a:lstStyle/>
          <a:p>
            <a:pPr algn="just">
              <a:lnSpc>
                <a:spcPct val="100000"/>
              </a:lnSpc>
              <a:spcBef>
                <a:spcPts val="600"/>
              </a:spcBef>
              <a:spcAft>
                <a:spcPts val="600"/>
              </a:spcAft>
            </a:pPr>
            <a:r>
              <a:rPr lang="en-US" sz="2800" i="1">
                <a:solidFill>
                  <a:srgbClr val="002060"/>
                </a:solidFill>
                <a:latin typeface="Times New Roman" panose="02020603050405020304" pitchFamily="18" charset="0"/>
                <a:cs typeface="Times New Roman" panose="02020603050405020304" pitchFamily="18" charset="0"/>
              </a:rPr>
              <a:t>Ví dụ: </a:t>
            </a:r>
            <a:r>
              <a:rPr lang="en-US" sz="2800">
                <a:solidFill>
                  <a:srgbClr val="002060"/>
                </a:solidFill>
                <a:latin typeface="Times New Roman" panose="02020603050405020304" pitchFamily="18" charset="0"/>
                <a:cs typeface="Times New Roman" panose="02020603050405020304" pitchFamily="18" charset="0"/>
              </a:rPr>
              <a:t>Với dòng lệnh “ENENWWWS”, sau khi thực hiện robot sẽ tới vị trí (-1; 1) (</a:t>
            </a:r>
            <a:r>
              <a:rPr lang="en-US" sz="2800" i="1">
                <a:solidFill>
                  <a:srgbClr val="002060"/>
                </a:solidFill>
                <a:latin typeface="Times New Roman" panose="02020603050405020304" pitchFamily="18" charset="0"/>
                <a:cs typeface="Times New Roman" panose="02020603050405020304" pitchFamily="18" charset="0"/>
              </a:rPr>
              <a:t>Hình 3</a:t>
            </a:r>
            <a:r>
              <a:rPr lang="en-US" sz="2800">
                <a:solidFill>
                  <a:srgbClr val="002060"/>
                </a:solidFill>
                <a:latin typeface="Times New Roman" panose="02020603050405020304" pitchFamily="18" charset="0"/>
                <a:cs typeface="Times New Roman" panose="02020603050405020304" pitchFamily="18" charset="0"/>
              </a:rPr>
              <a:t>).</a:t>
            </a:r>
          </a:p>
          <a:p>
            <a:pPr algn="just">
              <a:lnSpc>
                <a:spcPct val="100000"/>
              </a:lnSpc>
              <a:spcBef>
                <a:spcPts val="600"/>
              </a:spcBef>
              <a:spcAft>
                <a:spcPts val="600"/>
              </a:spcAft>
            </a:pPr>
            <a:r>
              <a:rPr lang="en-US" sz="2800" i="1">
                <a:solidFill>
                  <a:srgbClr val="002060"/>
                </a:solidFill>
                <a:latin typeface="Times New Roman" panose="02020603050405020304" pitchFamily="18" charset="0"/>
                <a:cs typeface="Times New Roman" panose="02020603050405020304" pitchFamily="18" charset="0"/>
              </a:rPr>
              <a:t>Gợi ý: </a:t>
            </a:r>
          </a:p>
          <a:p>
            <a:pPr algn="just">
              <a:lnSpc>
                <a:spcPct val="100000"/>
              </a:lnSpc>
              <a:spcBef>
                <a:spcPts val="600"/>
              </a:spcBef>
              <a:spcAft>
                <a:spcPts val="600"/>
              </a:spcAft>
            </a:pPr>
            <a:r>
              <a:rPr lang="en-US" sz="2800" i="1">
                <a:solidFill>
                  <a:srgbClr val="002060"/>
                </a:solidFill>
                <a:latin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cs typeface="Times New Roman" panose="02020603050405020304" pitchFamily="18" charset="0"/>
              </a:rPr>
              <a:t>Tọa độ x của đích tới bằng số lượng kí tự ‘E’ trừ số lượng kí tự ‘W’</a:t>
            </a:r>
          </a:p>
          <a:p>
            <a:pPr algn="just">
              <a:lnSpc>
                <a:spcPct val="100000"/>
              </a:lnSpc>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 Tọa độ y của đích tới bằng số lượng kí tự ‘N’ trừ số lượng kí tự ‘S’</a:t>
            </a:r>
          </a:p>
          <a:p>
            <a:pPr algn="just">
              <a:lnSpc>
                <a:spcPct val="100000"/>
              </a:lnSpc>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b) Em hãy đọc hiểu và chạy thử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ở Hình 4 và cho biết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đó có giải quyết được bài toán ở mục a) hay không</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8</a:t>
            </a:fld>
            <a:endParaRPr lang="en-US" dirty="0"/>
          </a:p>
        </p:txBody>
      </p:sp>
    </p:spTree>
    <p:extLst>
      <p:ext uri="{BB962C8B-B14F-4D97-AF65-F5344CB8AC3E}">
        <p14:creationId xmlns:p14="http://schemas.microsoft.com/office/powerpoint/2010/main" val="63700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78354A-41D5-43F7-A38D-3C946669B3C8}"/>
              </a:ext>
            </a:extLst>
          </p:cNvPr>
          <p:cNvSpPr>
            <a:spLocks noGrp="1"/>
          </p:cNvSpPr>
          <p:nvPr>
            <p:ph type="sldNum" sz="quarter" idx="13"/>
          </p:nvPr>
        </p:nvSpPr>
        <p:spPr>
          <a:solidFill>
            <a:schemeClr val="tx1">
              <a:lumMod val="95000"/>
              <a:lumOff val="5000"/>
            </a:schemeClr>
          </a:solidFill>
        </p:spPr>
        <p:txBody>
          <a:bodyPr/>
          <a:lstStyle/>
          <a:p>
            <a:fld id="{19B51A1E-902D-48AF-9020-955120F399B6}" type="slidenum">
              <a:rPr lang="en-US" smtClean="0"/>
              <a:pPr/>
              <a:t>9</a:t>
            </a:fld>
            <a:endParaRPr lang="en-US" dirty="0"/>
          </a:p>
        </p:txBody>
      </p:sp>
      <p:pic>
        <p:nvPicPr>
          <p:cNvPr id="12" name="Picture 11">
            <a:extLst>
              <a:ext uri="{FF2B5EF4-FFF2-40B4-BE49-F238E27FC236}">
                <a16:creationId xmlns:a16="http://schemas.microsoft.com/office/drawing/2014/main" id="{57383CCF-F3CA-44CF-88B1-940B6EE809EE}"/>
              </a:ext>
            </a:extLst>
          </p:cNvPr>
          <p:cNvPicPr>
            <a:picLocks noChangeAspect="1"/>
          </p:cNvPicPr>
          <p:nvPr/>
        </p:nvPicPr>
        <p:blipFill rotWithShape="1">
          <a:blip r:embed="rId2"/>
          <a:srcRect l="5681" t="19379" r="56023" b="54548"/>
          <a:stretch/>
        </p:blipFill>
        <p:spPr>
          <a:xfrm>
            <a:off x="554182" y="1253834"/>
            <a:ext cx="6623434" cy="2860965"/>
          </a:xfrm>
          <a:prstGeom prst="rect">
            <a:avLst/>
          </a:prstGeom>
          <a:ln>
            <a:solidFill>
              <a:schemeClr val="accent2"/>
            </a:solidFill>
          </a:ln>
        </p:spPr>
      </p:pic>
      <p:pic>
        <p:nvPicPr>
          <p:cNvPr id="13" name="Picture 12">
            <a:extLst>
              <a:ext uri="{FF2B5EF4-FFF2-40B4-BE49-F238E27FC236}">
                <a16:creationId xmlns:a16="http://schemas.microsoft.com/office/drawing/2014/main" id="{8956F6C5-3B9A-4DFB-8A7A-E7CB43B50878}"/>
              </a:ext>
            </a:extLst>
          </p:cNvPr>
          <p:cNvPicPr>
            <a:picLocks noChangeAspect="1"/>
          </p:cNvPicPr>
          <p:nvPr/>
        </p:nvPicPr>
        <p:blipFill rotWithShape="1">
          <a:blip r:embed="rId2"/>
          <a:srcRect l="15453" t="47473" r="54365" b="26454"/>
          <a:stretch/>
        </p:blipFill>
        <p:spPr>
          <a:xfrm>
            <a:off x="7445564" y="1435141"/>
            <a:ext cx="4530436" cy="2200481"/>
          </a:xfrm>
          <a:prstGeom prst="rect">
            <a:avLst/>
          </a:prstGeom>
          <a:ln>
            <a:solidFill>
              <a:schemeClr val="accent2"/>
            </a:solidFill>
          </a:ln>
        </p:spPr>
      </p:pic>
      <p:sp>
        <p:nvSpPr>
          <p:cNvPr id="14" name="Text Placeholder 2">
            <a:extLst>
              <a:ext uri="{FF2B5EF4-FFF2-40B4-BE49-F238E27FC236}">
                <a16:creationId xmlns:a16="http://schemas.microsoft.com/office/drawing/2014/main" id="{FAE55B53-A5FA-492C-862F-829264B488C7}"/>
              </a:ext>
            </a:extLst>
          </p:cNvPr>
          <p:cNvSpPr txBox="1">
            <a:spLocks/>
          </p:cNvSpPr>
          <p:nvPr/>
        </p:nvSpPr>
        <p:spPr>
          <a:xfrm>
            <a:off x="2219741" y="4982645"/>
            <a:ext cx="7096775" cy="432001"/>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None/>
            </a:pPr>
            <a:r>
              <a:rPr lang="en-US" sz="2800" i="1">
                <a:solidFill>
                  <a:srgbClr val="002060"/>
                </a:solidFill>
                <a:latin typeface="Times New Roman" panose="02020603050405020304" pitchFamily="18" charset="0"/>
                <a:cs typeface="Times New Roman" panose="02020603050405020304" pitchFamily="18" charset="0"/>
              </a:rPr>
              <a:t>Hình 4: C</a:t>
            </a:r>
            <a:r>
              <a:rPr lang="vi-VN" sz="2800" i="1">
                <a:solidFill>
                  <a:srgbClr val="002060"/>
                </a:solidFill>
                <a:latin typeface="Times New Roman" panose="02020603050405020304" pitchFamily="18" charset="0"/>
                <a:cs typeface="Times New Roman" panose="02020603050405020304" pitchFamily="18" charset="0"/>
              </a:rPr>
              <a:t>hương trìn</a:t>
            </a:r>
            <a:r>
              <a:rPr lang="en-US" sz="2800" i="1">
                <a:solidFill>
                  <a:srgbClr val="002060"/>
                </a:solidFill>
                <a:latin typeface="Times New Roman" panose="02020603050405020304" pitchFamily="18" charset="0"/>
                <a:cs typeface="Times New Roman" panose="02020603050405020304" pitchFamily="18" charset="0"/>
              </a:rPr>
              <a:t>h bài toán xác định tọa độ</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15" name="Text Placeholder 2">
            <a:extLst>
              <a:ext uri="{FF2B5EF4-FFF2-40B4-BE49-F238E27FC236}">
                <a16:creationId xmlns:a16="http://schemas.microsoft.com/office/drawing/2014/main" id="{90B309FF-6784-4AD2-8804-C0448E2B062B}"/>
              </a:ext>
            </a:extLst>
          </p:cNvPr>
          <p:cNvSpPr txBox="1">
            <a:spLocks/>
          </p:cNvSpPr>
          <p:nvPr/>
        </p:nvSpPr>
        <p:spPr>
          <a:xfrm>
            <a:off x="6968837" y="490582"/>
            <a:ext cx="4467424" cy="432001"/>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None/>
            </a:pPr>
            <a:r>
              <a:rPr lang="en-US" sz="2800" i="1">
                <a:solidFill>
                  <a:srgbClr val="FF0000"/>
                </a:solidFill>
                <a:latin typeface="Times New Roman" panose="02020603050405020304" pitchFamily="18" charset="0"/>
                <a:cs typeface="Times New Roman" panose="02020603050405020304" pitchFamily="18" charset="0"/>
              </a:rPr>
              <a:t>Kết quả thực hiện</a:t>
            </a:r>
            <a:endParaRPr lang="en-US" sz="28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82380"/>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BF90D0D0-7C1D-47FF-A2F0-9937AA567A3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Bright business presentation</Template>
  <TotalTime>254</TotalTime>
  <Words>487</Words>
  <Application>Microsoft Office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Candara</vt:lpstr>
      <vt:lpstr>Corbel</vt:lpstr>
      <vt:lpstr>Times New Roman</vt:lpstr>
      <vt:lpstr>Office Theme</vt:lpstr>
      <vt:lpstr>BÀI 13  THỰC HÀNH DỮ LIỆU KIỂU XÂU</vt:lpstr>
      <vt:lpstr>Bài 1: Xóa kí tự trong xâu</vt:lpstr>
      <vt:lpstr>Bài 2: Giúp bạn tìm và sửa lỗi chương trình </vt:lpstr>
      <vt:lpstr>PowerPoint Presentation</vt:lpstr>
      <vt:lpstr>PowerPoint Presentation</vt:lpstr>
      <vt:lpstr>Large image</vt:lpstr>
      <vt:lpstr>Bài 3: Xác định tọa độ</vt:lpstr>
      <vt:lpstr>PowerPoint Presentation</vt:lpstr>
      <vt:lpstr>PowerPoint Presentation</vt:lpstr>
      <vt:lpstr>Bài 4: Tên gọi chữ số bằng tiếng Anh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13  THỰC HÀNH DỮ LIỆU KIỂU XÂU</dc:title>
  <dc:creator>HoangThanh Tam</dc:creator>
  <cp:lastModifiedBy>Administrator</cp:lastModifiedBy>
  <cp:revision>10</cp:revision>
  <dcterms:created xsi:type="dcterms:W3CDTF">2022-01-18T07:14:22Z</dcterms:created>
  <dcterms:modified xsi:type="dcterms:W3CDTF">2022-06-13T09:30:44Z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