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458" r:id="rId6"/>
    <p:sldId id="2442" r:id="rId7"/>
    <p:sldId id="2443" r:id="rId8"/>
    <p:sldId id="2444" r:id="rId9"/>
    <p:sldId id="2445" r:id="rId10"/>
    <p:sldId id="2446" r:id="rId11"/>
    <p:sldId id="2447" r:id="rId12"/>
    <p:sldId id="2448" r:id="rId13"/>
    <p:sldId id="2450" r:id="rId14"/>
    <p:sldId id="2449" r:id="rId15"/>
    <p:sldId id="2451" r:id="rId16"/>
    <p:sldId id="2452" r:id="rId17"/>
    <p:sldId id="2453" r:id="rId18"/>
    <p:sldId id="2459" r:id="rId19"/>
    <p:sldId id="2454" r:id="rId20"/>
    <p:sldId id="2455" r:id="rId21"/>
    <p:sldId id="2456" r:id="rId22"/>
    <p:sldId id="2457" r:id="rId23"/>
    <p:sldId id="2438" r:id="rId24"/>
    <p:sldId id="2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4C043"/>
    <a:srgbClr val="05EE55"/>
    <a:srgbClr val="05D74D"/>
    <a:srgbClr val="2F3342"/>
    <a:srgbClr val="038B3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4"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2/6/2025</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1149926" y="1094509"/>
            <a:ext cx="9961418" cy="4862945"/>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955540" y="2129781"/>
            <a:ext cx="8988768" cy="1888475"/>
          </a:xfrm>
        </p:spPr>
        <p:txBody>
          <a:bodyPr>
            <a:normAutofit/>
          </a:bodyPr>
          <a:lstStyle/>
          <a:p>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BÀI 6</a:t>
            </a:r>
            <a:b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b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CÂU LỆNH RẼ NHÁNH</a:t>
            </a:r>
            <a:endParaRPr lang="en-US" sz="5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1953449" y="4684512"/>
            <a:ext cx="8988768" cy="564120"/>
          </a:xfrm>
        </p:spPr>
        <p:txBody>
          <a:bodyPr/>
          <a:lstStyle/>
          <a:p>
            <a:r>
              <a:rPr lang="en-US" dirty="0">
                <a:solidFill>
                  <a:srgbClr val="2F3342"/>
                </a:solidFill>
              </a:rPr>
              <a:t>SUBTITLE GOES HERE</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3</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10</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7438"/>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Hình 4 </a:t>
            </a:r>
            <a:r>
              <a:rPr lang="en-US" sz="2800" i="1">
                <a:latin typeface="Times New Roman" panose="02020603050405020304" pitchFamily="18" charset="0"/>
                <a:cs typeface="Times New Roman" panose="02020603050405020304" pitchFamily="18" charset="0"/>
              </a:rPr>
              <a:t>minh họa một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sử dụng câu lệnh if trong Python</a:t>
            </a:r>
          </a:p>
        </p:txBody>
      </p:sp>
      <p:sp>
        <p:nvSpPr>
          <p:cNvPr id="9" name="TextBox 8">
            <a:extLst>
              <a:ext uri="{FF2B5EF4-FFF2-40B4-BE49-F238E27FC236}">
                <a16:creationId xmlns:a16="http://schemas.microsoft.com/office/drawing/2014/main" id="{78E9FACE-03CC-424D-947F-24DF57425165}"/>
              </a:ext>
            </a:extLst>
          </p:cNvPr>
          <p:cNvSpPr txBox="1"/>
          <p:nvPr/>
        </p:nvSpPr>
        <p:spPr>
          <a:xfrm>
            <a:off x="1482710" y="5237977"/>
            <a:ext cx="8700714"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4. C</a:t>
            </a:r>
            <a:r>
              <a:rPr lang="vi-VN" sz="2400" i="1">
                <a:solidFill>
                  <a:srgbClr val="002060"/>
                </a:solidFill>
                <a:latin typeface="Times New Roman" panose="02020603050405020304" pitchFamily="18" charset="0"/>
                <a:cs typeface="Times New Roman" panose="02020603050405020304" pitchFamily="18" charset="0"/>
              </a:rPr>
              <a:t>hương trình</a:t>
            </a:r>
            <a:r>
              <a:rPr lang="en-US" sz="2400" i="1">
                <a:solidFill>
                  <a:srgbClr val="002060"/>
                </a:solidFill>
                <a:latin typeface="Times New Roman" panose="02020603050405020304" pitchFamily="18" charset="0"/>
                <a:cs typeface="Times New Roman" panose="02020603050405020304" pitchFamily="18" charset="0"/>
              </a:rPr>
              <a:t> kiểm tra số nguyên dương có hai chữ số</a:t>
            </a:r>
          </a:p>
        </p:txBody>
      </p:sp>
      <p:pic>
        <p:nvPicPr>
          <p:cNvPr id="6" name="Picture 5">
            <a:extLst>
              <a:ext uri="{FF2B5EF4-FFF2-40B4-BE49-F238E27FC236}">
                <a16:creationId xmlns:a16="http://schemas.microsoft.com/office/drawing/2014/main" id="{037B0F7B-04CF-41D9-8817-D9440A71DD9E}"/>
              </a:ext>
            </a:extLst>
          </p:cNvPr>
          <p:cNvPicPr>
            <a:picLocks noChangeAspect="1"/>
          </p:cNvPicPr>
          <p:nvPr/>
        </p:nvPicPr>
        <p:blipFill rotWithShape="1">
          <a:blip r:embed="rId2"/>
          <a:srcRect l="13068" t="27666" r="40341" b="55356"/>
          <a:stretch/>
        </p:blipFill>
        <p:spPr>
          <a:xfrm>
            <a:off x="1482710" y="2673927"/>
            <a:ext cx="9670137" cy="2286000"/>
          </a:xfrm>
          <a:prstGeom prst="rect">
            <a:avLst/>
          </a:prstGeom>
          <a:ln>
            <a:solidFill>
              <a:srgbClr val="05D74D"/>
            </a:solidFill>
          </a:ln>
        </p:spPr>
      </p:pic>
    </p:spTree>
    <p:extLst>
      <p:ext uri="{BB962C8B-B14F-4D97-AF65-F5344CB8AC3E}">
        <p14:creationId xmlns:p14="http://schemas.microsoft.com/office/powerpoint/2010/main" val="23742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3. Câu lệnh rẽ nhánh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python</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11</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Câu lệnh rẽ nhánh if - else</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1820094" y="5360806"/>
            <a:ext cx="7209963"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5. Cách viết và sơ đồ khối của câu lệnh </a:t>
            </a:r>
            <a:r>
              <a:rPr lang="en-US" sz="2400" i="1">
                <a:solidFill>
                  <a:srgbClr val="FF0000"/>
                </a:solidFill>
                <a:latin typeface="Times New Roman" panose="02020603050405020304" pitchFamily="18" charset="0"/>
                <a:cs typeface="Times New Roman" panose="02020603050405020304" pitchFamily="18" charset="0"/>
              </a:rPr>
              <a:t>if - else</a:t>
            </a:r>
          </a:p>
        </p:txBody>
      </p:sp>
      <p:sp>
        <p:nvSpPr>
          <p:cNvPr id="8" name="TextBox 7">
            <a:extLst>
              <a:ext uri="{FF2B5EF4-FFF2-40B4-BE49-F238E27FC236}">
                <a16:creationId xmlns:a16="http://schemas.microsoft.com/office/drawing/2014/main" id="{E89D616B-2C77-4249-A0DC-11DD388BBE82}"/>
              </a:ext>
            </a:extLst>
          </p:cNvPr>
          <p:cNvSpPr txBox="1"/>
          <p:nvPr/>
        </p:nvSpPr>
        <p:spPr>
          <a:xfrm>
            <a:off x="830174" y="2402454"/>
            <a:ext cx="5591022" cy="2277547"/>
          </a:xfrm>
          <a:prstGeom prst="rect">
            <a:avLst/>
          </a:prstGeom>
          <a:noFill/>
          <a:ln>
            <a:solidFill>
              <a:srgbClr val="04C043"/>
            </a:solidFill>
          </a:ln>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if   </a:t>
            </a:r>
            <a:r>
              <a:rPr lang="en-US" sz="2800" i="1">
                <a:solidFill>
                  <a:srgbClr val="002060"/>
                </a:solidFill>
                <a:latin typeface="Times New Roman" panose="02020603050405020304" pitchFamily="18" charset="0"/>
                <a:cs typeface="Times New Roman" panose="02020603050405020304" pitchFamily="18" charset="0"/>
              </a:rPr>
              <a:t>&lt;điều kiện&gt;</a:t>
            </a:r>
            <a:r>
              <a:rPr lang="en-US" sz="2800" b="1" i="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a:t>
            </a:r>
            <a:r>
              <a:rPr lang="en-US" sz="2800" i="1">
                <a:solidFill>
                  <a:srgbClr val="002060"/>
                </a:solidFill>
                <a:latin typeface="Times New Roman" panose="02020603050405020304" pitchFamily="18" charset="0"/>
                <a:cs typeface="Times New Roman" panose="02020603050405020304" pitchFamily="18" charset="0"/>
              </a:rPr>
              <a:t>câu lệnh hay nhóm câu lệnh 1</a:t>
            </a:r>
          </a:p>
          <a:p>
            <a:pPr algn="just">
              <a:spcBef>
                <a:spcPts val="600"/>
              </a:spcBef>
              <a:spcAft>
                <a:spcPts val="600"/>
              </a:spcAft>
            </a:pPr>
            <a:r>
              <a:rPr lang="en-US" sz="2800" i="1">
                <a:solidFill>
                  <a:srgbClr val="FF0000"/>
                </a:solidFill>
                <a:latin typeface="Times New Roman" panose="02020603050405020304" pitchFamily="18" charset="0"/>
                <a:cs typeface="Times New Roman" panose="02020603050405020304" pitchFamily="18" charset="0"/>
              </a:rPr>
              <a:t>else </a:t>
            </a:r>
            <a:r>
              <a:rPr lang="en-US" sz="2800" b="1" i="1">
                <a:solidFill>
                  <a:srgbClr val="FF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002060"/>
                </a:solidFill>
                <a:latin typeface="Times New Roman" panose="02020603050405020304" pitchFamily="18" charset="0"/>
                <a:cs typeface="Times New Roman" panose="02020603050405020304" pitchFamily="18" charset="0"/>
              </a:rPr>
              <a:t>     câu lệnh hay nhóm câu lệnh 2</a:t>
            </a:r>
          </a:p>
        </p:txBody>
      </p:sp>
      <p:grpSp>
        <p:nvGrpSpPr>
          <p:cNvPr id="10" name="Group 9">
            <a:extLst>
              <a:ext uri="{FF2B5EF4-FFF2-40B4-BE49-F238E27FC236}">
                <a16:creationId xmlns:a16="http://schemas.microsoft.com/office/drawing/2014/main" id="{061731B7-FA09-4BDB-9752-AD52C2495413}"/>
              </a:ext>
            </a:extLst>
          </p:cNvPr>
          <p:cNvGrpSpPr/>
          <p:nvPr/>
        </p:nvGrpSpPr>
        <p:grpSpPr>
          <a:xfrm>
            <a:off x="7024806" y="1149102"/>
            <a:ext cx="3448776" cy="3853473"/>
            <a:chOff x="3157638" y="2248870"/>
            <a:chExt cx="4843736" cy="4089901"/>
          </a:xfrm>
        </p:grpSpPr>
        <p:grpSp>
          <p:nvGrpSpPr>
            <p:cNvPr id="11" name="Group 17">
              <a:extLst>
                <a:ext uri="{FF2B5EF4-FFF2-40B4-BE49-F238E27FC236}">
                  <a16:creationId xmlns:a16="http://schemas.microsoft.com/office/drawing/2014/main" id="{73F1A625-AD90-4851-8EAE-02DD2950266F}"/>
                </a:ext>
              </a:extLst>
            </p:cNvPr>
            <p:cNvGrpSpPr>
              <a:grpSpLocks/>
            </p:cNvGrpSpPr>
            <p:nvPr/>
          </p:nvGrpSpPr>
          <p:grpSpPr bwMode="auto">
            <a:xfrm>
              <a:off x="3467100" y="2248870"/>
              <a:ext cx="4534274" cy="3728070"/>
              <a:chOff x="192" y="1363"/>
              <a:chExt cx="1573" cy="1171"/>
            </a:xfrm>
          </p:grpSpPr>
          <p:sp>
            <p:nvSpPr>
              <p:cNvPr id="16" name="AutoShape 18">
                <a:extLst>
                  <a:ext uri="{FF2B5EF4-FFF2-40B4-BE49-F238E27FC236}">
                    <a16:creationId xmlns:a16="http://schemas.microsoft.com/office/drawing/2014/main" id="{F145CBD2-3A25-4B47-B4ED-AA8FF8B6E5C7}"/>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Điều kiện</a:t>
                </a:r>
              </a:p>
            </p:txBody>
          </p:sp>
          <p:sp>
            <p:nvSpPr>
              <p:cNvPr id="17" name="Line 19">
                <a:extLst>
                  <a:ext uri="{FF2B5EF4-FFF2-40B4-BE49-F238E27FC236}">
                    <a16:creationId xmlns:a16="http://schemas.microsoft.com/office/drawing/2014/main" id="{204E71CB-E506-4DE0-BF1F-62BA87E40FB4}"/>
                  </a:ext>
                </a:extLst>
              </p:cNvPr>
              <p:cNvSpPr>
                <a:spLocks noChangeShapeType="1"/>
              </p:cNvSpPr>
              <p:nvPr/>
            </p:nvSpPr>
            <p:spPr bwMode="auto">
              <a:xfrm>
                <a:off x="592" y="1363"/>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1">
                <a:extLst>
                  <a:ext uri="{FF2B5EF4-FFF2-40B4-BE49-F238E27FC236}">
                    <a16:creationId xmlns:a16="http://schemas.microsoft.com/office/drawing/2014/main" id="{20886DB9-34A1-4FF9-90F3-112B0EC17988}"/>
                  </a:ext>
                </a:extLst>
              </p:cNvPr>
              <p:cNvSpPr>
                <a:spLocks noChangeShapeType="1"/>
              </p:cNvSpPr>
              <p:nvPr/>
            </p:nvSpPr>
            <p:spPr bwMode="auto">
              <a:xfrm>
                <a:off x="1008" y="1776"/>
                <a:ext cx="757"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400"/>
              </a:p>
            </p:txBody>
          </p:sp>
          <p:sp>
            <p:nvSpPr>
              <p:cNvPr id="20" name="Line 22">
                <a:extLst>
                  <a:ext uri="{FF2B5EF4-FFF2-40B4-BE49-F238E27FC236}">
                    <a16:creationId xmlns:a16="http://schemas.microsoft.com/office/drawing/2014/main" id="{97071F25-DAF5-4770-BC3D-AD03547C812F}"/>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1" name="Line 23">
                <a:extLst>
                  <a:ext uri="{FF2B5EF4-FFF2-40B4-BE49-F238E27FC236}">
                    <a16:creationId xmlns:a16="http://schemas.microsoft.com/office/drawing/2014/main" id="{0EB0A9B3-A267-4982-9D0F-4045A99257DA}"/>
                  </a:ext>
                </a:extLst>
              </p:cNvPr>
              <p:cNvSpPr>
                <a:spLocks noChangeShapeType="1"/>
              </p:cNvSpPr>
              <p:nvPr/>
            </p:nvSpPr>
            <p:spPr bwMode="auto">
              <a:xfrm flipH="1">
                <a:off x="602" y="2526"/>
                <a:ext cx="1158" cy="4"/>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2" name="Line 24">
                <a:extLst>
                  <a:ext uri="{FF2B5EF4-FFF2-40B4-BE49-F238E27FC236}">
                    <a16:creationId xmlns:a16="http://schemas.microsoft.com/office/drawing/2014/main" id="{1E52A3A6-A02C-4955-8784-D9B2A2CAD2ED}"/>
                  </a:ext>
                </a:extLst>
              </p:cNvPr>
              <p:cNvSpPr>
                <a:spLocks noChangeShapeType="1"/>
              </p:cNvSpPr>
              <p:nvPr/>
            </p:nvSpPr>
            <p:spPr bwMode="auto">
              <a:xfrm>
                <a:off x="1755" y="1772"/>
                <a:ext cx="0" cy="7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2" name="Text Box 25">
              <a:extLst>
                <a:ext uri="{FF2B5EF4-FFF2-40B4-BE49-F238E27FC236}">
                  <a16:creationId xmlns:a16="http://schemas.microsoft.com/office/drawing/2014/main" id="{5058EEFC-5B4C-4AD6-AB89-8E377AAB7B44}"/>
                </a:ext>
              </a:extLst>
            </p:cNvPr>
            <p:cNvSpPr txBox="1">
              <a:spLocks noChangeArrowheads="1"/>
            </p:cNvSpPr>
            <p:nvPr/>
          </p:nvSpPr>
          <p:spPr bwMode="auto">
            <a:xfrm>
              <a:off x="5680910" y="3050790"/>
              <a:ext cx="1353413"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Sai</a:t>
              </a:r>
            </a:p>
          </p:txBody>
        </p:sp>
        <p:sp>
          <p:nvSpPr>
            <p:cNvPr id="13" name="Text Box 26">
              <a:extLst>
                <a:ext uri="{FF2B5EF4-FFF2-40B4-BE49-F238E27FC236}">
                  <a16:creationId xmlns:a16="http://schemas.microsoft.com/office/drawing/2014/main" id="{726A3436-1F39-41E2-87B4-38BCFD3DEFE9}"/>
                </a:ext>
              </a:extLst>
            </p:cNvPr>
            <p:cNvSpPr txBox="1">
              <a:spLocks noChangeArrowheads="1"/>
            </p:cNvSpPr>
            <p:nvPr/>
          </p:nvSpPr>
          <p:spPr bwMode="auto">
            <a:xfrm>
              <a:off x="3408826" y="4273099"/>
              <a:ext cx="1232919"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Đúng</a:t>
              </a:r>
            </a:p>
          </p:txBody>
        </p:sp>
        <p:sp>
          <p:nvSpPr>
            <p:cNvPr id="14" name="Rectangle 20">
              <a:extLst>
                <a:ext uri="{FF2B5EF4-FFF2-40B4-BE49-F238E27FC236}">
                  <a16:creationId xmlns:a16="http://schemas.microsoft.com/office/drawing/2014/main" id="{7AC7776E-0F63-46E8-BEE5-BAC49A745D02}"/>
                </a:ext>
              </a:extLst>
            </p:cNvPr>
            <p:cNvSpPr>
              <a:spLocks noChangeArrowheads="1"/>
            </p:cNvSpPr>
            <p:nvPr/>
          </p:nvSpPr>
          <p:spPr bwMode="auto">
            <a:xfrm>
              <a:off x="3157638" y="4755849"/>
              <a:ext cx="2968213" cy="78517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a:t>
              </a:r>
            </a:p>
            <a:p>
              <a:pPr algn="ctr" eaLnBrk="1" hangingPunct="1">
                <a:spcBef>
                  <a:spcPct val="0"/>
                </a:spcBef>
                <a:buClrTx/>
                <a:buFontTx/>
                <a:buNone/>
              </a:pPr>
              <a:r>
                <a:rPr lang="en-US" altLang="en-US" sz="2000" b="1">
                  <a:solidFill>
                    <a:srgbClr val="0000FF"/>
                  </a:solidFill>
                  <a:latin typeface="Times New Roman" panose="02020603050405020304" pitchFamily="18" charset="0"/>
                </a:rPr>
                <a:t>nhóm câu lệnh 1</a:t>
              </a:r>
            </a:p>
          </p:txBody>
        </p:sp>
        <p:sp>
          <p:nvSpPr>
            <p:cNvPr id="15" name="Line 22">
              <a:extLst>
                <a:ext uri="{FF2B5EF4-FFF2-40B4-BE49-F238E27FC236}">
                  <a16:creationId xmlns:a16="http://schemas.microsoft.com/office/drawing/2014/main" id="{051FDDA4-DE16-4BD1-9C9D-C58467C5EB73}"/>
                </a:ext>
              </a:extLst>
            </p:cNvPr>
            <p:cNvSpPr>
              <a:spLocks noChangeShapeType="1"/>
            </p:cNvSpPr>
            <p:nvPr/>
          </p:nvSpPr>
          <p:spPr bwMode="auto">
            <a:xfrm>
              <a:off x="4641745" y="5368269"/>
              <a:ext cx="0" cy="97050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
        <p:nvSpPr>
          <p:cNvPr id="23" name="Rectangle 20">
            <a:extLst>
              <a:ext uri="{FF2B5EF4-FFF2-40B4-BE49-F238E27FC236}">
                <a16:creationId xmlns:a16="http://schemas.microsoft.com/office/drawing/2014/main" id="{104BAE28-1A3A-42F1-B01A-72D5FA1240B0}"/>
              </a:ext>
            </a:extLst>
          </p:cNvPr>
          <p:cNvSpPr>
            <a:spLocks noChangeArrowheads="1"/>
          </p:cNvSpPr>
          <p:nvPr/>
        </p:nvSpPr>
        <p:spPr bwMode="auto">
          <a:xfrm>
            <a:off x="9416889" y="3504738"/>
            <a:ext cx="2113393" cy="7037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a:t>
            </a:r>
          </a:p>
          <a:p>
            <a:pPr algn="ctr" eaLnBrk="1" hangingPunct="1">
              <a:spcBef>
                <a:spcPct val="0"/>
              </a:spcBef>
              <a:buClrTx/>
              <a:buFontTx/>
              <a:buNone/>
            </a:pPr>
            <a:r>
              <a:rPr lang="en-US" altLang="en-US" sz="2000" b="1">
                <a:solidFill>
                  <a:srgbClr val="0000FF"/>
                </a:solidFill>
                <a:latin typeface="Times New Roman" panose="02020603050405020304" pitchFamily="18" charset="0"/>
              </a:rPr>
              <a:t>nhóm câu lệnh 2</a:t>
            </a:r>
          </a:p>
        </p:txBody>
      </p:sp>
    </p:spTree>
    <p:extLst>
      <p:ext uri="{BB962C8B-B14F-4D97-AF65-F5344CB8AC3E}">
        <p14:creationId xmlns:p14="http://schemas.microsoft.com/office/powerpoint/2010/main" val="34876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12</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187336" y="395667"/>
            <a:ext cx="10683297" cy="138499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dirty="0" err="1">
                <a:solidFill>
                  <a:srgbClr val="002060"/>
                </a:solidFill>
                <a:latin typeface="Times New Roman" panose="02020603050405020304" pitchFamily="18" charset="0"/>
                <a:cs typeface="Times New Roman" panose="02020603050405020304" pitchFamily="18" charset="0"/>
              </a:rPr>
              <a:t>Chú</a:t>
            </a:r>
            <a:r>
              <a:rPr lang="en-US" sz="2800" dirty="0">
                <a:solidFill>
                  <a:srgbClr val="002060"/>
                </a:solidFill>
                <a:latin typeface="Times New Roman" panose="02020603050405020304" pitchFamily="18" charset="0"/>
                <a:cs typeface="Times New Roman" panose="02020603050405020304" pitchFamily="18" charset="0"/>
              </a:rPr>
              <a:t> ý:</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lệnh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hoặc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các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lệnh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nhóm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phải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lùi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số</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vị</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trí</a:t>
            </a:r>
            <a:r>
              <a:rPr lang="en-US" sz="2800" i="1" dirty="0">
                <a:solidFill>
                  <a:srgbClr val="002060"/>
                </a:solidFill>
                <a:latin typeface="Times New Roman" panose="02020603050405020304" pitchFamily="18" charset="0"/>
                <a:cs typeface="Times New Roman" panose="02020603050405020304" pitchFamily="18" charset="0"/>
              </a:rPr>
              <a:t> so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dòng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chứa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điều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kiện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viết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thẳng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hàng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Hình</a:t>
            </a:r>
            <a:r>
              <a:rPr lang="en-US" sz="2800" i="1" dirty="0">
                <a:solidFill>
                  <a:srgbClr val="002060"/>
                </a:solidFill>
                <a:latin typeface="Times New Roman" panose="02020603050405020304" pitchFamily="18" charset="0"/>
                <a:cs typeface="Times New Roman" panose="02020603050405020304" pitchFamily="18" charset="0"/>
              </a:rPr>
              <a:t> 6).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nhóm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các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lệnh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vậy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còn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gọi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lệnh</a:t>
            </a:r>
            <a:endParaRPr lang="en-US" sz="2800" i="1" dirty="0">
              <a:solidFill>
                <a:srgbClr val="002060"/>
              </a:solidFill>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B7EDFA30-61D4-40DE-B683-A461EA42C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 y="551545"/>
            <a:ext cx="1187336" cy="887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38C5FB-A58F-4753-8FD4-2792ADB56603}"/>
              </a:ext>
            </a:extLst>
          </p:cNvPr>
          <p:cNvPicPr>
            <a:picLocks noChangeAspect="1"/>
          </p:cNvPicPr>
          <p:nvPr/>
        </p:nvPicPr>
        <p:blipFill rotWithShape="1">
          <a:blip r:embed="rId3"/>
          <a:srcRect l="3863" t="13517" r="64432" b="70920"/>
          <a:stretch/>
        </p:blipFill>
        <p:spPr>
          <a:xfrm>
            <a:off x="2430428" y="1983470"/>
            <a:ext cx="6187100" cy="1898072"/>
          </a:xfrm>
          <a:prstGeom prst="rect">
            <a:avLst/>
          </a:prstGeom>
          <a:ln>
            <a:solidFill>
              <a:srgbClr val="05EE55"/>
            </a:solidFill>
          </a:ln>
        </p:spPr>
      </p:pic>
      <p:sp>
        <p:nvSpPr>
          <p:cNvPr id="24" name="TextBox 23">
            <a:extLst>
              <a:ext uri="{FF2B5EF4-FFF2-40B4-BE49-F238E27FC236}">
                <a16:creationId xmlns:a16="http://schemas.microsoft.com/office/drawing/2014/main" id="{BA413529-23EC-4922-93BE-7CCA2892D1EB}"/>
              </a:ext>
            </a:extLst>
          </p:cNvPr>
          <p:cNvSpPr txBox="1"/>
          <p:nvPr/>
        </p:nvSpPr>
        <p:spPr>
          <a:xfrm>
            <a:off x="1182328" y="4190184"/>
            <a:ext cx="577192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Khối lệnh sau </a:t>
            </a:r>
            <a:r>
              <a:rPr lang="en-US" sz="2400" i="1">
                <a:solidFill>
                  <a:srgbClr val="FF0000"/>
                </a:solidFill>
                <a:latin typeface="Times New Roman" panose="02020603050405020304" pitchFamily="18" charset="0"/>
                <a:cs typeface="Times New Roman" panose="02020603050405020304" pitchFamily="18" charset="0"/>
              </a:rPr>
              <a:t>if</a:t>
            </a:r>
            <a:r>
              <a:rPr lang="en-US" sz="2400" i="1">
                <a:solidFill>
                  <a:srgbClr val="002060"/>
                </a:solidFill>
                <a:latin typeface="Times New Roman" panose="02020603050405020304" pitchFamily="18" charset="0"/>
                <a:cs typeface="Times New Roman" panose="02020603050405020304" pitchFamily="18" charset="0"/>
              </a:rPr>
              <a:t> phải lùi vào trong so với </a:t>
            </a:r>
            <a:r>
              <a:rPr lang="en-US" sz="2400" i="1">
                <a:solidFill>
                  <a:srgbClr val="FF0000"/>
                </a:solidFill>
                <a:latin typeface="Times New Roman" panose="02020603050405020304" pitchFamily="18" charset="0"/>
                <a:cs typeface="Times New Roman" panose="02020603050405020304" pitchFamily="18" charset="0"/>
              </a:rPr>
              <a:t>if</a:t>
            </a:r>
          </a:p>
        </p:txBody>
      </p:sp>
      <p:sp>
        <p:nvSpPr>
          <p:cNvPr id="25" name="TextBox 24">
            <a:extLst>
              <a:ext uri="{FF2B5EF4-FFF2-40B4-BE49-F238E27FC236}">
                <a16:creationId xmlns:a16="http://schemas.microsoft.com/office/drawing/2014/main" id="{292666E2-1AAF-48E0-B895-812A859BF2CA}"/>
              </a:ext>
            </a:extLst>
          </p:cNvPr>
          <p:cNvSpPr txBox="1"/>
          <p:nvPr/>
        </p:nvSpPr>
        <p:spPr>
          <a:xfrm>
            <a:off x="114519" y="5043290"/>
            <a:ext cx="6539345"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Khối lệnh sau </a:t>
            </a:r>
            <a:r>
              <a:rPr lang="en-US" sz="2400" i="1">
                <a:solidFill>
                  <a:srgbClr val="FF0000"/>
                </a:solidFill>
                <a:latin typeface="Times New Roman" panose="02020603050405020304" pitchFamily="18" charset="0"/>
                <a:cs typeface="Times New Roman" panose="02020603050405020304" pitchFamily="18" charset="0"/>
              </a:rPr>
              <a:t>else</a:t>
            </a:r>
            <a:r>
              <a:rPr lang="en-US" sz="2400" i="1">
                <a:solidFill>
                  <a:srgbClr val="002060"/>
                </a:solidFill>
                <a:latin typeface="Times New Roman" panose="02020603050405020304" pitchFamily="18" charset="0"/>
                <a:cs typeface="Times New Roman" panose="02020603050405020304" pitchFamily="18" charset="0"/>
              </a:rPr>
              <a:t> phải lùi vào trong so với </a:t>
            </a:r>
            <a:r>
              <a:rPr lang="en-US" sz="2400" i="1">
                <a:solidFill>
                  <a:srgbClr val="FF0000"/>
                </a:solidFill>
                <a:latin typeface="Times New Roman" panose="02020603050405020304" pitchFamily="18" charset="0"/>
                <a:cs typeface="Times New Roman" panose="02020603050405020304" pitchFamily="18" charset="0"/>
              </a:rPr>
              <a:t>else</a:t>
            </a:r>
          </a:p>
        </p:txBody>
      </p:sp>
      <p:sp>
        <p:nvSpPr>
          <p:cNvPr id="26" name="TextBox 25">
            <a:extLst>
              <a:ext uri="{FF2B5EF4-FFF2-40B4-BE49-F238E27FC236}">
                <a16:creationId xmlns:a16="http://schemas.microsoft.com/office/drawing/2014/main" id="{3A1ABBA8-C84D-4808-9A12-25115347DE5B}"/>
              </a:ext>
            </a:extLst>
          </p:cNvPr>
          <p:cNvSpPr txBox="1"/>
          <p:nvPr/>
        </p:nvSpPr>
        <p:spPr>
          <a:xfrm>
            <a:off x="9142575" y="2542818"/>
            <a:ext cx="223024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a:solidFill>
                  <a:srgbClr val="002060"/>
                </a:solidFill>
                <a:latin typeface="Times New Roman" panose="02020603050405020304" pitchFamily="18" charset="0"/>
                <a:cs typeface="Times New Roman" panose="02020603050405020304" pitchFamily="18" charset="0"/>
              </a:rPr>
              <a:t>C</a:t>
            </a:r>
            <a:r>
              <a:rPr lang="vi-VN" sz="2400">
                <a:solidFill>
                  <a:srgbClr val="002060"/>
                </a:solidFill>
                <a:latin typeface="Times New Roman" panose="02020603050405020304" pitchFamily="18" charset="0"/>
                <a:cs typeface="Times New Roman" panose="02020603050405020304" pitchFamily="18" charset="0"/>
              </a:rPr>
              <a:t>hương trình</a:t>
            </a:r>
            <a:endParaRPr lang="en-US" sz="2400" i="1">
              <a:solidFill>
                <a:srgbClr val="00206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D6A4AB3-4DA1-4411-BFCF-2B1FCE540A50}"/>
              </a:ext>
            </a:extLst>
          </p:cNvPr>
          <p:cNvSpPr txBox="1"/>
          <p:nvPr/>
        </p:nvSpPr>
        <p:spPr>
          <a:xfrm>
            <a:off x="3264250" y="6181194"/>
            <a:ext cx="4789357"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6. Cách viết các câu lệnh</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6A02590-6C96-445A-8DBC-522079FB86FB}"/>
              </a:ext>
            </a:extLst>
          </p:cNvPr>
          <p:cNvSpPr txBox="1"/>
          <p:nvPr/>
        </p:nvSpPr>
        <p:spPr>
          <a:xfrm>
            <a:off x="8550491" y="4084349"/>
            <a:ext cx="3414413" cy="461665"/>
          </a:xfrm>
          <a:prstGeom prst="rect">
            <a:avLst/>
          </a:prstGeom>
          <a:noFill/>
        </p:spPr>
        <p:txBody>
          <a:bodyPr wrap="square">
            <a:spAutoFit/>
          </a:bodyPr>
          <a:lstStyle/>
          <a:p>
            <a:pPr algn="ctr">
              <a:spcBef>
                <a:spcPts val="600"/>
              </a:spcBef>
              <a:spcAft>
                <a:spcPts val="600"/>
              </a:spcAft>
            </a:pPr>
            <a:r>
              <a:rPr lang="en-US" sz="2400" i="1">
                <a:solidFill>
                  <a:srgbClr val="FF0000"/>
                </a:solidFill>
                <a:latin typeface="Times New Roman" panose="02020603050405020304" pitchFamily="18" charset="0"/>
                <a:cs typeface="Times New Roman" panose="02020603050405020304" pitchFamily="18" charset="0"/>
              </a:rPr>
              <a:t>Kết quả thực hiện</a:t>
            </a:r>
          </a:p>
        </p:txBody>
      </p:sp>
      <p:pic>
        <p:nvPicPr>
          <p:cNvPr id="9" name="Picture 8">
            <a:extLst>
              <a:ext uri="{FF2B5EF4-FFF2-40B4-BE49-F238E27FC236}">
                <a16:creationId xmlns:a16="http://schemas.microsoft.com/office/drawing/2014/main" id="{F3D15195-A185-4E9A-BAD1-F4605D936AE6}"/>
              </a:ext>
            </a:extLst>
          </p:cNvPr>
          <p:cNvPicPr>
            <a:picLocks noChangeAspect="1"/>
          </p:cNvPicPr>
          <p:nvPr/>
        </p:nvPicPr>
        <p:blipFill rotWithShape="1">
          <a:blip r:embed="rId4"/>
          <a:srcRect l="10568" t="18421" r="67954" b="67079"/>
          <a:stretch/>
        </p:blipFill>
        <p:spPr>
          <a:xfrm>
            <a:off x="8086104" y="4637031"/>
            <a:ext cx="3991377" cy="1514983"/>
          </a:xfrm>
          <a:prstGeom prst="rect">
            <a:avLst/>
          </a:prstGeom>
          <a:ln>
            <a:solidFill>
              <a:srgbClr val="04C043"/>
            </a:solidFill>
          </a:ln>
        </p:spPr>
      </p:pic>
      <p:cxnSp>
        <p:nvCxnSpPr>
          <p:cNvPr id="29" name="Connector: Elbow 28">
            <a:extLst>
              <a:ext uri="{FF2B5EF4-FFF2-40B4-BE49-F238E27FC236}">
                <a16:creationId xmlns:a16="http://schemas.microsoft.com/office/drawing/2014/main" id="{572559FD-CC95-404C-8D9C-325E8275A113}"/>
              </a:ext>
            </a:extLst>
          </p:cNvPr>
          <p:cNvCxnSpPr/>
          <p:nvPr/>
        </p:nvCxnSpPr>
        <p:spPr>
          <a:xfrm flipV="1">
            <a:off x="1634835" y="3125723"/>
            <a:ext cx="1343891" cy="1050440"/>
          </a:xfrm>
          <a:prstGeom prst="bentConnector3">
            <a:avLst>
              <a:gd name="adj1" fmla="val -515"/>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28C59AE2-8031-46DF-8EE6-F9A860B9D472}"/>
              </a:ext>
            </a:extLst>
          </p:cNvPr>
          <p:cNvCxnSpPr/>
          <p:nvPr/>
        </p:nvCxnSpPr>
        <p:spPr>
          <a:xfrm flipV="1">
            <a:off x="803564" y="3662632"/>
            <a:ext cx="2175162" cy="1361163"/>
          </a:xfrm>
          <a:prstGeom prst="bentConnector3">
            <a:avLst>
              <a:gd name="adj1" fmla="val -1592"/>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6D11317-DCEF-4A23-AF19-035F5ED398A5}"/>
              </a:ext>
            </a:extLst>
          </p:cNvPr>
          <p:cNvCxnSpPr>
            <a:stCxn id="26" idx="1"/>
          </p:cNvCxnSpPr>
          <p:nvPr/>
        </p:nvCxnSpPr>
        <p:spPr>
          <a:xfrm flipH="1" flipV="1">
            <a:off x="8617528" y="2773650"/>
            <a:ext cx="52504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5" grpId="0"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4</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13</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7438"/>
            <a:ext cx="10953384" cy="3693319"/>
          </a:xfrm>
          <a:prstGeom prst="rect">
            <a:avLst/>
          </a:prstGeom>
          <a:noFill/>
        </p:spPr>
        <p:txBody>
          <a:bodyPr wrap="square">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Tây nguyên sản xuất hai loại cà phê là Robusta và Arabica. Trung bình hàng năm lượng cà phê Arabica chiếm 10% tổng sản lượng và giá bán trung bình gấp 2,5 lần so với cà phê Robusta. Những năm Arabica được mùa (chiếm từ 10% tổng sản lượng trở lên), giá bán chỉ gấp 2 lần, còn khi mất mùa thì giá bán gấp 3 lần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7 </a:t>
            </a:r>
            <a:r>
              <a:rPr lang="en-US" sz="2800">
                <a:latin typeface="Times New Roman" panose="02020603050405020304" pitchFamily="18" charset="0"/>
                <a:cs typeface="Times New Roman" panose="02020603050405020304" pitchFamily="18" charset="0"/>
              </a:rPr>
              <a:t>cho phép nhập vào tổng sản lượng cà phê và sản lượng cà phê Arabica. </a:t>
            </a:r>
            <a:r>
              <a:rPr lang="vi-VN" sz="2800">
                <a:latin typeface="Times New Roman" panose="02020603050405020304" pitchFamily="18" charset="0"/>
                <a:cs typeface="Times New Roman" panose="02020603050405020304" pitchFamily="18" charset="0"/>
              </a:rPr>
              <a:t>Chương trình</a:t>
            </a:r>
            <a:r>
              <a:rPr lang="en-US" sz="2800">
                <a:latin typeface="Times New Roman" panose="02020603050405020304" pitchFamily="18" charset="0"/>
                <a:cs typeface="Times New Roman" panose="02020603050405020304" pitchFamily="18" charset="0"/>
              </a:rPr>
              <a:t> sẽ đưa ra thông báo “Arabica được mùa” hoặc “Arabica mất mùa” cùng tỉ lệ giá bán tương ứng của Arabica</a:t>
            </a:r>
          </a:p>
        </p:txBody>
      </p:sp>
    </p:spTree>
    <p:extLst>
      <p:ext uri="{BB962C8B-B14F-4D97-AF65-F5344CB8AC3E}">
        <p14:creationId xmlns:p14="http://schemas.microsoft.com/office/powerpoint/2010/main" val="12510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14</a:t>
            </a:fld>
            <a:endParaRPr lang="en-US" dirty="0"/>
          </a:p>
        </p:txBody>
      </p:sp>
      <p:sp>
        <p:nvSpPr>
          <p:cNvPr id="26" name="TextBox 25">
            <a:extLst>
              <a:ext uri="{FF2B5EF4-FFF2-40B4-BE49-F238E27FC236}">
                <a16:creationId xmlns:a16="http://schemas.microsoft.com/office/drawing/2014/main" id="{3A1ABBA8-C84D-4808-9A12-25115347DE5B}"/>
              </a:ext>
            </a:extLst>
          </p:cNvPr>
          <p:cNvSpPr txBox="1"/>
          <p:nvPr/>
        </p:nvSpPr>
        <p:spPr>
          <a:xfrm>
            <a:off x="2653284" y="4436897"/>
            <a:ext cx="2230244"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a:solidFill>
                  <a:srgbClr val="FF0000"/>
                </a:solidFill>
                <a:latin typeface="Times New Roman" panose="02020603050405020304" pitchFamily="18" charset="0"/>
                <a:cs typeface="Times New Roman" panose="02020603050405020304" pitchFamily="18" charset="0"/>
              </a:rPr>
              <a:t>a) C</a:t>
            </a:r>
            <a:r>
              <a:rPr lang="vi-VN" sz="2400">
                <a:solidFill>
                  <a:srgbClr val="FF0000"/>
                </a:solidFill>
                <a:latin typeface="Times New Roman" panose="02020603050405020304" pitchFamily="18" charset="0"/>
                <a:cs typeface="Times New Roman" panose="02020603050405020304" pitchFamily="18" charset="0"/>
              </a:rPr>
              <a:t>hương trình</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D6A4AB3-4DA1-4411-BFCF-2B1FCE540A50}"/>
              </a:ext>
            </a:extLst>
          </p:cNvPr>
          <p:cNvSpPr txBox="1"/>
          <p:nvPr/>
        </p:nvSpPr>
        <p:spPr>
          <a:xfrm>
            <a:off x="1667810" y="5776808"/>
            <a:ext cx="8856380"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7. C</a:t>
            </a:r>
            <a:r>
              <a:rPr lang="vi-VN" sz="2400" i="1">
                <a:solidFill>
                  <a:srgbClr val="002060"/>
                </a:solidFill>
                <a:latin typeface="Times New Roman" panose="02020603050405020304" pitchFamily="18" charset="0"/>
                <a:cs typeface="Times New Roman" panose="02020603050405020304" pitchFamily="18" charset="0"/>
              </a:rPr>
              <a:t>hương trình</a:t>
            </a:r>
            <a:r>
              <a:rPr lang="en-US" sz="2400" i="1">
                <a:solidFill>
                  <a:srgbClr val="002060"/>
                </a:solidFill>
                <a:latin typeface="Times New Roman" panose="02020603050405020304" pitchFamily="18" charset="0"/>
                <a:cs typeface="Times New Roman" panose="02020603050405020304" pitchFamily="18" charset="0"/>
              </a:rPr>
              <a:t> đánh giá sản lượng cà phê ở Tây Nguyên</a:t>
            </a:r>
            <a:endParaRPr lang="en-US" sz="2400" i="1">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6A02590-6C96-445A-8DBC-522079FB86FB}"/>
              </a:ext>
            </a:extLst>
          </p:cNvPr>
          <p:cNvSpPr txBox="1"/>
          <p:nvPr/>
        </p:nvSpPr>
        <p:spPr>
          <a:xfrm>
            <a:off x="7636091" y="4426488"/>
            <a:ext cx="3414413" cy="461665"/>
          </a:xfrm>
          <a:prstGeom prst="rect">
            <a:avLst/>
          </a:prstGeom>
          <a:noFill/>
        </p:spPr>
        <p:txBody>
          <a:bodyPr wrap="square">
            <a:spAutoFit/>
          </a:bodyPr>
          <a:lstStyle/>
          <a:p>
            <a:pPr algn="ctr">
              <a:spcBef>
                <a:spcPts val="600"/>
              </a:spcBef>
              <a:spcAft>
                <a:spcPts val="600"/>
              </a:spcAft>
            </a:pPr>
            <a:r>
              <a:rPr lang="en-US" sz="2400" i="1">
                <a:solidFill>
                  <a:srgbClr val="FF0000"/>
                </a:solidFill>
                <a:latin typeface="Times New Roman" panose="02020603050405020304" pitchFamily="18" charset="0"/>
                <a:cs typeface="Times New Roman" panose="02020603050405020304" pitchFamily="18" charset="0"/>
              </a:rPr>
              <a:t>b) Kết quả thực hiện</a:t>
            </a:r>
          </a:p>
        </p:txBody>
      </p:sp>
      <p:pic>
        <p:nvPicPr>
          <p:cNvPr id="8" name="Picture 7">
            <a:extLst>
              <a:ext uri="{FF2B5EF4-FFF2-40B4-BE49-F238E27FC236}">
                <a16:creationId xmlns:a16="http://schemas.microsoft.com/office/drawing/2014/main" id="{FC070C8A-5DE2-4598-935B-1631EBC9C742}"/>
              </a:ext>
            </a:extLst>
          </p:cNvPr>
          <p:cNvPicPr>
            <a:picLocks noChangeAspect="1"/>
          </p:cNvPicPr>
          <p:nvPr/>
        </p:nvPicPr>
        <p:blipFill rotWithShape="1">
          <a:blip r:embed="rId2"/>
          <a:srcRect l="10341" t="36963" r="68523" b="52729"/>
          <a:stretch/>
        </p:blipFill>
        <p:spPr>
          <a:xfrm>
            <a:off x="7210325" y="1986522"/>
            <a:ext cx="4660308" cy="1277827"/>
          </a:xfrm>
          <a:prstGeom prst="rect">
            <a:avLst/>
          </a:prstGeom>
          <a:ln>
            <a:solidFill>
              <a:srgbClr val="C0F400"/>
            </a:solidFill>
          </a:ln>
        </p:spPr>
      </p:pic>
      <p:pic>
        <p:nvPicPr>
          <p:cNvPr id="11" name="Picture 10">
            <a:extLst>
              <a:ext uri="{FF2B5EF4-FFF2-40B4-BE49-F238E27FC236}">
                <a16:creationId xmlns:a16="http://schemas.microsoft.com/office/drawing/2014/main" id="{FCDCD4C4-7F9E-479B-8AC2-C37E01521BBC}"/>
              </a:ext>
            </a:extLst>
          </p:cNvPr>
          <p:cNvPicPr>
            <a:picLocks noChangeAspect="1"/>
          </p:cNvPicPr>
          <p:nvPr/>
        </p:nvPicPr>
        <p:blipFill rotWithShape="1">
          <a:blip r:embed="rId3"/>
          <a:srcRect l="3750" t="10732" r="56477" b="59322"/>
          <a:stretch/>
        </p:blipFill>
        <p:spPr>
          <a:xfrm>
            <a:off x="595884" y="1039091"/>
            <a:ext cx="6316566" cy="2673945"/>
          </a:xfrm>
          <a:prstGeom prst="rect">
            <a:avLst/>
          </a:prstGeom>
          <a:ln>
            <a:solidFill>
              <a:srgbClr val="FFFF00"/>
            </a:solidFill>
          </a:ln>
        </p:spPr>
      </p:pic>
    </p:spTree>
    <p:extLst>
      <p:ext uri="{BB962C8B-B14F-4D97-AF65-F5344CB8AC3E}">
        <p14:creationId xmlns:p14="http://schemas.microsoft.com/office/powerpoint/2010/main" val="19699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AB15CD-BA62-4F28-99A0-69B98DF23C97}"/>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519D8763-F890-42B3-9119-DA434E02BE7E}"/>
              </a:ext>
            </a:extLst>
          </p:cNvPr>
          <p:cNvSpPr>
            <a:spLocks noGrp="1"/>
          </p:cNvSpPr>
          <p:nvPr>
            <p:ph type="sldNum" sz="quarter" idx="12"/>
          </p:nvPr>
        </p:nvSpPr>
        <p:spPr/>
        <p:txBody>
          <a:bodyPr/>
          <a:lstStyle/>
          <a:p>
            <a:fld id="{8C2E478F-E849-4A8C-AF1F-CBCC78A7CBFA}" type="slidenum">
              <a:rPr lang="en-US" smtClean="0"/>
              <a:pPr/>
              <a:t>15</a:t>
            </a:fld>
            <a:endParaRPr lang="en-US" dirty="0"/>
          </a:p>
        </p:txBody>
      </p:sp>
      <p:pic>
        <p:nvPicPr>
          <p:cNvPr id="7" name="Picture 6">
            <a:extLst>
              <a:ext uri="{FF2B5EF4-FFF2-40B4-BE49-F238E27FC236}">
                <a16:creationId xmlns:a16="http://schemas.microsoft.com/office/drawing/2014/main" id="{602F51E3-7FD3-4F0C-98C3-21F7A7B44C92}"/>
              </a:ext>
            </a:extLst>
          </p:cNvPr>
          <p:cNvPicPr>
            <a:picLocks noChangeAspect="1"/>
          </p:cNvPicPr>
          <p:nvPr/>
        </p:nvPicPr>
        <p:blipFill rotWithShape="1">
          <a:blip r:embed="rId2"/>
          <a:srcRect l="51023" t="33730" r="7500" b="33931"/>
          <a:stretch/>
        </p:blipFill>
        <p:spPr>
          <a:xfrm>
            <a:off x="1286741" y="914401"/>
            <a:ext cx="10050607" cy="4405745"/>
          </a:xfrm>
          <a:prstGeom prst="rect">
            <a:avLst/>
          </a:prstGeom>
        </p:spPr>
      </p:pic>
    </p:spTree>
    <p:extLst>
      <p:ext uri="{BB962C8B-B14F-4D97-AF65-F5344CB8AC3E}">
        <p14:creationId xmlns:p14="http://schemas.microsoft.com/office/powerpoint/2010/main" val="772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16</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 </a:t>
            </a:r>
            <a:r>
              <a:rPr lang="en-US" sz="2800">
                <a:solidFill>
                  <a:srgbClr val="002060"/>
                </a:solidFill>
                <a:latin typeface="Times New Roman" panose="02020603050405020304" pitchFamily="18" charset="0"/>
                <a:cs typeface="Times New Roman" panose="02020603050405020304" pitchFamily="18" charset="0"/>
              </a:rPr>
              <a:t>Hoàn thiện câu lệnh if trong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ở </a:t>
            </a:r>
            <a:r>
              <a:rPr lang="en-US" sz="2800" i="1">
                <a:solidFill>
                  <a:srgbClr val="002060"/>
                </a:solidFill>
                <a:latin typeface="Times New Roman" panose="02020603050405020304" pitchFamily="18" charset="0"/>
                <a:cs typeface="Times New Roman" panose="02020603050405020304" pitchFamily="18" charset="0"/>
              </a:rPr>
              <a:t>Hình 8a </a:t>
            </a:r>
            <a:r>
              <a:rPr lang="en-US" sz="2800">
                <a:solidFill>
                  <a:srgbClr val="002060"/>
                </a:solidFill>
                <a:latin typeface="Times New Roman" panose="02020603050405020304" pitchFamily="18" charset="0"/>
                <a:cs typeface="Times New Roman" panose="02020603050405020304" pitchFamily="18" charset="0"/>
              </a:rPr>
              <a:t>để có được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nhập vào từ bàn phím ba số thực a, b, c và đưa ra màn hình thông báo “Cả ba số đều dương” nếu ba số nhập vào đều dương. </a:t>
            </a:r>
            <a:r>
              <a:rPr lang="en-US" sz="2800" i="1">
                <a:solidFill>
                  <a:srgbClr val="002060"/>
                </a:solidFill>
                <a:latin typeface="Times New Roman" panose="02020603050405020304" pitchFamily="18" charset="0"/>
                <a:cs typeface="Times New Roman" panose="02020603050405020304" pitchFamily="18" charset="0"/>
              </a:rPr>
              <a:t>Hình 8b </a:t>
            </a:r>
            <a:r>
              <a:rPr lang="en-US" sz="2800">
                <a:solidFill>
                  <a:srgbClr val="002060"/>
                </a:solidFill>
                <a:latin typeface="Times New Roman" panose="02020603050405020304" pitchFamily="18" charset="0"/>
                <a:cs typeface="Times New Roman" panose="02020603050405020304" pitchFamily="18" charset="0"/>
              </a:rPr>
              <a:t>minh họa một kết quả chạy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EA25DC-53A9-4F3F-ADF0-64B27D73EE9A}"/>
              </a:ext>
            </a:extLst>
          </p:cNvPr>
          <p:cNvPicPr>
            <a:picLocks noChangeAspect="1"/>
          </p:cNvPicPr>
          <p:nvPr/>
        </p:nvPicPr>
        <p:blipFill rotWithShape="1">
          <a:blip r:embed="rId3"/>
          <a:srcRect l="3977" t="10284" r="70081" b="70312"/>
          <a:stretch/>
        </p:blipFill>
        <p:spPr>
          <a:xfrm>
            <a:off x="1177636" y="3145855"/>
            <a:ext cx="5389419" cy="2382982"/>
          </a:xfrm>
          <a:prstGeom prst="rect">
            <a:avLst/>
          </a:prstGeom>
          <a:ln>
            <a:solidFill>
              <a:srgbClr val="FFC000"/>
            </a:solidFill>
          </a:ln>
        </p:spPr>
      </p:pic>
      <p:pic>
        <p:nvPicPr>
          <p:cNvPr id="8" name="Picture 7">
            <a:extLst>
              <a:ext uri="{FF2B5EF4-FFF2-40B4-BE49-F238E27FC236}">
                <a16:creationId xmlns:a16="http://schemas.microsoft.com/office/drawing/2014/main" id="{1D7A65D5-7FBB-4F23-B1D3-D0F5FF9A14AB}"/>
              </a:ext>
            </a:extLst>
          </p:cNvPr>
          <p:cNvPicPr>
            <a:picLocks noChangeAspect="1"/>
          </p:cNvPicPr>
          <p:nvPr/>
        </p:nvPicPr>
        <p:blipFill rotWithShape="1">
          <a:blip r:embed="rId4"/>
          <a:srcRect l="4887" t="18397" r="78864" b="71393"/>
          <a:stretch/>
        </p:blipFill>
        <p:spPr>
          <a:xfrm>
            <a:off x="7329055" y="3566910"/>
            <a:ext cx="4114800" cy="1453773"/>
          </a:xfrm>
          <a:prstGeom prst="rect">
            <a:avLst/>
          </a:prstGeom>
          <a:ln>
            <a:solidFill>
              <a:srgbClr val="002060"/>
            </a:solidFill>
          </a:ln>
        </p:spPr>
      </p:pic>
      <p:sp>
        <p:nvSpPr>
          <p:cNvPr id="24" name="TextBox 23">
            <a:extLst>
              <a:ext uri="{FF2B5EF4-FFF2-40B4-BE49-F238E27FC236}">
                <a16:creationId xmlns:a16="http://schemas.microsoft.com/office/drawing/2014/main" id="{6295F85A-1F79-47DA-A7C9-9375C12231E7}"/>
              </a:ext>
            </a:extLst>
          </p:cNvPr>
          <p:cNvSpPr txBox="1"/>
          <p:nvPr/>
        </p:nvSpPr>
        <p:spPr>
          <a:xfrm>
            <a:off x="2085277" y="5656823"/>
            <a:ext cx="3414413"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i="1">
                <a:solidFill>
                  <a:schemeClr val="tx1"/>
                </a:solidFill>
                <a:latin typeface="Times New Roman" panose="02020603050405020304" pitchFamily="18" charset="0"/>
                <a:cs typeface="Times New Roman" panose="02020603050405020304" pitchFamily="18" charset="0"/>
              </a:rPr>
              <a:t>Hình 8a. C</a:t>
            </a:r>
            <a:r>
              <a:rPr lang="vi-VN" sz="2400" i="1">
                <a:solidFill>
                  <a:schemeClr val="tx1"/>
                </a:solidFill>
                <a:latin typeface="Times New Roman" panose="02020603050405020304" pitchFamily="18" charset="0"/>
                <a:cs typeface="Times New Roman" panose="02020603050405020304" pitchFamily="18" charset="0"/>
              </a:rPr>
              <a:t>hương trình</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FB583D1-C97E-489D-A713-BCF533AEF580}"/>
              </a:ext>
            </a:extLst>
          </p:cNvPr>
          <p:cNvSpPr txBox="1"/>
          <p:nvPr/>
        </p:nvSpPr>
        <p:spPr>
          <a:xfrm>
            <a:off x="7145117" y="5656822"/>
            <a:ext cx="4114800" cy="830997"/>
          </a:xfrm>
          <a:prstGeom prst="rect">
            <a:avLst/>
          </a:prstGeom>
          <a:noFill/>
        </p:spPr>
        <p:txBody>
          <a:bodyPr wrap="square">
            <a:spAutoFit/>
          </a:bodyPr>
          <a:lstStyle/>
          <a:p>
            <a:pPr algn="ctr">
              <a:spcBef>
                <a:spcPts val="600"/>
              </a:spcBef>
              <a:spcAft>
                <a:spcPts val="600"/>
              </a:spcAft>
            </a:pPr>
            <a:r>
              <a:rPr lang="en-US" sz="2400" i="1">
                <a:latin typeface="Times New Roman" panose="02020603050405020304" pitchFamily="18" charset="0"/>
                <a:cs typeface="Times New Roman" panose="02020603050405020304" pitchFamily="18" charset="0"/>
              </a:rPr>
              <a:t>Hình 8b. Ví dụ chạy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với a = 3, b = 4, c = 5</a:t>
            </a:r>
          </a:p>
        </p:txBody>
      </p:sp>
      <p:pic>
        <p:nvPicPr>
          <p:cNvPr id="21" name="Picture 20">
            <a:extLst>
              <a:ext uri="{FF2B5EF4-FFF2-40B4-BE49-F238E27FC236}">
                <a16:creationId xmlns:a16="http://schemas.microsoft.com/office/drawing/2014/main" id="{0C4EF3D0-039C-48C2-996A-49DFD064F1B0}"/>
              </a:ext>
            </a:extLst>
          </p:cNvPr>
          <p:cNvPicPr>
            <a:picLocks noChangeAspect="1"/>
          </p:cNvPicPr>
          <p:nvPr/>
        </p:nvPicPr>
        <p:blipFill rotWithShape="1">
          <a:blip r:embed="rId5"/>
          <a:srcRect l="6440" t="23838" r="74359" b="73909"/>
          <a:stretch/>
        </p:blipFill>
        <p:spPr>
          <a:xfrm>
            <a:off x="1617620" y="4833201"/>
            <a:ext cx="4793674" cy="293402"/>
          </a:xfrm>
          <a:prstGeom prst="rect">
            <a:avLst/>
          </a:prstGeom>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42339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17</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 </a:t>
            </a:r>
            <a:r>
              <a:rPr lang="en-US" sz="2800">
                <a:solidFill>
                  <a:srgbClr val="002060"/>
                </a:solidFill>
                <a:latin typeface="Times New Roman" panose="02020603050405020304" pitchFamily="18" charset="0"/>
                <a:cs typeface="Times New Roman" panose="02020603050405020304" pitchFamily="18" charset="0"/>
              </a:rPr>
              <a:t>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để nhập từ bàn phím hai số nguyên a và b, đưa ra màn hình thông báo “Positive” nếu a + b &gt; 0, “”Negative” nếu a + b &lt; 0 và “Zero” nếu a + b = 0</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4" name="Table 5">
            <a:extLst>
              <a:ext uri="{FF2B5EF4-FFF2-40B4-BE49-F238E27FC236}">
                <a16:creationId xmlns:a16="http://schemas.microsoft.com/office/drawing/2014/main" id="{9E3458CA-91E1-4FE4-86D0-D92F442AC029}"/>
              </a:ext>
            </a:extLst>
          </p:cNvPr>
          <p:cNvGraphicFramePr>
            <a:graphicFrameLocks noGrp="1"/>
          </p:cNvGraphicFramePr>
          <p:nvPr>
            <p:extLst>
              <p:ext uri="{D42A27DB-BD31-4B8C-83A1-F6EECF244321}">
                <p14:modId xmlns:p14="http://schemas.microsoft.com/office/powerpoint/2010/main" val="1813076729"/>
              </p:ext>
            </p:extLst>
          </p:nvPr>
        </p:nvGraphicFramePr>
        <p:xfrm>
          <a:off x="2345509" y="3291764"/>
          <a:ext cx="8128000" cy="146304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2956824"/>
                    </a:ext>
                  </a:extLst>
                </a:gridCol>
                <a:gridCol w="4064000">
                  <a:extLst>
                    <a:ext uri="{9D8B030D-6E8A-4147-A177-3AD203B41FA5}">
                      <a16:colId xmlns:a16="http://schemas.microsoft.com/office/drawing/2014/main" val="4054498119"/>
                    </a:ext>
                  </a:extLst>
                </a:gridCol>
              </a:tblGrid>
              <a:tr h="370840">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657172"/>
                  </a:ext>
                </a:extLst>
              </a:tr>
              <a:tr h="370840">
                <a:tc>
                  <a:txBody>
                    <a:bodyPr/>
                    <a:lstStyle/>
                    <a:p>
                      <a:pPr algn="ctr"/>
                      <a:r>
                        <a:rPr lang="en-US" sz="2800">
                          <a:latin typeface="Times New Roman" panose="02020603050405020304" pitchFamily="18" charset="0"/>
                          <a:cs typeface="Times New Roman" panose="02020603050405020304" pitchFamily="18" charset="0"/>
                        </a:rPr>
                        <a:t>a = 4</a:t>
                      </a:r>
                    </a:p>
                    <a:p>
                      <a:pPr algn="ctr"/>
                      <a:r>
                        <a:rPr lang="en-US" sz="2800">
                          <a:latin typeface="Times New Roman" panose="02020603050405020304" pitchFamily="18" charset="0"/>
                          <a:cs typeface="Times New Roman" panose="02020603050405020304" pitchFamily="18" charset="0"/>
                        </a:rPr>
                        <a:t>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065372"/>
                  </a:ext>
                </a:extLst>
              </a:tr>
            </a:tbl>
          </a:graphicData>
        </a:graphic>
      </p:graphicFrame>
    </p:spTree>
    <p:extLst>
      <p:ext uri="{BB962C8B-B14F-4D97-AF65-F5344CB8AC3E}">
        <p14:creationId xmlns:p14="http://schemas.microsoft.com/office/powerpoint/2010/main" val="122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18</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Năm nhuận là những năm chia hết cho 400 hoặc những năm chia hết cho 4 nhưng không chia hết cho 100 và 400. Đặc biệt, những năm chia hết cho 3328 được đề xuất là năm nhuận kép. Với số nguyên dương n nhập vào từ bàn phím, em hãy đưa ra màn hình thông báo: “Không là năm nhuận” nếu n không phải là năm nhuận; “Năm nhuận” nếu n là năm nhuận và “Năm nhuận kép” nếu n là năm nhuận kép</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4354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19</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Trong các câu sau đây, những câu nào đúng?</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câu lệnh rẽ nhánh của ngôn ngữ lập trình bậc cao phải có một biểu thức logic thể hiện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Biểu thức logic chỉ được lấy làm điều kiện rẽ nhánh nếu chưa chạy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đã xác định được giá trị của biểu thức đó đúng hay sai</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Có thể kết nối các biểu thức logic với nhau bằng các phép tính logic để được một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Python câu lệnh rẽ nhánh có dạng: </a:t>
            </a:r>
            <a:r>
              <a:rPr lang="en-US" sz="2800" i="1">
                <a:solidFill>
                  <a:srgbClr val="C00000"/>
                </a:solidFill>
                <a:latin typeface="Times New Roman" panose="02020603050405020304" pitchFamily="18" charset="0"/>
                <a:cs typeface="Times New Roman" panose="02020603050405020304" pitchFamily="18" charset="0"/>
              </a:rPr>
              <a:t>if</a:t>
            </a:r>
            <a:r>
              <a:rPr lang="en-US" sz="2800" i="1">
                <a:solidFill>
                  <a:srgbClr val="002060"/>
                </a:solidFill>
                <a:latin typeface="Times New Roman" panose="02020603050405020304" pitchFamily="18" charset="0"/>
                <a:cs typeface="Times New Roman" panose="02020603050405020304" pitchFamily="18" charset="0"/>
              </a:rPr>
              <a:t> &lt;điều kiện&gt; </a:t>
            </a:r>
            <a:r>
              <a:rPr lang="en-US" sz="2800" i="1">
                <a:solidFill>
                  <a:srgbClr val="C00000"/>
                </a:solidFill>
                <a:latin typeface="Times New Roman" panose="02020603050405020304" pitchFamily="18" charset="0"/>
                <a:cs typeface="Times New Roman" panose="02020603050405020304" pitchFamily="18" charset="0"/>
              </a:rPr>
              <a:t>else</a:t>
            </a:r>
            <a:r>
              <a:rPr lang="en-US" sz="2800" i="1">
                <a:solidFill>
                  <a:srgbClr val="002060"/>
                </a:solidFill>
                <a:latin typeface="Times New Roman" panose="02020603050405020304" pitchFamily="18" charset="0"/>
                <a:cs typeface="Times New Roman" panose="02020603050405020304" pitchFamily="18" charset="0"/>
              </a:rPr>
              <a:t> &lt;các câu lệnh&gt;</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4" name="Oval 3">
            <a:extLst>
              <a:ext uri="{FF2B5EF4-FFF2-40B4-BE49-F238E27FC236}">
                <a16:creationId xmlns:a16="http://schemas.microsoft.com/office/drawing/2014/main" id="{3B372A81-7670-43B0-B642-7FB6BAC6DC23}"/>
              </a:ext>
            </a:extLst>
          </p:cNvPr>
          <p:cNvSpPr/>
          <p:nvPr/>
        </p:nvSpPr>
        <p:spPr>
          <a:xfrm>
            <a:off x="1694414" y="4469409"/>
            <a:ext cx="491054" cy="4910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84D84F-4F26-4CA5-9107-324BEC246061}"/>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726B8D6B-205C-44ED-95DB-610B8022C24F}"/>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5" name="Content Placeholder 4">
            <a:extLst>
              <a:ext uri="{FF2B5EF4-FFF2-40B4-BE49-F238E27FC236}">
                <a16:creationId xmlns:a16="http://schemas.microsoft.com/office/drawing/2014/main" id="{990AB7EE-B4D1-45E9-9CD5-74C078743653}"/>
              </a:ext>
            </a:extLst>
          </p:cNvPr>
          <p:cNvSpPr>
            <a:spLocks noGrp="1"/>
          </p:cNvSpPr>
          <p:nvPr>
            <p:ph idx="1"/>
          </p:nvPr>
        </p:nvSpPr>
        <p:spPr>
          <a:xfrm>
            <a:off x="2705534" y="1953491"/>
            <a:ext cx="8322683" cy="3865418"/>
          </a:xfrm>
        </p:spPr>
        <p:txBody>
          <a:bodyPr>
            <a:normAutofit/>
          </a:bodyPr>
          <a:lstStyle/>
          <a:p>
            <a:pPr marL="0" indent="0" algn="just">
              <a:lnSpc>
                <a:spcPct val="150000"/>
              </a:lnSpc>
              <a:spcBef>
                <a:spcPts val="600"/>
              </a:spcBef>
              <a:spcAft>
                <a:spcPts val="600"/>
              </a:spcAft>
              <a:buNone/>
            </a:pPr>
            <a:r>
              <a:rPr lang="en-US">
                <a:latin typeface="Times New Roman" panose="02020603050405020304" pitchFamily="18" charset="0"/>
                <a:cs typeface="Times New Roman" panose="02020603050405020304" pitchFamily="18" charset="0"/>
              </a:rPr>
              <a:t>	</a:t>
            </a:r>
            <a:r>
              <a:rPr lang="en-US">
                <a:solidFill>
                  <a:srgbClr val="002060"/>
                </a:solidFill>
                <a:latin typeface="Times New Roman" panose="02020603050405020304" pitchFamily="18" charset="0"/>
                <a:cs typeface="Times New Roman" panose="02020603050405020304" pitchFamily="18" charset="0"/>
              </a:rPr>
              <a:t>Ngôn ngữ lập trình nào cũng cần loại câu lệnh để yêu cầu máy thực hiện một việc nhưng chỉ thực hiện trong một điều kiện cụ thể nào đó. Nếu em là người sáng tạo ra ngôn ngữ lập trình thì em sẽ quy định viết câu lệnh đó như thế nào?</a:t>
            </a:r>
          </a:p>
        </p:txBody>
      </p:sp>
      <p:pic>
        <p:nvPicPr>
          <p:cNvPr id="2050" name="Picture 2">
            <a:extLst>
              <a:ext uri="{FF2B5EF4-FFF2-40B4-BE49-F238E27FC236}">
                <a16:creationId xmlns:a16="http://schemas.microsoft.com/office/drawing/2014/main" id="{7814C44D-0CC1-4B15-A32A-51CCEFEFE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 y="1953491"/>
            <a:ext cx="2157889" cy="38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3" name="Footer Placeholder 2">
            <a:extLst>
              <a:ext uri="{FF2B5EF4-FFF2-40B4-BE49-F238E27FC236}">
                <a16:creationId xmlns:a16="http://schemas.microsoft.com/office/drawing/2014/main" id="{F3908FF0-1F83-4DE9-B48E-CB646B5E3164}"/>
              </a:ext>
            </a:extLst>
          </p:cNvPr>
          <p:cNvSpPr>
            <a:spLocks noGrp="1"/>
          </p:cNvSpPr>
          <p:nvPr>
            <p:ph type="ftr" sz="quarter" idx="11"/>
          </p:nvPr>
        </p:nvSpPr>
        <p:spPr/>
        <p:txBody>
          <a:bodyPr/>
          <a:lstStyle/>
          <a:p>
            <a:r>
              <a:rPr lang="en-US" dirty="0"/>
              <a:t>Add a Footer</a:t>
            </a:r>
          </a:p>
        </p:txBody>
      </p:sp>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6568221" y="4076700"/>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6834487" y="4223911"/>
            <a:ext cx="5386924" cy="26340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7222246" y="4376539"/>
            <a:ext cx="4369521" cy="1839433"/>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YOUR TITLE GOES HERE</a:t>
            </a:r>
            <a:br>
              <a:rPr lang="en-US" sz="3200" cap="none" dirty="0">
                <a:solidFill>
                  <a:srgbClr val="2F3342"/>
                </a:solidFill>
                <a:latin typeface="Calibri"/>
                <a:cs typeface="Gill Sans" panose="020B0502020104020203" pitchFamily="34" charset="-79"/>
                <a:sym typeface="Bebas"/>
              </a:rPr>
            </a:br>
            <a:r>
              <a:rPr lang="en-US" sz="1200" b="0" cap="none" dirty="0">
                <a:solidFill>
                  <a:srgbClr val="2F3342"/>
                </a:solidFill>
                <a:latin typeface="Calibri"/>
                <a:ea typeface="+mn-ea"/>
                <a:cs typeface="+mn-cs"/>
              </a:rPr>
              <a:t>Lorem ipsum dolor sit amet, consectetur adipiscing elit. </a:t>
            </a:r>
            <a:br>
              <a:rPr lang="en-US" sz="1200" b="0" cap="none" dirty="0">
                <a:solidFill>
                  <a:srgbClr val="2F3342"/>
                </a:solidFill>
                <a:latin typeface="Calibri"/>
                <a:ea typeface="+mn-ea"/>
                <a:cs typeface="+mn-cs"/>
              </a:rPr>
            </a:br>
            <a:r>
              <a:rPr lang="en-US" sz="1200" b="0" cap="none" dirty="0">
                <a:solidFill>
                  <a:srgbClr val="2F3342"/>
                </a:solidFill>
                <a:latin typeface="Calibri"/>
                <a:ea typeface="+mn-ea"/>
                <a:cs typeface="+mn-cs"/>
              </a:rPr>
              <a:t>Ut gravida eros erat. Proin a tellus sed risus lobortis sagitti</a:t>
            </a: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20</a:t>
            </a:fld>
            <a:endParaRPr lang="en-US" dirty="0"/>
          </a:p>
        </p:txBody>
      </p:sp>
    </p:spTree>
    <p:extLst>
      <p:ext uri="{BB962C8B-B14F-4D97-AF65-F5344CB8AC3E}">
        <p14:creationId xmlns:p14="http://schemas.microsoft.com/office/powerpoint/2010/main" val="138922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p:txBody>
          <a:bodyPr/>
          <a:lstStyle/>
          <a:p>
            <a:r>
              <a:rPr lang="en-US" dirty="0"/>
              <a:t>SUBTITLE GOES HERE</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21</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1. CấU trúc rẽ nhánh trong mô tả thuật toán</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938214" y="1554415"/>
            <a:ext cx="342478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Nếu</a:t>
            </a:r>
            <a:r>
              <a:rPr lang="en-US" sz="2800">
                <a:solidFill>
                  <a:srgbClr val="0070C0"/>
                </a:solidFill>
                <a:latin typeface="Times New Roman" panose="02020603050405020304" pitchFamily="18" charset="0"/>
                <a:cs typeface="Times New Roman" panose="02020603050405020304" pitchFamily="18" charset="0"/>
              </a:rPr>
              <a:t> &lt;điều kiện&gt;</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Nhánh đúng</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Trái lại:</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Nhánh sai</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Hết nhánh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3</a:t>
            </a:fld>
            <a:endParaRPr lang="en-US" dirty="0"/>
          </a:p>
        </p:txBody>
      </p:sp>
      <p:sp>
        <p:nvSpPr>
          <p:cNvPr id="5" name="TextBox 4">
            <a:hlinkClick r:id="rId2"/>
            <a:extLst>
              <a:ext uri="{FF2B5EF4-FFF2-40B4-BE49-F238E27FC236}">
                <a16:creationId xmlns:a16="http://schemas.microsoft.com/office/drawing/2014/main" id="{29CAC86D-EEF9-434B-87A4-8CBD1040DCDB}"/>
              </a:ext>
            </a:extLst>
          </p:cNvPr>
          <p:cNvSpPr txBox="1"/>
          <p:nvPr/>
        </p:nvSpPr>
        <p:spPr>
          <a:xfrm>
            <a:off x="6062749" y="1554415"/>
            <a:ext cx="5486519"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Nếu</a:t>
            </a:r>
            <a:r>
              <a:rPr lang="en-US" sz="2800">
                <a:solidFill>
                  <a:srgbClr val="0070C0"/>
                </a:solidFill>
                <a:latin typeface="Times New Roman" panose="02020603050405020304" pitchFamily="18" charset="0"/>
                <a:cs typeface="Times New Roman" panose="02020603050405020304" pitchFamily="18" charset="0"/>
              </a:rPr>
              <a:t> a chia hết cho 2</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In ra màn hình ‘số chẵn’</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Trái lại:</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In ra màn hình ‘số lẻ’</a:t>
            </a:r>
          </a:p>
          <a:p>
            <a:pPr algn="just">
              <a:spcBef>
                <a:spcPts val="600"/>
              </a:spcBef>
              <a:spcAft>
                <a:spcPts val="600"/>
              </a:spcAft>
            </a:pPr>
            <a:r>
              <a:rPr lang="en-US" sz="2800" b="1">
                <a:solidFill>
                  <a:srgbClr val="C00000"/>
                </a:solidFill>
                <a:latin typeface="Times New Roman" panose="02020603050405020304" pitchFamily="18" charset="0"/>
                <a:cs typeface="Times New Roman" panose="02020603050405020304" pitchFamily="18" charset="0"/>
              </a:rPr>
              <a:t>Hết nhánh</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EF433C-A90D-4BC9-B4BF-51D880516654}"/>
              </a:ext>
            </a:extLst>
          </p:cNvPr>
          <p:cNvSpPr txBox="1"/>
          <p:nvPr/>
        </p:nvSpPr>
        <p:spPr>
          <a:xfrm>
            <a:off x="355729" y="5184360"/>
            <a:ext cx="4589750"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1a. Mẫu cấu trúc rẽ nhánh</a:t>
            </a:r>
          </a:p>
        </p:txBody>
      </p:sp>
      <p:sp>
        <p:nvSpPr>
          <p:cNvPr id="9" name="TextBox 8">
            <a:extLst>
              <a:ext uri="{FF2B5EF4-FFF2-40B4-BE49-F238E27FC236}">
                <a16:creationId xmlns:a16="http://schemas.microsoft.com/office/drawing/2014/main" id="{78E9FACE-03CC-424D-947F-24DF57425165}"/>
              </a:ext>
            </a:extLst>
          </p:cNvPr>
          <p:cNvSpPr txBox="1"/>
          <p:nvPr/>
        </p:nvSpPr>
        <p:spPr>
          <a:xfrm>
            <a:off x="5958246" y="5184360"/>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1b. Ví dụ thể hiện cấu trúc rẽ nhánh</a:t>
            </a: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4</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604675"/>
            <a:ext cx="10253013"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Em hãy vẽ sơ đồ khối thể hiện cấu trúc rẽ nhánh trong ví dụ ở </a:t>
            </a:r>
            <a:r>
              <a:rPr lang="en-US" sz="2800" i="1">
                <a:solidFill>
                  <a:srgbClr val="002060"/>
                </a:solidFill>
                <a:latin typeface="Times New Roman" panose="02020603050405020304" pitchFamily="18" charset="0"/>
                <a:cs typeface="Times New Roman" panose="02020603050405020304" pitchFamily="18" charset="0"/>
              </a:rPr>
              <a:t>Hình 1b</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976"/>
            <a:ext cx="1496291" cy="133003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B452DA1-FEF0-4850-85C0-AE35315EDD66}"/>
              </a:ext>
            </a:extLst>
          </p:cNvPr>
          <p:cNvGrpSpPr/>
          <p:nvPr/>
        </p:nvGrpSpPr>
        <p:grpSpPr>
          <a:xfrm>
            <a:off x="506377" y="2069488"/>
            <a:ext cx="4836976" cy="3587538"/>
            <a:chOff x="3467100" y="2201113"/>
            <a:chExt cx="5257800" cy="4565371"/>
          </a:xfrm>
        </p:grpSpPr>
        <p:grpSp>
          <p:nvGrpSpPr>
            <p:cNvPr id="10" name="Group 17">
              <a:extLst>
                <a:ext uri="{FF2B5EF4-FFF2-40B4-BE49-F238E27FC236}">
                  <a16:creationId xmlns:a16="http://schemas.microsoft.com/office/drawing/2014/main" id="{618468F4-A19B-4CE5-BEA3-C560063FC4EE}"/>
                </a:ext>
              </a:extLst>
            </p:cNvPr>
            <p:cNvGrpSpPr>
              <a:grpSpLocks/>
            </p:cNvGrpSpPr>
            <p:nvPr/>
          </p:nvGrpSpPr>
          <p:grpSpPr bwMode="auto">
            <a:xfrm>
              <a:off x="3467100" y="2201113"/>
              <a:ext cx="5257800" cy="4565371"/>
              <a:chOff x="192" y="1348"/>
              <a:chExt cx="1824" cy="1434"/>
            </a:xfrm>
          </p:grpSpPr>
          <p:sp>
            <p:nvSpPr>
              <p:cNvPr id="13" name="AutoShape 18">
                <a:extLst>
                  <a:ext uri="{FF2B5EF4-FFF2-40B4-BE49-F238E27FC236}">
                    <a16:creationId xmlns:a16="http://schemas.microsoft.com/office/drawing/2014/main" id="{CFED5609-E781-4086-A669-BECB14A0301E}"/>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Điều kiện</a:t>
                </a:r>
              </a:p>
            </p:txBody>
          </p:sp>
          <p:sp>
            <p:nvSpPr>
              <p:cNvPr id="14" name="Line 19">
                <a:extLst>
                  <a:ext uri="{FF2B5EF4-FFF2-40B4-BE49-F238E27FC236}">
                    <a16:creationId xmlns:a16="http://schemas.microsoft.com/office/drawing/2014/main" id="{B3A30C2A-5B5B-4817-BE2D-F70E9B7A6A79}"/>
                  </a:ext>
                </a:extLst>
              </p:cNvPr>
              <p:cNvSpPr>
                <a:spLocks noChangeShapeType="1"/>
              </p:cNvSpPr>
              <p:nvPr/>
            </p:nvSpPr>
            <p:spPr bwMode="auto">
              <a:xfrm>
                <a:off x="599" y="1348"/>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5" name="Rectangle 20">
                <a:extLst>
                  <a:ext uri="{FF2B5EF4-FFF2-40B4-BE49-F238E27FC236}">
                    <a16:creationId xmlns:a16="http://schemas.microsoft.com/office/drawing/2014/main" id="{F071BC00-7E0D-4115-9FE3-7BC8254C6FF0}"/>
                  </a:ext>
                </a:extLst>
              </p:cNvPr>
              <p:cNvSpPr>
                <a:spLocks noChangeArrowheads="1"/>
              </p:cNvSpPr>
              <p:nvPr/>
            </p:nvSpPr>
            <p:spPr bwMode="auto">
              <a:xfrm>
                <a:off x="1248" y="1632"/>
                <a:ext cx="768" cy="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Nhánh đúng</a:t>
                </a:r>
              </a:p>
            </p:txBody>
          </p:sp>
          <p:sp>
            <p:nvSpPr>
              <p:cNvPr id="16" name="Line 21">
                <a:extLst>
                  <a:ext uri="{FF2B5EF4-FFF2-40B4-BE49-F238E27FC236}">
                    <a16:creationId xmlns:a16="http://schemas.microsoft.com/office/drawing/2014/main" id="{0E7E87CB-4713-402B-9608-E8911EFB35AA}"/>
                  </a:ext>
                </a:extLst>
              </p:cNvPr>
              <p:cNvSpPr>
                <a:spLocks noChangeShapeType="1"/>
              </p:cNvSpPr>
              <p:nvPr/>
            </p:nvSpPr>
            <p:spPr bwMode="auto">
              <a:xfrm>
                <a:off x="1008" y="1776"/>
                <a:ext cx="24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7" name="Line 22">
                <a:extLst>
                  <a:ext uri="{FF2B5EF4-FFF2-40B4-BE49-F238E27FC236}">
                    <a16:creationId xmlns:a16="http://schemas.microsoft.com/office/drawing/2014/main" id="{2983FAE6-8889-430F-8F31-B40490E10177}"/>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18" name="Line 23">
                <a:extLst>
                  <a:ext uri="{FF2B5EF4-FFF2-40B4-BE49-F238E27FC236}">
                    <a16:creationId xmlns:a16="http://schemas.microsoft.com/office/drawing/2014/main" id="{DFC5F596-698B-44C1-BC19-2B6D3A28DFFA}"/>
                  </a:ext>
                </a:extLst>
              </p:cNvPr>
              <p:cNvSpPr>
                <a:spLocks noChangeShapeType="1"/>
              </p:cNvSpPr>
              <p:nvPr/>
            </p:nvSpPr>
            <p:spPr bwMode="auto">
              <a:xfrm>
                <a:off x="596" y="2649"/>
                <a:ext cx="1008"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4">
                <a:extLst>
                  <a:ext uri="{FF2B5EF4-FFF2-40B4-BE49-F238E27FC236}">
                    <a16:creationId xmlns:a16="http://schemas.microsoft.com/office/drawing/2014/main" id="{10622ECF-2268-4CCA-A563-EC041457188D}"/>
                  </a:ext>
                </a:extLst>
              </p:cNvPr>
              <p:cNvSpPr>
                <a:spLocks noChangeShapeType="1"/>
              </p:cNvSpPr>
              <p:nvPr/>
            </p:nvSpPr>
            <p:spPr bwMode="auto">
              <a:xfrm>
                <a:off x="1594" y="1920"/>
                <a:ext cx="0" cy="8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1" name="Text Box 25">
              <a:extLst>
                <a:ext uri="{FF2B5EF4-FFF2-40B4-BE49-F238E27FC236}">
                  <a16:creationId xmlns:a16="http://schemas.microsoft.com/office/drawing/2014/main" id="{32E80DC5-E9A1-42AD-94F3-1E95C947BF54}"/>
                </a:ext>
              </a:extLst>
            </p:cNvPr>
            <p:cNvSpPr txBox="1">
              <a:spLocks noChangeArrowheads="1"/>
            </p:cNvSpPr>
            <p:nvPr/>
          </p:nvSpPr>
          <p:spPr bwMode="auto">
            <a:xfrm>
              <a:off x="5680912" y="3050790"/>
              <a:ext cx="830179"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a:t>
              </a:r>
            </a:p>
          </p:txBody>
        </p:sp>
        <p:sp>
          <p:nvSpPr>
            <p:cNvPr id="12" name="Text Box 26">
              <a:extLst>
                <a:ext uri="{FF2B5EF4-FFF2-40B4-BE49-F238E27FC236}">
                  <a16:creationId xmlns:a16="http://schemas.microsoft.com/office/drawing/2014/main" id="{3BA54E4F-1ECF-43E1-B7B6-FB08F2C834A7}"/>
                </a:ext>
              </a:extLst>
            </p:cNvPr>
            <p:cNvSpPr txBox="1">
              <a:spLocks noChangeArrowheads="1"/>
            </p:cNvSpPr>
            <p:nvPr/>
          </p:nvSpPr>
          <p:spPr bwMode="auto">
            <a:xfrm>
              <a:off x="4198608" y="4256291"/>
              <a:ext cx="830179"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S</a:t>
              </a:r>
            </a:p>
          </p:txBody>
        </p:sp>
        <p:sp>
          <p:nvSpPr>
            <p:cNvPr id="20" name="Rectangle 20">
              <a:extLst>
                <a:ext uri="{FF2B5EF4-FFF2-40B4-BE49-F238E27FC236}">
                  <a16:creationId xmlns:a16="http://schemas.microsoft.com/office/drawing/2014/main" id="{F80E7F08-59A6-4455-86B0-E9DA39751570}"/>
                </a:ext>
              </a:extLst>
            </p:cNvPr>
            <p:cNvSpPr>
              <a:spLocks noChangeArrowheads="1"/>
            </p:cNvSpPr>
            <p:nvPr/>
          </p:nvSpPr>
          <p:spPr bwMode="auto">
            <a:xfrm>
              <a:off x="3506793" y="4822934"/>
              <a:ext cx="2213811" cy="9168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Nhánh sai</a:t>
              </a:r>
            </a:p>
          </p:txBody>
        </p:sp>
        <p:sp>
          <p:nvSpPr>
            <p:cNvPr id="23" name="Line 22">
              <a:extLst>
                <a:ext uri="{FF2B5EF4-FFF2-40B4-BE49-F238E27FC236}">
                  <a16:creationId xmlns:a16="http://schemas.microsoft.com/office/drawing/2014/main" id="{0779B9CC-8C0A-4877-BD43-6AAB6FDEE549}"/>
                </a:ext>
              </a:extLst>
            </p:cNvPr>
            <p:cNvSpPr>
              <a:spLocks noChangeShapeType="1"/>
            </p:cNvSpPr>
            <p:nvPr/>
          </p:nvSpPr>
          <p:spPr bwMode="auto">
            <a:xfrm>
              <a:off x="4631657" y="5739828"/>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grpSp>
        <p:nvGrpSpPr>
          <p:cNvPr id="4" name="Group 3">
            <a:extLst>
              <a:ext uri="{FF2B5EF4-FFF2-40B4-BE49-F238E27FC236}">
                <a16:creationId xmlns:a16="http://schemas.microsoft.com/office/drawing/2014/main" id="{2265E384-935E-4ED1-BEF4-9AC7105068A5}"/>
              </a:ext>
            </a:extLst>
          </p:cNvPr>
          <p:cNvGrpSpPr/>
          <p:nvPr/>
        </p:nvGrpSpPr>
        <p:grpSpPr>
          <a:xfrm>
            <a:off x="6595832" y="1687448"/>
            <a:ext cx="5274021" cy="4412550"/>
            <a:chOff x="6595832" y="1687448"/>
            <a:chExt cx="5274021" cy="4412550"/>
          </a:xfrm>
        </p:grpSpPr>
        <p:grpSp>
          <p:nvGrpSpPr>
            <p:cNvPr id="21" name="Group 20">
              <a:extLst>
                <a:ext uri="{FF2B5EF4-FFF2-40B4-BE49-F238E27FC236}">
                  <a16:creationId xmlns:a16="http://schemas.microsoft.com/office/drawing/2014/main" id="{9106E46D-0483-422B-A166-F77CE0B7E3A6}"/>
                </a:ext>
              </a:extLst>
            </p:cNvPr>
            <p:cNvGrpSpPr/>
            <p:nvPr/>
          </p:nvGrpSpPr>
          <p:grpSpPr>
            <a:xfrm>
              <a:off x="6595832" y="2298711"/>
              <a:ext cx="5274021" cy="3801287"/>
              <a:chOff x="3467100" y="2786906"/>
              <a:chExt cx="4955131" cy="3801287"/>
            </a:xfrm>
          </p:grpSpPr>
          <p:grpSp>
            <p:nvGrpSpPr>
              <p:cNvPr id="24" name="Group 17">
                <a:extLst>
                  <a:ext uri="{FF2B5EF4-FFF2-40B4-BE49-F238E27FC236}">
                    <a16:creationId xmlns:a16="http://schemas.microsoft.com/office/drawing/2014/main" id="{415B4D93-9C19-44DC-B998-39404F8037E0}"/>
                  </a:ext>
                </a:extLst>
              </p:cNvPr>
              <p:cNvGrpSpPr>
                <a:grpSpLocks/>
              </p:cNvGrpSpPr>
              <p:nvPr/>
            </p:nvGrpSpPr>
            <p:grpSpPr bwMode="auto">
              <a:xfrm>
                <a:off x="3467100" y="2786906"/>
                <a:ext cx="4955131" cy="3801287"/>
                <a:chOff x="192" y="1532"/>
                <a:chExt cx="1719" cy="1194"/>
              </a:xfrm>
            </p:grpSpPr>
            <p:sp>
              <p:nvSpPr>
                <p:cNvPr id="29" name="AutoShape 18">
                  <a:extLst>
                    <a:ext uri="{FF2B5EF4-FFF2-40B4-BE49-F238E27FC236}">
                      <a16:creationId xmlns:a16="http://schemas.microsoft.com/office/drawing/2014/main" id="{FBD907CB-CD1F-4D49-A3A1-6480F401905E}"/>
                    </a:ext>
                  </a:extLst>
                </p:cNvPr>
                <p:cNvSpPr>
                  <a:spLocks noChangeArrowheads="1"/>
                </p:cNvSpPr>
                <p:nvPr/>
              </p:nvSpPr>
              <p:spPr bwMode="auto">
                <a:xfrm>
                  <a:off x="192" y="1532"/>
                  <a:ext cx="816" cy="436"/>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a chia hết cho 2</a:t>
                  </a:r>
                </a:p>
              </p:txBody>
            </p:sp>
            <p:sp>
              <p:nvSpPr>
                <p:cNvPr id="31" name="Rectangle 20">
                  <a:extLst>
                    <a:ext uri="{FF2B5EF4-FFF2-40B4-BE49-F238E27FC236}">
                      <a16:creationId xmlns:a16="http://schemas.microsoft.com/office/drawing/2014/main" id="{748D48D7-C704-4D26-85CF-26C4AC5E466D}"/>
                    </a:ext>
                  </a:extLst>
                </p:cNvPr>
                <p:cNvSpPr>
                  <a:spLocks noChangeArrowheads="1"/>
                </p:cNvSpPr>
                <p:nvPr/>
              </p:nvSpPr>
              <p:spPr bwMode="auto">
                <a:xfrm>
                  <a:off x="1248" y="1632"/>
                  <a:ext cx="663" cy="2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In “Số chẵn”</a:t>
                  </a:r>
                </a:p>
              </p:txBody>
            </p:sp>
            <p:sp>
              <p:nvSpPr>
                <p:cNvPr id="32" name="Line 21">
                  <a:extLst>
                    <a:ext uri="{FF2B5EF4-FFF2-40B4-BE49-F238E27FC236}">
                      <a16:creationId xmlns:a16="http://schemas.microsoft.com/office/drawing/2014/main" id="{D018B11D-0B55-43F4-9F3A-0CB56B320305}"/>
                    </a:ext>
                  </a:extLst>
                </p:cNvPr>
                <p:cNvSpPr>
                  <a:spLocks noChangeShapeType="1"/>
                </p:cNvSpPr>
                <p:nvPr/>
              </p:nvSpPr>
              <p:spPr bwMode="auto">
                <a:xfrm>
                  <a:off x="1008" y="1745"/>
                  <a:ext cx="24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33" name="Line 22">
                  <a:extLst>
                    <a:ext uri="{FF2B5EF4-FFF2-40B4-BE49-F238E27FC236}">
                      <a16:creationId xmlns:a16="http://schemas.microsoft.com/office/drawing/2014/main" id="{A99BE000-371A-4893-BFCE-8BF4DEB6FBB3}"/>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34" name="Line 23">
                  <a:extLst>
                    <a:ext uri="{FF2B5EF4-FFF2-40B4-BE49-F238E27FC236}">
                      <a16:creationId xmlns:a16="http://schemas.microsoft.com/office/drawing/2014/main" id="{8C4283F2-7083-4EA4-840D-62438DA8FE2B}"/>
                    </a:ext>
                  </a:extLst>
                </p:cNvPr>
                <p:cNvSpPr>
                  <a:spLocks noChangeShapeType="1"/>
                </p:cNvSpPr>
                <p:nvPr/>
              </p:nvSpPr>
              <p:spPr bwMode="auto">
                <a:xfrm>
                  <a:off x="596" y="2540"/>
                  <a:ext cx="1008"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35" name="Line 24">
                  <a:extLst>
                    <a:ext uri="{FF2B5EF4-FFF2-40B4-BE49-F238E27FC236}">
                      <a16:creationId xmlns:a16="http://schemas.microsoft.com/office/drawing/2014/main" id="{2C647737-AB1A-46B1-A379-8B0C71C84272}"/>
                    </a:ext>
                  </a:extLst>
                </p:cNvPr>
                <p:cNvSpPr>
                  <a:spLocks noChangeShapeType="1"/>
                </p:cNvSpPr>
                <p:nvPr/>
              </p:nvSpPr>
              <p:spPr bwMode="auto">
                <a:xfrm>
                  <a:off x="1594" y="1864"/>
                  <a:ext cx="0" cy="86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25" name="Text Box 25">
                <a:extLst>
                  <a:ext uri="{FF2B5EF4-FFF2-40B4-BE49-F238E27FC236}">
                    <a16:creationId xmlns:a16="http://schemas.microsoft.com/office/drawing/2014/main" id="{D1D1A740-AABD-422C-9B09-A46BE84C2C77}"/>
                  </a:ext>
                </a:extLst>
              </p:cNvPr>
              <p:cNvSpPr txBox="1">
                <a:spLocks noChangeArrowheads="1"/>
              </p:cNvSpPr>
              <p:nvPr/>
            </p:nvSpPr>
            <p:spPr bwMode="auto">
              <a:xfrm>
                <a:off x="5680912" y="3050790"/>
                <a:ext cx="830179"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a:t>
                </a:r>
              </a:p>
            </p:txBody>
          </p:sp>
          <p:sp>
            <p:nvSpPr>
              <p:cNvPr id="26" name="Text Box 26">
                <a:extLst>
                  <a:ext uri="{FF2B5EF4-FFF2-40B4-BE49-F238E27FC236}">
                    <a16:creationId xmlns:a16="http://schemas.microsoft.com/office/drawing/2014/main" id="{BECA6E39-E073-484E-B290-A920547CA8DB}"/>
                  </a:ext>
                </a:extLst>
              </p:cNvPr>
              <p:cNvSpPr txBox="1">
                <a:spLocks noChangeArrowheads="1"/>
              </p:cNvSpPr>
              <p:nvPr/>
            </p:nvSpPr>
            <p:spPr bwMode="auto">
              <a:xfrm>
                <a:off x="4198608" y="4256291"/>
                <a:ext cx="830179"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a:solidFill>
                      <a:schemeClr val="tx1"/>
                    </a:solidFill>
                    <a:latin typeface="Times New Roman" panose="02020603050405020304" pitchFamily="18" charset="0"/>
                    <a:cs typeface="Times New Roman" panose="02020603050405020304" pitchFamily="18" charset="0"/>
                  </a:rPr>
                  <a:t>S</a:t>
                </a:r>
              </a:p>
            </p:txBody>
          </p:sp>
          <p:sp>
            <p:nvSpPr>
              <p:cNvPr id="27" name="Rectangle 20">
                <a:extLst>
                  <a:ext uri="{FF2B5EF4-FFF2-40B4-BE49-F238E27FC236}">
                    <a16:creationId xmlns:a16="http://schemas.microsoft.com/office/drawing/2014/main" id="{FB8D42A9-B2CD-41CE-8DD3-F0DC3DC1270A}"/>
                  </a:ext>
                </a:extLst>
              </p:cNvPr>
              <p:cNvSpPr>
                <a:spLocks noChangeArrowheads="1"/>
              </p:cNvSpPr>
              <p:nvPr/>
            </p:nvSpPr>
            <p:spPr bwMode="auto">
              <a:xfrm>
                <a:off x="3519810" y="4795224"/>
                <a:ext cx="2213811" cy="5665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FF"/>
                    </a:solidFill>
                    <a:latin typeface="Times New Roman" panose="02020603050405020304" pitchFamily="18" charset="0"/>
                  </a:rPr>
                  <a:t>In “Số lẻ”</a:t>
                </a:r>
              </a:p>
            </p:txBody>
          </p:sp>
          <p:sp>
            <p:nvSpPr>
              <p:cNvPr id="28" name="Line 22">
                <a:extLst>
                  <a:ext uri="{FF2B5EF4-FFF2-40B4-BE49-F238E27FC236}">
                    <a16:creationId xmlns:a16="http://schemas.microsoft.com/office/drawing/2014/main" id="{D8410B39-9980-41B4-90A0-62F91038EE8C}"/>
                  </a:ext>
                </a:extLst>
              </p:cNvPr>
              <p:cNvSpPr>
                <a:spLocks noChangeShapeType="1"/>
              </p:cNvSpPr>
              <p:nvPr/>
            </p:nvSpPr>
            <p:spPr bwMode="auto">
              <a:xfrm>
                <a:off x="4631657" y="5393465"/>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
          <p:nvSpPr>
            <p:cNvPr id="36" name="Line 22">
              <a:extLst>
                <a:ext uri="{FF2B5EF4-FFF2-40B4-BE49-F238E27FC236}">
                  <a16:creationId xmlns:a16="http://schemas.microsoft.com/office/drawing/2014/main" id="{FB3E8B81-74D9-4655-B3B7-5A406C3A4C8F}"/>
                </a:ext>
              </a:extLst>
            </p:cNvPr>
            <p:cNvSpPr>
              <a:spLocks noChangeShapeType="1"/>
            </p:cNvSpPr>
            <p:nvPr/>
          </p:nvSpPr>
          <p:spPr bwMode="auto">
            <a:xfrm>
              <a:off x="7835334" y="1687448"/>
              <a:ext cx="0" cy="611263"/>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Tree>
    <p:extLst>
      <p:ext uri="{BB962C8B-B14F-4D97-AF65-F5344CB8AC3E}">
        <p14:creationId xmlns:p14="http://schemas.microsoft.com/office/powerpoint/2010/main" val="523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2. điều kiện rẽ nhánh</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5</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523220"/>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&lt;điều kiện&gt;: </a:t>
            </a:r>
            <a:r>
              <a:rPr lang="en-US" sz="2800">
                <a:latin typeface="Times New Roman" panose="02020603050405020304" pitchFamily="18" charset="0"/>
                <a:cs typeface="Times New Roman" panose="02020603050405020304" pitchFamily="18" charset="0"/>
              </a:rPr>
              <a:t>là biểu thức nhận giá trị logic True hoặc False</a:t>
            </a: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508343"/>
            <a:ext cx="5591022" cy="461665"/>
          </a:xfrm>
          <a:prstGeom prst="rect">
            <a:avLst/>
          </a:prstGeom>
          <a:noFill/>
        </p:spPr>
        <p:txBody>
          <a:bodyPr wrap="square">
            <a:spAutoFit/>
          </a:bodyPr>
          <a:lstStyle/>
          <a:p>
            <a:pPr algn="ctr">
              <a:spcBef>
                <a:spcPts val="600"/>
              </a:spcBef>
              <a:spcAft>
                <a:spcPts val="600"/>
              </a:spcAft>
            </a:pPr>
            <a:r>
              <a:rPr lang="en-US" sz="2400" i="1">
                <a:solidFill>
                  <a:srgbClr val="C00000"/>
                </a:solidFill>
                <a:latin typeface="Times New Roman" panose="02020603050405020304" pitchFamily="18" charset="0"/>
                <a:cs typeface="Times New Roman" panose="02020603050405020304" pitchFamily="18" charset="0"/>
              </a:rPr>
              <a:t>Bảng 1. Kí hiệu phép so sánh trong Python</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969552056"/>
              </p:ext>
            </p:extLst>
          </p:nvPr>
        </p:nvGraphicFramePr>
        <p:xfrm>
          <a:off x="1587863" y="2162921"/>
          <a:ext cx="8128000" cy="320040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So sánh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Kí hiệu trong Python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r>
                        <a:rPr lang="en-US" sz="2400">
                          <a:latin typeface="Times New Roman" panose="02020603050405020304" pitchFamily="18" charset="0"/>
                          <a:cs typeface="Times New Roman" panose="02020603050405020304" pitchFamily="18" charset="0"/>
                        </a:rPr>
                        <a:t>Lớn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r>
                        <a:rPr lang="en-US" sz="2400">
                          <a:latin typeface="Times New Roman" panose="02020603050405020304" pitchFamily="18" charset="0"/>
                          <a:cs typeface="Times New Roman" panose="02020603050405020304" pitchFamily="18" charset="0"/>
                        </a:rPr>
                        <a:t>Lớn hơn hoặc 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r>
                        <a:rPr lang="en-US" sz="2400">
                          <a:latin typeface="Times New Roman" panose="02020603050405020304" pitchFamily="18" charset="0"/>
                          <a:cs typeface="Times New Roman" panose="02020603050405020304" pitchFamily="18" charset="0"/>
                        </a:rPr>
                        <a:t>Nhỏ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r h="370840">
                <a:tc>
                  <a:txBody>
                    <a:bodyPr/>
                    <a:lstStyle/>
                    <a:p>
                      <a:r>
                        <a:rPr lang="en-US" sz="2400">
                          <a:latin typeface="Times New Roman" panose="02020603050405020304" pitchFamily="18" charset="0"/>
                          <a:cs typeface="Times New Roman" panose="02020603050405020304" pitchFamily="18" charset="0"/>
                        </a:rPr>
                        <a:t>Nhỏ hơn hoặc 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331848"/>
                  </a:ext>
                </a:extLst>
              </a:tr>
              <a:tr h="370840">
                <a:tc>
                  <a:txBody>
                    <a:bodyPr/>
                    <a:lstStyle/>
                    <a:p>
                      <a:r>
                        <a:rPr lang="en-US" sz="2400">
                          <a:latin typeface="Times New Roman" panose="02020603050405020304" pitchFamily="18" charset="0"/>
                          <a:cs typeface="Times New Roman" panose="02020603050405020304" pitchFamily="18" charset="0"/>
                        </a:rPr>
                        <a:t>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21152"/>
                  </a:ext>
                </a:extLst>
              </a:tr>
              <a:tr h="370840">
                <a:tc>
                  <a:txBody>
                    <a:bodyPr/>
                    <a:lstStyle/>
                    <a:p>
                      <a:r>
                        <a:rPr lang="en-US" sz="2400">
                          <a:latin typeface="Times New Roman" panose="02020603050405020304" pitchFamily="18" charset="0"/>
                          <a:cs typeface="Times New Roman" panose="02020603050405020304" pitchFamily="18" charset="0"/>
                        </a:rPr>
                        <a:t>Khác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737626"/>
                  </a:ext>
                </a:extLst>
              </a:tr>
            </a:tbl>
          </a:graphicData>
        </a:graphic>
      </p:graphicFrame>
    </p:spTree>
    <p:extLst>
      <p:ext uri="{BB962C8B-B14F-4D97-AF65-F5344CB8AC3E}">
        <p14:creationId xmlns:p14="http://schemas.microsoft.com/office/powerpoint/2010/main" val="1476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1</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6</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188720"/>
            <a:ext cx="10953384" cy="954107"/>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Bảng 2 </a:t>
            </a:r>
            <a:r>
              <a:rPr lang="en-US" sz="2800" i="1">
                <a:latin typeface="Times New Roman" panose="02020603050405020304" pitchFamily="18" charset="0"/>
                <a:cs typeface="Times New Roman" panose="02020603050405020304" pitchFamily="18" charset="0"/>
              </a:rPr>
              <a:t>minh họa một số </a:t>
            </a:r>
            <a:r>
              <a:rPr lang="en-US" sz="2800" i="1">
                <a:solidFill>
                  <a:srgbClr val="0070C0"/>
                </a:solidFill>
                <a:latin typeface="Times New Roman" panose="02020603050405020304" pitchFamily="18" charset="0"/>
                <a:cs typeface="Times New Roman" panose="02020603050405020304" pitchFamily="18" charset="0"/>
              </a:rPr>
              <a:t>&lt;điều kiện&gt; </a:t>
            </a:r>
            <a:r>
              <a:rPr lang="en-US" sz="2800" i="1">
                <a:latin typeface="Times New Roman" panose="02020603050405020304" pitchFamily="18" charset="0"/>
                <a:cs typeface="Times New Roman" panose="02020603050405020304" pitchFamily="18" charset="0"/>
              </a:rPr>
              <a:t>được biểu diễn bằng phép so sánh viết trong Python và giá trị logic tương ứng của nó</a:t>
            </a: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438447"/>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Bảng 2. Một số phép toán quan hệ</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3607274275"/>
              </p:ext>
            </p:extLst>
          </p:nvPr>
        </p:nvGraphicFramePr>
        <p:xfrm>
          <a:off x="2055424" y="2633975"/>
          <a:ext cx="8128000" cy="265176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Điều kiện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Giá trị logic của điều kiện với A = 5, 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pPr algn="ctr"/>
                      <a:r>
                        <a:rPr lang="en-US" sz="2400">
                          <a:latin typeface="Times New Roman" panose="02020603050405020304" pitchFamily="18" charset="0"/>
                          <a:cs typeface="Times New Roman" panose="02020603050405020304" pitchFamily="18" charset="0"/>
                        </a:rPr>
                        <a:t>A &lt;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pPr algn="ctr"/>
                      <a:r>
                        <a:rPr lang="en-US" sz="2400">
                          <a:latin typeface="Times New Roman" panose="02020603050405020304" pitchFamily="18" charset="0"/>
                          <a:cs typeface="Times New Roman" panose="02020603050405020304" pitchFamily="18" charset="0"/>
                        </a:rPr>
                        <a:t>A*A + B*B &lt;=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pPr algn="ctr"/>
                      <a:r>
                        <a:rPr lang="en-US" sz="2400">
                          <a:latin typeface="Times New Roman" panose="02020603050405020304" pitchFamily="18" charset="0"/>
                          <a:cs typeface="Times New Roman" panose="02020603050405020304" pitchFamily="18" charset="0"/>
                        </a:rPr>
                        <a:t>A + 5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r h="370840">
                <a:tc>
                  <a:txBody>
                    <a:bodyPr/>
                    <a:lstStyle/>
                    <a:p>
                      <a:pPr algn="ctr"/>
                      <a:r>
                        <a:rPr lang="en-US" sz="2400">
                          <a:latin typeface="Times New Roman" panose="02020603050405020304" pitchFamily="18" charset="0"/>
                          <a:cs typeface="Times New Roman" panose="02020603050405020304" pitchFamily="18" charset="0"/>
                        </a:rPr>
                        <a:t>2*A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331848"/>
                  </a:ext>
                </a:extLst>
              </a:tr>
            </a:tbl>
          </a:graphicData>
        </a:graphic>
      </p:graphicFrame>
    </p:spTree>
    <p:extLst>
      <p:ext uri="{BB962C8B-B14F-4D97-AF65-F5344CB8AC3E}">
        <p14:creationId xmlns:p14="http://schemas.microsoft.com/office/powerpoint/2010/main" val="32048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Một số phép toán logic</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7</a:t>
            </a:fld>
            <a:endParaRPr lang="en-US" dirty="0"/>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508343"/>
            <a:ext cx="5591022" cy="461665"/>
          </a:xfrm>
          <a:prstGeom prst="rect">
            <a:avLst/>
          </a:prstGeom>
          <a:noFill/>
        </p:spPr>
        <p:txBody>
          <a:bodyPr wrap="square">
            <a:spAutoFit/>
          </a:bodyPr>
          <a:lstStyle/>
          <a:p>
            <a:pPr algn="ctr">
              <a:spcBef>
                <a:spcPts val="600"/>
              </a:spcBef>
              <a:spcAft>
                <a:spcPts val="600"/>
              </a:spcAft>
            </a:pPr>
            <a:r>
              <a:rPr lang="en-US" sz="2400" i="1">
                <a:solidFill>
                  <a:srgbClr val="C00000"/>
                </a:solidFill>
                <a:latin typeface="Times New Roman" panose="02020603050405020304" pitchFamily="18" charset="0"/>
                <a:cs typeface="Times New Roman" panose="02020603050405020304" pitchFamily="18" charset="0"/>
              </a:rPr>
              <a:t>Hình 2. Một số phép toán logic</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3334378710"/>
              </p:ext>
            </p:extLst>
          </p:nvPr>
        </p:nvGraphicFramePr>
        <p:xfrm>
          <a:off x="1101443" y="1641763"/>
          <a:ext cx="10190011" cy="3574474"/>
        </p:xfrm>
        <a:graphic>
          <a:graphicData uri="http://schemas.openxmlformats.org/drawingml/2006/table">
            <a:tbl>
              <a:tblPr firstRow="1" bandRow="1">
                <a:tableStyleId>{1E171933-4619-4E11-9A3F-F7608DF75F80}</a:tableStyleId>
              </a:tblPr>
              <a:tblGrid>
                <a:gridCol w="2217988">
                  <a:extLst>
                    <a:ext uri="{9D8B030D-6E8A-4147-A177-3AD203B41FA5}">
                      <a16:colId xmlns:a16="http://schemas.microsoft.com/office/drawing/2014/main" val="1039124764"/>
                    </a:ext>
                  </a:extLst>
                </a:gridCol>
                <a:gridCol w="2409325">
                  <a:extLst>
                    <a:ext uri="{9D8B030D-6E8A-4147-A177-3AD203B41FA5}">
                      <a16:colId xmlns:a16="http://schemas.microsoft.com/office/drawing/2014/main" val="441433816"/>
                    </a:ext>
                  </a:extLst>
                </a:gridCol>
                <a:gridCol w="5562698">
                  <a:extLst>
                    <a:ext uri="{9D8B030D-6E8A-4147-A177-3AD203B41FA5}">
                      <a16:colId xmlns:a16="http://schemas.microsoft.com/office/drawing/2014/main" val="2132690229"/>
                    </a:ext>
                  </a:extLst>
                </a:gridCol>
              </a:tblGrid>
              <a:tr h="638299">
                <a:tc>
                  <a:txBody>
                    <a:bodyPr/>
                    <a:lstStyle/>
                    <a:p>
                      <a:pPr algn="ctr"/>
                      <a:r>
                        <a:rPr lang="en-US" sz="2400">
                          <a:latin typeface="Times New Roman" panose="02020603050405020304" pitchFamily="18" charset="0"/>
                          <a:cs typeface="Times New Roman" panose="02020603050405020304" pitchFamily="18" charset="0"/>
                        </a:rPr>
                        <a:t>Phép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Biểu thức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Ý nghĩa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1148938">
                <a:tc>
                  <a:txBody>
                    <a:bodyPr/>
                    <a:lstStyle/>
                    <a:p>
                      <a:pPr algn="ctr"/>
                      <a:r>
                        <a:rPr lang="en-US" sz="2400">
                          <a:latin typeface="Times New Roman" panose="02020603050405020304" pitchFamily="18" charset="0"/>
                          <a:cs typeface="Times New Roman" panose="02020603050405020304" pitchFamily="18" charset="0"/>
                        </a:rPr>
                        <a:t>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x and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Cho kết quả True khi và chỉ khi x và y đều nhận giá trị 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1148938">
                <a:tc>
                  <a:txBody>
                    <a:bodyPr/>
                    <a:lstStyle/>
                    <a:p>
                      <a:pPr algn="ctr"/>
                      <a:r>
                        <a:rPr lang="en-US" sz="2400">
                          <a:latin typeface="Times New Roman" panose="02020603050405020304" pitchFamily="18" charset="0"/>
                          <a:cs typeface="Times New Roman" panose="02020603050405020304" pitchFamily="18" charset="0"/>
                        </a:rPr>
                        <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x or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Cho kết quả False khi và chỉ khi x và y đều nhận giá trị 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638299">
                <a:tc>
                  <a:txBody>
                    <a:bodyPr/>
                    <a:lstStyle/>
                    <a:p>
                      <a:pPr algn="ctr"/>
                      <a:r>
                        <a:rPr lang="en-US" sz="2400">
                          <a:latin typeface="Times New Roman" panose="02020603050405020304" pitchFamily="18" charset="0"/>
                          <a:cs typeface="Times New Roman" panose="02020603050405020304" pitchFamily="18" charset="0"/>
                        </a:rPr>
                        <a:t>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not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Đảo giá trị logic của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bl>
          </a:graphicData>
        </a:graphic>
      </p:graphicFrame>
    </p:spTree>
    <p:extLst>
      <p:ext uri="{BB962C8B-B14F-4D97-AF65-F5344CB8AC3E}">
        <p14:creationId xmlns:p14="http://schemas.microsoft.com/office/powerpoint/2010/main" val="14726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Ví dụ 2</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8</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188720"/>
            <a:ext cx="10953384" cy="954107"/>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Bảng 3 cho ta một số ví dụ về &lt;điều kiện&gt; được tạo thành do kết nối một vài biểu thức logic lại bằng các phép tính logic</a:t>
            </a:r>
            <a:endParaRPr lang="en-US" sz="2800" i="1">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3134235" y="5438447"/>
            <a:ext cx="5591022"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Bảng 3. Ví dụ tính biểu thức logic</a:t>
            </a:r>
          </a:p>
        </p:txBody>
      </p:sp>
      <p:graphicFrame>
        <p:nvGraphicFramePr>
          <p:cNvPr id="3" name="Table 5">
            <a:extLst>
              <a:ext uri="{FF2B5EF4-FFF2-40B4-BE49-F238E27FC236}">
                <a16:creationId xmlns:a16="http://schemas.microsoft.com/office/drawing/2014/main" id="{D2DE6B1D-D843-4179-8029-6E4A5D1AD2A3}"/>
              </a:ext>
            </a:extLst>
          </p:cNvPr>
          <p:cNvGraphicFramePr>
            <a:graphicFrameLocks noGrp="1"/>
          </p:cNvGraphicFramePr>
          <p:nvPr>
            <p:extLst>
              <p:ext uri="{D42A27DB-BD31-4B8C-83A1-F6EECF244321}">
                <p14:modId xmlns:p14="http://schemas.microsoft.com/office/powerpoint/2010/main" val="1591932390"/>
              </p:ext>
            </p:extLst>
          </p:nvPr>
        </p:nvGraphicFramePr>
        <p:xfrm>
          <a:off x="2055424" y="2633975"/>
          <a:ext cx="8128000" cy="219456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39124764"/>
                    </a:ext>
                  </a:extLst>
                </a:gridCol>
                <a:gridCol w="4064000">
                  <a:extLst>
                    <a:ext uri="{9D8B030D-6E8A-4147-A177-3AD203B41FA5}">
                      <a16:colId xmlns:a16="http://schemas.microsoft.com/office/drawing/2014/main" val="441433816"/>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Điều kiện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Giá trị của biểu thức logic điều kiện A = 5, 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504103"/>
                  </a:ext>
                </a:extLst>
              </a:tr>
              <a:tr h="370840">
                <a:tc>
                  <a:txBody>
                    <a:bodyPr/>
                    <a:lstStyle/>
                    <a:p>
                      <a:pPr algn="ctr"/>
                      <a:r>
                        <a:rPr lang="en-US" sz="2400">
                          <a:latin typeface="Times New Roman" panose="02020603050405020304" pitchFamily="18" charset="0"/>
                          <a:cs typeface="Times New Roman" panose="02020603050405020304" pitchFamily="18" charset="0"/>
                        </a:rPr>
                        <a:t>(A &lt; B) and (A + 5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742644"/>
                  </a:ext>
                </a:extLst>
              </a:tr>
              <a:tr h="370840">
                <a:tc>
                  <a:txBody>
                    <a:bodyPr/>
                    <a:lstStyle/>
                    <a:p>
                      <a:pPr algn="ctr"/>
                      <a:r>
                        <a:rPr lang="en-US" sz="2400">
                          <a:latin typeface="Times New Roman" panose="02020603050405020304" pitchFamily="18" charset="0"/>
                          <a:cs typeface="Times New Roman" panose="02020603050405020304" pitchFamily="18" charset="0"/>
                        </a:rPr>
                        <a:t>(3*A &gt; B) or (2*A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339890"/>
                  </a:ext>
                </a:extLst>
              </a:tr>
              <a:tr h="370840">
                <a:tc>
                  <a:txBody>
                    <a:bodyPr/>
                    <a:lstStyle/>
                    <a:p>
                      <a:pPr algn="ctr"/>
                      <a:r>
                        <a:rPr lang="en-US" sz="2400">
                          <a:latin typeface="Times New Roman" panose="02020603050405020304" pitchFamily="18" charset="0"/>
                          <a:cs typeface="Times New Roman" panose="02020603050405020304" pitchFamily="18" charset="0"/>
                        </a:rPr>
                        <a:t>not (A*A + B*B &lt;=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632264"/>
                  </a:ext>
                </a:extLst>
              </a:tr>
            </a:tbl>
          </a:graphicData>
        </a:graphic>
      </p:graphicFrame>
    </p:spTree>
    <p:extLst>
      <p:ext uri="{BB962C8B-B14F-4D97-AF65-F5344CB8AC3E}">
        <p14:creationId xmlns:p14="http://schemas.microsoft.com/office/powerpoint/2010/main" val="5266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3. Câu lệnh rẽ nhánh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python</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9</a:t>
            </a:fld>
            <a:endParaRPr lang="en-US" dirty="0"/>
          </a:p>
        </p:txBody>
      </p:sp>
      <p:sp>
        <p:nvSpPr>
          <p:cNvPr id="7" name="TextBox 6">
            <a:extLst>
              <a:ext uri="{FF2B5EF4-FFF2-40B4-BE49-F238E27FC236}">
                <a16:creationId xmlns:a16="http://schemas.microsoft.com/office/drawing/2014/main" id="{EDEF433C-A90D-4BC9-B4BF-51D880516654}"/>
              </a:ext>
            </a:extLst>
          </p:cNvPr>
          <p:cNvSpPr txBox="1"/>
          <p:nvPr/>
        </p:nvSpPr>
        <p:spPr>
          <a:xfrm>
            <a:off x="642732" y="1494679"/>
            <a:ext cx="10953384" cy="1107996"/>
          </a:xfrm>
          <a:prstGeom prst="rect">
            <a:avLst/>
          </a:prstGeom>
          <a:noFill/>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Python cung cấp hai câu lệnh rẽ nhánh cơ bản:</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Câu lệnh rẽ nhánh if</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8E9FACE-03CC-424D-947F-24DF57425165}"/>
              </a:ext>
            </a:extLst>
          </p:cNvPr>
          <p:cNvSpPr txBox="1"/>
          <p:nvPr/>
        </p:nvSpPr>
        <p:spPr>
          <a:xfrm>
            <a:off x="1820094" y="5360806"/>
            <a:ext cx="7209963" cy="461665"/>
          </a:xfrm>
          <a:prstGeom prst="rect">
            <a:avLst/>
          </a:prstGeom>
          <a:noFill/>
        </p:spPr>
        <p:txBody>
          <a:bodyPr wrap="square">
            <a:spAutoFit/>
          </a:bodyPr>
          <a:lstStyle/>
          <a:p>
            <a:pPr algn="ctr">
              <a:spcBef>
                <a:spcPts val="600"/>
              </a:spcBef>
              <a:spcAft>
                <a:spcPts val="600"/>
              </a:spcAft>
            </a:pPr>
            <a:r>
              <a:rPr lang="en-US" sz="2400" i="1">
                <a:solidFill>
                  <a:srgbClr val="002060"/>
                </a:solidFill>
                <a:latin typeface="Times New Roman" panose="02020603050405020304" pitchFamily="18" charset="0"/>
                <a:cs typeface="Times New Roman" panose="02020603050405020304" pitchFamily="18" charset="0"/>
              </a:rPr>
              <a:t>Hình 3. Cách viết và sơ đồ khối của câu lệnh if</a:t>
            </a:r>
          </a:p>
        </p:txBody>
      </p:sp>
      <p:sp>
        <p:nvSpPr>
          <p:cNvPr id="8" name="TextBox 7">
            <a:extLst>
              <a:ext uri="{FF2B5EF4-FFF2-40B4-BE49-F238E27FC236}">
                <a16:creationId xmlns:a16="http://schemas.microsoft.com/office/drawing/2014/main" id="{E89D616B-2C77-4249-A0DC-11DD388BBE82}"/>
              </a:ext>
            </a:extLst>
          </p:cNvPr>
          <p:cNvSpPr txBox="1"/>
          <p:nvPr/>
        </p:nvSpPr>
        <p:spPr>
          <a:xfrm>
            <a:off x="1150472" y="2922106"/>
            <a:ext cx="5591022" cy="1107996"/>
          </a:xfrm>
          <a:prstGeom prst="rect">
            <a:avLst/>
          </a:prstGeom>
          <a:noFill/>
          <a:ln>
            <a:solidFill>
              <a:srgbClr val="00B050"/>
            </a:solidFill>
          </a:ln>
        </p:spPr>
        <p:txBody>
          <a:bodyPr wrap="square">
            <a:spAutoFit/>
          </a:bodyPr>
          <a:lstStyle/>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if   </a:t>
            </a:r>
            <a:r>
              <a:rPr lang="en-US" sz="2800" i="1">
                <a:solidFill>
                  <a:srgbClr val="002060"/>
                </a:solidFill>
                <a:latin typeface="Times New Roman" panose="02020603050405020304" pitchFamily="18" charset="0"/>
                <a:cs typeface="Times New Roman" panose="02020603050405020304" pitchFamily="18" charset="0"/>
              </a:rPr>
              <a:t>&lt;điều kiện&gt;</a:t>
            </a:r>
            <a:r>
              <a:rPr lang="en-US" sz="2800" b="1" i="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i="1">
                <a:solidFill>
                  <a:srgbClr val="C00000"/>
                </a:solidFill>
                <a:latin typeface="Times New Roman" panose="02020603050405020304" pitchFamily="18" charset="0"/>
                <a:cs typeface="Times New Roman" panose="02020603050405020304" pitchFamily="18" charset="0"/>
              </a:rPr>
              <a:t>      </a:t>
            </a:r>
            <a:r>
              <a:rPr lang="en-US" sz="2800" i="1">
                <a:solidFill>
                  <a:srgbClr val="002060"/>
                </a:solidFill>
                <a:latin typeface="Times New Roman" panose="02020603050405020304" pitchFamily="18" charset="0"/>
                <a:cs typeface="Times New Roman" panose="02020603050405020304" pitchFamily="18" charset="0"/>
              </a:rPr>
              <a:t>câu lệnh hay nhóm câu lệnh</a:t>
            </a:r>
            <a:endParaRPr lang="en-US" sz="2800">
              <a:solidFill>
                <a:srgbClr val="00206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061731B7-FA09-4BDB-9752-AD52C2495413}"/>
              </a:ext>
            </a:extLst>
          </p:cNvPr>
          <p:cNvGrpSpPr/>
          <p:nvPr/>
        </p:nvGrpSpPr>
        <p:grpSpPr>
          <a:xfrm>
            <a:off x="7156081" y="1107334"/>
            <a:ext cx="3730297" cy="3879380"/>
            <a:chOff x="2249157" y="2248869"/>
            <a:chExt cx="5239122" cy="4117398"/>
          </a:xfrm>
        </p:grpSpPr>
        <p:grpSp>
          <p:nvGrpSpPr>
            <p:cNvPr id="11" name="Group 17">
              <a:extLst>
                <a:ext uri="{FF2B5EF4-FFF2-40B4-BE49-F238E27FC236}">
                  <a16:creationId xmlns:a16="http://schemas.microsoft.com/office/drawing/2014/main" id="{73F1A625-AD90-4851-8EAE-02DD2950266F}"/>
                </a:ext>
              </a:extLst>
            </p:cNvPr>
            <p:cNvGrpSpPr>
              <a:grpSpLocks/>
            </p:cNvGrpSpPr>
            <p:nvPr/>
          </p:nvGrpSpPr>
          <p:grpSpPr bwMode="auto">
            <a:xfrm>
              <a:off x="3467100" y="2248869"/>
              <a:ext cx="4021179" cy="3651662"/>
              <a:chOff x="192" y="1363"/>
              <a:chExt cx="1395" cy="1147"/>
            </a:xfrm>
          </p:grpSpPr>
          <p:sp>
            <p:nvSpPr>
              <p:cNvPr id="16" name="AutoShape 18">
                <a:extLst>
                  <a:ext uri="{FF2B5EF4-FFF2-40B4-BE49-F238E27FC236}">
                    <a16:creationId xmlns:a16="http://schemas.microsoft.com/office/drawing/2014/main" id="{F145CBD2-3A25-4B47-B4ED-AA8FF8B6E5C7}"/>
                  </a:ext>
                </a:extLst>
              </p:cNvPr>
              <p:cNvSpPr>
                <a:spLocks noChangeArrowheads="1"/>
              </p:cNvSpPr>
              <p:nvPr/>
            </p:nvSpPr>
            <p:spPr bwMode="auto">
              <a:xfrm>
                <a:off x="192" y="1584"/>
                <a:ext cx="816" cy="384"/>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Điều kiện</a:t>
                </a:r>
              </a:p>
            </p:txBody>
          </p:sp>
          <p:sp>
            <p:nvSpPr>
              <p:cNvPr id="17" name="Line 19">
                <a:extLst>
                  <a:ext uri="{FF2B5EF4-FFF2-40B4-BE49-F238E27FC236}">
                    <a16:creationId xmlns:a16="http://schemas.microsoft.com/office/drawing/2014/main" id="{204E71CB-E506-4DE0-BF1F-62BA87E40FB4}"/>
                  </a:ext>
                </a:extLst>
              </p:cNvPr>
              <p:cNvSpPr>
                <a:spLocks noChangeShapeType="1"/>
              </p:cNvSpPr>
              <p:nvPr/>
            </p:nvSpPr>
            <p:spPr bwMode="auto">
              <a:xfrm>
                <a:off x="592" y="1363"/>
                <a:ext cx="1" cy="224"/>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sp>
            <p:nvSpPr>
              <p:cNvPr id="19" name="Line 21">
                <a:extLst>
                  <a:ext uri="{FF2B5EF4-FFF2-40B4-BE49-F238E27FC236}">
                    <a16:creationId xmlns:a16="http://schemas.microsoft.com/office/drawing/2014/main" id="{20886DB9-34A1-4FF9-90F3-112B0EC17988}"/>
                  </a:ext>
                </a:extLst>
              </p:cNvPr>
              <p:cNvSpPr>
                <a:spLocks noChangeShapeType="1"/>
              </p:cNvSpPr>
              <p:nvPr/>
            </p:nvSpPr>
            <p:spPr bwMode="auto">
              <a:xfrm>
                <a:off x="1008" y="1776"/>
                <a:ext cx="579"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sz="2400"/>
              </a:p>
            </p:txBody>
          </p:sp>
          <p:sp>
            <p:nvSpPr>
              <p:cNvPr id="20" name="Line 22">
                <a:extLst>
                  <a:ext uri="{FF2B5EF4-FFF2-40B4-BE49-F238E27FC236}">
                    <a16:creationId xmlns:a16="http://schemas.microsoft.com/office/drawing/2014/main" id="{97071F25-DAF5-4770-BC3D-AD03547C812F}"/>
                  </a:ext>
                </a:extLst>
              </p:cNvPr>
              <p:cNvSpPr>
                <a:spLocks noChangeShapeType="1"/>
              </p:cNvSpPr>
              <p:nvPr/>
            </p:nvSpPr>
            <p:spPr bwMode="auto">
              <a:xfrm>
                <a:off x="596" y="1968"/>
                <a:ext cx="0" cy="19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1" name="Line 23">
                <a:extLst>
                  <a:ext uri="{FF2B5EF4-FFF2-40B4-BE49-F238E27FC236}">
                    <a16:creationId xmlns:a16="http://schemas.microsoft.com/office/drawing/2014/main" id="{0EB0A9B3-A267-4982-9D0F-4045A99257DA}"/>
                  </a:ext>
                </a:extLst>
              </p:cNvPr>
              <p:cNvSpPr>
                <a:spLocks noChangeShapeType="1"/>
              </p:cNvSpPr>
              <p:nvPr/>
            </p:nvSpPr>
            <p:spPr bwMode="auto">
              <a:xfrm flipH="1">
                <a:off x="589" y="2506"/>
                <a:ext cx="991" cy="4"/>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sp>
            <p:nvSpPr>
              <p:cNvPr id="22" name="Line 24">
                <a:extLst>
                  <a:ext uri="{FF2B5EF4-FFF2-40B4-BE49-F238E27FC236}">
                    <a16:creationId xmlns:a16="http://schemas.microsoft.com/office/drawing/2014/main" id="{1E52A3A6-A02C-4955-8784-D9B2A2CAD2ED}"/>
                  </a:ext>
                </a:extLst>
              </p:cNvPr>
              <p:cNvSpPr>
                <a:spLocks noChangeShapeType="1"/>
              </p:cNvSpPr>
              <p:nvPr/>
            </p:nvSpPr>
            <p:spPr bwMode="auto">
              <a:xfrm>
                <a:off x="1572" y="1776"/>
                <a:ext cx="0" cy="732"/>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endParaRPr lang="en-US" sz="2400"/>
              </a:p>
            </p:txBody>
          </p:sp>
        </p:grpSp>
        <p:sp>
          <p:nvSpPr>
            <p:cNvPr id="12" name="Text Box 25">
              <a:extLst>
                <a:ext uri="{FF2B5EF4-FFF2-40B4-BE49-F238E27FC236}">
                  <a16:creationId xmlns:a16="http://schemas.microsoft.com/office/drawing/2014/main" id="{5058EEFC-5B4C-4AD6-AB89-8E377AAB7B44}"/>
                </a:ext>
              </a:extLst>
            </p:cNvPr>
            <p:cNvSpPr txBox="1">
              <a:spLocks noChangeArrowheads="1"/>
            </p:cNvSpPr>
            <p:nvPr/>
          </p:nvSpPr>
          <p:spPr bwMode="auto">
            <a:xfrm>
              <a:off x="5680910" y="3050790"/>
              <a:ext cx="1353413"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Sai</a:t>
              </a:r>
            </a:p>
          </p:txBody>
        </p:sp>
        <p:sp>
          <p:nvSpPr>
            <p:cNvPr id="13" name="Text Box 26">
              <a:extLst>
                <a:ext uri="{FF2B5EF4-FFF2-40B4-BE49-F238E27FC236}">
                  <a16:creationId xmlns:a16="http://schemas.microsoft.com/office/drawing/2014/main" id="{726A3436-1F39-41E2-87B4-38BCFD3DEFE9}"/>
                </a:ext>
              </a:extLst>
            </p:cNvPr>
            <p:cNvSpPr txBox="1">
              <a:spLocks noChangeArrowheads="1"/>
            </p:cNvSpPr>
            <p:nvPr/>
          </p:nvSpPr>
          <p:spPr bwMode="auto">
            <a:xfrm>
              <a:off x="3408826" y="4273099"/>
              <a:ext cx="1232919" cy="42465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a:solidFill>
                    <a:schemeClr val="tx1"/>
                  </a:solidFill>
                  <a:latin typeface="Times New Roman" panose="02020603050405020304" pitchFamily="18" charset="0"/>
                  <a:cs typeface="Times New Roman" panose="02020603050405020304" pitchFamily="18" charset="0"/>
                </a:rPr>
                <a:t>Đúng</a:t>
              </a:r>
            </a:p>
          </p:txBody>
        </p:sp>
        <p:sp>
          <p:nvSpPr>
            <p:cNvPr id="14" name="Rectangle 20">
              <a:extLst>
                <a:ext uri="{FF2B5EF4-FFF2-40B4-BE49-F238E27FC236}">
                  <a16:creationId xmlns:a16="http://schemas.microsoft.com/office/drawing/2014/main" id="{7AC7776E-0F63-46E8-BEE5-BAC49A745D02}"/>
                </a:ext>
              </a:extLst>
            </p:cNvPr>
            <p:cNvSpPr>
              <a:spLocks noChangeArrowheads="1"/>
            </p:cNvSpPr>
            <p:nvPr/>
          </p:nvSpPr>
          <p:spPr bwMode="auto">
            <a:xfrm>
              <a:off x="2249157" y="4809969"/>
              <a:ext cx="4785176" cy="58579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Clr>
                  <a:schemeClr val="hlink"/>
                </a:buClr>
                <a:buFont typeface="Wingdings" panose="05000000000000000000" pitchFamily="2" charset="2"/>
                <a:buChar char="v"/>
                <a:defRPr sz="2800">
                  <a:solidFill>
                    <a:srgbClr val="339933"/>
                  </a:solidFill>
                  <a:latin typeface="Verdana" panose="020B0604030504040204" pitchFamily="34" charset="0"/>
                </a:defRPr>
              </a:lvl1pPr>
              <a:lvl2pPr marL="742950" indent="-285750">
                <a:spcBef>
                  <a:spcPct val="20000"/>
                </a:spcBef>
                <a:buClr>
                  <a:srgbClr val="F3C43F"/>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FF"/>
                  </a:solidFill>
                  <a:latin typeface="Times New Roman" panose="02020603050405020304" pitchFamily="18" charset="0"/>
                </a:rPr>
                <a:t>Câu lệnh hay nhóm câu lệnh</a:t>
              </a:r>
            </a:p>
          </p:txBody>
        </p:sp>
        <p:sp>
          <p:nvSpPr>
            <p:cNvPr id="15" name="Line 22">
              <a:extLst>
                <a:ext uri="{FF2B5EF4-FFF2-40B4-BE49-F238E27FC236}">
                  <a16:creationId xmlns:a16="http://schemas.microsoft.com/office/drawing/2014/main" id="{051FDDA4-DE16-4BD1-9C9D-C58467C5EB73}"/>
                </a:ext>
              </a:extLst>
            </p:cNvPr>
            <p:cNvSpPr>
              <a:spLocks noChangeShapeType="1"/>
            </p:cNvSpPr>
            <p:nvPr/>
          </p:nvSpPr>
          <p:spPr bwMode="auto">
            <a:xfrm>
              <a:off x="4631657" y="5395765"/>
              <a:ext cx="0" cy="970502"/>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endParaRPr lang="en-US" sz="2400"/>
            </a:p>
          </p:txBody>
        </p:sp>
      </p:grpSp>
    </p:spTree>
    <p:extLst>
      <p:ext uri="{BB962C8B-B14F-4D97-AF65-F5344CB8AC3E}">
        <p14:creationId xmlns:p14="http://schemas.microsoft.com/office/powerpoint/2010/main" val="8110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19B998-C0F0-415C-AF4D-F10DCCD30A2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405</TotalTime>
  <Words>1373</Words>
  <Application>Microsoft Office PowerPoint</Application>
  <PresentationFormat>Màn hình rộng</PresentationFormat>
  <Paragraphs>508</Paragraphs>
  <Slides>21</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21</vt:i4>
      </vt:variant>
    </vt:vector>
  </HeadingPairs>
  <TitlesOfParts>
    <vt:vector size="25" baseType="lpstr">
      <vt:lpstr>Arial</vt:lpstr>
      <vt:lpstr>Calibri</vt:lpstr>
      <vt:lpstr>Times New Roman</vt:lpstr>
      <vt:lpstr>Office Theme</vt:lpstr>
      <vt:lpstr>BÀI 6 CÂU LỆNH RẼ NHÁNH</vt:lpstr>
      <vt:lpstr>Bản trình bày PowerPoint</vt:lpstr>
      <vt:lpstr>1. CấU trúc rẽ nhánh trong mô tả thuật toán</vt:lpstr>
      <vt:lpstr>Bản trình bày PowerPoint</vt:lpstr>
      <vt:lpstr>2. điều kiện rẽ nhánh</vt:lpstr>
      <vt:lpstr>Ví dụ 1</vt:lpstr>
      <vt:lpstr>Một số phép toán logic</vt:lpstr>
      <vt:lpstr>Ví dụ 2</vt:lpstr>
      <vt:lpstr>3. Câu lệnh rẽ nhánh trong chương trình python</vt:lpstr>
      <vt:lpstr>Ví dụ 3</vt:lpstr>
      <vt:lpstr>3. Câu lệnh rẽ nhánh trong chương trình python</vt:lpstr>
      <vt:lpstr>Bản trình bày PowerPoint</vt:lpstr>
      <vt:lpstr>Ví dụ 4</vt:lpstr>
      <vt:lpstr>Bản trình bày PowerPoint</vt:lpstr>
      <vt:lpstr>Bản trình bày PowerPoint</vt:lpstr>
      <vt:lpstr>Bản trình bày PowerPoint</vt:lpstr>
      <vt:lpstr>Bản trình bày PowerPoint</vt:lpstr>
      <vt:lpstr>Bản trình bày PowerPoint</vt:lpstr>
      <vt:lpstr>Bản trình bày PowerPoint</vt:lpstr>
      <vt:lpstr>YOUR TITLE GOES HERE Lorem ipsum dolor sit amet, consectetur adipiscing elit.  Ut gravida eros erat. Proin a tellus sed risus lobortis sagitti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CÂU LỆNH RẼ NHÁNH</dc:title>
  <dc:creator>HoangThanh Tam</dc:creator>
  <cp:lastModifiedBy>Mận Hoàng</cp:lastModifiedBy>
  <cp:revision>22</cp:revision>
  <dcterms:created xsi:type="dcterms:W3CDTF">2022-01-14T15:22:27Z</dcterms:created>
  <dcterms:modified xsi:type="dcterms:W3CDTF">2025-02-06T02:40:23Z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