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66" r:id="rId5"/>
    <p:sldId id="259" r:id="rId6"/>
    <p:sldId id="273" r:id="rId7"/>
    <p:sldId id="274" r:id="rId8"/>
    <p:sldId id="275" r:id="rId9"/>
    <p:sldId id="258" r:id="rId10"/>
    <p:sldId id="276" r:id="rId11"/>
    <p:sldId id="277" r:id="rId12"/>
    <p:sldId id="278" r:id="rId13"/>
    <p:sldId id="272" r:id="rId14"/>
    <p:sldId id="269"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DC"/>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274" autoAdjust="0"/>
  </p:normalViewPr>
  <p:slideViewPr>
    <p:cSldViewPr snapToGrid="0" showGuides="1">
      <p:cViewPr varScale="1">
        <p:scale>
          <a:sx n="114" d="100"/>
          <a:sy n="114" d="100"/>
        </p:scale>
        <p:origin x="468" y="138"/>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18.11.2025</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18.11.2025</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124684" y="297707"/>
            <a:ext cx="5690680" cy="2927261"/>
          </a:xfrm>
        </p:spPr>
        <p:txBody>
          <a:bodyPr/>
          <a:lstStyle/>
          <a:p>
            <a:pPr algn="ctr"/>
            <a:r>
              <a:rPr lang="en-US" sz="4800" dirty="0">
                <a:latin typeface="Times New Roman" panose="02020603050405020304" pitchFamily="18" charset="0"/>
                <a:cs typeface="Times New Roman" panose="02020603050405020304" pitchFamily="18" charset="0"/>
              </a:rPr>
              <a:t>BÀI 5</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THỰC HÀNH VIẾT C</a:t>
            </a:r>
            <a:r>
              <a:rPr lang="vi-VN" sz="4800" dirty="0">
                <a:latin typeface="Times New Roman" panose="02020603050405020304" pitchFamily="18" charset="0"/>
                <a:cs typeface="Times New Roman" panose="02020603050405020304" pitchFamily="18" charset="0"/>
              </a:rPr>
              <a:t>HƯƠNG TRÌNH</a:t>
            </a:r>
            <a:r>
              <a:rPr lang="en-US" sz="4800">
                <a:latin typeface="Times New Roman" panose="02020603050405020304" pitchFamily="18" charset="0"/>
                <a:cs typeface="Times New Roman" panose="02020603050405020304" pitchFamily="18" charset="0"/>
              </a:rPr>
              <a:t> ĐƠN GIẢN</a:t>
            </a:r>
            <a:endParaRPr lang="ru-RU" sz="480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5ECCBAE3-CEA3-4EE0-83F6-41CFC54D2B4A}"/>
              </a:ext>
            </a:extLst>
          </p:cNvPr>
          <p:cNvSpPr>
            <a:spLocks noGrp="1"/>
          </p:cNvSpPr>
          <p:nvPr>
            <p:ph type="body" sz="quarter" idx="20"/>
          </p:nvPr>
        </p:nvSpPr>
        <p:spPr/>
        <p:txBody>
          <a:bodyPr/>
          <a:lstStyle/>
          <a:p>
            <a:r>
              <a:rPr lang="en-US" dirty="0"/>
              <a:t>Month</a:t>
            </a:r>
            <a:br>
              <a:rPr lang="en-US" dirty="0"/>
            </a:br>
            <a:r>
              <a:rPr lang="en-US" dirty="0" smtClean="0"/>
              <a:t>1/2025</a:t>
            </a:r>
            <a:endParaRPr lang="ru-RU" dirty="0"/>
          </a:p>
        </p:txBody>
      </p:sp>
      <p:pic>
        <p:nvPicPr>
          <p:cNvPr id="12" name="Picture Placeholder 11" descr="Beautiful cliff sea town on sunset">
            <a:extLst>
              <a:ext uri="{FF2B5EF4-FFF2-40B4-BE49-F238E27FC236}">
                <a16:creationId xmlns:a16="http://schemas.microsoft.com/office/drawing/2014/main" id="{A93ACF4C-E9B0-426E-B719-A441974AD9CE}"/>
              </a:ext>
            </a:extLst>
          </p:cNvPr>
          <p:cNvPicPr>
            <a:picLocks noGrp="1" noChangeAspect="1"/>
          </p:cNvPicPr>
          <p:nvPr>
            <p:ph type="pic" sz="quarter" idx="21"/>
          </p:nvPr>
        </p:nvPicPr>
        <p:blipFill rotWithShape="1">
          <a:blip r:embed="rId2"/>
          <a:srcRect l="14573" r="421"/>
          <a:stretch/>
        </p:blipFill>
        <p:spPr>
          <a:xfrm>
            <a:off x="4614953" y="0"/>
            <a:ext cx="7585924" cy="5949573"/>
          </a:xfrm>
        </p:spPr>
      </p:pic>
    </p:spTree>
    <p:extLst>
      <p:ext uri="{BB962C8B-B14F-4D97-AF65-F5344CB8AC3E}">
        <p14:creationId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sz="2800">
                <a:latin typeface="Times New Roman" panose="02020603050405020304" pitchFamily="18" charset="0"/>
                <a:cs typeface="Times New Roman" panose="02020603050405020304" pitchFamily="18" charset="0"/>
              </a:rPr>
              <a:t>Bài 5: </a:t>
            </a:r>
            <a:endParaRPr lang="en-US" sz="2800" dirty="0">
              <a:latin typeface="Times New Roman" panose="02020603050405020304" pitchFamily="18" charset="0"/>
              <a:cs typeface="Times New Roman" panose="02020603050405020304" pitchFamily="18" charset="0"/>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838200" y="2206444"/>
            <a:ext cx="10785764" cy="1815882"/>
          </a:xfrm>
          <a:prstGeom prst="rect">
            <a:avLst/>
          </a:prstGeom>
          <a:noFill/>
        </p:spPr>
        <p:txBody>
          <a:bodyPr wrap="square" rtlCol="0">
            <a:spAutoFit/>
          </a:bodyPr>
          <a:lstStyle/>
          <a:p>
            <a:pPr algn="just">
              <a:spcBef>
                <a:spcPts val="600"/>
              </a:spcBef>
              <a:spcAft>
                <a:spcPts val="600"/>
              </a:spcAft>
            </a:pPr>
            <a:r>
              <a:rPr lang="en-US" sz="2800">
                <a:solidFill>
                  <a:srgbClr val="0070C0"/>
                </a:solidFill>
                <a:latin typeface="Times New Roman" panose="02020603050405020304" pitchFamily="18" charset="0"/>
                <a:cs typeface="Times New Roman" panose="02020603050405020304" pitchFamily="18" charset="0"/>
              </a:rPr>
              <a:t>	Viết c</a:t>
            </a:r>
            <a:r>
              <a:rPr lang="vi-VN" sz="2800">
                <a:solidFill>
                  <a:srgbClr val="0070C0"/>
                </a:solidFill>
                <a:latin typeface="Times New Roman" panose="02020603050405020304" pitchFamily="18" charset="0"/>
                <a:cs typeface="Times New Roman" panose="02020603050405020304" pitchFamily="18" charset="0"/>
              </a:rPr>
              <a:t>hương trình</a:t>
            </a:r>
            <a:r>
              <a:rPr lang="en-US" sz="2800">
                <a:solidFill>
                  <a:srgbClr val="0070C0"/>
                </a:solidFill>
                <a:latin typeface="Times New Roman" panose="02020603050405020304" pitchFamily="18" charset="0"/>
                <a:cs typeface="Times New Roman" panose="02020603050405020304" pitchFamily="18" charset="0"/>
              </a:rPr>
              <a:t> tính và đưa ra màn hình vận tốc v (m/s) khi chạm mặt đất của một vật rơi tự do từ độ cao h, biết rằng                    , trong đó g là gia tốc trọng trường (g ≈ 9.8 m/s</a:t>
            </a:r>
            <a:r>
              <a:rPr lang="en-US" sz="2800" baseline="30000">
                <a:solidFill>
                  <a:srgbClr val="0070C0"/>
                </a:solidFill>
                <a:latin typeface="Times New Roman" panose="02020603050405020304" pitchFamily="18" charset="0"/>
                <a:cs typeface="Times New Roman" panose="02020603050405020304" pitchFamily="18" charset="0"/>
              </a:rPr>
              <a:t>2</a:t>
            </a:r>
            <a:r>
              <a:rPr lang="en-US" sz="2800">
                <a:solidFill>
                  <a:srgbClr val="0070C0"/>
                </a:solidFill>
                <a:latin typeface="Times New Roman" panose="02020603050405020304" pitchFamily="18" charset="0"/>
                <a:cs typeface="Times New Roman" panose="02020603050405020304" pitchFamily="18" charset="0"/>
              </a:rPr>
              <a:t>). Độ cao h tính theo mét được nhập từ bàn phím</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10</a:t>
            </a:fld>
            <a:endParaRPr lang="ru-RU"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5DA7760-45DD-496E-A51D-F7847B54A960}"/>
                  </a:ext>
                </a:extLst>
              </p:cNvPr>
              <p:cNvSpPr txBox="1"/>
              <p:nvPr/>
            </p:nvSpPr>
            <p:spPr>
              <a:xfrm>
                <a:off x="7793182" y="2620285"/>
                <a:ext cx="2819400" cy="5218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rPr>
                        <m:t>𝑣</m:t>
                      </m:r>
                      <m:r>
                        <a:rPr lang="en-US" sz="2800" b="0" i="1" smtClean="0">
                          <a:solidFill>
                            <a:srgbClr val="0070C0"/>
                          </a:solidFill>
                          <a:latin typeface="Cambria Math" panose="02040503050406030204" pitchFamily="18" charset="0"/>
                        </a:rPr>
                        <m:t>=</m:t>
                      </m:r>
                      <m:rad>
                        <m:radPr>
                          <m:degHide m:val="on"/>
                          <m:ctrlPr>
                            <a:rPr lang="en-US" sz="2800" b="0" i="1" smtClean="0">
                              <a:solidFill>
                                <a:srgbClr val="0070C0"/>
                              </a:solidFill>
                              <a:latin typeface="Cambria Math" panose="02040503050406030204" pitchFamily="18" charset="0"/>
                            </a:rPr>
                          </m:ctrlPr>
                        </m:radPr>
                        <m:deg/>
                        <m:e>
                          <m:r>
                            <a:rPr lang="en-US" sz="2800" b="0" i="1" smtClean="0">
                              <a:solidFill>
                                <a:srgbClr val="0070C0"/>
                              </a:solidFill>
                              <a:latin typeface="Cambria Math" panose="02040503050406030204" pitchFamily="18" charset="0"/>
                            </a:rPr>
                            <m:t>2</m:t>
                          </m:r>
                          <m:r>
                            <a:rPr lang="en-US" sz="2800" b="0" i="1" smtClean="0">
                              <a:solidFill>
                                <a:srgbClr val="0070C0"/>
                              </a:solidFill>
                              <a:latin typeface="Cambria Math" panose="02040503050406030204" pitchFamily="18" charset="0"/>
                            </a:rPr>
                            <m:t>𝑔h</m:t>
                          </m:r>
                        </m:e>
                      </m:rad>
                    </m:oMath>
                  </m:oMathPara>
                </a14:m>
                <a:endParaRPr lang="en-US" sz="2800">
                  <a:solidFill>
                    <a:srgbClr val="0070C0"/>
                  </a:solidFill>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85DA7760-45DD-496E-A51D-F7847B54A960}"/>
                  </a:ext>
                </a:extLst>
              </p:cNvPr>
              <p:cNvSpPr txBox="1">
                <a:spLocks noRot="1" noChangeAspect="1" noMove="1" noResize="1" noEditPoints="1" noAdjustHandles="1" noChangeArrowheads="1" noChangeShapeType="1" noTextEdit="1"/>
              </p:cNvSpPr>
              <p:nvPr/>
            </p:nvSpPr>
            <p:spPr>
              <a:xfrm>
                <a:off x="7793182" y="2620285"/>
                <a:ext cx="2819400" cy="52181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9582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24B6-BECF-4BE6-9971-53768392C0BB}"/>
              </a:ext>
            </a:extLst>
          </p:cNvPr>
          <p:cNvSpPr>
            <a:spLocks noGrp="1"/>
          </p:cNvSpPr>
          <p:nvPr>
            <p:ph type="title"/>
          </p:nvPr>
        </p:nvSpPr>
        <p:spPr/>
        <p:txBody>
          <a:bodyPr/>
          <a:lstStyle/>
          <a:p>
            <a:r>
              <a:rPr lang="en-US" dirty="0"/>
              <a:t>THANK YOU!</a:t>
            </a:r>
            <a:endParaRPr lang="ru-RU" dirty="0"/>
          </a:p>
        </p:txBody>
      </p:sp>
      <p:sp>
        <p:nvSpPr>
          <p:cNvPr id="3" name="Text Placeholder 2">
            <a:extLst>
              <a:ext uri="{FF2B5EF4-FFF2-40B4-BE49-F238E27FC236}">
                <a16:creationId xmlns:a16="http://schemas.microsoft.com/office/drawing/2014/main" id="{D46DC636-DB75-49A5-B764-91FF21804DA0}"/>
              </a:ext>
            </a:extLst>
          </p:cNvPr>
          <p:cNvSpPr>
            <a:spLocks noGrp="1"/>
          </p:cNvSpPr>
          <p:nvPr>
            <p:ph type="body" sz="quarter" idx="16"/>
          </p:nvPr>
        </p:nvSpPr>
        <p:spPr>
          <a:xfrm>
            <a:off x="824420" y="3955665"/>
            <a:ext cx="4367531" cy="524711"/>
          </a:xfrm>
        </p:spPr>
        <p:txBody>
          <a:bodyPr/>
          <a:lstStyle/>
          <a:p>
            <a:r>
              <a:rPr lang="en-US" dirty="0"/>
              <a:t>August Bergqvist</a:t>
            </a:r>
            <a:endParaRPr lang="ru-RU" dirty="0"/>
          </a:p>
        </p:txBody>
      </p:sp>
      <p:sp>
        <p:nvSpPr>
          <p:cNvPr id="4" name="Text Placeholder 3">
            <a:extLst>
              <a:ext uri="{FF2B5EF4-FFF2-40B4-BE49-F238E27FC236}">
                <a16:creationId xmlns:a16="http://schemas.microsoft.com/office/drawing/2014/main" id="{EE5A967A-4C75-4949-9D48-17FD2D8B8B59}"/>
              </a:ext>
            </a:extLst>
          </p:cNvPr>
          <p:cNvSpPr>
            <a:spLocks noGrp="1"/>
          </p:cNvSpPr>
          <p:nvPr>
            <p:ph type="body" sz="quarter" idx="17"/>
          </p:nvPr>
        </p:nvSpPr>
        <p:spPr/>
        <p:txBody>
          <a:bodyPr/>
          <a:lstStyle/>
          <a:p>
            <a:r>
              <a:rPr lang="en-US" dirty="0"/>
              <a:t>Phone:</a:t>
            </a:r>
            <a:endParaRPr lang="ru-RU" dirty="0"/>
          </a:p>
        </p:txBody>
      </p:sp>
      <p:sp>
        <p:nvSpPr>
          <p:cNvPr id="5" name="Text Placeholder 4">
            <a:extLst>
              <a:ext uri="{FF2B5EF4-FFF2-40B4-BE49-F238E27FC236}">
                <a16:creationId xmlns:a16="http://schemas.microsoft.com/office/drawing/2014/main" id="{E15085CC-458F-4E9F-AF16-A815111FBF00}"/>
              </a:ext>
            </a:extLst>
          </p:cNvPr>
          <p:cNvSpPr>
            <a:spLocks noGrp="1"/>
          </p:cNvSpPr>
          <p:nvPr>
            <p:ph type="body" sz="quarter" idx="18"/>
          </p:nvPr>
        </p:nvSpPr>
        <p:spPr/>
        <p:txBody>
          <a:bodyPr/>
          <a:lstStyle/>
          <a:p>
            <a:r>
              <a:rPr lang="en-US" dirty="0"/>
              <a:t>678-555-0128</a:t>
            </a:r>
            <a:endParaRPr lang="ru-RU" dirty="0"/>
          </a:p>
        </p:txBody>
      </p:sp>
      <p:sp>
        <p:nvSpPr>
          <p:cNvPr id="6" name="Text Placeholder 5">
            <a:extLst>
              <a:ext uri="{FF2B5EF4-FFF2-40B4-BE49-F238E27FC236}">
                <a16:creationId xmlns:a16="http://schemas.microsoft.com/office/drawing/2014/main" id="{459230DA-C209-4406-A9FA-EE60A7827F74}"/>
              </a:ext>
            </a:extLst>
          </p:cNvPr>
          <p:cNvSpPr>
            <a:spLocks noGrp="1"/>
          </p:cNvSpPr>
          <p:nvPr>
            <p:ph type="body" sz="quarter" idx="19"/>
          </p:nvPr>
        </p:nvSpPr>
        <p:spPr/>
        <p:txBody>
          <a:bodyPr/>
          <a:lstStyle/>
          <a:p>
            <a:r>
              <a:rPr lang="en-US" dirty="0"/>
              <a:t>Email:</a:t>
            </a:r>
            <a:endParaRPr lang="ru-RU" dirty="0"/>
          </a:p>
        </p:txBody>
      </p:sp>
      <p:sp>
        <p:nvSpPr>
          <p:cNvPr id="7" name="Text Placeholder 6">
            <a:extLst>
              <a:ext uri="{FF2B5EF4-FFF2-40B4-BE49-F238E27FC236}">
                <a16:creationId xmlns:a16="http://schemas.microsoft.com/office/drawing/2014/main" id="{D10F5C8F-9E7F-4E64-9AF6-329D1654118B}"/>
              </a:ext>
            </a:extLst>
          </p:cNvPr>
          <p:cNvSpPr>
            <a:spLocks noGrp="1"/>
          </p:cNvSpPr>
          <p:nvPr>
            <p:ph type="body" sz="quarter" idx="20"/>
          </p:nvPr>
        </p:nvSpPr>
        <p:spPr/>
        <p:txBody>
          <a:bodyPr/>
          <a:lstStyle/>
          <a:p>
            <a:r>
              <a:rPr lang="en-US" dirty="0"/>
              <a:t>BERGQVIST@EXAMPLE.COM</a:t>
            </a:r>
            <a:endParaRPr lang="ru-RU" dirty="0"/>
          </a:p>
        </p:txBody>
      </p:sp>
      <p:pic>
        <p:nvPicPr>
          <p:cNvPr id="16" name="Picture Placeholder 15" descr="Scenic View of Beach">
            <a:extLst>
              <a:ext uri="{FF2B5EF4-FFF2-40B4-BE49-F238E27FC236}">
                <a16:creationId xmlns:a16="http://schemas.microsoft.com/office/drawing/2014/main" id="{9AE9B74E-83A6-4E11-8B41-300A15318533}"/>
              </a:ext>
            </a:extLst>
          </p:cNvPr>
          <p:cNvPicPr>
            <a:picLocks noGrp="1" noChangeAspect="1"/>
          </p:cNvPicPr>
          <p:nvPr>
            <p:ph type="pic" sz="quarter" idx="21"/>
          </p:nvPr>
        </p:nvPicPr>
        <p:blipFill rotWithShape="1">
          <a:blip r:embed="rId2"/>
          <a:srcRect l="32866" r="20338"/>
          <a:stretch/>
        </p:blipFill>
        <p:spPr>
          <a:xfrm>
            <a:off x="5245189" y="1"/>
            <a:ext cx="6943003" cy="5934621"/>
          </a:xfrm>
        </p:spPr>
      </p:pic>
    </p:spTree>
    <p:extLst>
      <p:ext uri="{BB962C8B-B14F-4D97-AF65-F5344CB8AC3E}">
        <p14:creationId xmlns:p14="http://schemas.microsoft.com/office/powerpoint/2010/main" val="1316663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Bài 1: Giải phương trình bậc nhất</a:t>
            </a:r>
            <a:endParaRPr lang="ru-RU" sz="2800"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55C6D235-86D2-43F6-A7D1-0DD3DC936D3D}"/>
              </a:ext>
            </a:extLst>
          </p:cNvPr>
          <p:cNvSpPr>
            <a:spLocks noGrp="1"/>
          </p:cNvSpPr>
          <p:nvPr>
            <p:ph type="body" sz="quarter" idx="16"/>
          </p:nvPr>
        </p:nvSpPr>
        <p:spPr>
          <a:xfrm>
            <a:off x="838201" y="1861272"/>
            <a:ext cx="10515599" cy="2029403"/>
          </a:xfrm>
        </p:spPr>
        <p:txBody>
          <a:bodyPr/>
          <a:lstStyle/>
          <a:p>
            <a:pPr algn="just">
              <a:lnSpc>
                <a:spcPct val="100000"/>
              </a:lnSpc>
              <a:spcBef>
                <a:spcPts val="600"/>
              </a:spcBef>
              <a:spcAft>
                <a:spcPts val="600"/>
              </a:spcAft>
            </a:pPr>
            <a:r>
              <a:rPr lang="en-US" sz="2400" b="0">
                <a:latin typeface="Times New Roman" panose="02020603050405020304" pitchFamily="18" charset="0"/>
                <a:cs typeface="Times New Roman" panose="02020603050405020304" pitchFamily="18" charset="0"/>
              </a:rPr>
              <a:t>	</a:t>
            </a:r>
            <a:r>
              <a:rPr lang="vi-VN" sz="2400" b="0">
                <a:solidFill>
                  <a:schemeClr val="tx1"/>
                </a:solidFill>
                <a:latin typeface="Times New Roman" panose="02020603050405020304" pitchFamily="18" charset="0"/>
                <a:cs typeface="Times New Roman" panose="02020603050405020304" pitchFamily="18" charset="0"/>
              </a:rPr>
              <a:t>Chương trình</a:t>
            </a:r>
            <a:r>
              <a:rPr lang="en-US" sz="2400" b="0">
                <a:solidFill>
                  <a:schemeClr val="tx1"/>
                </a:solidFill>
                <a:latin typeface="Times New Roman" panose="02020603050405020304" pitchFamily="18" charset="0"/>
                <a:cs typeface="Times New Roman" panose="02020603050405020304" pitchFamily="18" charset="0"/>
              </a:rPr>
              <a:t> ở </a:t>
            </a:r>
            <a:r>
              <a:rPr lang="en-US" sz="2400" b="0" i="1">
                <a:solidFill>
                  <a:schemeClr val="tx1"/>
                </a:solidFill>
                <a:latin typeface="Times New Roman" panose="02020603050405020304" pitchFamily="18" charset="0"/>
                <a:cs typeface="Times New Roman" panose="02020603050405020304" pitchFamily="18" charset="0"/>
              </a:rPr>
              <a:t>Hình 1a </a:t>
            </a:r>
            <a:r>
              <a:rPr lang="en-US" sz="2400" b="0">
                <a:solidFill>
                  <a:schemeClr val="tx1"/>
                </a:solidFill>
                <a:latin typeface="Times New Roman" panose="02020603050405020304" pitchFamily="18" charset="0"/>
                <a:cs typeface="Times New Roman" panose="02020603050405020304" pitchFamily="18" charset="0"/>
              </a:rPr>
              <a:t>được viết để giải phương trình bậc nhất ax + b = 0, với a, b là hai số thực nhập vào từ bàn phím (a ≠ 0) và nghiệm được thông báo ra màn hình. Tuy nhiên,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đó còn viết thiếu ở những vị trí “ … “. Em hãy hoàn thiện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và kiểm thử xem với dữ liệu vào a = 1 và b = 2,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em vừa hoàn thiện có cho kết quả giống như </a:t>
            </a:r>
            <a:r>
              <a:rPr lang="en-US" sz="2400" b="0" i="1">
                <a:solidFill>
                  <a:schemeClr val="tx1"/>
                </a:solidFill>
                <a:latin typeface="Times New Roman" panose="02020603050405020304" pitchFamily="18" charset="0"/>
                <a:cs typeface="Times New Roman" panose="02020603050405020304" pitchFamily="18" charset="0"/>
              </a:rPr>
              <a:t>Hình 1b </a:t>
            </a:r>
            <a:r>
              <a:rPr lang="en-US" sz="2400" b="0">
                <a:solidFill>
                  <a:schemeClr val="tx1"/>
                </a:solidFill>
                <a:latin typeface="Times New Roman" panose="02020603050405020304" pitchFamily="18" charset="0"/>
                <a:cs typeface="Times New Roman" panose="02020603050405020304" pitchFamily="18" charset="0"/>
              </a:rPr>
              <a:t>không?</a:t>
            </a:r>
            <a:endParaRPr lang="ru-RU" sz="2400" b="0" dirty="0">
              <a:solidFill>
                <a:schemeClr val="tx1"/>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C9DF92D8-1371-40FE-AB90-C65DFF928F5D}"/>
              </a:ext>
            </a:extLst>
          </p:cNvPr>
          <p:cNvSpPr>
            <a:spLocks noGrp="1"/>
          </p:cNvSpPr>
          <p:nvPr>
            <p:ph type="body" idx="1"/>
          </p:nvPr>
        </p:nvSpPr>
        <p:spPr>
          <a:xfrm>
            <a:off x="1288160" y="3935312"/>
            <a:ext cx="3062167" cy="365125"/>
          </a:xfrm>
        </p:spPr>
        <p:txBody>
          <a:bodyPr>
            <a:noAutofit/>
          </a:bodyPr>
          <a:lstStyle/>
          <a:p>
            <a:pPr algn="ctr"/>
            <a:r>
              <a:rPr lang="vi-VN" sz="2400" b="0">
                <a:latin typeface="Times New Roman" panose="02020603050405020304" pitchFamily="18" charset="0"/>
                <a:cs typeface="Times New Roman" panose="02020603050405020304" pitchFamily="18" charset="0"/>
              </a:rPr>
              <a:t>Chương trình</a:t>
            </a:r>
            <a:endParaRPr lang="ru-RU" sz="2400" b="0" dirty="0">
              <a:latin typeface="Times New Roman" panose="02020603050405020304" pitchFamily="18" charset="0"/>
              <a:cs typeface="Times New Roman" panose="02020603050405020304" pitchFamily="18" charset="0"/>
            </a:endParaRPr>
          </a:p>
        </p:txBody>
      </p:sp>
      <p:sp>
        <p:nvSpPr>
          <p:cNvPr id="8" name="Text Placeholder 7">
            <a:extLst>
              <a:ext uri="{FF2B5EF4-FFF2-40B4-BE49-F238E27FC236}">
                <a16:creationId xmlns:a16="http://schemas.microsoft.com/office/drawing/2014/main" id="{E3AB4F18-AE38-4488-9473-A828459DA8A4}"/>
              </a:ext>
            </a:extLst>
          </p:cNvPr>
          <p:cNvSpPr>
            <a:spLocks noGrp="1"/>
          </p:cNvSpPr>
          <p:nvPr>
            <p:ph type="body" idx="18"/>
          </p:nvPr>
        </p:nvSpPr>
        <p:spPr>
          <a:xfrm>
            <a:off x="5212516" y="3953959"/>
            <a:ext cx="3409051" cy="681325"/>
          </a:xfrm>
        </p:spPr>
        <p:txBody>
          <a:bodyPr>
            <a:noAutofit/>
          </a:bodyPr>
          <a:lstStyle/>
          <a:p>
            <a:pPr algn="ctr"/>
            <a:r>
              <a:rPr lang="en-US" sz="2400" b="0">
                <a:latin typeface="Times New Roman" panose="02020603050405020304" pitchFamily="18" charset="0"/>
                <a:cs typeface="Times New Roman" panose="02020603050405020304" pitchFamily="18" charset="0"/>
              </a:rPr>
              <a:t>Ví dụ chạy chương trình với a = 1, b = 2</a:t>
            </a:r>
            <a:endParaRPr lang="ru-RU" sz="2400" b="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z="2400" smtClean="0">
                <a:latin typeface="Times New Roman" panose="02020603050405020304" pitchFamily="18" charset="0"/>
                <a:cs typeface="Times New Roman" panose="02020603050405020304" pitchFamily="18" charset="0"/>
              </a:rPr>
              <a:pPr/>
              <a:t>2</a:t>
            </a:fld>
            <a:endParaRPr lang="ru-RU" sz="2400"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8B18DA93-6379-4C80-946E-0C33BA04A0D9}"/>
              </a:ext>
            </a:extLst>
          </p:cNvPr>
          <p:cNvPicPr>
            <a:picLocks noChangeAspect="1"/>
          </p:cNvPicPr>
          <p:nvPr/>
        </p:nvPicPr>
        <p:blipFill rotWithShape="1">
          <a:blip r:embed="rId2"/>
          <a:srcRect l="1023" t="15165" r="64773" b="74136"/>
          <a:stretch/>
        </p:blipFill>
        <p:spPr>
          <a:xfrm>
            <a:off x="982202" y="4419964"/>
            <a:ext cx="3783762" cy="1396855"/>
          </a:xfrm>
          <a:prstGeom prst="rect">
            <a:avLst/>
          </a:prstGeom>
          <a:ln>
            <a:solidFill>
              <a:srgbClr val="C00000"/>
            </a:solidFill>
          </a:ln>
        </p:spPr>
      </p:pic>
      <p:pic>
        <p:nvPicPr>
          <p:cNvPr id="16" name="Picture 15">
            <a:extLst>
              <a:ext uri="{FF2B5EF4-FFF2-40B4-BE49-F238E27FC236}">
                <a16:creationId xmlns:a16="http://schemas.microsoft.com/office/drawing/2014/main" id="{87D54D08-CE9C-4D25-A463-D150E016D848}"/>
              </a:ext>
            </a:extLst>
          </p:cNvPr>
          <p:cNvPicPr>
            <a:picLocks noChangeAspect="1"/>
          </p:cNvPicPr>
          <p:nvPr/>
        </p:nvPicPr>
        <p:blipFill rotWithShape="1">
          <a:blip r:embed="rId3"/>
          <a:srcRect l="2841" t="18794" r="71250" b="74463"/>
          <a:stretch/>
        </p:blipFill>
        <p:spPr>
          <a:xfrm>
            <a:off x="5337206" y="4719364"/>
            <a:ext cx="3159669" cy="1016581"/>
          </a:xfrm>
          <a:prstGeom prst="rect">
            <a:avLst/>
          </a:prstGeom>
          <a:ln>
            <a:solidFill>
              <a:srgbClr val="C00000"/>
            </a:solidFill>
          </a:ln>
        </p:spPr>
      </p:pic>
      <p:sp>
        <p:nvSpPr>
          <p:cNvPr id="18" name="Text Placeholder 2">
            <a:extLst>
              <a:ext uri="{FF2B5EF4-FFF2-40B4-BE49-F238E27FC236}">
                <a16:creationId xmlns:a16="http://schemas.microsoft.com/office/drawing/2014/main" id="{DE3E6084-94FD-4EB2-B164-F70F76C7139E}"/>
              </a:ext>
            </a:extLst>
          </p:cNvPr>
          <p:cNvSpPr txBox="1">
            <a:spLocks/>
          </p:cNvSpPr>
          <p:nvPr/>
        </p:nvSpPr>
        <p:spPr>
          <a:xfrm>
            <a:off x="1288160" y="5980983"/>
            <a:ext cx="2688095"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2400" b="0" i="1">
                <a:latin typeface="Times New Roman" panose="02020603050405020304" pitchFamily="18" charset="0"/>
                <a:cs typeface="Times New Roman" panose="02020603050405020304" pitchFamily="18" charset="0"/>
              </a:rPr>
              <a:t>Hình 1a</a:t>
            </a:r>
            <a:endParaRPr lang="ru-RU" sz="2400" b="0" i="1" dirty="0">
              <a:latin typeface="Times New Roman" panose="02020603050405020304" pitchFamily="18" charset="0"/>
              <a:cs typeface="Times New Roman" panose="02020603050405020304" pitchFamily="18" charset="0"/>
            </a:endParaRPr>
          </a:p>
        </p:txBody>
      </p:sp>
      <p:sp>
        <p:nvSpPr>
          <p:cNvPr id="19" name="Text Placeholder 7">
            <a:extLst>
              <a:ext uri="{FF2B5EF4-FFF2-40B4-BE49-F238E27FC236}">
                <a16:creationId xmlns:a16="http://schemas.microsoft.com/office/drawing/2014/main" id="{2F1BAAF3-33FD-4CAE-856A-3FAE4D3E5A88}"/>
              </a:ext>
            </a:extLst>
          </p:cNvPr>
          <p:cNvSpPr txBox="1">
            <a:spLocks/>
          </p:cNvSpPr>
          <p:nvPr/>
        </p:nvSpPr>
        <p:spPr>
          <a:xfrm>
            <a:off x="5393792" y="5999381"/>
            <a:ext cx="2557831"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2400" b="0" i="1">
                <a:latin typeface="Times New Roman" panose="02020603050405020304" pitchFamily="18" charset="0"/>
                <a:cs typeface="Times New Roman" panose="02020603050405020304" pitchFamily="18" charset="0"/>
              </a:rPr>
              <a:t>Hình 1b</a:t>
            </a:r>
            <a:endParaRPr lang="ru-RU" sz="2400" b="0" i="1" dirty="0">
              <a:latin typeface="Times New Roman" panose="02020603050405020304" pitchFamily="18" charset="0"/>
              <a:cs typeface="Times New Roman" panose="02020603050405020304" pitchFamily="18" charset="0"/>
            </a:endParaRPr>
          </a:p>
        </p:txBody>
      </p:sp>
      <p:sp>
        <p:nvSpPr>
          <p:cNvPr id="20" name="Text Placeholder 7">
            <a:extLst>
              <a:ext uri="{FF2B5EF4-FFF2-40B4-BE49-F238E27FC236}">
                <a16:creationId xmlns:a16="http://schemas.microsoft.com/office/drawing/2014/main" id="{065D042A-3E54-4D96-B4D9-596B8139F3A7}"/>
              </a:ext>
            </a:extLst>
          </p:cNvPr>
          <p:cNvSpPr txBox="1">
            <a:spLocks/>
          </p:cNvSpPr>
          <p:nvPr/>
        </p:nvSpPr>
        <p:spPr>
          <a:xfrm>
            <a:off x="9773965" y="3935313"/>
            <a:ext cx="2182507" cy="18006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n-US" sz="2400" b="0">
                <a:solidFill>
                  <a:srgbClr val="0070C0"/>
                </a:solidFill>
                <a:latin typeface="Times New Roman" panose="02020603050405020304" pitchFamily="18" charset="0"/>
                <a:cs typeface="Times New Roman" panose="02020603050405020304" pitchFamily="18" charset="0"/>
              </a:rPr>
              <a:t>C</a:t>
            </a:r>
            <a:r>
              <a:rPr lang="vi-VN" sz="2400" b="0">
                <a:solidFill>
                  <a:srgbClr val="0070C0"/>
                </a:solidFill>
                <a:latin typeface="Times New Roman" panose="02020603050405020304" pitchFamily="18" charset="0"/>
                <a:cs typeface="Times New Roman" panose="02020603050405020304" pitchFamily="18" charset="0"/>
              </a:rPr>
              <a:t>hương trình</a:t>
            </a:r>
            <a:r>
              <a:rPr lang="en-US" sz="2400" b="0">
                <a:solidFill>
                  <a:srgbClr val="0070C0"/>
                </a:solidFill>
                <a:latin typeface="Times New Roman" panose="02020603050405020304" pitchFamily="18" charset="0"/>
                <a:cs typeface="Times New Roman" panose="02020603050405020304" pitchFamily="18" charset="0"/>
              </a:rPr>
              <a:t> sẽ đưa ra màn hình thông tin gì nếu nhập vào giá trị a = 0?</a:t>
            </a:r>
            <a:endParaRPr lang="ru-RU" sz="2400" b="0" dirty="0">
              <a:solidFill>
                <a:srgbClr val="0070C0"/>
              </a:solidFill>
              <a:latin typeface="Times New Roman" panose="02020603050405020304" pitchFamily="18" charset="0"/>
              <a:cs typeface="Times New Roman" panose="02020603050405020304" pitchFamily="18" charset="0"/>
            </a:endParaRPr>
          </a:p>
        </p:txBody>
      </p:sp>
      <p:pic>
        <p:nvPicPr>
          <p:cNvPr id="1026" name="Picture 2" descr="100+ hình ảnh dấu hỏi chấm đẹp - hinhanhsieudep.net">
            <a:extLst>
              <a:ext uri="{FF2B5EF4-FFF2-40B4-BE49-F238E27FC236}">
                <a16:creationId xmlns:a16="http://schemas.microsoft.com/office/drawing/2014/main" id="{6F348141-7894-4D25-88CB-1424E7E864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5625" y="4178404"/>
            <a:ext cx="871538"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50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ipe(down)">
                                      <p:cBhvr>
                                        <p:cTn id="29" dur="500"/>
                                        <p:tgtEl>
                                          <p:spTgt spid="102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Bài 2: An ninh lương thực</a:t>
            </a:r>
            <a:endParaRPr lang="ru-RU" sz="2800"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55C6D235-86D2-43F6-A7D1-0DD3DC936D3D}"/>
              </a:ext>
            </a:extLst>
          </p:cNvPr>
          <p:cNvSpPr>
            <a:spLocks noGrp="1"/>
          </p:cNvSpPr>
          <p:nvPr>
            <p:ph type="body" sz="quarter" idx="16"/>
          </p:nvPr>
        </p:nvSpPr>
        <p:spPr>
          <a:xfrm>
            <a:off x="484909" y="1818625"/>
            <a:ext cx="11222181" cy="3098656"/>
          </a:xfrm>
        </p:spPr>
        <p:txBody>
          <a:bodyPr/>
          <a:lstStyle/>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Trung bình mỗi người dân cần có a kg gạo để ăn, chế biến và phục vụ chăn nuôi trong một năm. Để đảm bảo an ninh lương thực, tổng số gạo dự trữ trong các kho của nhà nước chia cho đầu người phải lớn hơn hoặc bằng a kg.</a:t>
            </a:r>
          </a:p>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Một nước có số dân là b thì cần dự trữ tối thiểu bao nhiêu ki-lô-gam gạo? Soạn thảo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nhập từ bàn phím hai số a, b và đưa ra màn hình khối lượng gạo tối thiểu cần dự trữ.</a:t>
            </a:r>
          </a:p>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Yêu cầu: Cần đưa ra màn hình hướng dẫn nhập dữ liệu bằng tiếng Việt có dấu.</a:t>
            </a:r>
            <a:endParaRPr lang="ru-RU" sz="2400" b="0" dirty="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z="2400" smtClean="0">
                <a:latin typeface="Times New Roman" panose="02020603050405020304" pitchFamily="18" charset="0"/>
                <a:cs typeface="Times New Roman" panose="02020603050405020304" pitchFamily="18" charset="0"/>
              </a:rPr>
              <a:pPr/>
              <a:t>3</a:t>
            </a:fld>
            <a:endParaRPr lang="ru-RU" sz="2400" dirty="0">
              <a:latin typeface="Times New Roman" panose="02020603050405020304" pitchFamily="18" charset="0"/>
              <a:cs typeface="Times New Roman" panose="02020603050405020304" pitchFamily="18" charset="0"/>
            </a:endParaRPr>
          </a:p>
        </p:txBody>
      </p:sp>
      <p:sp>
        <p:nvSpPr>
          <p:cNvPr id="18" name="Text Placeholder 2">
            <a:extLst>
              <a:ext uri="{FF2B5EF4-FFF2-40B4-BE49-F238E27FC236}">
                <a16:creationId xmlns:a16="http://schemas.microsoft.com/office/drawing/2014/main" id="{DE3E6084-94FD-4EB2-B164-F70F76C7139E}"/>
              </a:ext>
            </a:extLst>
          </p:cNvPr>
          <p:cNvSpPr txBox="1">
            <a:spLocks/>
          </p:cNvSpPr>
          <p:nvPr/>
        </p:nvSpPr>
        <p:spPr>
          <a:xfrm>
            <a:off x="387928" y="4819362"/>
            <a:ext cx="1357746"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n-US" sz="2400" b="0" i="1">
                <a:latin typeface="Times New Roman" panose="02020603050405020304" pitchFamily="18" charset="0"/>
                <a:cs typeface="Times New Roman" panose="02020603050405020304" pitchFamily="18" charset="0"/>
              </a:rPr>
              <a:t>Ví dụ</a:t>
            </a:r>
            <a:endParaRPr lang="ru-RU" sz="2400" b="0" i="1" dirty="0">
              <a:latin typeface="Times New Roman" panose="02020603050405020304" pitchFamily="18" charset="0"/>
              <a:cs typeface="Times New Roman" panose="02020603050405020304" pitchFamily="18" charset="0"/>
            </a:endParaRPr>
          </a:p>
        </p:txBody>
      </p:sp>
      <p:graphicFrame>
        <p:nvGraphicFramePr>
          <p:cNvPr id="11" name="Table 11">
            <a:extLst>
              <a:ext uri="{FF2B5EF4-FFF2-40B4-BE49-F238E27FC236}">
                <a16:creationId xmlns:a16="http://schemas.microsoft.com/office/drawing/2014/main" id="{E6DCF2A2-954F-4240-8585-C058A66A4121}"/>
              </a:ext>
            </a:extLst>
          </p:cNvPr>
          <p:cNvGraphicFramePr>
            <a:graphicFrameLocks noGrp="1"/>
          </p:cNvGraphicFramePr>
          <p:nvPr>
            <p:extLst>
              <p:ext uri="{D42A27DB-BD31-4B8C-83A1-F6EECF244321}">
                <p14:modId xmlns:p14="http://schemas.microsoft.com/office/powerpoint/2010/main" val="2540727915"/>
              </p:ext>
            </p:extLst>
          </p:nvPr>
        </p:nvGraphicFramePr>
        <p:xfrm>
          <a:off x="1893454" y="5042461"/>
          <a:ext cx="8128000" cy="1280160"/>
        </p:xfrm>
        <a:graphic>
          <a:graphicData uri="http://schemas.openxmlformats.org/drawingml/2006/table">
            <a:tbl>
              <a:tblPr firstRow="1" bandRow="1">
                <a:tableStyleId>{F2DE63D5-997A-4646-A377-4702673A728D}</a:tableStyleId>
              </a:tblPr>
              <a:tblGrid>
                <a:gridCol w="2623128">
                  <a:extLst>
                    <a:ext uri="{9D8B030D-6E8A-4147-A177-3AD203B41FA5}">
                      <a16:colId xmlns:a16="http://schemas.microsoft.com/office/drawing/2014/main" val="1069095896"/>
                    </a:ext>
                  </a:extLst>
                </a:gridCol>
                <a:gridCol w="5504872">
                  <a:extLst>
                    <a:ext uri="{9D8B030D-6E8A-4147-A177-3AD203B41FA5}">
                      <a16:colId xmlns:a16="http://schemas.microsoft.com/office/drawing/2014/main" val="2906012964"/>
                    </a:ext>
                  </a:extLst>
                </a:gridCol>
              </a:tblGrid>
              <a:tr h="370840">
                <a:tc>
                  <a:txBody>
                    <a:bodyPr/>
                    <a:lstStyle/>
                    <a:p>
                      <a:pPr algn="ctr"/>
                      <a:r>
                        <a:rPr lang="en-US" sz="2400">
                          <a:latin typeface="Times New Roman" panose="02020603050405020304" pitchFamily="18" charset="0"/>
                          <a:cs typeface="Times New Roman" panose="02020603050405020304" pitchFamily="18" charset="0"/>
                        </a:rPr>
                        <a:t>Input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343700"/>
                  </a:ext>
                </a:extLst>
              </a:tr>
              <a:tr h="370840">
                <a:tc>
                  <a:txBody>
                    <a:bodyPr/>
                    <a:lstStyle/>
                    <a:p>
                      <a:pPr algn="just"/>
                      <a:r>
                        <a:rPr lang="en-US" sz="2400">
                          <a:latin typeface="Times New Roman" panose="02020603050405020304" pitchFamily="18" charset="0"/>
                          <a:cs typeface="Times New Roman" panose="02020603050405020304" pitchFamily="18" charset="0"/>
                        </a:rPr>
                        <a:t>a = 365</a:t>
                      </a:r>
                    </a:p>
                    <a:p>
                      <a:pPr algn="just"/>
                      <a:r>
                        <a:rPr lang="en-US" sz="2400">
                          <a:latin typeface="Times New Roman" panose="02020603050405020304" pitchFamily="18" charset="0"/>
                          <a:cs typeface="Times New Roman" panose="02020603050405020304" pitchFamily="18" charset="0"/>
                        </a:rPr>
                        <a:t>b = 91086294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a:latin typeface="Times New Roman" panose="02020603050405020304" pitchFamily="18" charset="0"/>
                          <a:cs typeface="Times New Roman" panose="02020603050405020304" pitchFamily="18" charset="0"/>
                        </a:rPr>
                        <a:t>Số gạo cần dự trữ: 33246497310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7829406"/>
                  </a:ext>
                </a:extLst>
              </a:tr>
            </a:tbl>
          </a:graphicData>
        </a:graphic>
      </p:graphicFrame>
    </p:spTree>
    <p:extLst>
      <p:ext uri="{BB962C8B-B14F-4D97-AF65-F5344CB8AC3E}">
        <p14:creationId xmlns:p14="http://schemas.microsoft.com/office/powerpoint/2010/main" val="374011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Bài 3: Tìm ước chung lớn nhất</a:t>
            </a:r>
            <a:endParaRPr lang="ru-RU" sz="2800"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55C6D235-86D2-43F6-A7D1-0DD3DC936D3D}"/>
              </a:ext>
            </a:extLst>
          </p:cNvPr>
          <p:cNvSpPr>
            <a:spLocks noGrp="1"/>
          </p:cNvSpPr>
          <p:nvPr>
            <p:ph type="body" sz="quarter" idx="16"/>
          </p:nvPr>
        </p:nvSpPr>
        <p:spPr>
          <a:xfrm>
            <a:off x="484909" y="1915787"/>
            <a:ext cx="11222181" cy="924575"/>
          </a:xfrm>
        </p:spPr>
        <p:txBody>
          <a:bodyPr/>
          <a:lstStyle/>
          <a:p>
            <a:pPr algn="just">
              <a:lnSpc>
                <a:spcPct val="100000"/>
              </a:lnSpc>
              <a:spcBef>
                <a:spcPts val="600"/>
              </a:spcBef>
              <a:spcAft>
                <a:spcPts val="600"/>
              </a:spcAft>
            </a:pPr>
            <a:r>
              <a:rPr lang="en-US" sz="2800" b="0">
                <a:solidFill>
                  <a:schemeClr val="tx1"/>
                </a:solidFill>
                <a:latin typeface="Times New Roman" panose="02020603050405020304" pitchFamily="18" charset="0"/>
                <a:cs typeface="Times New Roman" panose="02020603050405020304" pitchFamily="18" charset="0"/>
              </a:rPr>
              <a:t>	Em hãy viết c</a:t>
            </a:r>
            <a:r>
              <a:rPr lang="vi-VN" sz="2800" b="0">
                <a:solidFill>
                  <a:schemeClr val="tx1"/>
                </a:solidFill>
                <a:latin typeface="Times New Roman" panose="02020603050405020304" pitchFamily="18" charset="0"/>
                <a:cs typeface="Times New Roman" panose="02020603050405020304" pitchFamily="18" charset="0"/>
              </a:rPr>
              <a:t>hương trình</a:t>
            </a:r>
            <a:r>
              <a:rPr lang="en-US" sz="2800" b="0">
                <a:solidFill>
                  <a:schemeClr val="tx1"/>
                </a:solidFill>
                <a:latin typeface="Times New Roman" panose="02020603050405020304" pitchFamily="18" charset="0"/>
                <a:cs typeface="Times New Roman" panose="02020603050405020304" pitchFamily="18" charset="0"/>
              </a:rPr>
              <a:t> nhập vào từ bàn phím hai số nguyên a và b, tính và đưa ra hình ước chung lớn nhất của hai số đó.</a:t>
            </a:r>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z="2400" smtClean="0">
                <a:latin typeface="Times New Roman" panose="02020603050405020304" pitchFamily="18" charset="0"/>
                <a:cs typeface="Times New Roman" panose="02020603050405020304" pitchFamily="18" charset="0"/>
              </a:rPr>
              <a:pPr/>
              <a:t>4</a:t>
            </a:fld>
            <a:endParaRPr lang="ru-RU" sz="2400" dirty="0">
              <a:latin typeface="Times New Roman" panose="02020603050405020304" pitchFamily="18" charset="0"/>
              <a:cs typeface="Times New Roman" panose="02020603050405020304" pitchFamily="18" charset="0"/>
            </a:endParaRPr>
          </a:p>
        </p:txBody>
      </p:sp>
      <p:sp>
        <p:nvSpPr>
          <p:cNvPr id="18" name="Text Placeholder 2">
            <a:extLst>
              <a:ext uri="{FF2B5EF4-FFF2-40B4-BE49-F238E27FC236}">
                <a16:creationId xmlns:a16="http://schemas.microsoft.com/office/drawing/2014/main" id="{DE3E6084-94FD-4EB2-B164-F70F76C7139E}"/>
              </a:ext>
            </a:extLst>
          </p:cNvPr>
          <p:cNvSpPr txBox="1">
            <a:spLocks/>
          </p:cNvSpPr>
          <p:nvPr/>
        </p:nvSpPr>
        <p:spPr>
          <a:xfrm>
            <a:off x="387928" y="3020257"/>
            <a:ext cx="1357746"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n-US" sz="2800" b="0" i="1">
                <a:latin typeface="Times New Roman" panose="02020603050405020304" pitchFamily="18" charset="0"/>
                <a:cs typeface="Times New Roman" panose="02020603050405020304" pitchFamily="18" charset="0"/>
              </a:rPr>
              <a:t>Ví dụ</a:t>
            </a:r>
            <a:endParaRPr lang="ru-RU" sz="2800" b="0" i="1" dirty="0">
              <a:latin typeface="Times New Roman" panose="02020603050405020304" pitchFamily="18" charset="0"/>
              <a:cs typeface="Times New Roman" panose="02020603050405020304" pitchFamily="18" charset="0"/>
            </a:endParaRPr>
          </a:p>
        </p:txBody>
      </p:sp>
      <p:graphicFrame>
        <p:nvGraphicFramePr>
          <p:cNvPr id="11" name="Table 11">
            <a:extLst>
              <a:ext uri="{FF2B5EF4-FFF2-40B4-BE49-F238E27FC236}">
                <a16:creationId xmlns:a16="http://schemas.microsoft.com/office/drawing/2014/main" id="{E6DCF2A2-954F-4240-8585-C058A66A4121}"/>
              </a:ext>
            </a:extLst>
          </p:cNvPr>
          <p:cNvGraphicFramePr>
            <a:graphicFrameLocks noGrp="1"/>
          </p:cNvGraphicFramePr>
          <p:nvPr>
            <p:extLst>
              <p:ext uri="{D42A27DB-BD31-4B8C-83A1-F6EECF244321}">
                <p14:modId xmlns:p14="http://schemas.microsoft.com/office/powerpoint/2010/main" val="1874176116"/>
              </p:ext>
            </p:extLst>
          </p:nvPr>
        </p:nvGraphicFramePr>
        <p:xfrm>
          <a:off x="1893454" y="3243356"/>
          <a:ext cx="8128000" cy="1280160"/>
        </p:xfrm>
        <a:graphic>
          <a:graphicData uri="http://schemas.openxmlformats.org/drawingml/2006/table">
            <a:tbl>
              <a:tblPr firstRow="1" bandRow="1">
                <a:tableStyleId>{F2DE63D5-997A-4646-A377-4702673A728D}</a:tableStyleId>
              </a:tblPr>
              <a:tblGrid>
                <a:gridCol w="2623128">
                  <a:extLst>
                    <a:ext uri="{9D8B030D-6E8A-4147-A177-3AD203B41FA5}">
                      <a16:colId xmlns:a16="http://schemas.microsoft.com/office/drawing/2014/main" val="1069095896"/>
                    </a:ext>
                  </a:extLst>
                </a:gridCol>
                <a:gridCol w="5504872">
                  <a:extLst>
                    <a:ext uri="{9D8B030D-6E8A-4147-A177-3AD203B41FA5}">
                      <a16:colId xmlns:a16="http://schemas.microsoft.com/office/drawing/2014/main" val="2906012964"/>
                    </a:ext>
                  </a:extLst>
                </a:gridCol>
              </a:tblGrid>
              <a:tr h="370840">
                <a:tc>
                  <a:txBody>
                    <a:bodyPr/>
                    <a:lstStyle/>
                    <a:p>
                      <a:pPr algn="ctr"/>
                      <a:r>
                        <a:rPr lang="en-US" sz="2400">
                          <a:latin typeface="Times New Roman" panose="02020603050405020304" pitchFamily="18" charset="0"/>
                          <a:cs typeface="Times New Roman" panose="02020603050405020304" pitchFamily="18" charset="0"/>
                        </a:rPr>
                        <a:t>Input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343700"/>
                  </a:ext>
                </a:extLst>
              </a:tr>
              <a:tr h="370840">
                <a:tc>
                  <a:txBody>
                    <a:bodyPr/>
                    <a:lstStyle/>
                    <a:p>
                      <a:pPr algn="just"/>
                      <a:r>
                        <a:rPr lang="en-US" sz="2400">
                          <a:latin typeface="Times New Roman" panose="02020603050405020304" pitchFamily="18" charset="0"/>
                          <a:cs typeface="Times New Roman" panose="02020603050405020304" pitchFamily="18" charset="0"/>
                        </a:rPr>
                        <a:t>a = 9855</a:t>
                      </a:r>
                    </a:p>
                    <a:p>
                      <a:pPr algn="just"/>
                      <a:r>
                        <a:rPr lang="en-US" sz="2400">
                          <a:latin typeface="Times New Roman" panose="02020603050405020304" pitchFamily="18" charset="0"/>
                          <a:cs typeface="Times New Roman" panose="02020603050405020304" pitchFamily="18" charset="0"/>
                        </a:rPr>
                        <a:t>b = 11556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ớc chung lớn nhất: 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7829406"/>
                  </a:ext>
                </a:extLst>
              </a:tr>
            </a:tbl>
          </a:graphicData>
        </a:graphic>
      </p:graphicFrame>
      <p:sp>
        <p:nvSpPr>
          <p:cNvPr id="8" name="TextBox 7">
            <a:extLst>
              <a:ext uri="{FF2B5EF4-FFF2-40B4-BE49-F238E27FC236}">
                <a16:creationId xmlns:a16="http://schemas.microsoft.com/office/drawing/2014/main" id="{3A3D6738-3D33-4177-9FCB-C93B994D16DC}"/>
              </a:ext>
            </a:extLst>
          </p:cNvPr>
          <p:cNvSpPr txBox="1"/>
          <p:nvPr/>
        </p:nvSpPr>
        <p:spPr>
          <a:xfrm>
            <a:off x="484909" y="5127614"/>
            <a:ext cx="11222180" cy="523220"/>
          </a:xfrm>
          <a:prstGeom prst="rect">
            <a:avLst/>
          </a:prstGeom>
          <a:noFill/>
        </p:spPr>
        <p:txBody>
          <a:bodyPr wrap="square">
            <a:spAutoFit/>
          </a:bodyPr>
          <a:lstStyle/>
          <a:p>
            <a:pPr algn="just">
              <a:lnSpc>
                <a:spcPct val="100000"/>
              </a:lnSpc>
              <a:spcBef>
                <a:spcPts val="600"/>
              </a:spcBef>
              <a:spcAft>
                <a:spcPts val="600"/>
              </a:spcAft>
            </a:pPr>
            <a:r>
              <a:rPr lang="en-US" sz="2800" b="0">
                <a:solidFill>
                  <a:schemeClr val="tx1"/>
                </a:solidFill>
                <a:latin typeface="Times New Roman" panose="02020603050405020304" pitchFamily="18" charset="0"/>
                <a:cs typeface="Times New Roman" panose="02020603050405020304" pitchFamily="18" charset="0"/>
              </a:rPr>
              <a:t>Gợi ý: Hãy tìm hiểu một số hàm toán học thường dùng trong Python</a:t>
            </a:r>
            <a:endParaRPr lang="ru-RU" sz="2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21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a:xfrm>
            <a:off x="831850" y="781051"/>
            <a:ext cx="10515600" cy="535132"/>
          </a:xfrm>
        </p:spPr>
        <p:txBody>
          <a:bodyPr>
            <a:normAutofit/>
          </a:bodyPr>
          <a:lstStyle/>
          <a:p>
            <a:r>
              <a:rPr lang="en-US" sz="2800">
                <a:latin typeface="Times New Roman" panose="02020603050405020304" pitchFamily="18" charset="0"/>
                <a:cs typeface="Times New Roman" panose="02020603050405020304" pitchFamily="18" charset="0"/>
              </a:rPr>
              <a:t>Một số hàm toán học thường dùng trong thư viện math</a:t>
            </a:r>
            <a:endParaRPr lang="ru-RU"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z="2400" smtClean="0">
                <a:latin typeface="Times New Roman" panose="02020603050405020304" pitchFamily="18" charset="0"/>
                <a:cs typeface="Times New Roman" panose="02020603050405020304" pitchFamily="18" charset="0"/>
              </a:rPr>
              <a:pPr/>
              <a:t>5</a:t>
            </a:fld>
            <a:endParaRPr lang="ru-RU" sz="2400" dirty="0">
              <a:latin typeface="Times New Roman" panose="02020603050405020304" pitchFamily="18" charset="0"/>
              <a:cs typeface="Times New Roman" panose="02020603050405020304" pitchFamily="18" charset="0"/>
            </a:endParaRPr>
          </a:p>
        </p:txBody>
      </p:sp>
      <p:graphicFrame>
        <p:nvGraphicFramePr>
          <p:cNvPr id="9" name="Table 11">
            <a:extLst>
              <a:ext uri="{FF2B5EF4-FFF2-40B4-BE49-F238E27FC236}">
                <a16:creationId xmlns:a16="http://schemas.microsoft.com/office/drawing/2014/main" id="{7411CBD6-89AD-43A8-A1BC-79D8D1280A2D}"/>
              </a:ext>
            </a:extLst>
          </p:cNvPr>
          <p:cNvGraphicFramePr>
            <a:graphicFrameLocks noGrp="1"/>
          </p:cNvGraphicFramePr>
          <p:nvPr>
            <p:extLst>
              <p:ext uri="{D42A27DB-BD31-4B8C-83A1-F6EECF244321}">
                <p14:modId xmlns:p14="http://schemas.microsoft.com/office/powerpoint/2010/main" val="1124334591"/>
              </p:ext>
            </p:extLst>
          </p:nvPr>
        </p:nvGraphicFramePr>
        <p:xfrm>
          <a:off x="955304" y="1937460"/>
          <a:ext cx="10392145" cy="4244484"/>
        </p:xfrm>
        <a:graphic>
          <a:graphicData uri="http://schemas.openxmlformats.org/drawingml/2006/table">
            <a:tbl>
              <a:tblPr firstRow="1" bandRow="1">
                <a:tableStyleId>{F2DE63D5-997A-4646-A377-4702673A728D}</a:tableStyleId>
              </a:tblPr>
              <a:tblGrid>
                <a:gridCol w="2022827">
                  <a:extLst>
                    <a:ext uri="{9D8B030D-6E8A-4147-A177-3AD203B41FA5}">
                      <a16:colId xmlns:a16="http://schemas.microsoft.com/office/drawing/2014/main" val="1069095896"/>
                    </a:ext>
                  </a:extLst>
                </a:gridCol>
                <a:gridCol w="8369318">
                  <a:extLst>
                    <a:ext uri="{9D8B030D-6E8A-4147-A177-3AD203B41FA5}">
                      <a16:colId xmlns:a16="http://schemas.microsoft.com/office/drawing/2014/main" val="2906012964"/>
                    </a:ext>
                  </a:extLst>
                </a:gridCol>
              </a:tblGrid>
              <a:tr h="345030">
                <a:tc>
                  <a:txBody>
                    <a:bodyPr/>
                    <a:lstStyle/>
                    <a:p>
                      <a:pPr algn="ctr"/>
                      <a:r>
                        <a:rPr lang="en-US" sz="2800">
                          <a:latin typeface="Times New Roman" panose="02020603050405020304" pitchFamily="18" charset="0"/>
                          <a:cs typeface="Times New Roman" panose="02020603050405020304" pitchFamily="18" charset="0"/>
                        </a:rPr>
                        <a:t>Hàm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Ý nghĩa toán học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343700"/>
                  </a:ext>
                </a:extLst>
              </a:tr>
              <a:tr h="621054">
                <a:tc>
                  <a:txBody>
                    <a:bodyPr/>
                    <a:lstStyle/>
                    <a:p>
                      <a:pPr algn="just"/>
                      <a:r>
                        <a:rPr lang="en-US" sz="2800">
                          <a:solidFill>
                            <a:srgbClr val="008EDC"/>
                          </a:solidFill>
                          <a:latin typeface="Times New Roman" panose="02020603050405020304" pitchFamily="18" charset="0"/>
                          <a:cs typeface="Times New Roman" panose="02020603050405020304" pitchFamily="18" charset="0"/>
                        </a:rPr>
                        <a:t>abs(x)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Tính │x│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7829406"/>
                  </a:ext>
                </a:extLst>
              </a:tr>
              <a:tr h="621054">
                <a:tc>
                  <a:txBody>
                    <a:bodyPr/>
                    <a:lstStyle/>
                    <a:p>
                      <a:pPr algn="just"/>
                      <a:r>
                        <a:rPr lang="en-US" sz="2800">
                          <a:solidFill>
                            <a:srgbClr val="008EDC"/>
                          </a:solidFill>
                          <a:latin typeface="Times New Roman" panose="02020603050405020304" pitchFamily="18" charset="0"/>
                          <a:cs typeface="Times New Roman" panose="02020603050405020304" pitchFamily="18" charset="0"/>
                        </a:rPr>
                        <a:t>ceil(x)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Trả về số nguyên nhỏ nhất, lớn hơn hoặc bằng giá trị 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001112"/>
                  </a:ext>
                </a:extLst>
              </a:tr>
              <a:tr h="621054">
                <a:tc>
                  <a:txBody>
                    <a:bodyPr/>
                    <a:lstStyle/>
                    <a:p>
                      <a:pPr algn="just"/>
                      <a:r>
                        <a:rPr lang="en-US" sz="2800">
                          <a:solidFill>
                            <a:srgbClr val="008EDC"/>
                          </a:solidFill>
                          <a:latin typeface="Times New Roman" panose="02020603050405020304" pitchFamily="18" charset="0"/>
                          <a:cs typeface="Times New Roman" panose="02020603050405020304" pitchFamily="18" charset="0"/>
                        </a:rPr>
                        <a:t>gcd(x,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Tính ước chung lớn nhất của số nguyên x và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3261570"/>
                  </a:ext>
                </a:extLst>
              </a:tr>
              <a:tr h="621054">
                <a:tc>
                  <a:txBody>
                    <a:bodyPr/>
                    <a:lstStyle/>
                    <a:p>
                      <a:pPr algn="just"/>
                      <a:r>
                        <a:rPr lang="en-US" sz="2800">
                          <a:solidFill>
                            <a:srgbClr val="008EDC"/>
                          </a:solidFill>
                          <a:latin typeface="Times New Roman" panose="02020603050405020304" pitchFamily="18" charset="0"/>
                          <a:cs typeface="Times New Roman" panose="02020603050405020304" pitchFamily="18" charset="0"/>
                        </a:rPr>
                        <a:t>sqrt(x)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Tính căn bậc hai của 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9757159"/>
                  </a:ext>
                </a:extLst>
              </a:tr>
              <a:tr h="621054">
                <a:tc>
                  <a:txBody>
                    <a:bodyPr/>
                    <a:lstStyle/>
                    <a:p>
                      <a:pPr algn="just"/>
                      <a:r>
                        <a:rPr lang="en-US" sz="2800">
                          <a:solidFill>
                            <a:srgbClr val="008EDC"/>
                          </a:solidFill>
                          <a:latin typeface="Times New Roman" panose="02020603050405020304" pitchFamily="18" charset="0"/>
                          <a:cs typeface="Times New Roman" panose="02020603050405020304" pitchFamily="18" charset="0"/>
                        </a:rPr>
                        <a:t>log(x)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Tính lnx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9299356"/>
                  </a:ext>
                </a:extLst>
              </a:tr>
              <a:tr h="621054">
                <a:tc>
                  <a:txBody>
                    <a:bodyPr/>
                    <a:lstStyle/>
                    <a:p>
                      <a:pPr algn="just"/>
                      <a:r>
                        <a:rPr lang="en-US" sz="2800">
                          <a:solidFill>
                            <a:srgbClr val="008EDC"/>
                          </a:solidFill>
                          <a:latin typeface="Times New Roman" panose="02020603050405020304" pitchFamily="18" charset="0"/>
                          <a:cs typeface="Times New Roman" panose="02020603050405020304" pitchFamily="18" charset="0"/>
                        </a:rPr>
                        <a:t>exp(x)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Tính e</a:t>
                      </a:r>
                      <a:r>
                        <a:rPr lang="en-US" sz="2800" baseline="30000">
                          <a:latin typeface="Times New Roman" panose="02020603050405020304" pitchFamily="18" charset="0"/>
                          <a:cs typeface="Times New Roman" panose="02020603050405020304" pitchFamily="18" charset="0"/>
                        </a:rPr>
                        <a:t>x</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983517"/>
                  </a:ext>
                </a:extLst>
              </a:tr>
            </a:tbl>
          </a:graphicData>
        </a:graphic>
      </p:graphicFrame>
    </p:spTree>
    <p:extLst>
      <p:ext uri="{BB962C8B-B14F-4D97-AF65-F5344CB8AC3E}">
        <p14:creationId xmlns:p14="http://schemas.microsoft.com/office/powerpoint/2010/main" val="4035892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p:txBody>
          <a:bodyPr>
            <a:normAutofit/>
          </a:bodyPr>
          <a:lstStyle/>
          <a:p>
            <a:pPr algn="ctr"/>
            <a:r>
              <a:rPr lang="en-US" sz="2800">
                <a:latin typeface="Times New Roman" panose="02020603050405020304" pitchFamily="18" charset="0"/>
                <a:cs typeface="Times New Roman" panose="02020603050405020304" pitchFamily="18" charset="0"/>
              </a:rPr>
              <a:t>Cách sử dụng hàm toán học</a:t>
            </a:r>
            <a:endParaRPr lang="ru-RU" sz="280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DD2790B-AC76-457A-BCB5-3E68F230ED5B}"/>
              </a:ext>
            </a:extLst>
          </p:cNvPr>
          <p:cNvSpPr>
            <a:spLocks noGrp="1"/>
          </p:cNvSpPr>
          <p:nvPr>
            <p:ph type="body" sz="quarter" idx="15"/>
          </p:nvPr>
        </p:nvSpPr>
        <p:spPr>
          <a:xfrm>
            <a:off x="830067" y="2560320"/>
            <a:ext cx="4548187" cy="3037087"/>
          </a:xfrm>
        </p:spPr>
        <p:txBody>
          <a:bodyPr>
            <a:normAutofit fontScale="92500" lnSpcReduction="10000"/>
          </a:bodyPr>
          <a:lstStyle/>
          <a:p>
            <a:pPr marL="290513" indent="-290513" algn="just">
              <a:lnSpc>
                <a:spcPct val="100000"/>
              </a:lnSpc>
              <a:spcAft>
                <a:spcPts val="600"/>
              </a:spcAft>
            </a:pPr>
            <a:r>
              <a:rPr lang="en-US" sz="2800">
                <a:solidFill>
                  <a:schemeClr val="tx1"/>
                </a:solidFill>
                <a:latin typeface="Times New Roman" panose="02020603050405020304" pitchFamily="18" charset="0"/>
                <a:cs typeface="Times New Roman" panose="02020603050405020304" pitchFamily="18" charset="0"/>
              </a:rPr>
              <a:t>Hàm </a:t>
            </a:r>
            <a:r>
              <a:rPr lang="en-US" sz="2800" b="1">
                <a:solidFill>
                  <a:schemeClr val="tx1"/>
                </a:solidFill>
                <a:latin typeface="Times New Roman" panose="02020603050405020304" pitchFamily="18" charset="0"/>
                <a:cs typeface="Times New Roman" panose="02020603050405020304" pitchFamily="18" charset="0"/>
              </a:rPr>
              <a:t>abs( ) </a:t>
            </a:r>
            <a:r>
              <a:rPr lang="en-US" sz="2800">
                <a:solidFill>
                  <a:schemeClr val="tx1"/>
                </a:solidFill>
                <a:latin typeface="Times New Roman" panose="02020603050405020304" pitchFamily="18" charset="0"/>
                <a:cs typeface="Times New Roman" panose="02020603050405020304" pitchFamily="18" charset="0"/>
              </a:rPr>
              <a:t>sử dụng trực tiếp.</a:t>
            </a:r>
          </a:p>
          <a:p>
            <a:pPr marL="290513" indent="-290513" algn="just">
              <a:lnSpc>
                <a:spcPct val="100000"/>
              </a:lnSpc>
              <a:spcAft>
                <a:spcPts val="600"/>
              </a:spcAft>
            </a:pPr>
            <a:r>
              <a:rPr lang="en-US" sz="2800">
                <a:solidFill>
                  <a:schemeClr val="tx1"/>
                </a:solidFill>
                <a:latin typeface="Times New Roman" panose="02020603050405020304" pitchFamily="18" charset="0"/>
                <a:cs typeface="Times New Roman" panose="02020603050405020304" pitchFamily="18" charset="0"/>
              </a:rPr>
              <a:t>Các hàm còn lại ta cần đưa vào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câu lệnh </a:t>
            </a:r>
            <a:r>
              <a:rPr lang="en-US" sz="2800" b="1">
                <a:solidFill>
                  <a:schemeClr val="tx1"/>
                </a:solidFill>
                <a:latin typeface="Times New Roman" panose="02020603050405020304" pitchFamily="18" charset="0"/>
                <a:cs typeface="Times New Roman" panose="02020603050405020304" pitchFamily="18" charset="0"/>
              </a:rPr>
              <a:t>import math </a:t>
            </a:r>
            <a:r>
              <a:rPr lang="en-US" sz="2800">
                <a:solidFill>
                  <a:schemeClr val="tx1"/>
                </a:solidFill>
                <a:latin typeface="Times New Roman" panose="02020603050405020304" pitchFamily="18" charset="0"/>
                <a:cs typeface="Times New Roman" panose="02020603050405020304" pitchFamily="18" charset="0"/>
              </a:rPr>
              <a:t>trước khi gọi hàm lần đầu tiên</a:t>
            </a:r>
          </a:p>
          <a:p>
            <a:pPr marL="290513" indent="-290513" algn="just">
              <a:lnSpc>
                <a:spcPct val="100000"/>
              </a:lnSpc>
              <a:spcAft>
                <a:spcPts val="600"/>
              </a:spcAft>
            </a:pPr>
            <a:r>
              <a:rPr lang="en-US" sz="2800">
                <a:solidFill>
                  <a:schemeClr val="tx1"/>
                </a:solidFill>
                <a:latin typeface="Times New Roman" panose="02020603050405020304" pitchFamily="18" charset="0"/>
                <a:cs typeface="Times New Roman" panose="02020603050405020304" pitchFamily="18" charset="0"/>
              </a:rPr>
              <a:t>Lời gọi hàm có dạng: </a:t>
            </a:r>
            <a:r>
              <a:rPr lang="en-US" sz="2800" b="1">
                <a:solidFill>
                  <a:schemeClr val="tx1"/>
                </a:solidFill>
                <a:latin typeface="Times New Roman" panose="02020603050405020304" pitchFamily="18" charset="0"/>
                <a:cs typeface="Times New Roman" panose="02020603050405020304" pitchFamily="18" charset="0"/>
              </a:rPr>
              <a:t>math</a:t>
            </a:r>
            <a:r>
              <a:rPr lang="en-US" sz="2800">
                <a:solidFill>
                  <a:schemeClr val="tx1"/>
                </a:solidFill>
                <a:latin typeface="Times New Roman" panose="02020603050405020304" pitchFamily="18" charset="0"/>
                <a:cs typeface="Times New Roman" panose="02020603050405020304" pitchFamily="18" charset="0"/>
              </a:rPr>
              <a:t>.&lt;tên_hàm&gt;</a:t>
            </a: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14" name="Picture Placeholder 13" descr="Boat on sunset sea">
            <a:extLst>
              <a:ext uri="{FF2B5EF4-FFF2-40B4-BE49-F238E27FC236}">
                <a16:creationId xmlns:a16="http://schemas.microsoft.com/office/drawing/2014/main" id="{6D2A2984-909C-46E6-BA11-B06EBD98F0D9}"/>
              </a:ext>
            </a:extLst>
          </p:cNvPr>
          <p:cNvPicPr>
            <a:picLocks noGrp="1" noChangeAspect="1"/>
          </p:cNvPicPr>
          <p:nvPr>
            <p:ph type="pic" sz="quarter" idx="18"/>
          </p:nvPr>
        </p:nvPicPr>
        <p:blipFill rotWithShape="1">
          <a:blip r:embed="rId2"/>
          <a:srcRect l="18" t="19053" r="-18" b="-174"/>
          <a:stretch/>
        </p:blipFill>
        <p:spPr>
          <a:xfrm>
            <a:off x="5773782" y="1483675"/>
            <a:ext cx="6419395" cy="3438427"/>
          </a:xfrm>
        </p:spPr>
      </p:pic>
      <p:sp>
        <p:nvSpPr>
          <p:cNvPr id="3" name="Footer Placeholder 2">
            <a:extLst>
              <a:ext uri="{FF2B5EF4-FFF2-40B4-BE49-F238E27FC236}">
                <a16:creationId xmlns:a16="http://schemas.microsoft.com/office/drawing/2014/main" id="{56F8E1FB-FE5C-46BC-83C4-88721E70C4E1}"/>
              </a:ext>
            </a:extLst>
          </p:cNvPr>
          <p:cNvSpPr>
            <a:spLocks noGrp="1"/>
          </p:cNvSpPr>
          <p:nvPr>
            <p:ph type="ftr" sz="quarter" idx="11"/>
          </p:nvPr>
        </p:nvSpPr>
        <p:spPr/>
        <p:txBody>
          <a:bodyPr/>
          <a:lstStyle/>
          <a:p>
            <a:r>
              <a:rPr lang="en-US" sz="2800" dirty="0">
                <a:latin typeface="Times New Roman" panose="02020603050405020304" pitchFamily="18" charset="0"/>
                <a:cs typeface="Times New Roman" panose="02020603050405020304" pitchFamily="18" charset="0"/>
              </a:rPr>
              <a:t>ADD A FOOTER</a:t>
            </a:r>
            <a:endParaRPr lang="ru-RU" sz="2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6</a:t>
            </a:fld>
            <a:endParaRPr lang="ru-RU" dirty="0"/>
          </a:p>
        </p:txBody>
      </p:sp>
    </p:spTree>
    <p:extLst>
      <p:ext uri="{BB962C8B-B14F-4D97-AF65-F5344CB8AC3E}">
        <p14:creationId xmlns:p14="http://schemas.microsoft.com/office/powerpoint/2010/main" val="2023535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B6BD40-862E-478E-9579-5062217945D3}"/>
              </a:ext>
            </a:extLst>
          </p:cNvPr>
          <p:cNvSpPr>
            <a:spLocks noGrp="1"/>
          </p:cNvSpPr>
          <p:nvPr>
            <p:ph type="sldNum" sz="quarter" idx="12"/>
          </p:nvPr>
        </p:nvSpPr>
        <p:spPr>
          <a:xfrm>
            <a:off x="10820769" y="5828670"/>
            <a:ext cx="549442" cy="365125"/>
          </a:xfrm>
        </p:spPr>
        <p:txBody>
          <a:bodyPr/>
          <a:lstStyle/>
          <a:p>
            <a:fld id="{D495E168-DA5E-4888-8D8A-92B118324C14}" type="slidenum">
              <a:rPr lang="ru-RU" smtClean="0"/>
              <a:pPr/>
              <a:t>7</a:t>
            </a:fld>
            <a:endParaRPr lang="ru-RU" dirty="0"/>
          </a:p>
        </p:txBody>
      </p:sp>
      <p:sp>
        <p:nvSpPr>
          <p:cNvPr id="10" name="Content Placeholder 9">
            <a:extLst>
              <a:ext uri="{FF2B5EF4-FFF2-40B4-BE49-F238E27FC236}">
                <a16:creationId xmlns:a16="http://schemas.microsoft.com/office/drawing/2014/main" id="{30086736-283A-40AD-8FC1-27A59D03B586}"/>
              </a:ext>
            </a:extLst>
          </p:cNvPr>
          <p:cNvSpPr>
            <a:spLocks noGrp="1"/>
          </p:cNvSpPr>
          <p:nvPr>
            <p:ph idx="1"/>
          </p:nvPr>
        </p:nvSpPr>
        <p:spPr>
          <a:xfrm>
            <a:off x="6902505" y="1872685"/>
            <a:ext cx="4779819" cy="376907"/>
          </a:xfrm>
        </p:spPr>
        <p:txBody>
          <a:bodyPr vert="horz" lIns="91440" tIns="45720" rIns="91440" bIns="45720" rtlCol="0">
            <a:normAutofit fontScale="92500" lnSpcReduction="10000"/>
          </a:bodyPr>
          <a:lstStyle/>
          <a:p>
            <a:pPr marL="0" indent="0" algn="just">
              <a:lnSpc>
                <a:spcPct val="100000"/>
              </a:lnSpc>
              <a:spcBef>
                <a:spcPts val="600"/>
              </a:spcBef>
              <a:spcAft>
                <a:spcPts val="600"/>
              </a:spcAft>
              <a:buNone/>
            </a:pPr>
            <a:r>
              <a:rPr lang="en-US" sz="2200">
                <a:latin typeface="Times New Roman" panose="02020603050405020304" pitchFamily="18" charset="0"/>
                <a:cs typeface="Times New Roman" panose="02020603050405020304" pitchFamily="18" charset="0"/>
              </a:rPr>
              <a:t>Câu lệnh sử dụng thư việt hàm toán học</a:t>
            </a:r>
          </a:p>
        </p:txBody>
      </p:sp>
      <p:sp>
        <p:nvSpPr>
          <p:cNvPr id="9" name="Title 8">
            <a:extLst>
              <a:ext uri="{FF2B5EF4-FFF2-40B4-BE49-F238E27FC236}">
                <a16:creationId xmlns:a16="http://schemas.microsoft.com/office/drawing/2014/main" id="{E43199A2-8F45-4EA6-94A8-15821B15CAEF}"/>
              </a:ext>
            </a:extLst>
          </p:cNvPr>
          <p:cNvSpPr>
            <a:spLocks noGrp="1"/>
          </p:cNvSpPr>
          <p:nvPr>
            <p:ph type="title"/>
          </p:nvPr>
        </p:nvSpPr>
        <p:spPr/>
        <p:txBody>
          <a:bodyPr>
            <a:normAutofit/>
          </a:bodyPr>
          <a:lstStyle/>
          <a:p>
            <a:r>
              <a:rPr lang="en-US" sz="3200">
                <a:latin typeface="Times New Roman" panose="02020603050405020304" pitchFamily="18" charset="0"/>
                <a:cs typeface="Times New Roman" panose="02020603050405020304" pitchFamily="18" charset="0"/>
              </a:rPr>
              <a:t>Ví dụ</a:t>
            </a:r>
          </a:p>
        </p:txBody>
      </p:sp>
      <p:pic>
        <p:nvPicPr>
          <p:cNvPr id="12" name="Picture 11">
            <a:extLst>
              <a:ext uri="{FF2B5EF4-FFF2-40B4-BE49-F238E27FC236}">
                <a16:creationId xmlns:a16="http://schemas.microsoft.com/office/drawing/2014/main" id="{EFB952C4-9232-4772-923F-8849C8E50B36}"/>
              </a:ext>
            </a:extLst>
          </p:cNvPr>
          <p:cNvPicPr>
            <a:picLocks noChangeAspect="1"/>
          </p:cNvPicPr>
          <p:nvPr/>
        </p:nvPicPr>
        <p:blipFill rotWithShape="1">
          <a:blip r:embed="rId2"/>
          <a:srcRect l="2727" t="55760" r="79091" b="20592"/>
          <a:stretch/>
        </p:blipFill>
        <p:spPr>
          <a:xfrm>
            <a:off x="838200" y="1806576"/>
            <a:ext cx="4779819" cy="3495241"/>
          </a:xfrm>
          <a:prstGeom prst="rect">
            <a:avLst/>
          </a:prstGeom>
          <a:ln w="19050">
            <a:solidFill>
              <a:srgbClr val="C00000"/>
            </a:solidFill>
            <a:prstDash val="solid"/>
          </a:ln>
        </p:spPr>
      </p:pic>
      <p:sp>
        <p:nvSpPr>
          <p:cNvPr id="15" name="Content Placeholder 9">
            <a:extLst>
              <a:ext uri="{FF2B5EF4-FFF2-40B4-BE49-F238E27FC236}">
                <a16:creationId xmlns:a16="http://schemas.microsoft.com/office/drawing/2014/main" id="{62223CB9-077F-47B6-9647-E5170B317E3E}"/>
              </a:ext>
            </a:extLst>
          </p:cNvPr>
          <p:cNvSpPr txBox="1">
            <a:spLocks/>
          </p:cNvSpPr>
          <p:nvPr/>
        </p:nvSpPr>
        <p:spPr>
          <a:xfrm>
            <a:off x="6902505" y="2375327"/>
            <a:ext cx="4505098" cy="4135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Font typeface="Arial" panose="020B0604020202020204" pitchFamily="34" charset="0"/>
              <a:buNone/>
            </a:pPr>
            <a:r>
              <a:rPr lang="en-US" sz="2200">
                <a:latin typeface="Times New Roman" panose="02020603050405020304" pitchFamily="18" charset="0"/>
                <a:cs typeface="Times New Roman" panose="02020603050405020304" pitchFamily="18" charset="0"/>
              </a:rPr>
              <a:t>Lời gọi hàm tính căn bậc hai của 5</a:t>
            </a:r>
          </a:p>
        </p:txBody>
      </p:sp>
      <p:sp>
        <p:nvSpPr>
          <p:cNvPr id="16" name="Content Placeholder 9">
            <a:extLst>
              <a:ext uri="{FF2B5EF4-FFF2-40B4-BE49-F238E27FC236}">
                <a16:creationId xmlns:a16="http://schemas.microsoft.com/office/drawing/2014/main" id="{8359CFB8-70BD-4560-B7F7-CA992E9482BB}"/>
              </a:ext>
            </a:extLst>
          </p:cNvPr>
          <p:cNvSpPr txBox="1">
            <a:spLocks/>
          </p:cNvSpPr>
          <p:nvPr/>
        </p:nvSpPr>
        <p:spPr>
          <a:xfrm>
            <a:off x="6902505" y="2914600"/>
            <a:ext cx="3706091" cy="4135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Font typeface="Arial" panose="020B0604020202020204" pitchFamily="34" charset="0"/>
              <a:buNone/>
            </a:pPr>
            <a:r>
              <a:rPr lang="en-US" sz="2200">
                <a:latin typeface="Times New Roman" panose="02020603050405020304" pitchFamily="18" charset="0"/>
                <a:cs typeface="Times New Roman" panose="02020603050405020304" pitchFamily="18" charset="0"/>
              </a:rPr>
              <a:t>Kết quả tính căn bậc hai của 5</a:t>
            </a:r>
          </a:p>
        </p:txBody>
      </p:sp>
      <p:sp>
        <p:nvSpPr>
          <p:cNvPr id="17" name="Content Placeholder 9">
            <a:extLst>
              <a:ext uri="{FF2B5EF4-FFF2-40B4-BE49-F238E27FC236}">
                <a16:creationId xmlns:a16="http://schemas.microsoft.com/office/drawing/2014/main" id="{5D62AE4E-D2BD-4688-89F4-33FDB19F6DC4}"/>
              </a:ext>
            </a:extLst>
          </p:cNvPr>
          <p:cNvSpPr txBox="1">
            <a:spLocks/>
          </p:cNvSpPr>
          <p:nvPr/>
        </p:nvSpPr>
        <p:spPr>
          <a:xfrm>
            <a:off x="6902505" y="3453873"/>
            <a:ext cx="3706091" cy="4668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Font typeface="Arial" panose="020B0604020202020204" pitchFamily="34" charset="0"/>
              <a:buNone/>
            </a:pPr>
            <a:r>
              <a:rPr lang="en-US" sz="2200">
                <a:latin typeface="Times New Roman" panose="02020603050405020304" pitchFamily="18" charset="0"/>
                <a:cs typeface="Times New Roman" panose="02020603050405020304" pitchFamily="18" charset="0"/>
              </a:rPr>
              <a:t>Kết quả tính 16/3</a:t>
            </a:r>
          </a:p>
        </p:txBody>
      </p:sp>
      <p:sp>
        <p:nvSpPr>
          <p:cNvPr id="18" name="Content Placeholder 9">
            <a:extLst>
              <a:ext uri="{FF2B5EF4-FFF2-40B4-BE49-F238E27FC236}">
                <a16:creationId xmlns:a16="http://schemas.microsoft.com/office/drawing/2014/main" id="{8DFC5C21-3287-4DC3-B82B-EEB5362DB683}"/>
              </a:ext>
            </a:extLst>
          </p:cNvPr>
          <p:cNvSpPr txBox="1">
            <a:spLocks/>
          </p:cNvSpPr>
          <p:nvPr/>
        </p:nvSpPr>
        <p:spPr>
          <a:xfrm>
            <a:off x="6902505" y="4046445"/>
            <a:ext cx="4613177" cy="751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Font typeface="Arial" panose="020B0604020202020204" pitchFamily="34" charset="0"/>
              <a:buNone/>
            </a:pPr>
            <a:r>
              <a:rPr lang="en-US" sz="2200">
                <a:latin typeface="Times New Roman" panose="02020603050405020304" pitchFamily="18" charset="0"/>
                <a:cs typeface="Times New Roman" panose="02020603050405020304" pitchFamily="18" charset="0"/>
              </a:rPr>
              <a:t>Lời gọi hàm trả về số nguyên nhỏ nhất lớn hơn hoặc bằng giá trị của 16/3</a:t>
            </a:r>
          </a:p>
        </p:txBody>
      </p:sp>
      <p:sp>
        <p:nvSpPr>
          <p:cNvPr id="19" name="Content Placeholder 9">
            <a:extLst>
              <a:ext uri="{FF2B5EF4-FFF2-40B4-BE49-F238E27FC236}">
                <a16:creationId xmlns:a16="http://schemas.microsoft.com/office/drawing/2014/main" id="{C0346394-4CDA-4EEC-A769-E1AD1E644133}"/>
              </a:ext>
            </a:extLst>
          </p:cNvPr>
          <p:cNvSpPr txBox="1">
            <a:spLocks/>
          </p:cNvSpPr>
          <p:nvPr/>
        </p:nvSpPr>
        <p:spPr>
          <a:xfrm>
            <a:off x="6902505" y="4924046"/>
            <a:ext cx="4975581" cy="40654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Font typeface="Arial" panose="020B0604020202020204" pitchFamily="34" charset="0"/>
              <a:buNone/>
            </a:pPr>
            <a:r>
              <a:rPr lang="en-US" sz="2200">
                <a:latin typeface="Times New Roman" panose="02020603050405020304" pitchFamily="18" charset="0"/>
                <a:cs typeface="Times New Roman" panose="02020603050405020304" pitchFamily="18" charset="0"/>
              </a:rPr>
              <a:t>Kết quả làm tròn 16/3 bằng hàm ceil</a:t>
            </a:r>
          </a:p>
        </p:txBody>
      </p:sp>
      <p:sp>
        <p:nvSpPr>
          <p:cNvPr id="20" name="Content Placeholder 9">
            <a:extLst>
              <a:ext uri="{FF2B5EF4-FFF2-40B4-BE49-F238E27FC236}">
                <a16:creationId xmlns:a16="http://schemas.microsoft.com/office/drawing/2014/main" id="{B250F6B6-74B6-4F5D-947F-B7500880FD8B}"/>
              </a:ext>
            </a:extLst>
          </p:cNvPr>
          <p:cNvSpPr txBox="1">
            <a:spLocks/>
          </p:cNvSpPr>
          <p:nvPr/>
        </p:nvSpPr>
        <p:spPr>
          <a:xfrm>
            <a:off x="921327" y="5572930"/>
            <a:ext cx="4505098" cy="945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spcAft>
                <a:spcPts val="600"/>
              </a:spcAft>
              <a:buFont typeface="Arial" panose="020B0604020202020204" pitchFamily="34" charset="0"/>
              <a:buNone/>
            </a:pPr>
            <a:r>
              <a:rPr lang="en-US" sz="2200" i="1">
                <a:solidFill>
                  <a:srgbClr val="002060"/>
                </a:solidFill>
                <a:latin typeface="Times New Roman" panose="02020603050405020304" pitchFamily="18" charset="0"/>
                <a:cs typeface="Times New Roman" panose="02020603050405020304" pitchFamily="18" charset="0"/>
              </a:rPr>
              <a:t>Hình 2. Ví dụ một c</a:t>
            </a:r>
            <a:r>
              <a:rPr lang="vi-VN" sz="2200" i="1">
                <a:solidFill>
                  <a:srgbClr val="002060"/>
                </a:solidFill>
                <a:latin typeface="Times New Roman" panose="02020603050405020304" pitchFamily="18" charset="0"/>
                <a:cs typeface="Times New Roman" panose="02020603050405020304" pitchFamily="18" charset="0"/>
              </a:rPr>
              <a:t>hương trình</a:t>
            </a:r>
            <a:r>
              <a:rPr lang="en-US" sz="2200" i="1">
                <a:solidFill>
                  <a:srgbClr val="002060"/>
                </a:solidFill>
                <a:latin typeface="Times New Roman" panose="02020603050405020304" pitchFamily="18" charset="0"/>
                <a:cs typeface="Times New Roman" panose="02020603050405020304" pitchFamily="18" charset="0"/>
              </a:rPr>
              <a:t> sử dụng hàm trong Python</a:t>
            </a:r>
          </a:p>
        </p:txBody>
      </p:sp>
      <p:cxnSp>
        <p:nvCxnSpPr>
          <p:cNvPr id="22" name="Straight Arrow Connector 21">
            <a:extLst>
              <a:ext uri="{FF2B5EF4-FFF2-40B4-BE49-F238E27FC236}">
                <a16:creationId xmlns:a16="http://schemas.microsoft.com/office/drawing/2014/main" id="{A40A74F9-5EBB-45EA-B2B6-F8B4AF382F0B}"/>
              </a:ext>
            </a:extLst>
          </p:cNvPr>
          <p:cNvCxnSpPr>
            <a:stCxn id="10" idx="1"/>
          </p:cNvCxnSpPr>
          <p:nvPr/>
        </p:nvCxnSpPr>
        <p:spPr>
          <a:xfrm flipH="1" flipV="1">
            <a:off x="4017818" y="2061138"/>
            <a:ext cx="2884687" cy="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8959504-1D59-4E5B-B637-519D96037702}"/>
              </a:ext>
            </a:extLst>
          </p:cNvPr>
          <p:cNvCxnSpPr>
            <a:cxnSpLocks/>
            <a:stCxn id="15" idx="1"/>
          </p:cNvCxnSpPr>
          <p:nvPr/>
        </p:nvCxnSpPr>
        <p:spPr>
          <a:xfrm flipH="1" flipV="1">
            <a:off x="4817919" y="2477714"/>
            <a:ext cx="2084586" cy="104382"/>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1A4CFD4-DB02-42ED-A29B-03896B459717}"/>
              </a:ext>
            </a:extLst>
          </p:cNvPr>
          <p:cNvCxnSpPr>
            <a:cxnSpLocks/>
            <a:stCxn id="16" idx="1"/>
          </p:cNvCxnSpPr>
          <p:nvPr/>
        </p:nvCxnSpPr>
        <p:spPr>
          <a:xfrm flipH="1" flipV="1">
            <a:off x="4197929" y="3119373"/>
            <a:ext cx="2704576" cy="1996"/>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673D9A3-C578-4B87-8F43-50160D18CE29}"/>
              </a:ext>
            </a:extLst>
          </p:cNvPr>
          <p:cNvCxnSpPr>
            <a:cxnSpLocks/>
            <a:stCxn id="17" idx="1"/>
          </p:cNvCxnSpPr>
          <p:nvPr/>
        </p:nvCxnSpPr>
        <p:spPr>
          <a:xfrm flipH="1">
            <a:off x="4447309" y="3687292"/>
            <a:ext cx="2455196" cy="413653"/>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DC3BDBF-0A98-4620-979B-9C6461997D6C}"/>
              </a:ext>
            </a:extLst>
          </p:cNvPr>
          <p:cNvCxnSpPr>
            <a:cxnSpLocks/>
          </p:cNvCxnSpPr>
          <p:nvPr/>
        </p:nvCxnSpPr>
        <p:spPr>
          <a:xfrm flipH="1">
            <a:off x="5426426" y="4277519"/>
            <a:ext cx="1476079" cy="178470"/>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BB1D5CF-3827-47AE-86CF-2870DD8B75C2}"/>
              </a:ext>
            </a:extLst>
          </p:cNvPr>
          <p:cNvCxnSpPr>
            <a:cxnSpLocks/>
            <a:stCxn id="19" idx="1"/>
          </p:cNvCxnSpPr>
          <p:nvPr/>
        </p:nvCxnSpPr>
        <p:spPr>
          <a:xfrm flipH="1">
            <a:off x="1551711" y="5127320"/>
            <a:ext cx="5350794" cy="67438"/>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932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Bài 4: Làm quen với ghi chú trong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55C6D235-86D2-43F6-A7D1-0DD3DC936D3D}"/>
              </a:ext>
            </a:extLst>
          </p:cNvPr>
          <p:cNvSpPr>
            <a:spLocks noGrp="1"/>
          </p:cNvSpPr>
          <p:nvPr>
            <p:ph type="body" sz="quarter" idx="16"/>
          </p:nvPr>
        </p:nvSpPr>
        <p:spPr>
          <a:xfrm>
            <a:off x="484909" y="1818625"/>
            <a:ext cx="11222181" cy="3750902"/>
          </a:xfrm>
        </p:spPr>
        <p:txBody>
          <a:bodyPr/>
          <a:lstStyle/>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Em hãy soạn thảo rồi chạy thử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ở </a:t>
            </a:r>
            <a:r>
              <a:rPr lang="en-US" sz="2400" b="0" i="1">
                <a:solidFill>
                  <a:schemeClr val="tx1"/>
                </a:solidFill>
                <a:latin typeface="Times New Roman" panose="02020603050405020304" pitchFamily="18" charset="0"/>
                <a:cs typeface="Times New Roman" panose="02020603050405020304" pitchFamily="18" charset="0"/>
              </a:rPr>
              <a:t>Hình 3</a:t>
            </a:r>
            <a:r>
              <a:rPr lang="en-US" sz="2400" b="0">
                <a:solidFill>
                  <a:schemeClr val="tx1"/>
                </a:solidFill>
                <a:latin typeface="Times New Roman" panose="02020603050405020304" pitchFamily="18" charset="0"/>
                <a:cs typeface="Times New Roman" panose="02020603050405020304" pitchFamily="18" charset="0"/>
              </a:rPr>
              <a:t> sau đây trong hai trường hợp là có chú thích và không có chú thích. Em có nhận xét gì khi so sánh kết quả thực hiện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trong hai trường hợp nêu trên.</a:t>
            </a:r>
          </a:p>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a:t>
            </a:r>
            <a:r>
              <a:rPr lang="en-US" sz="2400" i="1">
                <a:solidFill>
                  <a:schemeClr val="tx1"/>
                </a:solidFill>
                <a:latin typeface="Times New Roman" panose="02020603050405020304" pitchFamily="18" charset="0"/>
                <a:cs typeface="Times New Roman" panose="02020603050405020304" pitchFamily="18" charset="0"/>
              </a:rPr>
              <a:t>Tìm hiểu về ghi chú thích trong c</a:t>
            </a:r>
            <a:r>
              <a:rPr lang="vi-VN" sz="2400" i="1">
                <a:solidFill>
                  <a:schemeClr val="tx1"/>
                </a:solidFill>
                <a:latin typeface="Times New Roman" panose="02020603050405020304" pitchFamily="18" charset="0"/>
                <a:cs typeface="Times New Roman" panose="02020603050405020304" pitchFamily="18" charset="0"/>
              </a:rPr>
              <a:t>hương trình</a:t>
            </a:r>
            <a:r>
              <a:rPr lang="en-US" sz="2400" i="1">
                <a:solidFill>
                  <a:schemeClr val="tx1"/>
                </a:solidFill>
                <a:latin typeface="Times New Roman" panose="02020603050405020304" pitchFamily="18" charset="0"/>
                <a:cs typeface="Times New Roman" panose="02020603050405020304" pitchFamily="18" charset="0"/>
              </a:rPr>
              <a:t> </a:t>
            </a:r>
          </a:p>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Khi soạn thảo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ngoài các câu lệnh, người lập trình có thể viết thêm các dòng chú thích. Các dòng chú thích không ảnh hưởng đến nội dung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mà chỉ giúp cho người đọc nhanh chóng biết được mục đích của các câu lệnh và ý nghĩa của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Trong Python, thông tin chú thích viết trên một dòng, bắt đầu bằng kí tự #. Nhờ kí tự đánh dấu đó mà máy tính nhận biết được dòng chú thích.</a:t>
            </a:r>
            <a:endParaRPr lang="ru-RU" sz="2400" b="0" dirty="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z="2400" smtClean="0">
                <a:latin typeface="Times New Roman" panose="02020603050405020304" pitchFamily="18" charset="0"/>
                <a:cs typeface="Times New Roman" panose="02020603050405020304" pitchFamily="18" charset="0"/>
              </a:rPr>
              <a:pPr/>
              <a:t>8</a:t>
            </a:fld>
            <a:endParaRPr lang="ru-RU" sz="2400" dirty="0">
              <a:latin typeface="Times New Roman" panose="02020603050405020304" pitchFamily="18" charset="0"/>
              <a:cs typeface="Times New Roman" panose="02020603050405020304" pitchFamily="18" charset="0"/>
            </a:endParaRPr>
          </a:p>
        </p:txBody>
      </p:sp>
      <p:sp>
        <p:nvSpPr>
          <p:cNvPr id="18" name="Text Placeholder 2">
            <a:extLst>
              <a:ext uri="{FF2B5EF4-FFF2-40B4-BE49-F238E27FC236}">
                <a16:creationId xmlns:a16="http://schemas.microsoft.com/office/drawing/2014/main" id="{DE3E6084-94FD-4EB2-B164-F70F76C7139E}"/>
              </a:ext>
            </a:extLst>
          </p:cNvPr>
          <p:cNvSpPr txBox="1">
            <a:spLocks/>
          </p:cNvSpPr>
          <p:nvPr/>
        </p:nvSpPr>
        <p:spPr>
          <a:xfrm>
            <a:off x="498762" y="5711825"/>
            <a:ext cx="5597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2400" b="0" i="1">
                <a:latin typeface="Times New Roman" panose="02020603050405020304" pitchFamily="18" charset="0"/>
                <a:cs typeface="Times New Roman" panose="02020603050405020304" pitchFamily="18" charset="0"/>
              </a:rPr>
              <a:t>Hình 3. Ghi chú thích trong c</a:t>
            </a:r>
            <a:r>
              <a:rPr lang="vi-VN" sz="2400" b="0" i="1">
                <a:latin typeface="Times New Roman" panose="02020603050405020304" pitchFamily="18" charset="0"/>
                <a:cs typeface="Times New Roman" panose="02020603050405020304" pitchFamily="18" charset="0"/>
              </a:rPr>
              <a:t>hương trình</a:t>
            </a:r>
            <a:r>
              <a:rPr lang="en-US" sz="2400" b="0" i="1">
                <a:latin typeface="Times New Roman" panose="02020603050405020304" pitchFamily="18" charset="0"/>
                <a:cs typeface="Times New Roman" panose="02020603050405020304" pitchFamily="18" charset="0"/>
              </a:rPr>
              <a:t> </a:t>
            </a:r>
            <a:endParaRPr lang="ru-RU" sz="2400" b="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16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Bài 4: Làm quen với ghi chú trong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z="2400" smtClean="0">
                <a:latin typeface="Times New Roman" panose="02020603050405020304" pitchFamily="18" charset="0"/>
                <a:cs typeface="Times New Roman" panose="02020603050405020304" pitchFamily="18" charset="0"/>
              </a:rPr>
              <a:pPr/>
              <a:t>9</a:t>
            </a:fld>
            <a:endParaRPr lang="ru-RU" sz="2400" dirty="0">
              <a:latin typeface="Times New Roman" panose="02020603050405020304" pitchFamily="18" charset="0"/>
              <a:cs typeface="Times New Roman" panose="02020603050405020304" pitchFamily="18" charset="0"/>
            </a:endParaRPr>
          </a:p>
        </p:txBody>
      </p:sp>
      <p:sp>
        <p:nvSpPr>
          <p:cNvPr id="18" name="Text Placeholder 2">
            <a:extLst>
              <a:ext uri="{FF2B5EF4-FFF2-40B4-BE49-F238E27FC236}">
                <a16:creationId xmlns:a16="http://schemas.microsoft.com/office/drawing/2014/main" id="{DE3E6084-94FD-4EB2-B164-F70F76C7139E}"/>
              </a:ext>
            </a:extLst>
          </p:cNvPr>
          <p:cNvSpPr txBox="1">
            <a:spLocks/>
          </p:cNvSpPr>
          <p:nvPr/>
        </p:nvSpPr>
        <p:spPr>
          <a:xfrm>
            <a:off x="2881744" y="5711825"/>
            <a:ext cx="559723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2400" b="0" i="1">
                <a:solidFill>
                  <a:srgbClr val="0070C0"/>
                </a:solidFill>
                <a:latin typeface="Times New Roman" panose="02020603050405020304" pitchFamily="18" charset="0"/>
                <a:cs typeface="Times New Roman" panose="02020603050405020304" pitchFamily="18" charset="0"/>
              </a:rPr>
              <a:t>Hình 3. Ghi chú thích trong c</a:t>
            </a:r>
            <a:r>
              <a:rPr lang="vi-VN" sz="2400" b="0" i="1">
                <a:solidFill>
                  <a:srgbClr val="0070C0"/>
                </a:solidFill>
                <a:latin typeface="Times New Roman" panose="02020603050405020304" pitchFamily="18" charset="0"/>
                <a:cs typeface="Times New Roman" panose="02020603050405020304" pitchFamily="18" charset="0"/>
              </a:rPr>
              <a:t>hương trình</a:t>
            </a:r>
            <a:r>
              <a:rPr lang="en-US" sz="2400" b="0" i="1">
                <a:solidFill>
                  <a:srgbClr val="0070C0"/>
                </a:solidFill>
                <a:latin typeface="Times New Roman" panose="02020603050405020304" pitchFamily="18" charset="0"/>
                <a:cs typeface="Times New Roman" panose="02020603050405020304" pitchFamily="18" charset="0"/>
              </a:rPr>
              <a:t> </a:t>
            </a:r>
            <a:endParaRPr lang="ru-RU" sz="2400" b="0" i="1" dirty="0">
              <a:solidFill>
                <a:srgbClr val="0070C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4A94DEEB-4538-4C8C-9E3F-F4AEFD949A83}"/>
              </a:ext>
            </a:extLst>
          </p:cNvPr>
          <p:cNvPicPr>
            <a:picLocks noChangeAspect="1"/>
          </p:cNvPicPr>
          <p:nvPr/>
        </p:nvPicPr>
        <p:blipFill rotWithShape="1">
          <a:blip r:embed="rId2"/>
          <a:srcRect l="1023" t="11370" r="68636" b="59803"/>
          <a:stretch/>
        </p:blipFill>
        <p:spPr>
          <a:xfrm>
            <a:off x="942109" y="2133680"/>
            <a:ext cx="5519566" cy="3112366"/>
          </a:xfrm>
          <a:prstGeom prst="rect">
            <a:avLst/>
          </a:prstGeom>
          <a:ln>
            <a:solidFill>
              <a:srgbClr val="C00000"/>
            </a:solidFill>
          </a:ln>
        </p:spPr>
      </p:pic>
      <p:sp>
        <p:nvSpPr>
          <p:cNvPr id="10" name="Content Placeholder 9">
            <a:extLst>
              <a:ext uri="{FF2B5EF4-FFF2-40B4-BE49-F238E27FC236}">
                <a16:creationId xmlns:a16="http://schemas.microsoft.com/office/drawing/2014/main" id="{B76DA32D-5459-4EF1-9324-0B821DF0BDC0}"/>
              </a:ext>
            </a:extLst>
          </p:cNvPr>
          <p:cNvSpPr txBox="1">
            <a:spLocks/>
          </p:cNvSpPr>
          <p:nvPr/>
        </p:nvSpPr>
        <p:spPr>
          <a:xfrm>
            <a:off x="7292947" y="2790418"/>
            <a:ext cx="4779819" cy="376907"/>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00000"/>
              </a:lnSpc>
              <a:spcBef>
                <a:spcPts val="600"/>
              </a:spcBef>
              <a:spcAft>
                <a:spcPts val="600"/>
              </a:spcAft>
            </a:pPr>
            <a:r>
              <a:rPr lang="en-US" sz="2200" b="0">
                <a:latin typeface="Times New Roman" panose="02020603050405020304" pitchFamily="18" charset="0"/>
                <a:cs typeface="Times New Roman" panose="02020603050405020304" pitchFamily="18" charset="0"/>
              </a:rPr>
              <a:t>Chú thích cho biết mục đích của c</a:t>
            </a:r>
            <a:r>
              <a:rPr lang="vi-VN" sz="2200" b="0">
                <a:latin typeface="Times New Roman" panose="02020603050405020304" pitchFamily="18" charset="0"/>
                <a:cs typeface="Times New Roman" panose="02020603050405020304" pitchFamily="18" charset="0"/>
              </a:rPr>
              <a:t>hương trình</a:t>
            </a:r>
            <a:r>
              <a:rPr lang="en-US" sz="2200" b="0">
                <a:latin typeface="Times New Roman" panose="02020603050405020304" pitchFamily="18" charset="0"/>
                <a:cs typeface="Times New Roman" panose="02020603050405020304" pitchFamily="18" charset="0"/>
              </a:rPr>
              <a:t> </a:t>
            </a:r>
          </a:p>
        </p:txBody>
      </p:sp>
      <p:cxnSp>
        <p:nvCxnSpPr>
          <p:cNvPr id="11" name="Straight Arrow Connector 10">
            <a:extLst>
              <a:ext uri="{FF2B5EF4-FFF2-40B4-BE49-F238E27FC236}">
                <a16:creationId xmlns:a16="http://schemas.microsoft.com/office/drawing/2014/main" id="{AFE59959-D097-4149-B148-B936CA38D339}"/>
              </a:ext>
            </a:extLst>
          </p:cNvPr>
          <p:cNvCxnSpPr>
            <a:cxnSpLocks/>
            <a:stCxn id="10" idx="1"/>
          </p:cNvCxnSpPr>
          <p:nvPr/>
        </p:nvCxnSpPr>
        <p:spPr>
          <a:xfrm flipH="1">
            <a:off x="4899054" y="2978872"/>
            <a:ext cx="2393893" cy="45696"/>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9">
            <a:extLst>
              <a:ext uri="{FF2B5EF4-FFF2-40B4-BE49-F238E27FC236}">
                <a16:creationId xmlns:a16="http://schemas.microsoft.com/office/drawing/2014/main" id="{93F3B926-EE7F-419E-B475-61C370A703FF}"/>
              </a:ext>
            </a:extLst>
          </p:cNvPr>
          <p:cNvSpPr txBox="1">
            <a:spLocks/>
          </p:cNvSpPr>
          <p:nvPr/>
        </p:nvSpPr>
        <p:spPr>
          <a:xfrm>
            <a:off x="7292947" y="4357661"/>
            <a:ext cx="4461165" cy="376907"/>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00000"/>
              </a:lnSpc>
              <a:spcBef>
                <a:spcPts val="600"/>
              </a:spcBef>
              <a:spcAft>
                <a:spcPts val="600"/>
              </a:spcAft>
            </a:pPr>
            <a:r>
              <a:rPr lang="en-US" sz="2200" b="0">
                <a:latin typeface="Times New Roman" panose="02020603050405020304" pitchFamily="18" charset="0"/>
                <a:cs typeface="Times New Roman" panose="02020603050405020304" pitchFamily="18" charset="0"/>
              </a:rPr>
              <a:t>Chú thích cho biết kiến thức sử dụng</a:t>
            </a:r>
          </a:p>
        </p:txBody>
      </p:sp>
      <p:cxnSp>
        <p:nvCxnSpPr>
          <p:cNvPr id="13" name="Straight Arrow Connector 12">
            <a:extLst>
              <a:ext uri="{FF2B5EF4-FFF2-40B4-BE49-F238E27FC236}">
                <a16:creationId xmlns:a16="http://schemas.microsoft.com/office/drawing/2014/main" id="{C969F43D-865C-423F-8C98-10814D469008}"/>
              </a:ext>
            </a:extLst>
          </p:cNvPr>
          <p:cNvCxnSpPr>
            <a:cxnSpLocks/>
            <a:stCxn id="12" idx="1"/>
          </p:cNvCxnSpPr>
          <p:nvPr/>
        </p:nvCxnSpPr>
        <p:spPr>
          <a:xfrm flipH="1">
            <a:off x="5237018" y="4546115"/>
            <a:ext cx="2055929" cy="0"/>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12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024DF7-0783-4549-86B7-A48B29FBA9C2}">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0F309C-DE10-4641-9043-BB7E781AC4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126</TotalTime>
  <Words>392</Words>
  <Application>Microsoft Office PowerPoint</Application>
  <PresentationFormat>Widescreen</PresentationFormat>
  <Paragraphs>83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Cambria Math</vt:lpstr>
      <vt:lpstr>Century Gothic</vt:lpstr>
      <vt:lpstr>Times New Roman</vt:lpstr>
      <vt:lpstr>Office Theme</vt:lpstr>
      <vt:lpstr>BÀI 5 THỰC HÀNH VIẾT CHƯƠNG TRÌNH ĐƠN GIẢN</vt:lpstr>
      <vt:lpstr>Bài 1: Giải phương trình bậc nhất</vt:lpstr>
      <vt:lpstr>Bài 2: An ninh lương thực</vt:lpstr>
      <vt:lpstr>Bài 3: Tìm ước chung lớn nhất</vt:lpstr>
      <vt:lpstr>Một số hàm toán học thường dùng trong thư viện math</vt:lpstr>
      <vt:lpstr>Cách sử dụng hàm toán học</vt:lpstr>
      <vt:lpstr>Ví dụ</vt:lpstr>
      <vt:lpstr>Bài 4: Làm quen với ghi chú trong chương trình </vt:lpstr>
      <vt:lpstr>Bài 4: Làm quen với ghi chú trong chương trình </vt:lpstr>
      <vt:lpstr>Bài 5: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THỰC HÀNH VIẾT CHƯƠNG TRÌNH ĐƠN GIẢN</dc:title>
  <dc:creator>HoangThanh Tam</dc:creator>
  <cp:lastModifiedBy>SingPC</cp:lastModifiedBy>
  <cp:revision>8</cp:revision>
  <dcterms:created xsi:type="dcterms:W3CDTF">2022-01-14T13:15:26Z</dcterms:created>
  <dcterms:modified xsi:type="dcterms:W3CDTF">2025-11-18T02:28:41Z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