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11/2/2023</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11/2/2023</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11/2/2023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11/2/2023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11/2/2023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11/2/2023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11/2/2023</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11/2/2023</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11/2/2023</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1FAE54-FC0C-4BA7-9212-7760204A8908}"/>
              </a:ext>
            </a:extLst>
          </p:cNvPr>
          <p:cNvSpPr>
            <a:spLocks noGrp="1"/>
          </p:cNvSpPr>
          <p:nvPr>
            <p:ph type="ctrTitle"/>
          </p:nvPr>
        </p:nvSpPr>
        <p:spPr>
          <a:xfrm>
            <a:off x="1915385" y="1427018"/>
            <a:ext cx="8361229" cy="2639772"/>
          </a:xfrm>
        </p:spPr>
        <p:txBody>
          <a:bodyPr/>
          <a:lstStyle/>
          <a:p>
            <a:pPr>
              <a:lnSpc>
                <a:spcPct val="100000"/>
              </a:lnSpc>
              <a:spcBef>
                <a:spcPts val="600"/>
              </a:spcBef>
              <a:spcAft>
                <a:spcPts val="600"/>
              </a:spcAft>
            </a:pPr>
            <a:r>
              <a:rPr lang="en-US" sz="4000" b="1" cap="none">
                <a:ln w="0">
                  <a:solidFill>
                    <a:srgbClr val="C00000"/>
                  </a:solidFill>
                </a:ln>
                <a:solidFill>
                  <a:srgbClr val="C00000"/>
                </a:solidFill>
                <a:latin typeface="Times New Roman" panose="02020603050405020304" pitchFamily="18" charset="0"/>
                <a:cs typeface="Times New Roman" panose="02020603050405020304" pitchFamily="18" charset="0"/>
              </a:rPr>
              <a:t>BÀI 2</a:t>
            </a:r>
            <a:br>
              <a:rPr lang="en-US" sz="4000" b="1" cap="none">
                <a:ln w="0">
                  <a:solidFill>
                    <a:srgbClr val="C00000"/>
                  </a:solidFill>
                </a:ln>
                <a:solidFill>
                  <a:srgbClr val="C00000"/>
                </a:solidFill>
                <a:latin typeface="Times New Roman" panose="02020603050405020304" pitchFamily="18" charset="0"/>
                <a:cs typeface="Times New Roman" panose="02020603050405020304" pitchFamily="18" charset="0"/>
              </a:rPr>
            </a:br>
            <a:r>
              <a:rPr lang="en-US" sz="4000" b="1" cap="none">
                <a:ln w="0">
                  <a:solidFill>
                    <a:srgbClr val="C00000"/>
                  </a:solidFill>
                </a:ln>
                <a:solidFill>
                  <a:srgbClr val="C00000"/>
                </a:solidFill>
                <a:latin typeface="Times New Roman" panose="02020603050405020304" pitchFamily="18" charset="0"/>
                <a:cs typeface="Times New Roman" panose="02020603050405020304" pitchFamily="18" charset="0"/>
              </a:rPr>
              <a:t>THỰC HÀNH VẬN DỤNG MỘT SỐ ĐIỀU LUẬT VỀ CHIA SẺ THÔNG TIN TRONG MÔI TRƯỜNG SỐ</a:t>
            </a:r>
            <a:endParaRPr lang="en-US" sz="4000" b="1" cap="none">
              <a:ln w="0">
                <a:solidFill>
                  <a:srgbClr val="C00000"/>
                </a:solidFill>
              </a:ln>
              <a:solidFill>
                <a:srgbClr val="C00000"/>
              </a:solidFill>
            </a:endParaRPr>
          </a:p>
        </p:txBody>
      </p:sp>
    </p:spTree>
    <p:extLst>
      <p:ext uri="{BB962C8B-B14F-4D97-AF65-F5344CB8AC3E}">
        <p14:creationId xmlns:p14="http://schemas.microsoft.com/office/powerpoint/2010/main" val="8784935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7597A-F1F3-4797-87B2-69AED294707E}"/>
              </a:ext>
            </a:extLst>
          </p:cNvPr>
          <p:cNvSpPr>
            <a:spLocks noGrp="1"/>
          </p:cNvSpPr>
          <p:nvPr>
            <p:ph type="title"/>
          </p:nvPr>
        </p:nvSpPr>
        <p:spPr>
          <a:xfrm>
            <a:off x="1011382" y="432459"/>
            <a:ext cx="9601200" cy="588818"/>
          </a:xfrm>
        </p:spPr>
        <p:txBody>
          <a:bodyPr>
            <a:normAutofit/>
          </a:bodyPr>
          <a:lstStyle/>
          <a:p>
            <a:pPr algn="just">
              <a:lnSpc>
                <a:spcPct val="100000"/>
              </a:lnSpc>
              <a:spcBef>
                <a:spcPts val="600"/>
              </a:spcBef>
              <a:spcAft>
                <a:spcPts val="600"/>
              </a:spcAft>
            </a:pPr>
            <a:r>
              <a:rPr lang="en-US" sz="2800" b="1">
                <a:solidFill>
                  <a:srgbClr val="00B050"/>
                </a:solidFill>
                <a:latin typeface="Times New Roman" panose="02020603050405020304" pitchFamily="18" charset="0"/>
                <a:cs typeface="Times New Roman" panose="02020603050405020304" pitchFamily="18" charset="0"/>
              </a:rPr>
              <a:t>Bài 1: Xác định tính hợp pháp trong cung cấp sản phẩm số</a:t>
            </a:r>
          </a:p>
        </p:txBody>
      </p:sp>
      <p:sp>
        <p:nvSpPr>
          <p:cNvPr id="3" name="Content Placeholder 2">
            <a:extLst>
              <a:ext uri="{FF2B5EF4-FFF2-40B4-BE49-F238E27FC236}">
                <a16:creationId xmlns:a16="http://schemas.microsoft.com/office/drawing/2014/main" id="{F765A590-44DA-488B-A5AA-065A3C21453F}"/>
              </a:ext>
            </a:extLst>
          </p:cNvPr>
          <p:cNvSpPr>
            <a:spLocks noGrp="1"/>
          </p:cNvSpPr>
          <p:nvPr>
            <p:ph idx="1"/>
          </p:nvPr>
        </p:nvSpPr>
        <p:spPr>
          <a:xfrm>
            <a:off x="1011382" y="1122218"/>
            <a:ext cx="10668000" cy="5444837"/>
          </a:xfrm>
        </p:spPr>
        <p:txBody>
          <a:bodyPr>
            <a:normAutofit/>
          </a:bodyPr>
          <a:lstStyle/>
          <a:p>
            <a:pPr marL="0" indent="0" algn="just">
              <a:lnSpc>
                <a:spcPct val="120000"/>
              </a:lnSpc>
              <a:spcBef>
                <a:spcPts val="600"/>
              </a:spcBef>
              <a:spcAft>
                <a:spcPts val="600"/>
              </a:spcAft>
              <a:buNone/>
            </a:pPr>
            <a:r>
              <a:rPr lang="en-US" sz="2400">
                <a:latin typeface="Times New Roman" panose="02020603050405020304" pitchFamily="18" charset="0"/>
                <a:cs typeface="Times New Roman" panose="02020603050405020304" pitchFamily="18" charset="0"/>
              </a:rPr>
              <a:t>	</a:t>
            </a:r>
            <a:r>
              <a:rPr lang="en-US" sz="2400">
                <a:solidFill>
                  <a:srgbClr val="0070C0"/>
                </a:solidFill>
                <a:latin typeface="Times New Roman" panose="02020603050405020304" pitchFamily="18" charset="0"/>
                <a:cs typeface="Times New Roman" panose="02020603050405020304" pitchFamily="18" charset="0"/>
              </a:rPr>
              <a:t>Năm 2007, một nhà sản xuất đã mua lại quyền dịch và xuất bản cuốn truyện “Harry Potter và bảo bối tử thần” từ đại lí bản quyền của tác giả J.K.Rowling. Khi nhà xuất bản đang dịch cuốn truyện thì nhiều chương của cuốn truyện đã bị một nhóm bạn trẻ giấu mặt dịch vội và đưa lên mạng. Nhóm này lí luận rằng “chỉ làm việc cá nhân với một chương truyện, chỉ gửi email với tư cách cá nhân nên không có trách nhiệm trong việc phát tán các bản dịch”. Sự việc này gây khó khăn cho những lần thương lượng bản quyền về sau của giới xuất bản Việt Nam với tác giả nước ngoài.</a:t>
            </a:r>
          </a:p>
          <a:p>
            <a:pPr marL="0" indent="0" algn="just">
              <a:lnSpc>
                <a:spcPct val="120000"/>
              </a:lnSpc>
              <a:spcBef>
                <a:spcPts val="600"/>
              </a:spcBef>
              <a:spcAft>
                <a:spcPts val="600"/>
              </a:spcAft>
              <a:buNone/>
            </a:pPr>
            <a:r>
              <a:rPr lang="en-US" sz="2400">
                <a:solidFill>
                  <a:srgbClr val="0070C0"/>
                </a:solidFill>
                <a:latin typeface="Times New Roman" panose="02020603050405020304" pitchFamily="18" charset="0"/>
                <a:cs typeface="Times New Roman" panose="02020603050405020304" pitchFamily="18" charset="0"/>
              </a:rPr>
              <a:t>	Em hãy tìm hiểu Điều 28 Luật sở hữu trí tuệ số 50/2005/QH11 và cho biết nhóm bạn trẻ nói trên có vi phạm luật không. Nếu có thì vi phạm quy định tại khoản số mấy?</a:t>
            </a:r>
          </a:p>
        </p:txBody>
      </p:sp>
    </p:spTree>
    <p:extLst>
      <p:ext uri="{BB962C8B-B14F-4D97-AF65-F5344CB8AC3E}">
        <p14:creationId xmlns:p14="http://schemas.microsoft.com/office/powerpoint/2010/main" val="6144549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7597A-F1F3-4797-87B2-69AED294707E}"/>
              </a:ext>
            </a:extLst>
          </p:cNvPr>
          <p:cNvSpPr>
            <a:spLocks noGrp="1"/>
          </p:cNvSpPr>
          <p:nvPr>
            <p:ph type="title"/>
          </p:nvPr>
        </p:nvSpPr>
        <p:spPr>
          <a:xfrm>
            <a:off x="1011382" y="406334"/>
            <a:ext cx="9601200" cy="588818"/>
          </a:xfrm>
        </p:spPr>
        <p:txBody>
          <a:bodyPr>
            <a:normAutofit/>
          </a:bodyPr>
          <a:lstStyle/>
          <a:p>
            <a:pPr algn="just">
              <a:lnSpc>
                <a:spcPct val="100000"/>
              </a:lnSpc>
              <a:spcBef>
                <a:spcPts val="600"/>
              </a:spcBef>
              <a:spcAft>
                <a:spcPts val="600"/>
              </a:spcAft>
            </a:pPr>
            <a:r>
              <a:rPr lang="en-US" sz="2800" b="1">
                <a:solidFill>
                  <a:srgbClr val="00B050"/>
                </a:solidFill>
                <a:latin typeface="Times New Roman" panose="02020603050405020304" pitchFamily="18" charset="0"/>
                <a:cs typeface="Times New Roman" panose="02020603050405020304" pitchFamily="18" charset="0"/>
              </a:rPr>
              <a:t>Bài 2: Nhận biết sự vi phạm Luật sở hữu trí tuệ</a:t>
            </a:r>
          </a:p>
        </p:txBody>
      </p:sp>
      <p:sp>
        <p:nvSpPr>
          <p:cNvPr id="3" name="Content Placeholder 2">
            <a:extLst>
              <a:ext uri="{FF2B5EF4-FFF2-40B4-BE49-F238E27FC236}">
                <a16:creationId xmlns:a16="http://schemas.microsoft.com/office/drawing/2014/main" id="{F765A590-44DA-488B-A5AA-065A3C21453F}"/>
              </a:ext>
            </a:extLst>
          </p:cNvPr>
          <p:cNvSpPr>
            <a:spLocks noGrp="1"/>
          </p:cNvSpPr>
          <p:nvPr>
            <p:ph idx="1"/>
          </p:nvPr>
        </p:nvSpPr>
        <p:spPr>
          <a:xfrm>
            <a:off x="1011382" y="1122218"/>
            <a:ext cx="10668000" cy="5444837"/>
          </a:xfrm>
        </p:spPr>
        <p:txBody>
          <a:bodyPr>
            <a:normAutofit/>
          </a:bodyPr>
          <a:lstStyle/>
          <a:p>
            <a:pPr marL="0" indent="0" algn="just">
              <a:lnSpc>
                <a:spcPct val="120000"/>
              </a:lnSpc>
              <a:spcBef>
                <a:spcPts val="600"/>
              </a:spcBef>
              <a:spcAft>
                <a:spcPts val="600"/>
              </a:spcAft>
              <a:buNone/>
            </a:pPr>
            <a:r>
              <a:rPr lang="en-US" sz="2400" dirty="0">
                <a:latin typeface="Times New Roman" panose="02020603050405020304" pitchFamily="18" charset="0"/>
                <a:cs typeface="Times New Roman" panose="02020603050405020304" pitchFamily="18" charset="0"/>
              </a:rPr>
              <a:t>	</a:t>
            </a:r>
            <a:r>
              <a:rPr lang="en-US" sz="2400" dirty="0">
                <a:solidFill>
                  <a:srgbClr val="0070C0"/>
                </a:solidFill>
                <a:latin typeface="Times New Roman" panose="02020603050405020304" pitchFamily="18" charset="0"/>
                <a:cs typeface="Times New Roman" panose="02020603050405020304" pitchFamily="18" charset="0"/>
              </a:rPr>
              <a:t>Em </a:t>
            </a:r>
            <a:r>
              <a:rPr lang="en-US" sz="2400" dirty="0" err="1">
                <a:solidFill>
                  <a:srgbClr val="0070C0"/>
                </a:solidFill>
                <a:latin typeface="Times New Roman" panose="02020603050405020304" pitchFamily="18" charset="0"/>
                <a:cs typeface="Times New Roman" panose="02020603050405020304" pitchFamily="18" charset="0"/>
              </a:rPr>
              <a:t>hãy</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tìm</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hiểu</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Điều</a:t>
            </a:r>
            <a:r>
              <a:rPr lang="en-US" sz="2400" dirty="0">
                <a:solidFill>
                  <a:srgbClr val="0070C0"/>
                </a:solidFill>
                <a:latin typeface="Times New Roman" panose="02020603050405020304" pitchFamily="18" charset="0"/>
                <a:cs typeface="Times New Roman" panose="02020603050405020304" pitchFamily="18" charset="0"/>
              </a:rPr>
              <a:t> 25 </a:t>
            </a:r>
            <a:r>
              <a:rPr lang="en-US" sz="2400" dirty="0" err="1">
                <a:solidFill>
                  <a:srgbClr val="0070C0"/>
                </a:solidFill>
                <a:latin typeface="Times New Roman" panose="02020603050405020304" pitchFamily="18" charset="0"/>
                <a:cs typeface="Times New Roman" panose="02020603050405020304" pitchFamily="18" charset="0"/>
              </a:rPr>
              <a:t>và</a:t>
            </a:r>
            <a:r>
              <a:rPr lang="en-US" sz="2400">
                <a:solidFill>
                  <a:srgbClr val="0070C0"/>
                </a:solidFill>
                <a:latin typeface="Times New Roman" panose="02020603050405020304" pitchFamily="18" charset="0"/>
                <a:cs typeface="Times New Roman" panose="02020603050405020304" pitchFamily="18" charset="0"/>
              </a:rPr>
              <a:t> 28 </a:t>
            </a:r>
            <a:r>
              <a:rPr lang="en-US" sz="2400" dirty="0" err="1">
                <a:solidFill>
                  <a:srgbClr val="0070C0"/>
                </a:solidFill>
                <a:latin typeface="Times New Roman" panose="02020603050405020304" pitchFamily="18" charset="0"/>
                <a:cs typeface="Times New Roman" panose="02020603050405020304" pitchFamily="18" charset="0"/>
              </a:rPr>
              <a:t>Luật</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sở</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hữu</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trí</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tuệ</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số</a:t>
            </a:r>
            <a:r>
              <a:rPr lang="en-US" sz="2400" dirty="0">
                <a:solidFill>
                  <a:srgbClr val="0070C0"/>
                </a:solidFill>
                <a:latin typeface="Times New Roman" panose="02020603050405020304" pitchFamily="18" charset="0"/>
                <a:cs typeface="Times New Roman" panose="02020603050405020304" pitchFamily="18" charset="0"/>
              </a:rPr>
              <a:t> 50/2005/QH11 </a:t>
            </a:r>
            <a:r>
              <a:rPr lang="en-US" sz="2400" dirty="0" err="1">
                <a:solidFill>
                  <a:srgbClr val="0070C0"/>
                </a:solidFill>
                <a:latin typeface="Times New Roman" panose="02020603050405020304" pitchFamily="18" charset="0"/>
                <a:cs typeface="Times New Roman" panose="02020603050405020304" pitchFamily="18" charset="0"/>
              </a:rPr>
              <a:t>và</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cho</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biết</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mỗi</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hành</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động</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sau</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đây</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có</a:t>
            </a:r>
            <a:r>
              <a:rPr lang="en-US" sz="2400" dirty="0">
                <a:solidFill>
                  <a:srgbClr val="0070C0"/>
                </a:solidFill>
                <a:latin typeface="Times New Roman" panose="02020603050405020304" pitchFamily="18" charset="0"/>
                <a:cs typeface="Times New Roman" panose="02020603050405020304" pitchFamily="18" charset="0"/>
              </a:rPr>
              <a:t> vi </a:t>
            </a:r>
            <a:r>
              <a:rPr lang="en-US" sz="2400" dirty="0" err="1">
                <a:solidFill>
                  <a:srgbClr val="0070C0"/>
                </a:solidFill>
                <a:latin typeface="Times New Roman" panose="02020603050405020304" pitchFamily="18" charset="0"/>
                <a:cs typeface="Times New Roman" panose="02020603050405020304" pitchFamily="18" charset="0"/>
              </a:rPr>
              <a:t>phạm</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không</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Nếu</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có</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thì</a:t>
            </a:r>
            <a:r>
              <a:rPr lang="en-US" sz="2400" dirty="0">
                <a:solidFill>
                  <a:srgbClr val="0070C0"/>
                </a:solidFill>
                <a:latin typeface="Times New Roman" panose="02020603050405020304" pitchFamily="18" charset="0"/>
                <a:cs typeface="Times New Roman" panose="02020603050405020304" pitchFamily="18" charset="0"/>
              </a:rPr>
              <a:t> vi </a:t>
            </a:r>
            <a:r>
              <a:rPr lang="en-US" sz="2400" dirty="0" err="1">
                <a:solidFill>
                  <a:srgbClr val="0070C0"/>
                </a:solidFill>
                <a:latin typeface="Times New Roman" panose="02020603050405020304" pitchFamily="18" charset="0"/>
                <a:cs typeface="Times New Roman" panose="02020603050405020304" pitchFamily="18" charset="0"/>
              </a:rPr>
              <a:t>phạm</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quy</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định</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tại</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khoản</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số</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mấy</a:t>
            </a:r>
            <a:r>
              <a:rPr lang="en-US" sz="2400" dirty="0">
                <a:solidFill>
                  <a:srgbClr val="0070C0"/>
                </a:solidFill>
                <a:latin typeface="Times New Roman" panose="02020603050405020304" pitchFamily="18" charset="0"/>
                <a:cs typeface="Times New Roman" panose="02020603050405020304" pitchFamily="18" charset="0"/>
              </a:rPr>
              <a:t>?</a:t>
            </a:r>
          </a:p>
          <a:p>
            <a:pPr marL="457200" indent="-457200" algn="just">
              <a:lnSpc>
                <a:spcPct val="120000"/>
              </a:lnSpc>
              <a:spcBef>
                <a:spcPts val="600"/>
              </a:spcBef>
              <a:spcAft>
                <a:spcPts val="600"/>
              </a:spcAft>
              <a:buAutoNum type="alphaLcParenR"/>
            </a:pPr>
            <a:r>
              <a:rPr lang="en-US" sz="2400" dirty="0">
                <a:solidFill>
                  <a:srgbClr val="0070C0"/>
                </a:solidFill>
                <a:latin typeface="Times New Roman" panose="02020603050405020304" pitchFamily="18" charset="0"/>
                <a:cs typeface="Times New Roman" panose="02020603050405020304" pitchFamily="18" charset="0"/>
              </a:rPr>
              <a:t>Du </a:t>
            </a:r>
            <a:r>
              <a:rPr lang="en-US" sz="2400" dirty="0" err="1">
                <a:solidFill>
                  <a:srgbClr val="0070C0"/>
                </a:solidFill>
                <a:latin typeface="Times New Roman" panose="02020603050405020304" pitchFamily="18" charset="0"/>
                <a:cs typeface="Times New Roman" panose="02020603050405020304" pitchFamily="18" charset="0"/>
              </a:rPr>
              <a:t>khách</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chụp</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ảnh</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một</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bức</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phù</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điêu</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đặt</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tại</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công</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viên</a:t>
            </a:r>
            <a:endParaRPr lang="en-US" sz="2400" dirty="0">
              <a:solidFill>
                <a:srgbClr val="0070C0"/>
              </a:solidFill>
              <a:latin typeface="Times New Roman" panose="02020603050405020304" pitchFamily="18" charset="0"/>
              <a:cs typeface="Times New Roman" panose="02020603050405020304" pitchFamily="18" charset="0"/>
            </a:endParaRPr>
          </a:p>
          <a:p>
            <a:pPr marL="457200" indent="-457200" algn="just">
              <a:lnSpc>
                <a:spcPct val="120000"/>
              </a:lnSpc>
              <a:spcBef>
                <a:spcPts val="600"/>
              </a:spcBef>
              <a:spcAft>
                <a:spcPts val="600"/>
              </a:spcAft>
              <a:buAutoNum type="alphaLcParenR"/>
            </a:pPr>
            <a:r>
              <a:rPr lang="en-US" sz="2400" dirty="0" err="1">
                <a:solidFill>
                  <a:srgbClr val="0070C0"/>
                </a:solidFill>
                <a:latin typeface="Times New Roman" panose="02020603050405020304" pitchFamily="18" charset="0"/>
                <a:cs typeface="Times New Roman" panose="02020603050405020304" pitchFamily="18" charset="0"/>
              </a:rPr>
              <a:t>Một</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nhân</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viên</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thiết</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kế</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thời</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trang</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sử</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dụng</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phần</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mềm</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chỉnh</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sửa</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ảnh</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trong</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công</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việc</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hàng</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ngày</a:t>
            </a:r>
            <a:r>
              <a:rPr lang="en-US" sz="2400" dirty="0">
                <a:solidFill>
                  <a:srgbClr val="0070C0"/>
                </a:solidFill>
                <a:latin typeface="Times New Roman" panose="02020603050405020304" pitchFamily="18" charset="0"/>
                <a:cs typeface="Times New Roman" panose="02020603050405020304" pitchFamily="18" charset="0"/>
              </a:rPr>
              <a:t> ở </a:t>
            </a:r>
            <a:r>
              <a:rPr lang="en-US" sz="2400" dirty="0" err="1">
                <a:solidFill>
                  <a:srgbClr val="0070C0"/>
                </a:solidFill>
                <a:latin typeface="Times New Roman" panose="02020603050405020304" pitchFamily="18" charset="0"/>
                <a:cs typeface="Times New Roman" panose="02020603050405020304" pitchFamily="18" charset="0"/>
              </a:rPr>
              <a:t>cơ</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quan</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Đây</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là</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phần</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mềm</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lậu</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nghĩa</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là</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đã</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bị</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bẻ</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khóa</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để</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người</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sử</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dụng</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không</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phải</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trả</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phí</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bản</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quyền</a:t>
            </a:r>
            <a:endParaRPr lang="en-US" sz="2400"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007324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7597A-F1F3-4797-87B2-69AED294707E}"/>
              </a:ext>
            </a:extLst>
          </p:cNvPr>
          <p:cNvSpPr>
            <a:spLocks noGrp="1"/>
          </p:cNvSpPr>
          <p:nvPr>
            <p:ph type="title"/>
          </p:nvPr>
        </p:nvSpPr>
        <p:spPr>
          <a:xfrm>
            <a:off x="1011382" y="406334"/>
            <a:ext cx="9601200" cy="588818"/>
          </a:xfrm>
        </p:spPr>
        <p:txBody>
          <a:bodyPr>
            <a:normAutofit/>
          </a:bodyPr>
          <a:lstStyle/>
          <a:p>
            <a:pPr algn="just">
              <a:lnSpc>
                <a:spcPct val="100000"/>
              </a:lnSpc>
              <a:spcBef>
                <a:spcPts val="600"/>
              </a:spcBef>
              <a:spcAft>
                <a:spcPts val="600"/>
              </a:spcAft>
            </a:pPr>
            <a:r>
              <a:rPr lang="en-US" sz="2800" b="1">
                <a:solidFill>
                  <a:srgbClr val="00B050"/>
                </a:solidFill>
                <a:latin typeface="Times New Roman" panose="02020603050405020304" pitchFamily="18" charset="0"/>
                <a:cs typeface="Times New Roman" panose="02020603050405020304" pitchFamily="18" charset="0"/>
              </a:rPr>
              <a:t>Bài 3: Nhận biết tính hợp pháp trong chia sẻ thông tin số </a:t>
            </a:r>
          </a:p>
        </p:txBody>
      </p:sp>
      <p:sp>
        <p:nvSpPr>
          <p:cNvPr id="3" name="Content Placeholder 2">
            <a:extLst>
              <a:ext uri="{FF2B5EF4-FFF2-40B4-BE49-F238E27FC236}">
                <a16:creationId xmlns:a16="http://schemas.microsoft.com/office/drawing/2014/main" id="{F765A590-44DA-488B-A5AA-065A3C21453F}"/>
              </a:ext>
            </a:extLst>
          </p:cNvPr>
          <p:cNvSpPr>
            <a:spLocks noGrp="1"/>
          </p:cNvSpPr>
          <p:nvPr>
            <p:ph idx="1"/>
          </p:nvPr>
        </p:nvSpPr>
        <p:spPr>
          <a:xfrm>
            <a:off x="1011382" y="1122218"/>
            <a:ext cx="10668000" cy="5444837"/>
          </a:xfrm>
        </p:spPr>
        <p:txBody>
          <a:bodyPr>
            <a:normAutofit/>
          </a:bodyPr>
          <a:lstStyle/>
          <a:p>
            <a:pPr marL="0" indent="0" algn="just">
              <a:lnSpc>
                <a:spcPct val="120000"/>
              </a:lnSpc>
              <a:spcBef>
                <a:spcPts val="600"/>
              </a:spcBef>
              <a:spcAft>
                <a:spcPts val="600"/>
              </a:spcAft>
              <a:buNone/>
            </a:pPr>
            <a:r>
              <a:rPr lang="en-US" sz="2400">
                <a:latin typeface="Times New Roman" panose="02020603050405020304" pitchFamily="18" charset="0"/>
                <a:cs typeface="Times New Roman" panose="02020603050405020304" pitchFamily="18" charset="0"/>
              </a:rPr>
              <a:t>	</a:t>
            </a:r>
            <a:r>
              <a:rPr lang="en-US" sz="2400">
                <a:solidFill>
                  <a:srgbClr val="0070C0"/>
                </a:solidFill>
                <a:latin typeface="Times New Roman" panose="02020603050405020304" pitchFamily="18" charset="0"/>
                <a:cs typeface="Times New Roman" panose="02020603050405020304" pitchFamily="18" charset="0"/>
              </a:rPr>
              <a:t>Ngày 19/10/2021 Sở Thông tin Truyền thông thành phố Hồ Chí Minh ban hành quyết định xử phạt vi phạm hành chính đới với diễn viên T vì đăng thông tin sai sự thật trên mạng xã hội về việc chữa trị COVID-19 bằng sản phẩm từ giun đất (địa long) cụ thể là đã viết thông tin “ca mắc COVID-19 âm tính sau 5 ngày uống địa long” trên trang Facebook của mình. Em hãy tham khảo Điều 101 Nghị định 15/2020/NĐ-CP và cho biết hành vi trên của diễn viên T bị xử phạt theo quy định tại khoản mấy, điểm nào?</a:t>
            </a:r>
          </a:p>
        </p:txBody>
      </p:sp>
    </p:spTree>
    <p:extLst>
      <p:ext uri="{BB962C8B-B14F-4D97-AF65-F5344CB8AC3E}">
        <p14:creationId xmlns:p14="http://schemas.microsoft.com/office/powerpoint/2010/main" val="16429273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7597A-F1F3-4797-87B2-69AED294707E}"/>
              </a:ext>
            </a:extLst>
          </p:cNvPr>
          <p:cNvSpPr>
            <a:spLocks noGrp="1"/>
          </p:cNvSpPr>
          <p:nvPr>
            <p:ph type="title"/>
          </p:nvPr>
        </p:nvSpPr>
        <p:spPr>
          <a:xfrm>
            <a:off x="1011382" y="184661"/>
            <a:ext cx="9601200" cy="588818"/>
          </a:xfrm>
        </p:spPr>
        <p:txBody>
          <a:bodyPr>
            <a:normAutofit/>
          </a:bodyPr>
          <a:lstStyle/>
          <a:p>
            <a:pPr algn="just">
              <a:lnSpc>
                <a:spcPct val="100000"/>
              </a:lnSpc>
              <a:spcBef>
                <a:spcPts val="600"/>
              </a:spcBef>
              <a:spcAft>
                <a:spcPts val="600"/>
              </a:spcAft>
            </a:pPr>
            <a:r>
              <a:rPr lang="en-US" sz="2800" b="1">
                <a:solidFill>
                  <a:srgbClr val="00B050"/>
                </a:solidFill>
                <a:latin typeface="Times New Roman" panose="02020603050405020304" pitchFamily="18" charset="0"/>
                <a:cs typeface="Times New Roman" panose="02020603050405020304" pitchFamily="18" charset="0"/>
              </a:rPr>
              <a:t>Bài 4: Nhận biết tính an toàn trong chia sẻ thông tin số</a:t>
            </a:r>
          </a:p>
        </p:txBody>
      </p:sp>
      <p:sp>
        <p:nvSpPr>
          <p:cNvPr id="3" name="Content Placeholder 2">
            <a:extLst>
              <a:ext uri="{FF2B5EF4-FFF2-40B4-BE49-F238E27FC236}">
                <a16:creationId xmlns:a16="http://schemas.microsoft.com/office/drawing/2014/main" id="{F765A590-44DA-488B-A5AA-065A3C21453F}"/>
              </a:ext>
            </a:extLst>
          </p:cNvPr>
          <p:cNvSpPr>
            <a:spLocks noGrp="1"/>
          </p:cNvSpPr>
          <p:nvPr>
            <p:ph idx="1"/>
          </p:nvPr>
        </p:nvSpPr>
        <p:spPr>
          <a:xfrm>
            <a:off x="1011382" y="773480"/>
            <a:ext cx="10668000" cy="5793576"/>
          </a:xfrm>
        </p:spPr>
        <p:txBody>
          <a:bodyPr>
            <a:noAutofit/>
          </a:bodyPr>
          <a:lstStyle/>
          <a:p>
            <a:pPr marL="0" indent="0" algn="just">
              <a:lnSpc>
                <a:spcPct val="100000"/>
              </a:lnSpc>
              <a:spcBef>
                <a:spcPts val="300"/>
              </a:spcBef>
              <a:spcAft>
                <a:spcPts val="300"/>
              </a:spcAft>
              <a:buNone/>
            </a:pPr>
            <a:r>
              <a:rPr lang="en-US" sz="2200">
                <a:latin typeface="Times New Roman" panose="02020603050405020304" pitchFamily="18" charset="0"/>
                <a:cs typeface="Times New Roman" panose="02020603050405020304" pitchFamily="18" charset="0"/>
              </a:rPr>
              <a:t>	</a:t>
            </a:r>
            <a:r>
              <a:rPr lang="en-US" sz="2200">
                <a:solidFill>
                  <a:srgbClr val="0070C0"/>
                </a:solidFill>
                <a:latin typeface="Times New Roman" panose="02020603050405020304" pitchFamily="18" charset="0"/>
                <a:cs typeface="Times New Roman" panose="02020603050405020304" pitchFamily="18" charset="0"/>
              </a:rPr>
              <a:t>Theo em những biện pháp nào giúp chia sẻ thông tin một cách an toàn trong môi trường số?</a:t>
            </a:r>
          </a:p>
          <a:p>
            <a:pPr marL="457200" indent="-457200" algn="just">
              <a:lnSpc>
                <a:spcPct val="100000"/>
              </a:lnSpc>
              <a:spcBef>
                <a:spcPts val="300"/>
              </a:spcBef>
              <a:spcAft>
                <a:spcPts val="300"/>
              </a:spcAft>
              <a:buAutoNum type="arabicParenR"/>
            </a:pPr>
            <a:r>
              <a:rPr lang="en-US" sz="2200">
                <a:solidFill>
                  <a:srgbClr val="0070C0"/>
                </a:solidFill>
                <a:latin typeface="Times New Roman" panose="02020603050405020304" pitchFamily="18" charset="0"/>
                <a:cs typeface="Times New Roman" panose="02020603050405020304" pitchFamily="18" charset="0"/>
              </a:rPr>
              <a:t>Không tùy tiện tiết lộ thông tin cá nhân (họ và tên, này sinh, số điện thoại, ảnh, địa chỉ nhà riêng,…) của bản thân hay của người khác trên mạng xã hội</a:t>
            </a:r>
          </a:p>
          <a:p>
            <a:pPr marL="457200" indent="-457200" algn="just">
              <a:lnSpc>
                <a:spcPct val="100000"/>
              </a:lnSpc>
              <a:spcBef>
                <a:spcPts val="300"/>
              </a:spcBef>
              <a:spcAft>
                <a:spcPts val="300"/>
              </a:spcAft>
              <a:buAutoNum type="arabicParenR"/>
            </a:pPr>
            <a:r>
              <a:rPr lang="en-US" sz="2200">
                <a:solidFill>
                  <a:srgbClr val="0070C0"/>
                </a:solidFill>
                <a:latin typeface="Times New Roman" panose="02020603050405020304" pitchFamily="18" charset="0"/>
                <a:cs typeface="Times New Roman" panose="02020603050405020304" pitchFamily="18" charset="0"/>
              </a:rPr>
              <a:t>Đặt và sử dụng mật khẩu mạnh cho các tài khoản mạnh như email hay mạng xã hội. Thay đổi mật khẩu sau một thời gian sử dụng</a:t>
            </a:r>
          </a:p>
          <a:p>
            <a:pPr marL="457200" indent="-457200" algn="just">
              <a:lnSpc>
                <a:spcPct val="100000"/>
              </a:lnSpc>
              <a:spcBef>
                <a:spcPts val="300"/>
              </a:spcBef>
              <a:spcAft>
                <a:spcPts val="300"/>
              </a:spcAft>
              <a:buAutoNum type="arabicParenR"/>
            </a:pPr>
            <a:r>
              <a:rPr lang="en-US" sz="2200">
                <a:solidFill>
                  <a:srgbClr val="0070C0"/>
                </a:solidFill>
                <a:latin typeface="Times New Roman" panose="02020603050405020304" pitchFamily="18" charset="0"/>
                <a:cs typeface="Times New Roman" panose="02020603050405020304" pitchFamily="18" charset="0"/>
              </a:rPr>
              <a:t>Trên mạng xã hội đặt những thông tin cá nhân ở chế độ </a:t>
            </a:r>
            <a:r>
              <a:rPr lang="en-US" sz="2200" b="1">
                <a:solidFill>
                  <a:srgbClr val="0070C0"/>
                </a:solidFill>
                <a:latin typeface="Times New Roman" panose="02020603050405020304" pitchFamily="18" charset="0"/>
                <a:cs typeface="Times New Roman" panose="02020603050405020304" pitchFamily="18" charset="0"/>
              </a:rPr>
              <a:t>Ẩn</a:t>
            </a:r>
          </a:p>
          <a:p>
            <a:pPr marL="457200" indent="-457200" algn="just">
              <a:lnSpc>
                <a:spcPct val="100000"/>
              </a:lnSpc>
              <a:spcBef>
                <a:spcPts val="300"/>
              </a:spcBef>
              <a:spcAft>
                <a:spcPts val="300"/>
              </a:spcAft>
              <a:buAutoNum type="arabicParenR"/>
            </a:pPr>
            <a:r>
              <a:rPr lang="en-US" sz="2200">
                <a:solidFill>
                  <a:srgbClr val="0070C0"/>
                </a:solidFill>
                <a:latin typeface="Times New Roman" panose="02020603050405020304" pitchFamily="18" charset="0"/>
                <a:cs typeface="Times New Roman" panose="02020603050405020304" pitchFamily="18" charset="0"/>
              </a:rPr>
              <a:t>Khi đăng bài trên mạng xã hội, nên lựa chọn những đối tượng có thể xem được bài thay vì để chế độ </a:t>
            </a:r>
            <a:r>
              <a:rPr lang="en-US" sz="2200" b="1">
                <a:solidFill>
                  <a:srgbClr val="0070C0"/>
                </a:solidFill>
                <a:latin typeface="Times New Roman" panose="02020603050405020304" pitchFamily="18" charset="0"/>
                <a:cs typeface="Times New Roman" panose="02020603050405020304" pitchFamily="18" charset="0"/>
              </a:rPr>
              <a:t>Công khai </a:t>
            </a:r>
            <a:r>
              <a:rPr lang="en-US" sz="2200">
                <a:solidFill>
                  <a:srgbClr val="0070C0"/>
                </a:solidFill>
                <a:latin typeface="Times New Roman" panose="02020603050405020304" pitchFamily="18" charset="0"/>
                <a:cs typeface="Times New Roman" panose="02020603050405020304" pitchFamily="18" charset="0"/>
              </a:rPr>
              <a:t>khiến cho ai đó cũng xem được</a:t>
            </a:r>
          </a:p>
          <a:p>
            <a:pPr marL="457200" indent="-457200" algn="just">
              <a:lnSpc>
                <a:spcPct val="100000"/>
              </a:lnSpc>
              <a:spcBef>
                <a:spcPts val="300"/>
              </a:spcBef>
              <a:spcAft>
                <a:spcPts val="300"/>
              </a:spcAft>
              <a:buAutoNum type="arabicParenR"/>
            </a:pPr>
            <a:r>
              <a:rPr lang="en-US" sz="2200">
                <a:solidFill>
                  <a:srgbClr val="0070C0"/>
                </a:solidFill>
                <a:latin typeface="Times New Roman" panose="02020603050405020304" pitchFamily="18" charset="0"/>
                <a:cs typeface="Times New Roman" panose="02020603050405020304" pitchFamily="18" charset="0"/>
              </a:rPr>
              <a:t>Luôn nhớ rằng mọi kênh thông tin trên Internet đều có thể bị nghe lén, mọi email và tin nhắn đều có thể bị giả mạo. Vì vậy, không nên gửi những thông tin quan trọng qua mạng dù là cho người thân nhất</a:t>
            </a:r>
          </a:p>
          <a:p>
            <a:pPr marL="457200" indent="-457200" algn="just">
              <a:lnSpc>
                <a:spcPct val="100000"/>
              </a:lnSpc>
              <a:spcBef>
                <a:spcPts val="300"/>
              </a:spcBef>
              <a:spcAft>
                <a:spcPts val="300"/>
              </a:spcAft>
              <a:buAutoNum type="arabicParenR"/>
            </a:pPr>
            <a:r>
              <a:rPr lang="en-US" sz="2200">
                <a:solidFill>
                  <a:srgbClr val="0070C0"/>
                </a:solidFill>
                <a:latin typeface="Times New Roman" panose="02020603050405020304" pitchFamily="18" charset="0"/>
                <a:cs typeface="Times New Roman" panose="02020603050405020304" pitchFamily="18" charset="0"/>
              </a:rPr>
              <a:t>Hạn chế thực hiện việc đăng nhập trên máy tính lạ hoặc thông qua mạng Wi-Fi không đáng tin cậy, chẳng hạn ở quán cà phê hay khách sạn</a:t>
            </a:r>
          </a:p>
          <a:p>
            <a:pPr marL="457200" indent="-457200" algn="just">
              <a:lnSpc>
                <a:spcPct val="100000"/>
              </a:lnSpc>
              <a:spcBef>
                <a:spcPts val="300"/>
              </a:spcBef>
              <a:spcAft>
                <a:spcPts val="300"/>
              </a:spcAft>
              <a:buAutoNum type="arabicParenR"/>
            </a:pPr>
            <a:r>
              <a:rPr lang="en-US" sz="2200">
                <a:solidFill>
                  <a:srgbClr val="0070C0"/>
                </a:solidFill>
                <a:latin typeface="Times New Roman" panose="02020603050405020304" pitchFamily="18" charset="0"/>
                <a:cs typeface="Times New Roman" panose="02020603050405020304" pitchFamily="18" charset="0"/>
              </a:rPr>
              <a:t>Tin tưởng hoàn hoàn các địa chỉ bắt đầu bằng https:// …</a:t>
            </a:r>
          </a:p>
        </p:txBody>
      </p:sp>
      <p:sp>
        <p:nvSpPr>
          <p:cNvPr id="4" name="Oval 3">
            <a:extLst>
              <a:ext uri="{FF2B5EF4-FFF2-40B4-BE49-F238E27FC236}">
                <a16:creationId xmlns:a16="http://schemas.microsoft.com/office/drawing/2014/main" id="{39EE5EAE-5949-4049-9084-651542E6B87D}"/>
              </a:ext>
            </a:extLst>
          </p:cNvPr>
          <p:cNvSpPr/>
          <p:nvPr/>
        </p:nvSpPr>
        <p:spPr>
          <a:xfrm>
            <a:off x="942107" y="1510144"/>
            <a:ext cx="512618" cy="512618"/>
          </a:xfrm>
          <a:prstGeom prst="ellipse">
            <a:avLst/>
          </a:prstGeom>
          <a:noFill/>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5" name="Oval 4">
            <a:extLst>
              <a:ext uri="{FF2B5EF4-FFF2-40B4-BE49-F238E27FC236}">
                <a16:creationId xmlns:a16="http://schemas.microsoft.com/office/drawing/2014/main" id="{3D0C53CB-754C-4079-96A7-641277ABFF32}"/>
              </a:ext>
            </a:extLst>
          </p:cNvPr>
          <p:cNvSpPr/>
          <p:nvPr/>
        </p:nvSpPr>
        <p:spPr>
          <a:xfrm>
            <a:off x="969813" y="2244442"/>
            <a:ext cx="512618" cy="512618"/>
          </a:xfrm>
          <a:prstGeom prst="ellipse">
            <a:avLst/>
          </a:prstGeom>
          <a:noFill/>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6" name="Oval 5">
            <a:extLst>
              <a:ext uri="{FF2B5EF4-FFF2-40B4-BE49-F238E27FC236}">
                <a16:creationId xmlns:a16="http://schemas.microsoft.com/office/drawing/2014/main" id="{3917E0A7-C59E-40CE-AE2A-8F2D8DE9420C}"/>
              </a:ext>
            </a:extLst>
          </p:cNvPr>
          <p:cNvSpPr/>
          <p:nvPr/>
        </p:nvSpPr>
        <p:spPr>
          <a:xfrm>
            <a:off x="942107" y="2978740"/>
            <a:ext cx="512618" cy="512618"/>
          </a:xfrm>
          <a:prstGeom prst="ellipse">
            <a:avLst/>
          </a:prstGeom>
          <a:noFill/>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7" name="Oval 6">
            <a:extLst>
              <a:ext uri="{FF2B5EF4-FFF2-40B4-BE49-F238E27FC236}">
                <a16:creationId xmlns:a16="http://schemas.microsoft.com/office/drawing/2014/main" id="{1F4AF986-98B9-4479-B956-18491266CE54}"/>
              </a:ext>
            </a:extLst>
          </p:cNvPr>
          <p:cNvSpPr/>
          <p:nvPr/>
        </p:nvSpPr>
        <p:spPr>
          <a:xfrm>
            <a:off x="928247" y="5211506"/>
            <a:ext cx="512618" cy="512618"/>
          </a:xfrm>
          <a:prstGeom prst="ellipse">
            <a:avLst/>
          </a:prstGeom>
          <a:noFill/>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8" name="Oval 7">
            <a:extLst>
              <a:ext uri="{FF2B5EF4-FFF2-40B4-BE49-F238E27FC236}">
                <a16:creationId xmlns:a16="http://schemas.microsoft.com/office/drawing/2014/main" id="{103C3B2A-C1E5-48C2-BBD1-FF013C3D1700}"/>
              </a:ext>
            </a:extLst>
          </p:cNvPr>
          <p:cNvSpPr/>
          <p:nvPr/>
        </p:nvSpPr>
        <p:spPr>
          <a:xfrm>
            <a:off x="928247" y="4140135"/>
            <a:ext cx="512618" cy="512618"/>
          </a:xfrm>
          <a:prstGeom prst="ellipse">
            <a:avLst/>
          </a:prstGeom>
          <a:noFill/>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15859075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down)">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wipe(down)">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wipe(down)">
                                      <p:cBhvr>
                                        <p:cTn id="2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7597A-F1F3-4797-87B2-69AED294707E}"/>
              </a:ext>
            </a:extLst>
          </p:cNvPr>
          <p:cNvSpPr>
            <a:spLocks noGrp="1"/>
          </p:cNvSpPr>
          <p:nvPr>
            <p:ph type="title"/>
          </p:nvPr>
        </p:nvSpPr>
        <p:spPr>
          <a:xfrm>
            <a:off x="1094509" y="129243"/>
            <a:ext cx="9601200" cy="521921"/>
          </a:xfrm>
        </p:spPr>
        <p:txBody>
          <a:bodyPr>
            <a:normAutofit/>
          </a:bodyPr>
          <a:lstStyle/>
          <a:p>
            <a:pPr algn="ctr">
              <a:lnSpc>
                <a:spcPct val="100000"/>
              </a:lnSpc>
              <a:spcBef>
                <a:spcPts val="600"/>
              </a:spcBef>
              <a:spcAft>
                <a:spcPts val="600"/>
              </a:spcAft>
            </a:pPr>
            <a:r>
              <a:rPr lang="en-US" sz="2800" b="1">
                <a:solidFill>
                  <a:srgbClr val="00B050"/>
                </a:solidFill>
                <a:latin typeface="Times New Roman" panose="02020603050405020304" pitchFamily="18" charset="0"/>
                <a:cs typeface="Times New Roman" panose="02020603050405020304" pitchFamily="18" charset="0"/>
              </a:rPr>
              <a:t>BÀI TẬP</a:t>
            </a:r>
          </a:p>
        </p:txBody>
      </p:sp>
      <p:sp>
        <p:nvSpPr>
          <p:cNvPr id="3" name="Content Placeholder 2">
            <a:extLst>
              <a:ext uri="{FF2B5EF4-FFF2-40B4-BE49-F238E27FC236}">
                <a16:creationId xmlns:a16="http://schemas.microsoft.com/office/drawing/2014/main" id="{F765A590-44DA-488B-A5AA-065A3C21453F}"/>
              </a:ext>
            </a:extLst>
          </p:cNvPr>
          <p:cNvSpPr>
            <a:spLocks noGrp="1"/>
          </p:cNvSpPr>
          <p:nvPr>
            <p:ph idx="1"/>
          </p:nvPr>
        </p:nvSpPr>
        <p:spPr>
          <a:xfrm>
            <a:off x="1011382" y="762000"/>
            <a:ext cx="10668000" cy="5805055"/>
          </a:xfrm>
        </p:spPr>
        <p:txBody>
          <a:bodyPr>
            <a:normAutofit fontScale="92500"/>
          </a:bodyPr>
          <a:lstStyle/>
          <a:p>
            <a:pPr marL="0" indent="0" algn="just">
              <a:lnSpc>
                <a:spcPct val="120000"/>
              </a:lnSpc>
              <a:spcBef>
                <a:spcPts val="600"/>
              </a:spcBef>
              <a:spcAft>
                <a:spcPts val="600"/>
              </a:spcAft>
              <a:buNone/>
            </a:pPr>
            <a:r>
              <a:rPr lang="en-US" sz="2400" b="1">
                <a:solidFill>
                  <a:srgbClr val="FF0000"/>
                </a:solidFill>
                <a:latin typeface="Times New Roman" panose="02020603050405020304" pitchFamily="18" charset="0"/>
                <a:cs typeface="Times New Roman" panose="02020603050405020304" pitchFamily="18" charset="0"/>
              </a:rPr>
              <a:t>Bài 1</a:t>
            </a:r>
            <a:r>
              <a:rPr lang="en-US" sz="2400">
                <a:solidFill>
                  <a:srgbClr val="0070C0"/>
                </a:solidFill>
                <a:latin typeface="Times New Roman" panose="02020603050405020304" pitchFamily="18" charset="0"/>
                <a:cs typeface="Times New Roman" panose="02020603050405020304" pitchFamily="18" charset="0"/>
              </a:rPr>
              <a:t>: An mượn sách của bạn rồi đi photo một bản để có sách đọc. Theo em, việc làm đó có vi phạm quyền tác giả không?</a:t>
            </a:r>
          </a:p>
          <a:p>
            <a:pPr marL="0" indent="0" algn="just">
              <a:lnSpc>
                <a:spcPct val="120000"/>
              </a:lnSpc>
              <a:spcBef>
                <a:spcPts val="600"/>
              </a:spcBef>
              <a:spcAft>
                <a:spcPts val="600"/>
              </a:spcAft>
              <a:buNone/>
            </a:pPr>
            <a:r>
              <a:rPr lang="en-US" sz="2400" b="1">
                <a:solidFill>
                  <a:srgbClr val="FF0000"/>
                </a:solidFill>
                <a:latin typeface="Times New Roman" panose="02020603050405020304" pitchFamily="18" charset="0"/>
                <a:cs typeface="Times New Roman" panose="02020603050405020304" pitchFamily="18" charset="0"/>
              </a:rPr>
              <a:t>Bài 2</a:t>
            </a:r>
            <a:r>
              <a:rPr lang="en-US" sz="2400">
                <a:solidFill>
                  <a:srgbClr val="0070C0"/>
                </a:solidFill>
                <a:latin typeface="Times New Roman" panose="02020603050405020304" pitchFamily="18" charset="0"/>
                <a:cs typeface="Times New Roman" panose="02020603050405020304" pitchFamily="18" charset="0"/>
              </a:rPr>
              <a:t>: Ông X nhận được email thông báo trúng thưởng “Lộc vàng may mắn” từ một người tự xưng là giao dịch viên của ngân hàng A, trong email có đường link tới một trang web. Tò mò truy cập vào thì ông X thấy trang web đó hiển thị chính xác họ tên, địa chỉ và số điện thoại của mình cùng với phần thưởng là một chiếc xe ô tô. Để thực hiện thủ tục lĩnh thưởng, trang web yêu cầu ông X phải gõ tên đăng nhập, mật khẩu và mã OTP của tài khoản ngân hàng.</a:t>
            </a:r>
          </a:p>
          <a:p>
            <a:pPr marL="0" indent="0" algn="just">
              <a:lnSpc>
                <a:spcPct val="120000"/>
              </a:lnSpc>
              <a:spcBef>
                <a:spcPts val="600"/>
              </a:spcBef>
              <a:spcAft>
                <a:spcPts val="600"/>
              </a:spcAft>
              <a:buNone/>
            </a:pPr>
            <a:r>
              <a:rPr lang="en-US" sz="2400">
                <a:solidFill>
                  <a:srgbClr val="0070C0"/>
                </a:solidFill>
                <a:latin typeface="Times New Roman" panose="02020603050405020304" pitchFamily="18" charset="0"/>
                <a:cs typeface="Times New Roman" panose="02020603050405020304" pitchFamily="18" charset="0"/>
              </a:rPr>
              <a:t>	Một người tự xưng là công an điều tra gọi điện cho chị Y thông báo rằng tài khoản của chị tại ngân hàng bị nghi ngờ có liên quan đến một vụ án buôn bán ma túy. Người này đọc lệnh bắt và khởi tố của cơ quan công an trong đó nêu chính xác số tài khoản, họ tên, ngày sinh, địa chỉ và một số thông tin cá nhân khác của chị Y, sau đó yêu cầu chị chuyển toàn bộ số tiền sang tài khoản của “cơ quan điều tra” do người đó cung cấp.</a:t>
            </a:r>
          </a:p>
          <a:p>
            <a:pPr marL="0" indent="0" algn="just">
              <a:lnSpc>
                <a:spcPct val="120000"/>
              </a:lnSpc>
              <a:spcBef>
                <a:spcPts val="600"/>
              </a:spcBef>
              <a:spcAft>
                <a:spcPts val="600"/>
              </a:spcAft>
              <a:buNone/>
            </a:pPr>
            <a:r>
              <a:rPr lang="en-US" sz="2400">
                <a:solidFill>
                  <a:srgbClr val="0070C0"/>
                </a:solidFill>
                <a:latin typeface="Times New Roman" panose="02020603050405020304" pitchFamily="18" charset="0"/>
                <a:cs typeface="Times New Roman" panose="02020603050405020304" pitchFamily="18" charset="0"/>
              </a:rPr>
              <a:t>	</a:t>
            </a:r>
            <a:r>
              <a:rPr lang="en-US" sz="2400">
                <a:solidFill>
                  <a:srgbClr val="FF0000"/>
                </a:solidFill>
                <a:latin typeface="Times New Roman" panose="02020603050405020304" pitchFamily="18" charset="0"/>
                <a:cs typeface="Times New Roman" panose="02020603050405020304" pitchFamily="18" charset="0"/>
              </a:rPr>
              <a:t>Em nhận định gì về hai sự việc nêu trên?</a:t>
            </a:r>
          </a:p>
        </p:txBody>
      </p:sp>
    </p:spTree>
    <p:extLst>
      <p:ext uri="{BB962C8B-B14F-4D97-AF65-F5344CB8AC3E}">
        <p14:creationId xmlns:p14="http://schemas.microsoft.com/office/powerpoint/2010/main" val="2545961619"/>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Crop</Template>
  <TotalTime>105</TotalTime>
  <Words>956</Words>
  <Application>Microsoft Office PowerPoint</Application>
  <PresentationFormat>Màn hình rộng</PresentationFormat>
  <Paragraphs>24</Paragraphs>
  <Slides>6</Slides>
  <Notes>0</Notes>
  <HiddenSlides>0</HiddenSlides>
  <MMClips>0</MMClips>
  <ScaleCrop>false</ScaleCrop>
  <HeadingPairs>
    <vt:vector size="6" baseType="variant">
      <vt:variant>
        <vt:lpstr>Phông được Dùng</vt:lpstr>
      </vt:variant>
      <vt:variant>
        <vt:i4>2</vt:i4>
      </vt:variant>
      <vt:variant>
        <vt:lpstr>Chủ đề</vt:lpstr>
      </vt:variant>
      <vt:variant>
        <vt:i4>1</vt:i4>
      </vt:variant>
      <vt:variant>
        <vt:lpstr>Tiêu đề Bản chiếu</vt:lpstr>
      </vt:variant>
      <vt:variant>
        <vt:i4>6</vt:i4>
      </vt:variant>
    </vt:vector>
  </HeadingPairs>
  <TitlesOfParts>
    <vt:vector size="9" baseType="lpstr">
      <vt:lpstr>Franklin Gothic Book</vt:lpstr>
      <vt:lpstr>Times New Roman</vt:lpstr>
      <vt:lpstr>Crop</vt:lpstr>
      <vt:lpstr>BÀI 2 THỰC HÀNH VẬN DỤNG MỘT SỐ ĐIỀU LUẬT VỀ CHIA SẺ THÔNG TIN TRONG MÔI TRƯỜNG SỐ</vt:lpstr>
      <vt:lpstr>Bài 1: Xác định tính hợp pháp trong cung cấp sản phẩm số</vt:lpstr>
      <vt:lpstr>Bài 2: Nhận biết sự vi phạm Luật sở hữu trí tuệ</vt:lpstr>
      <vt:lpstr>Bài 3: Nhận biết tính hợp pháp trong chia sẻ thông tin số </vt:lpstr>
      <vt:lpstr>Bài 4: Nhận biết tính an toàn trong chia sẻ thông tin số</vt:lpstr>
      <vt:lpstr>BÀI TẬP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BÀI 2 THỰC HÀNH VẬN DỤNG MỘT SỐ ĐIỀU LUẬT VỀ CHIA SẺ THÔNG TIN TRONG MÔI TRƯỜNG SỐ</dc:title>
  <dc:creator>HoangThanh Tam</dc:creator>
  <cp:lastModifiedBy>Mận Hoàng</cp:lastModifiedBy>
  <cp:revision>8</cp:revision>
  <dcterms:created xsi:type="dcterms:W3CDTF">2022-01-12T14:03:48Z</dcterms:created>
  <dcterms:modified xsi:type="dcterms:W3CDTF">2023-11-02T01:18:21Z</dcterms:modified>
</cp:coreProperties>
</file>