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62" r:id="rId3"/>
    <p:sldId id="363" r:id="rId4"/>
    <p:sldId id="257" r:id="rId5"/>
    <p:sldId id="258" r:id="rId6"/>
    <p:sldId id="352" r:id="rId7"/>
    <p:sldId id="259" r:id="rId8"/>
    <p:sldId id="266" r:id="rId9"/>
    <p:sldId id="353" r:id="rId10"/>
    <p:sldId id="354" r:id="rId11"/>
    <p:sldId id="267" r:id="rId12"/>
    <p:sldId id="364" r:id="rId13"/>
    <p:sldId id="355" r:id="rId14"/>
    <p:sldId id="298" r:id="rId15"/>
    <p:sldId id="261" r:id="rId16"/>
    <p:sldId id="262" r:id="rId17"/>
    <p:sldId id="263" r:id="rId18"/>
    <p:sldId id="367" r:id="rId19"/>
    <p:sldId id="368" r:id="rId20"/>
    <p:sldId id="369" r:id="rId21"/>
    <p:sldId id="356" r:id="rId22"/>
    <p:sldId id="264" r:id="rId23"/>
    <p:sldId id="346" r:id="rId24"/>
    <p:sldId id="357" r:id="rId25"/>
    <p:sldId id="358" r:id="rId26"/>
    <p:sldId id="359" r:id="rId27"/>
    <p:sldId id="347" r:id="rId28"/>
    <p:sldId id="361" r:id="rId29"/>
    <p:sldId id="348" r:id="rId30"/>
    <p:sldId id="272" r:id="rId31"/>
    <p:sldId id="365" r:id="rId32"/>
    <p:sldId id="366" r:id="rId33"/>
    <p:sldId id="292"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2" autoAdjust="0"/>
    <p:restoredTop sz="94660"/>
  </p:normalViewPr>
  <p:slideViewPr>
    <p:cSldViewPr>
      <p:cViewPr varScale="1">
        <p:scale>
          <a:sx n="65" d="100"/>
          <a:sy n="65" d="100"/>
        </p:scale>
        <p:origin x="73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AB6EC-01BE-4946-BE44-D1FA2A779402}" type="datetimeFigureOut">
              <a:rPr lang="en-GB" smtClean="0"/>
              <a:t>22/09/2022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D0E0F-9B70-497A-AB37-6060435E8A74}" type="slidenum">
              <a:rPr lang="en-GB" smtClean="0"/>
              <a:t>‹#›</a:t>
            </a:fld>
            <a:endParaRPr lang="en-GB"/>
          </a:p>
        </p:txBody>
      </p:sp>
    </p:spTree>
    <p:extLst>
      <p:ext uri="{BB962C8B-B14F-4D97-AF65-F5344CB8AC3E}">
        <p14:creationId xmlns:p14="http://schemas.microsoft.com/office/powerpoint/2010/main" val="268240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23</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35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24</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345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25</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023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E81262-C789-4D1B-91B2-3ECFF8392D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2F1ABF4B-ECB0-43D8-8743-E1719B790E4B}" type="slidenum">
              <a:rPr lang="en-US" altLang="en-US" sz="1200"/>
              <a:pPr/>
              <a:t>26</a:t>
            </a:fld>
            <a:endParaRPr lang="en-US" altLang="en-US" sz="1200"/>
          </a:p>
        </p:txBody>
      </p:sp>
      <p:sp>
        <p:nvSpPr>
          <p:cNvPr id="34819" name="Rectangle 2">
            <a:extLst>
              <a:ext uri="{FF2B5EF4-FFF2-40B4-BE49-F238E27FC236}">
                <a16:creationId xmlns:a16="http://schemas.microsoft.com/office/drawing/2014/main" id="{D34FEDAC-4953-453B-AD79-BDDA60D594C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6A5AC0A-446B-40F3-9C83-A6AD5B3BA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951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F91B1B0-041A-4530-88DE-747FFC5120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E98C8AE-09A2-474E-A2D7-BA492230FD06}" type="slidenum">
              <a:rPr lang="en-US" altLang="en-US" sz="1200"/>
              <a:pPr/>
              <a:t>27</a:t>
            </a:fld>
            <a:endParaRPr lang="en-US" altLang="en-US" sz="1200"/>
          </a:p>
        </p:txBody>
      </p:sp>
      <p:sp>
        <p:nvSpPr>
          <p:cNvPr id="36867" name="Rectangle 2">
            <a:extLst>
              <a:ext uri="{FF2B5EF4-FFF2-40B4-BE49-F238E27FC236}">
                <a16:creationId xmlns:a16="http://schemas.microsoft.com/office/drawing/2014/main" id="{E6AA5429-DCD6-4319-B0AD-6BF1F46B46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D8B3399-FFD9-4669-92D5-A2921B5220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454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F91B1B0-041A-4530-88DE-747FFC5120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DE98C8AE-09A2-474E-A2D7-BA492230FD06}" type="slidenum">
              <a:rPr lang="en-US" altLang="en-US" sz="1200"/>
              <a:pPr/>
              <a:t>28</a:t>
            </a:fld>
            <a:endParaRPr lang="en-US" altLang="en-US" sz="1200"/>
          </a:p>
        </p:txBody>
      </p:sp>
      <p:sp>
        <p:nvSpPr>
          <p:cNvPr id="36867" name="Rectangle 2">
            <a:extLst>
              <a:ext uri="{FF2B5EF4-FFF2-40B4-BE49-F238E27FC236}">
                <a16:creationId xmlns:a16="http://schemas.microsoft.com/office/drawing/2014/main" id="{E6AA5429-DCD6-4319-B0AD-6BF1F46B46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D8B3399-FFD9-4669-92D5-A2921B5220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6730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1FBD395-C70B-493B-B98E-56E72241C4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A3C3D43-AC7F-4448-8622-C9686A09351F}" type="slidenum">
              <a:rPr lang="en-US" altLang="en-US" sz="1200"/>
              <a:pPr/>
              <a:t>29</a:t>
            </a:fld>
            <a:endParaRPr lang="en-US" altLang="en-US" sz="1200"/>
          </a:p>
        </p:txBody>
      </p:sp>
      <p:sp>
        <p:nvSpPr>
          <p:cNvPr id="38915" name="Rectangle 2">
            <a:extLst>
              <a:ext uri="{FF2B5EF4-FFF2-40B4-BE49-F238E27FC236}">
                <a16:creationId xmlns:a16="http://schemas.microsoft.com/office/drawing/2014/main" id="{EAAC2CE6-577C-4552-BA95-9899ADFFC11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37BE263-6837-4A84-AD3A-24349FFF74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9106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8976FE-4A4B-4797-9053-00AF518588B2}"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90302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54165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96133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8976FE-4A4B-4797-9053-00AF518588B2}"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100985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8976FE-4A4B-4797-9053-00AF518588B2}" type="datetimeFigureOut">
              <a:rPr lang="en-US" smtClean="0"/>
              <a:t>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80892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8976FE-4A4B-4797-9053-00AF518588B2}" type="datetimeFigureOut">
              <a:rPr lang="en-US" smtClean="0"/>
              <a:t>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6566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8976FE-4A4B-4797-9053-00AF518588B2}" type="datetimeFigureOut">
              <a:rPr lang="en-US" smtClean="0"/>
              <a:t>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06572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976FE-4A4B-4797-9053-00AF518588B2}" type="datetimeFigureOut">
              <a:rPr lang="en-US" smtClean="0"/>
              <a:t>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38267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976FE-4A4B-4797-9053-00AF518588B2}" type="datetimeFigureOut">
              <a:rPr lang="en-US" smtClean="0"/>
              <a:t>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0196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248707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8976FE-4A4B-4797-9053-00AF518588B2}" type="datetimeFigureOut">
              <a:rPr lang="en-US" smtClean="0"/>
              <a:t>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2929B-07F0-4394-B925-B40A0D57CBE5}" type="slidenum">
              <a:rPr lang="en-US" smtClean="0"/>
              <a:t>‹#›</a:t>
            </a:fld>
            <a:endParaRPr lang="en-US"/>
          </a:p>
        </p:txBody>
      </p:sp>
    </p:spTree>
    <p:extLst>
      <p:ext uri="{BB962C8B-B14F-4D97-AF65-F5344CB8AC3E}">
        <p14:creationId xmlns:p14="http://schemas.microsoft.com/office/powerpoint/2010/main" val="425913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76FE-4A4B-4797-9053-00AF518588B2}" type="datetimeFigureOut">
              <a:rPr lang="en-US" smtClean="0"/>
              <a:t>22/9/2022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29B-07F0-4394-B925-B40A0D57CBE5}" type="slidenum">
              <a:rPr lang="en-US" smtClean="0"/>
              <a:t>‹#›</a:t>
            </a:fld>
            <a:endParaRPr lang="en-US"/>
          </a:p>
        </p:txBody>
      </p:sp>
    </p:spTree>
    <p:extLst>
      <p:ext uri="{BB962C8B-B14F-4D97-AF65-F5344CB8AC3E}">
        <p14:creationId xmlns:p14="http://schemas.microsoft.com/office/powerpoint/2010/main" val="175434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260648"/>
            <a:ext cx="11593288" cy="5400600"/>
          </a:xfrm>
        </p:spPr>
        <p:txBody>
          <a:bodyPr>
            <a:noAutofit/>
          </a:bodyPr>
          <a:lstStyle/>
          <a:p>
            <a:r>
              <a:rPr lang="en-US" sz="7200" b="1">
                <a:solidFill>
                  <a:srgbClr val="002060"/>
                </a:solidFill>
                <a:latin typeface="Times New Roman" panose="02020603050405020304" pitchFamily="18" charset="0"/>
                <a:cs typeface="Times New Roman" panose="02020603050405020304" pitchFamily="18" charset="0"/>
              </a:rPr>
              <a:t>BÀI 4</a:t>
            </a:r>
            <a:r>
              <a:rPr lang="en-US" sz="7200">
                <a:solidFill>
                  <a:srgbClr val="002060"/>
                </a:solidFill>
                <a:latin typeface="Times New Roman" panose="02020603050405020304" pitchFamily="18" charset="0"/>
                <a:cs typeface="Times New Roman" panose="02020603050405020304" pitchFamily="18" charset="0"/>
              </a:rPr>
              <a:t> </a:t>
            </a:r>
            <a:br>
              <a:rPr lang="en-US" sz="7200">
                <a:solidFill>
                  <a:srgbClr val="002060"/>
                </a:solidFill>
                <a:latin typeface="Times New Roman" panose="02020603050405020304" pitchFamily="18" charset="0"/>
                <a:cs typeface="Times New Roman" panose="02020603050405020304" pitchFamily="18" charset="0"/>
              </a:rPr>
            </a:br>
            <a:r>
              <a:rPr lang="en-US" sz="7200" b="1">
                <a:solidFill>
                  <a:srgbClr val="002060"/>
                </a:solidFill>
                <a:latin typeface="Times New Roman" panose="02020603050405020304" pitchFamily="18" charset="0"/>
                <a:cs typeface="Times New Roman" panose="02020603050405020304" pitchFamily="18" charset="0"/>
              </a:rPr>
              <a:t>TIN HỌC TRONG PHÁT TRIỂN KINH TẾ - XÃ HỘI</a:t>
            </a:r>
            <a:endParaRPr lang="en-US" sz="7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79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48CDF-F460-46F3-9B08-56C86E98C1E4}"/>
              </a:ext>
            </a:extLst>
          </p:cNvPr>
          <p:cNvSpPr>
            <a:spLocks noGrp="1"/>
          </p:cNvSpPr>
          <p:nvPr>
            <p:ph idx="1"/>
          </p:nvPr>
        </p:nvSpPr>
        <p:spPr>
          <a:xfrm>
            <a:off x="609600" y="1600201"/>
            <a:ext cx="10972800" cy="3052935"/>
          </a:xfrm>
        </p:spPr>
        <p:txBody>
          <a:bodyPr/>
          <a:lstStyle/>
          <a:p>
            <a:pPr algn="just">
              <a:buFont typeface="Symbol" panose="05050102010706020507" pitchFamily="18" charset="2"/>
              <a:buChar char="Þ"/>
            </a:pPr>
            <a:r>
              <a:rPr lang="en-US">
                <a:latin typeface="Times New Roman" panose="02020603050405020304" pitchFamily="18" charset="0"/>
                <a:cs typeface="Times New Roman" panose="02020603050405020304" pitchFamily="18" charset="0"/>
              </a:rPr>
              <a:t> Chuyển đổi số (Digital Transformation) là việc sử dụng dữ liệu và công nghệ số để thay đổi một cách tổng thể và toàn diện tất cả các khía cạnh của đời sống kinh tế - xã hội, tái định hình cách chúng ta sống, làm việc và liên hệ với nhau (Theo QĐTTg số 749 ngày 03/06/2020 về Chương trình chuyển đổi số Quốc gia)</a:t>
            </a:r>
          </a:p>
        </p:txBody>
      </p:sp>
    </p:spTree>
    <p:extLst>
      <p:ext uri="{BB962C8B-B14F-4D97-AF65-F5344CB8AC3E}">
        <p14:creationId xmlns:p14="http://schemas.microsoft.com/office/powerpoint/2010/main" val="299526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6EB91C10-0D26-401E-93DB-350D3EE3B5E3}"/>
              </a:ext>
            </a:extLst>
          </p:cNvPr>
          <p:cNvSpPr/>
          <p:nvPr/>
        </p:nvSpPr>
        <p:spPr>
          <a:xfrm>
            <a:off x="4079776" y="1700808"/>
            <a:ext cx="4752528" cy="2880246"/>
          </a:xfrm>
          <a:prstGeom prst="cloudCallout">
            <a:avLst>
              <a:gd name="adj1" fmla="val -83096"/>
              <a:gd name="adj2" fmla="val 4433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hiểu thế nào là xã hội nông nghiệp, xã hội công nghiệp và xã hội thông tin?</a:t>
            </a: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061700"/>
            <a:ext cx="11377264" cy="551705"/>
          </a:xfrm>
          <a:noFill/>
          <a:ln>
            <a:noFill/>
          </a:ln>
        </p:spPr>
        <p:txBody>
          <a:bodyPr>
            <a:normAutofit/>
          </a:bodyPr>
          <a:lstStyle/>
          <a:p>
            <a:pPr algn="just">
              <a:buFontTx/>
              <a:buChar char="-"/>
            </a:pPr>
            <a:r>
              <a:rPr lang="en-US" sz="2800">
                <a:latin typeface="Times New Roman" panose="02020603050405020304" pitchFamily="18" charset="0"/>
                <a:cs typeface="Times New Roman" panose="02020603050405020304" pitchFamily="18" charset="0"/>
              </a:rPr>
              <a:t>Xã hội loài người đã trải qua các bậc thang phát triển từ thấp đến cao</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0733D2A1-269E-42BF-A15D-2A24429BE21C}"/>
              </a:ext>
            </a:extLst>
          </p:cNvPr>
          <p:cNvCxnSpPr>
            <a:cxnSpLocks/>
          </p:cNvCxnSpPr>
          <p:nvPr/>
        </p:nvCxnSpPr>
        <p:spPr>
          <a:xfrm flipV="1">
            <a:off x="479376" y="4500764"/>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0C89E1B-E1BC-4F87-A828-2A71055E67B0}"/>
              </a:ext>
            </a:extLst>
          </p:cNvPr>
          <p:cNvSpPr/>
          <p:nvPr/>
        </p:nvSpPr>
        <p:spPr>
          <a:xfrm>
            <a:off x="62406" y="5157193"/>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sơ khai</a:t>
            </a:r>
          </a:p>
        </p:txBody>
      </p:sp>
      <p:sp>
        <p:nvSpPr>
          <p:cNvPr id="13" name="Rectangle 12">
            <a:extLst>
              <a:ext uri="{FF2B5EF4-FFF2-40B4-BE49-F238E27FC236}">
                <a16:creationId xmlns:a16="http://schemas.microsoft.com/office/drawing/2014/main" id="{DA2CB534-61EB-4816-961E-E821C729C3B3}"/>
              </a:ext>
            </a:extLst>
          </p:cNvPr>
          <p:cNvSpPr/>
          <p:nvPr/>
        </p:nvSpPr>
        <p:spPr>
          <a:xfrm>
            <a:off x="2345022" y="4320481"/>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nông nghiệp</a:t>
            </a:r>
          </a:p>
        </p:txBody>
      </p:sp>
      <p:sp>
        <p:nvSpPr>
          <p:cNvPr id="14" name="Rectangle 13">
            <a:extLst>
              <a:ext uri="{FF2B5EF4-FFF2-40B4-BE49-F238E27FC236}">
                <a16:creationId xmlns:a16="http://schemas.microsoft.com/office/drawing/2014/main" id="{5ECA4705-CE51-4406-99C8-8BCF0B81E54E}"/>
              </a:ext>
            </a:extLst>
          </p:cNvPr>
          <p:cNvSpPr/>
          <p:nvPr/>
        </p:nvSpPr>
        <p:spPr>
          <a:xfrm>
            <a:off x="4552421" y="3534202"/>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công nghiệp</a:t>
            </a:r>
          </a:p>
        </p:txBody>
      </p:sp>
      <p:sp>
        <p:nvSpPr>
          <p:cNvPr id="15" name="Rectangle 14">
            <a:extLst>
              <a:ext uri="{FF2B5EF4-FFF2-40B4-BE49-F238E27FC236}">
                <a16:creationId xmlns:a16="http://schemas.microsoft.com/office/drawing/2014/main" id="{802740DE-F4D1-431F-AF20-21C14C9B6F10}"/>
              </a:ext>
            </a:extLst>
          </p:cNvPr>
          <p:cNvSpPr/>
          <p:nvPr/>
        </p:nvSpPr>
        <p:spPr>
          <a:xfrm>
            <a:off x="6732169" y="2660137"/>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thông tin </a:t>
            </a:r>
          </a:p>
        </p:txBody>
      </p:sp>
      <p:sp>
        <p:nvSpPr>
          <p:cNvPr id="16" name="Rectangle 15">
            <a:extLst>
              <a:ext uri="{FF2B5EF4-FFF2-40B4-BE49-F238E27FC236}">
                <a16:creationId xmlns:a16="http://schemas.microsoft.com/office/drawing/2014/main" id="{3433F0ED-565E-48DE-8130-16BF2A23136F}"/>
              </a:ext>
            </a:extLst>
          </p:cNvPr>
          <p:cNvSpPr/>
          <p:nvPr/>
        </p:nvSpPr>
        <p:spPr>
          <a:xfrm>
            <a:off x="9082870" y="1756815"/>
            <a:ext cx="1947140" cy="83671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Xã hội tri thức</a:t>
            </a:r>
          </a:p>
        </p:txBody>
      </p:sp>
      <p:cxnSp>
        <p:nvCxnSpPr>
          <p:cNvPr id="21" name="Straight Arrow Connector 20">
            <a:extLst>
              <a:ext uri="{FF2B5EF4-FFF2-40B4-BE49-F238E27FC236}">
                <a16:creationId xmlns:a16="http://schemas.microsoft.com/office/drawing/2014/main" id="{EA59C498-6E8F-4CCB-A3B1-2B8CF5DF9D28}"/>
              </a:ext>
            </a:extLst>
          </p:cNvPr>
          <p:cNvCxnSpPr>
            <a:cxnSpLocks/>
          </p:cNvCxnSpPr>
          <p:nvPr/>
        </p:nvCxnSpPr>
        <p:spPr>
          <a:xfrm flipV="1">
            <a:off x="2692117" y="3664051"/>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445BB5-5765-40FF-B893-2EAFD03911C8}"/>
              </a:ext>
            </a:extLst>
          </p:cNvPr>
          <p:cNvCxnSpPr>
            <a:cxnSpLocks/>
          </p:cNvCxnSpPr>
          <p:nvPr/>
        </p:nvCxnSpPr>
        <p:spPr>
          <a:xfrm flipV="1">
            <a:off x="4871864" y="2852936"/>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AFA0C6-EE42-4F87-B10B-E8DB1864A105}"/>
              </a:ext>
            </a:extLst>
          </p:cNvPr>
          <p:cNvCxnSpPr>
            <a:cxnSpLocks/>
          </p:cNvCxnSpPr>
          <p:nvPr/>
        </p:nvCxnSpPr>
        <p:spPr>
          <a:xfrm flipV="1">
            <a:off x="7248128" y="2003707"/>
            <a:ext cx="1834742" cy="65643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7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circle(in)">
                                      <p:cBhvr>
                                        <p:cTn id="50" dur="2000"/>
                                        <p:tgtEl>
                                          <p:spTgt spid="23"/>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700808"/>
            <a:ext cx="10930787" cy="3888432"/>
          </a:xfrm>
        </p:spPr>
        <p:txBody>
          <a:bodyPr>
            <a:normAutofit/>
          </a:bodyPr>
          <a:lstStyle/>
          <a:p>
            <a:pPr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Xã hội tri thức là xã hội dựa trên việc không ngừng tạo ra và sử dụng hàng loạt tri thức trong mọi lĩnh vực, với sự trợ giúp của công nghệ thông tin và truyền thông hiện đại</a:t>
            </a:r>
          </a:p>
          <a:p>
            <a:pPr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Kinh tế tri thức là nền kinh tế dựa trực tiếp vào việc tạo ra, phân phối, sử dụng tri thức và thông tin. Tri thức là tài sản, có giá trị hơn cả tài nguyên vật chất.</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79376" y="0"/>
            <a:ext cx="11377264"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2. Xã hội tri thức và kinh tế tri thức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3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911424" y="620688"/>
            <a:ext cx="10801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a:latin typeface="Times New Roman" panose="02020603050405020304" pitchFamily="18" charset="0"/>
                <a:cs typeface="Times New Roman" panose="02020603050405020304" pitchFamily="18" charset="0"/>
              </a:rPr>
              <a:t>Theo báo điện tử Đảng Cộng sản Việt Nam, ngày 15/9/2021 đưa tin: N</a:t>
            </a:r>
            <a:r>
              <a:rPr lang="vi-VN" altLang="en-US">
                <a:latin typeface="Times New Roman" panose="02020603050405020304" pitchFamily="18" charset="0"/>
                <a:cs typeface="Times New Roman" panose="02020603050405020304" pitchFamily="18" charset="0"/>
              </a:rPr>
              <a:t>gân hàng thế giới đưa ra </a:t>
            </a:r>
            <a:r>
              <a:rPr lang="en-US" altLang="en-US">
                <a:latin typeface="Times New Roman" panose="02020603050405020304" pitchFamily="18" charset="0"/>
                <a:cs typeface="Times New Roman" panose="02020603050405020304" pitchFamily="18" charset="0"/>
              </a:rPr>
              <a:t>chiến lược phát triển bốn lĩnh vực (gọi là </a:t>
            </a:r>
            <a:r>
              <a:rPr lang="vi-VN" altLang="en-US">
                <a:latin typeface="Times New Roman" panose="02020603050405020304" pitchFamily="18" charset="0"/>
                <a:cs typeface="Times New Roman" panose="02020603050405020304" pitchFamily="18" charset="0"/>
              </a:rPr>
              <a:t>4 trụ cột</a:t>
            </a:r>
            <a:r>
              <a:rPr lang="en-US" altLang="en-US">
                <a:latin typeface="Times New Roman" panose="02020603050405020304" pitchFamily="18" charset="0"/>
                <a:cs typeface="Times New Roman" panose="02020603050405020304" pitchFamily="18" charset="0"/>
              </a:rPr>
              <a:t>)</a:t>
            </a:r>
            <a:r>
              <a:rPr lang="vi-VN" altLang="en-US">
                <a:latin typeface="Times New Roman" panose="02020603050405020304" pitchFamily="18" charset="0"/>
                <a:cs typeface="Times New Roman" panose="02020603050405020304" pitchFamily="18" charset="0"/>
              </a:rPr>
              <a:t> để chuyển sang kinh tế tri thức</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Thể chế và môi trường kinh doanh</a:t>
            </a:r>
          </a:p>
          <a:p>
            <a:r>
              <a:rPr lang="en-US" altLang="en-US">
                <a:latin typeface="Times New Roman" panose="02020603050405020304" pitchFamily="18" charset="0"/>
                <a:cs typeface="Times New Roman" panose="02020603050405020304" pitchFamily="18" charset="0"/>
              </a:rPr>
              <a:t>+ Khoa học và công nghệ</a:t>
            </a:r>
          </a:p>
          <a:p>
            <a:r>
              <a:rPr lang="en-US" altLang="en-US">
                <a:latin typeface="Times New Roman" panose="02020603050405020304" pitchFamily="18" charset="0"/>
                <a:cs typeface="Times New Roman" panose="02020603050405020304" pitchFamily="18" charset="0"/>
              </a:rPr>
              <a:t>+ Giáo dục và đào tạo</a:t>
            </a:r>
          </a:p>
          <a:p>
            <a:r>
              <a:rPr lang="en-US" altLang="en-US">
                <a:latin typeface="Times New Roman" panose="02020603050405020304" pitchFamily="18" charset="0"/>
                <a:cs typeface="Times New Roman" panose="02020603050405020304" pitchFamily="18" charset="0"/>
              </a:rPr>
              <a:t>+ Công nghệ thông tin và truyền thông</a:t>
            </a:r>
          </a:p>
          <a:p>
            <a:r>
              <a:rPr lang="en-US" altLang="en-US">
                <a:latin typeface="Times New Roman" panose="02020603050405020304" pitchFamily="18" charset="0"/>
                <a:cs typeface="Times New Roman" panose="02020603050405020304" pitchFamily="18" charset="0"/>
              </a:rPr>
              <a:t>=&gt; Công nghệ thông tin và truyền thông là một trụ cột để phát triển kinh tế tri thức</a:t>
            </a:r>
          </a:p>
        </p:txBody>
      </p:sp>
    </p:spTree>
    <p:extLst>
      <p:ext uri="{BB962C8B-B14F-4D97-AF65-F5344CB8AC3E}">
        <p14:creationId xmlns:p14="http://schemas.microsoft.com/office/powerpoint/2010/main" val="63424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64" y="1268760"/>
            <a:ext cx="11449272" cy="5256584"/>
          </a:xfrm>
        </p:spPr>
        <p:txBody>
          <a:bodyPr>
            <a:normAutofit/>
          </a:bodyPr>
          <a:lstStyle/>
          <a:p>
            <a:pPr algn="just">
              <a:buFontTx/>
              <a:buChar char="-"/>
            </a:pPr>
            <a:r>
              <a:rPr lang="en-US" sz="2800">
                <a:latin typeface="Times New Roman" panose="02020603050405020304" pitchFamily="18" charset="0"/>
                <a:cs typeface="Times New Roman" panose="02020603050405020304" pitchFamily="18" charset="0"/>
              </a:rPr>
              <a:t>Công nghệ thông tin giúp con người rất hiệu quả trong việc trích xuất thông tin từ dữ liệu.</a:t>
            </a:r>
          </a:p>
          <a:p>
            <a:pPr algn="just">
              <a:buFontTx/>
              <a:buChar char="-"/>
            </a:pPr>
            <a:r>
              <a:rPr lang="en-US" sz="2800">
                <a:latin typeface="Times New Roman" panose="02020603050405020304" pitchFamily="18" charset="0"/>
                <a:cs typeface="Times New Roman" panose="02020603050405020304" pitchFamily="18" charset="0"/>
              </a:rPr>
              <a:t>Khai thác tri thức là việc tạo ra tri thức từ các nguồn dữ liệu và thông tin.</a:t>
            </a:r>
          </a:p>
          <a:p>
            <a:pPr algn="just">
              <a:buFontTx/>
              <a:buChar char="-"/>
            </a:pPr>
            <a:r>
              <a:rPr lang="en-US" sz="2800">
                <a:latin typeface="Times New Roman" panose="02020603050405020304" pitchFamily="18" charset="0"/>
                <a:cs typeface="Times New Roman" panose="02020603050405020304" pitchFamily="18" charset="0"/>
              </a:rPr>
              <a:t>Trí tuệ nhân tạo là lĩnh vực khoa học nhằm tạo ra các hệ thống thông minh, góp phần làm nên các sản phẩm, dịch vụ có chất lượng cao.</a:t>
            </a:r>
          </a:p>
          <a:p>
            <a:pPr algn="just">
              <a:buFontTx/>
              <a:buChar char="-"/>
            </a:pPr>
            <a:r>
              <a:rPr lang="en-US" sz="2800">
                <a:latin typeface="Times New Roman" panose="02020603050405020304" pitchFamily="18" charset="0"/>
                <a:cs typeface="Times New Roman" panose="02020603050405020304" pitchFamily="18" charset="0"/>
              </a:rPr>
              <a:t>Dữ liệu lớn là lĩnh vực khoa học nhằm trích xuất thông tin từ khối dữ liệu khổng lồ, có thể mang lại những tri thức khó có được theo cách xử lí dữ liệu truyền thống.</a:t>
            </a:r>
          </a:p>
          <a:p>
            <a:pPr algn="just">
              <a:buFontTx/>
              <a:buChar char="-"/>
            </a:pPr>
            <a:r>
              <a:rPr lang="en-US" sz="2800">
                <a:latin typeface="Times New Roman" panose="02020603050405020304" pitchFamily="18" charset="0"/>
                <a:cs typeface="Times New Roman" panose="02020603050405020304" pitchFamily="18" charset="0"/>
              </a:rPr>
              <a:t>Công nghệ thông tin rất quan trọng trong quản trị tri thức, khai thác tri thức toàn cầu, tạo ra tri thức mới, sáng tạo và đổi mới để cạnh tranh hiệu quả</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99933" y="0"/>
            <a:ext cx="11917181"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3. Khai thác tri thức từ dữ liệu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506" y="980728"/>
            <a:ext cx="7488832" cy="5680382"/>
          </a:xfrm>
        </p:spPr>
        <p:txBody>
          <a:bodyPr>
            <a:noAutofit/>
          </a:bodyPr>
          <a:lstStyle/>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Đồng hồ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Điện thoại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Ti vi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Đầu ti vi kĩ thuật số</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Robot lau nhà, hút bụi thông minh</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Khóa cửa dùng dấu vân tay</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Máy chấm công nhận diện khuôn mặt</a:t>
            </a:r>
          </a:p>
          <a:p>
            <a:pPr>
              <a:lnSpc>
                <a:spcPct val="12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Máy đọc chữ đeo ngón tay (Finger Reader)</a:t>
            </a:r>
            <a:endParaRPr lang="en-US" sz="28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8184232" y="512385"/>
            <a:ext cx="3672408" cy="2664296"/>
          </a:xfrm>
          <a:prstGeom prst="cloudCallout">
            <a:avLst>
              <a:gd name="adj1" fmla="val -27687"/>
              <a:gd name="adj2" fmla="val 1025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Em hãy kể một loại đồ dùng thông minh mà em biết?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76FB906-45E9-4F91-B30D-BD5A51A10A26}"/>
              </a:ext>
            </a:extLst>
          </p:cNvPr>
          <p:cNvSpPr txBox="1"/>
          <p:nvPr/>
        </p:nvSpPr>
        <p:spPr>
          <a:xfrm>
            <a:off x="551384" y="219998"/>
            <a:ext cx="8424936" cy="584775"/>
          </a:xfrm>
          <a:prstGeom prst="rect">
            <a:avLst/>
          </a:prstGeom>
          <a:noFill/>
        </p:spPr>
        <p:txBody>
          <a:bodyPr wrap="square">
            <a:spAutoFit/>
          </a:bodyPr>
          <a:lstStyle/>
          <a:p>
            <a:pPr algn="just"/>
            <a:r>
              <a:rPr lang="en-US" sz="3200" b="1">
                <a:solidFill>
                  <a:srgbClr val="00B050"/>
                </a:solidFill>
                <a:latin typeface="Times New Roman" panose="02020603050405020304" pitchFamily="18" charset="0"/>
                <a:cs typeface="Times New Roman" panose="02020603050405020304" pitchFamily="18" charset="0"/>
              </a:rPr>
              <a:t>4. Đồ dùng và thiết bị thông minh</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bot Hút Bụi ECOVACS, Robot Hút Bụi Lau Nhà ECOVACS">
            <a:extLst>
              <a:ext uri="{FF2B5EF4-FFF2-40B4-BE49-F238E27FC236}">
                <a16:creationId xmlns:a16="http://schemas.microsoft.com/office/drawing/2014/main" id="{1A6BE9A1-579E-4F23-90CB-D11A82CA71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bot Hút Bụi ECOVACS, Robot Hút Bụi Lau Nhà ECOVACS">
            <a:extLst>
              <a:ext uri="{FF2B5EF4-FFF2-40B4-BE49-F238E27FC236}">
                <a16:creationId xmlns:a16="http://schemas.microsoft.com/office/drawing/2014/main" id="{1A6BE9A1-579E-4F23-90CB-D11A82CA71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2656"/>
            <a:ext cx="4130824"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msung ra mắt đồng hồ thông minh Galaxy Watch Active: Xu hướng thời trang,  phong cách năng động – Samsung Newsroom Việt Nam">
            <a:extLst>
              <a:ext uri="{FF2B5EF4-FFF2-40B4-BE49-F238E27FC236}">
                <a16:creationId xmlns:a16="http://schemas.microsoft.com/office/drawing/2014/main" id="{26558768-A9D9-44D3-BE3B-87913BEBB86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48819"/>
            <a:ext cx="5118964" cy="21995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ên mua Smart tivi hãng nào là tốt nhất? LG, Samsung, TCL hay Sony?">
            <a:extLst>
              <a:ext uri="{FF2B5EF4-FFF2-40B4-BE49-F238E27FC236}">
                <a16:creationId xmlns:a16="http://schemas.microsoft.com/office/drawing/2014/main" id="{76CD4030-6498-4476-B1E0-ECB1FC6E90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259004"/>
            <a:ext cx="5118964" cy="27501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ác hãng khóa cửa vân tay tốt nhất">
            <a:extLst>
              <a:ext uri="{FF2B5EF4-FFF2-40B4-BE49-F238E27FC236}">
                <a16:creationId xmlns:a16="http://schemas.microsoft.com/office/drawing/2014/main" id="{1078C310-3D0C-42A1-9FB3-D0E1D8923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744" y="3164158"/>
            <a:ext cx="4729555" cy="314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91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bot Hút Bụi ECOVACS, Robot Hút Bụi Lau Nhà ECOVACS">
            <a:extLst>
              <a:ext uri="{FF2B5EF4-FFF2-40B4-BE49-F238E27FC236}">
                <a16:creationId xmlns:a16="http://schemas.microsoft.com/office/drawing/2014/main" id="{1A6BE9A1-579E-4F23-90CB-D11A82CA71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2656"/>
            <a:ext cx="4130824"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msung ra mắt đồng hồ thông minh Galaxy Watch Active: Xu hướng thời trang,  phong cách năng động – Samsung Newsroom Việt Nam">
            <a:extLst>
              <a:ext uri="{FF2B5EF4-FFF2-40B4-BE49-F238E27FC236}">
                <a16:creationId xmlns:a16="http://schemas.microsoft.com/office/drawing/2014/main" id="{26558768-A9D9-44D3-BE3B-87913BEBB86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48819"/>
            <a:ext cx="5118964" cy="21995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ên mua Smart tivi hãng nào là tốt nhất? LG, Samsung, TCL hay Sony?">
            <a:extLst>
              <a:ext uri="{FF2B5EF4-FFF2-40B4-BE49-F238E27FC236}">
                <a16:creationId xmlns:a16="http://schemas.microsoft.com/office/drawing/2014/main" id="{76CD4030-6498-4476-B1E0-ECB1FC6E90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259004"/>
            <a:ext cx="5118964" cy="27501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ác hãng khóa cửa vân tay tốt nhất">
            <a:extLst>
              <a:ext uri="{FF2B5EF4-FFF2-40B4-BE49-F238E27FC236}">
                <a16:creationId xmlns:a16="http://schemas.microsoft.com/office/drawing/2014/main" id="{1078C310-3D0C-42A1-9FB3-D0E1D8923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744" y="3164158"/>
            <a:ext cx="4729555" cy="314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6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3272C-140D-47E3-9600-A33005D96D58}"/>
              </a:ext>
            </a:extLst>
          </p:cNvPr>
          <p:cNvSpPr txBox="1"/>
          <p:nvPr/>
        </p:nvSpPr>
        <p:spPr>
          <a:xfrm>
            <a:off x="2783632" y="170080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sz="2800">
                <a:effectLst/>
                <a:latin typeface="Times New Roman" panose="02020603050405020304" pitchFamily="18" charset="0"/>
                <a:ea typeface="Calibri" panose="020F0502020204030204" pitchFamily="34" charset="0"/>
                <a:cs typeface="Arial" panose="020B0604020202020204" pitchFamily="34" charset="0"/>
              </a:rPr>
              <a:t>Em hãy nêu một ví dụ minh họa về đóng góp của tin học đối với xã hội</a:t>
            </a:r>
            <a:endParaRPr lang="en-US" sz="2800"/>
          </a:p>
        </p:txBody>
      </p:sp>
    </p:spTree>
    <p:extLst>
      <p:ext uri="{BB962C8B-B14F-4D97-AF65-F5344CB8AC3E}">
        <p14:creationId xmlns:p14="http://schemas.microsoft.com/office/powerpoint/2010/main" val="419496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bot Hút Bụi ECOVACS, Robot Hút Bụi Lau Nhà ECOVACS">
            <a:extLst>
              <a:ext uri="{FF2B5EF4-FFF2-40B4-BE49-F238E27FC236}">
                <a16:creationId xmlns:a16="http://schemas.microsoft.com/office/drawing/2014/main" id="{1A6BE9A1-579E-4F23-90CB-D11A82CA71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2656"/>
            <a:ext cx="4130824"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amsung ra mắt đồng hồ thông minh Galaxy Watch Active: Xu hướng thời trang,  phong cách năng động – Samsung Newsroom Việt Nam">
            <a:extLst>
              <a:ext uri="{FF2B5EF4-FFF2-40B4-BE49-F238E27FC236}">
                <a16:creationId xmlns:a16="http://schemas.microsoft.com/office/drawing/2014/main" id="{26558768-A9D9-44D3-BE3B-87913BEBB86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48819"/>
            <a:ext cx="5118964" cy="219955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ên mua Smart tivi hãng nào là tốt nhất? LG, Samsung, TCL hay Sony?">
            <a:extLst>
              <a:ext uri="{FF2B5EF4-FFF2-40B4-BE49-F238E27FC236}">
                <a16:creationId xmlns:a16="http://schemas.microsoft.com/office/drawing/2014/main" id="{76CD4030-6498-4476-B1E0-ECB1FC6E90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259004"/>
            <a:ext cx="5118964" cy="27501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ác hãng khóa cửa vân tay tốt nhất">
            <a:extLst>
              <a:ext uri="{FF2B5EF4-FFF2-40B4-BE49-F238E27FC236}">
                <a16:creationId xmlns:a16="http://schemas.microsoft.com/office/drawing/2014/main" id="{1078C310-3D0C-42A1-9FB3-D0E1D8923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744" y="3164158"/>
            <a:ext cx="4729555" cy="314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ccess Control :: Máy chấm công khuôn mặt :: Máy chấm công nhận diện khuôn  mặt FA420">
            <a:extLst>
              <a:ext uri="{FF2B5EF4-FFF2-40B4-BE49-F238E27FC236}">
                <a16:creationId xmlns:a16="http://schemas.microsoft.com/office/drawing/2014/main" id="{CA048BAC-51F3-4548-9837-7F406F85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54" y="3935"/>
            <a:ext cx="5688632" cy="56886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gón tay đọc sách dành cho người mù - VnExpress">
            <a:extLst>
              <a:ext uri="{FF2B5EF4-FFF2-40B4-BE49-F238E27FC236}">
                <a16:creationId xmlns:a16="http://schemas.microsoft.com/office/drawing/2014/main" id="{2306A712-534F-4233-B026-045000466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2474687"/>
            <a:ext cx="6552445" cy="429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7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717032"/>
            <a:ext cx="9144000" cy="2304256"/>
          </a:xfrm>
        </p:spPr>
        <p:txBody>
          <a:bodyPr/>
          <a:lstStyle/>
          <a:p>
            <a:pPr marL="0" indent="0" algn="just">
              <a:buNone/>
            </a:pPr>
            <a:r>
              <a:rPr lang="en-US">
                <a:solidFill>
                  <a:srgbClr val="0070C0"/>
                </a:solidFill>
                <a:latin typeface="Times New Roman" panose="02020603050405020304" pitchFamily="18" charset="0"/>
                <a:cs typeface="Times New Roman" panose="02020603050405020304" pitchFamily="18" charset="0"/>
              </a:rPr>
              <a:t>=&gt;  Đồ dùng, thiết bị được gọi là thông minh khi có khả năng xử lí thông tin, kết nối với người dùng hoặc kết nối với các thiết bị khác, có thể hoạt động tương tác là tự chủ ở một mức độ nào đó dùng</a:t>
            </a:r>
            <a:endParaRPr lang="en-US" dirty="0">
              <a:latin typeface="Times New Roman" panose="02020603050405020304" pitchFamily="18" charset="0"/>
              <a:cs typeface="Times New Roman" panose="02020603050405020304" pitchFamily="18" charset="0"/>
            </a:endParaRPr>
          </a:p>
        </p:txBody>
      </p:sp>
      <p:sp>
        <p:nvSpPr>
          <p:cNvPr id="5" name="Cloud Callout 1">
            <a:extLst>
              <a:ext uri="{FF2B5EF4-FFF2-40B4-BE49-F238E27FC236}">
                <a16:creationId xmlns:a16="http://schemas.microsoft.com/office/drawing/2014/main" id="{0BA95128-E487-49C3-81FA-858AF1AA7E61}"/>
              </a:ext>
            </a:extLst>
          </p:cNvPr>
          <p:cNvSpPr/>
          <p:nvPr/>
        </p:nvSpPr>
        <p:spPr>
          <a:xfrm>
            <a:off x="4511824" y="224644"/>
            <a:ext cx="2880320" cy="2664296"/>
          </a:xfrm>
          <a:prstGeom prst="cloudCallout">
            <a:avLst>
              <a:gd name="adj1" fmla="val -96592"/>
              <a:gd name="adj2" fmla="val 617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Theo em, đồ dùng như thế nào thì được gọi là thông minh?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85800" y="1524000"/>
            <a:ext cx="10896600" cy="147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lgn="just" eaLnBrk="1" hangingPunct="1">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rPr>
              <a:t>Cách mạng công nghiệp lần thứ nhất: bắt đầu ở nước Anh từ nửa cuối thế kỉ XVIII</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sp>
        <p:nvSpPr>
          <p:cNvPr id="5" name="Cloud Callout 1">
            <a:extLst>
              <a:ext uri="{FF2B5EF4-FFF2-40B4-BE49-F238E27FC236}">
                <a16:creationId xmlns:a16="http://schemas.microsoft.com/office/drawing/2014/main" id="{5E6CA995-FF59-4BCB-8482-63715A3EA8DA}"/>
              </a:ext>
            </a:extLst>
          </p:cNvPr>
          <p:cNvSpPr/>
          <p:nvPr/>
        </p:nvSpPr>
        <p:spPr>
          <a:xfrm>
            <a:off x="9048328" y="485336"/>
            <a:ext cx="2880320" cy="2664296"/>
          </a:xfrm>
          <a:prstGeom prst="cloudCallout">
            <a:avLst>
              <a:gd name="adj1" fmla="val -33099"/>
              <a:gd name="adj2" fmla="val 12452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Em hãy cho biết có những cuộc cách mạng công nghiệp nào?</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Các cuộc cách mạng công nghiệp trong lịch sử và đặc điểm cách mạng công  nghiệp lần thứ tư">
            <a:extLst>
              <a:ext uri="{FF2B5EF4-FFF2-40B4-BE49-F238E27FC236}">
                <a16:creationId xmlns:a16="http://schemas.microsoft.com/office/drawing/2014/main" id="{044D4C34-216B-4E34-939C-1B77C71E8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535" y="3171174"/>
            <a:ext cx="6080745" cy="318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9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09600" y="1524000"/>
            <a:ext cx="10972800" cy="11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eaLnBrk="1" hangingPunct="1">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 mạng công nghiệp lần thứ hai bắt đầu vào nửa cuối thế kỉ XIX</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9218" name="Picture 2" descr="Các cuộc cách mạng công nghiệp trong lịch sử và đặc điểm cách mạng công  nghiệp lần thứ tư">
            <a:extLst>
              <a:ext uri="{FF2B5EF4-FFF2-40B4-BE49-F238E27FC236}">
                <a16:creationId xmlns:a16="http://schemas.microsoft.com/office/drawing/2014/main" id="{49664EA1-FD0F-4F5A-B643-3135671B6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2815550"/>
            <a:ext cx="7430616" cy="389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604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85800" y="1524000"/>
            <a:ext cx="10972800" cy="11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Cách mạng công nghiệp lần thứ ba bắt đầu từ những năm 70 của thế kỉ XX</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10242" name="Picture 2" descr="Các cuộc cách mạng công nghiệp trong lịch sử và đặc điểm cách mạng công  nghiệp lần thứ tư">
            <a:extLst>
              <a:ext uri="{FF2B5EF4-FFF2-40B4-BE49-F238E27FC236}">
                <a16:creationId xmlns:a16="http://schemas.microsoft.com/office/drawing/2014/main" id="{E1EDAFD1-D758-436E-A2D5-FAFE7C79D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996952"/>
            <a:ext cx="7128792" cy="369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3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8A4C31E-6465-4613-A23D-AD4DD260038E}"/>
              </a:ext>
            </a:extLst>
          </p:cNvPr>
          <p:cNvSpPr>
            <a:spLocks noChangeArrowheads="1"/>
          </p:cNvSpPr>
          <p:nvPr/>
        </p:nvSpPr>
        <p:spPr bwMode="auto">
          <a:xfrm>
            <a:off x="609600" y="1066800"/>
            <a:ext cx="10972800" cy="140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indent="-457200">
              <a:spcBef>
                <a:spcPts val="600"/>
              </a:spcBef>
              <a:spcAft>
                <a:spcPts val="600"/>
              </a:spcAft>
              <a:buClrTx/>
              <a:buFontTx/>
              <a:buChar char="-"/>
            </a:pPr>
            <a:r>
              <a:rPr lang="en-US" altLang="en-US"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Ngày nay, thế giới đang chứng kiến cuộc Cách mạng công nghiệp lần thứ tư</a:t>
            </a:r>
          </a:p>
        </p:txBody>
      </p:sp>
      <p:sp>
        <p:nvSpPr>
          <p:cNvPr id="4" name="Title 1"/>
          <p:cNvSpPr txBox="1">
            <a:spLocks/>
          </p:cNvSpPr>
          <p:nvPr/>
        </p:nvSpPr>
        <p:spPr>
          <a:xfrm>
            <a:off x="609600" y="609600"/>
            <a:ext cx="10972800" cy="914400"/>
          </a:xfrm>
          <a:prstGeom prst="rect">
            <a:avLst/>
          </a:prstGeom>
        </p:spPr>
        <p:txBody>
          <a:bodyPr>
            <a:normAutofit fontScale="975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0B050"/>
                </a:solidFill>
                <a:effectLst/>
                <a:uLnTx/>
                <a:uFillTx/>
                <a:latin typeface="Times New Roman" pitchFamily="18" charset="0"/>
                <a:ea typeface="+mj-ea"/>
                <a:cs typeface="Times New Roman" pitchFamily="18" charset="0"/>
              </a:rPr>
              <a:t>5. Cuộc cách mạng công nghiệp</a:t>
            </a:r>
          </a:p>
        </p:txBody>
      </p:sp>
      <p:pic>
        <p:nvPicPr>
          <p:cNvPr id="11266" name="Picture 2" descr="Các cuộc cách mạng công nghiệp trong lịch sử và đặc điểm cách mạng công  nghiệp lần thứ tư">
            <a:extLst>
              <a:ext uri="{FF2B5EF4-FFF2-40B4-BE49-F238E27FC236}">
                <a16:creationId xmlns:a16="http://schemas.microsoft.com/office/drawing/2014/main" id="{2BB50DFC-32FD-4F0B-9704-51653F740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2636912"/>
            <a:ext cx="8474993"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34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trips(downRight)">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mạng Công nghiệp 4.0 là gì?">
            <a:extLst>
              <a:ext uri="{FF2B5EF4-FFF2-40B4-BE49-F238E27FC236}">
                <a16:creationId xmlns:a16="http://schemas.microsoft.com/office/drawing/2014/main" id="{21723DCA-840D-4B46-8876-5A90224A1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171575"/>
            <a:ext cx="10801200" cy="499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4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ACF18197-E06D-4BDD-8E3A-579E8AA48A9E}"/>
              </a:ext>
            </a:extLst>
          </p:cNvPr>
          <p:cNvSpPr>
            <a:spLocks noChangeArrowheads="1"/>
          </p:cNvSpPr>
          <p:nvPr/>
        </p:nvSpPr>
        <p:spPr bwMode="auto">
          <a:xfrm>
            <a:off x="689349" y="404664"/>
            <a:ext cx="10813301" cy="146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just" eaLnBrk="1" hangingPunct="1">
              <a:spcBef>
                <a:spcPct val="70000"/>
              </a:spcBef>
              <a:buClrTx/>
              <a:buFontTx/>
              <a:buNone/>
            </a:pPr>
            <a:r>
              <a:rPr lang="en-US" altLang="en-US" sz="4000" b="1">
                <a:solidFill>
                  <a:srgbClr val="00B050"/>
                </a:solidFill>
                <a:latin typeface="Times New Roman" panose="02020603050405020304" pitchFamily="18" charset="0"/>
                <a:cs typeface="Times New Roman" panose="02020603050405020304" pitchFamily="18" charset="0"/>
              </a:rPr>
              <a:t>6. Internet vạn vật và máy móc thông minh trong Cách mạng công nghiệp lần thứ tư</a:t>
            </a:r>
          </a:p>
        </p:txBody>
      </p:sp>
      <p:pic>
        <p:nvPicPr>
          <p:cNvPr id="13314" name="Picture 2" descr="VGP News :. | Dự thảo Chiến lược quốc gia về Cách mạng công nghiệp 4.0 đến  năm 2030 | BÁO ĐIỆN TỬ CHÍNH PHỦ NƯỚC CHXHCN VIỆT NAM">
            <a:extLst>
              <a:ext uri="{FF2B5EF4-FFF2-40B4-BE49-F238E27FC236}">
                <a16:creationId xmlns:a16="http://schemas.microsoft.com/office/drawing/2014/main" id="{E5FF2B62-C11C-4A9D-B11E-2A78B1139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4" y="1928082"/>
            <a:ext cx="61912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0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trips(downRigh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36ED6649-4A0E-43EB-A672-104CDD03D2EA}"/>
              </a:ext>
            </a:extLst>
          </p:cNvPr>
          <p:cNvSpPr>
            <a:spLocks noChangeArrowheads="1"/>
          </p:cNvSpPr>
          <p:nvPr/>
        </p:nvSpPr>
        <p:spPr bwMode="auto">
          <a:xfrm>
            <a:off x="443372" y="332656"/>
            <a:ext cx="11305256" cy="2664296"/>
          </a:xfrm>
          <a:prstGeom prst="rect">
            <a:avLst/>
          </a:prstGeom>
          <a:noFill/>
          <a:ln>
            <a:noFill/>
          </a:ln>
          <a:effectLst/>
        </p:spPr>
        <p:txBody>
          <a:bodyPr anchor="ctr"/>
          <a:lstStyle/>
          <a:p>
            <a:pPr algn="just" eaLnBrk="1" hangingPunct="1">
              <a:lnSpc>
                <a:spcPct val="150000"/>
              </a:lnSpc>
              <a:defRPr/>
            </a:pPr>
            <a:r>
              <a:rPr lang="en-US" sz="2800" b="1">
                <a:solidFill>
                  <a:srgbClr val="00B050"/>
                </a:solidFill>
                <a:latin typeface="Times New Roman" panose="02020603050405020304" pitchFamily="18" charset="0"/>
                <a:cs typeface="Times New Roman" panose="02020603050405020304" pitchFamily="18" charset="0"/>
              </a:rPr>
              <a:t>- Công nghiệp 4.0 </a:t>
            </a:r>
            <a:r>
              <a:rPr lang="en-US" sz="2800">
                <a:latin typeface="Times New Roman" panose="02020603050405020304" pitchFamily="18" charset="0"/>
                <a:cs typeface="Times New Roman" panose="02020603050405020304" pitchFamily="18" charset="0"/>
              </a:rPr>
              <a:t>là sản xuất thông minh trong các nhà máy thông minh. Song song với máy móc, thiết bị vật lí, máy tính tạo ra bản sao số hóa của chúng, mô phỏng hoạt động như một hệ thống, tức là tạo ra một hệ thống thực - ảo (Cyber Physical Systems), thế giới ảo song hành với thế giới thực</a:t>
            </a:r>
          </a:p>
        </p:txBody>
      </p:sp>
      <p:pic>
        <p:nvPicPr>
          <p:cNvPr id="14338" name="Picture 2" descr="Cuộc cách mạng công nghiệp 4.0 &amp;quot;xu hướng tương lai gần&amp;quot;">
            <a:extLst>
              <a:ext uri="{FF2B5EF4-FFF2-40B4-BE49-F238E27FC236}">
                <a16:creationId xmlns:a16="http://schemas.microsoft.com/office/drawing/2014/main" id="{53212EAE-6E42-483F-B7A1-292793B4F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16466"/>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95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strips(downRight)">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7368" y="0"/>
            <a:ext cx="11449272"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Các ứng dụng công nghệ thông tin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3071664" y="1412776"/>
            <a:ext cx="5040560" cy="338437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hiểu E-government, E-Banking, E-Learning là những gì?</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60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628800"/>
            <a:ext cx="10945216" cy="2484276"/>
          </a:xfrm>
        </p:spPr>
        <p:txBody>
          <a:bodyPr>
            <a:noAutofit/>
          </a:bodyPr>
          <a:lstStyle/>
          <a:p>
            <a:pPr algn="just">
              <a:spcBef>
                <a:spcPts val="1200"/>
              </a:spcBef>
              <a:spcAft>
                <a:spcPts val="1200"/>
              </a:spcAft>
              <a:buFontTx/>
              <a:buChar char="-"/>
            </a:pPr>
            <a:r>
              <a:rPr lang="en-US" b="1">
                <a:solidFill>
                  <a:srgbClr val="00B050"/>
                </a:solidFill>
                <a:latin typeface="Times New Roman" panose="02020603050405020304" pitchFamily="18" charset="0"/>
                <a:cs typeface="Times New Roman" panose="02020603050405020304" pitchFamily="18" charset="0"/>
              </a:rPr>
              <a:t>Nhờ có internet vạn vật, các máy móc, thiết bị giao tiếp và cộng tác với nhau và với con người trong thời gian thực. </a:t>
            </a:r>
          </a:p>
          <a:p>
            <a:pPr algn="just">
              <a:spcBef>
                <a:spcPts val="1200"/>
              </a:spcBef>
              <a:spcAft>
                <a:spcPts val="1200"/>
              </a:spcAft>
              <a:buFontTx/>
              <a:buChar char="-"/>
            </a:pPr>
            <a:r>
              <a:rPr lang="en-US" b="1">
                <a:solidFill>
                  <a:srgbClr val="00B050"/>
                </a:solidFill>
                <a:latin typeface="Times New Roman" panose="02020603050405020304" pitchFamily="18" charset="0"/>
                <a:cs typeface="Times New Roman" panose="02020603050405020304" pitchFamily="18" charset="0"/>
              </a:rPr>
              <a:t>Máy móc, thiết bị thông minh là nhân vật trung tâm trong cách mạng công nghiệp lần thứ tư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519F-6F85-451B-A41D-6194495B6A90}"/>
              </a:ext>
            </a:extLst>
          </p:cNvPr>
          <p:cNvSpPr>
            <a:spLocks noGrp="1"/>
          </p:cNvSpPr>
          <p:nvPr>
            <p:ph type="title"/>
          </p:nvPr>
        </p:nvSpPr>
        <p:spPr>
          <a:xfrm>
            <a:off x="582369" y="160336"/>
            <a:ext cx="10972800" cy="1143000"/>
          </a:xfrm>
        </p:spPr>
        <p:txBody>
          <a:bodyPr/>
          <a:lstStyle/>
          <a:p>
            <a:r>
              <a:rPr lang="en-US" b="1">
                <a:solidFill>
                  <a:srgbClr val="FF0000"/>
                </a:solidFill>
                <a:latin typeface="Times New Roman" panose="02020603050405020304" pitchFamily="18" charset="0"/>
                <a:cs typeface="Times New Roman" panose="02020603050405020304" pitchFamily="18" charset="0"/>
              </a:rPr>
              <a:t>Tóm tắt bài học</a:t>
            </a:r>
          </a:p>
        </p:txBody>
      </p:sp>
      <p:sp>
        <p:nvSpPr>
          <p:cNvPr id="3" name="Content Placeholder 2">
            <a:extLst>
              <a:ext uri="{FF2B5EF4-FFF2-40B4-BE49-F238E27FC236}">
                <a16:creationId xmlns:a16="http://schemas.microsoft.com/office/drawing/2014/main" id="{9BE91363-B803-4CF1-8E16-6B2A83AB058F}"/>
              </a:ext>
            </a:extLst>
          </p:cNvPr>
          <p:cNvSpPr>
            <a:spLocks noGrp="1"/>
          </p:cNvSpPr>
          <p:nvPr>
            <p:ph idx="1"/>
          </p:nvPr>
        </p:nvSpPr>
        <p:spPr/>
        <p:txBody>
          <a:bodyPr>
            <a:normAutofit/>
          </a:bodyPr>
          <a:lstStyle/>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Chuyển đổi số là ứng dụng công nghệ thông tin ở mức cao, tạo ra thay đổi về chất</a:t>
            </a:r>
            <a:endParaRPr lang="en-US"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Công nghệ thông tin và truyền thông là một trụ cột để phát triển kinh tế tri thức</a:t>
            </a:r>
          </a:p>
          <a:p>
            <a:pPr marL="342900" marR="0" lvl="0" indent="-342900" algn="just">
              <a:spcBef>
                <a:spcPts val="600"/>
              </a:spcBef>
              <a:spcAft>
                <a:spcPts val="600"/>
              </a:spcAft>
              <a:buFont typeface="Times New Roman" panose="02020603050405020304" pitchFamily="18" charset="0"/>
              <a:buChar char="-"/>
              <a:tabLst>
                <a:tab pos="457200" algn="l"/>
              </a:tabLst>
            </a:pPr>
            <a:r>
              <a:rPr lang="nl-NL" sz="280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Công nghiệp 4.0 là sản xuất thông minh trong các nhà máy thông minh</a:t>
            </a:r>
            <a:endParaRPr lang="en-US" sz="4400">
              <a:solidFill>
                <a:srgbClr val="002060"/>
              </a:solidFill>
            </a:endParaRPr>
          </a:p>
        </p:txBody>
      </p:sp>
    </p:spTree>
    <p:extLst>
      <p:ext uri="{BB962C8B-B14F-4D97-AF65-F5344CB8AC3E}">
        <p14:creationId xmlns:p14="http://schemas.microsoft.com/office/powerpoint/2010/main" val="409809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58F5-1226-43A8-AF2E-F066C6B7D927}"/>
              </a:ext>
            </a:extLst>
          </p:cNvPr>
          <p:cNvSpPr>
            <a:spLocks noGrp="1"/>
          </p:cNvSpPr>
          <p:nvPr>
            <p:ph type="title"/>
          </p:nvPr>
        </p:nvSpPr>
        <p:spPr/>
        <p:txBody>
          <a:bodyPr vert="horz" lIns="91440" tIns="45720" rIns="91440" bIns="45720" rtlCol="0" anchor="ctr">
            <a:normAutofit/>
          </a:bodyPr>
          <a:lstStyle/>
          <a:p>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667AD91D-3915-4BE9-9A72-308376A53E41}"/>
              </a:ext>
            </a:extLst>
          </p:cNvPr>
          <p:cNvSpPr>
            <a:spLocks noGrp="1"/>
          </p:cNvSpPr>
          <p:nvPr>
            <p:ph idx="1"/>
          </p:nvPr>
        </p:nvSpPr>
        <p:spPr/>
        <p:txBody>
          <a:bodyPr vert="horz" lIns="91440" tIns="45720" rIns="91440" bIns="45720" rtlCol="0">
            <a:normAutofit fontScale="92500" lnSpcReduction="20000"/>
          </a:bodyPr>
          <a:lstStyle/>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1. </a:t>
            </a:r>
            <a:r>
              <a:rPr lang="nl-NL" sz="2800">
                <a:latin typeface="Times New Roman" panose="02020603050405020304" pitchFamily="18" charset="0"/>
                <a:cs typeface="Arial" panose="020B0604020202020204" pitchFamily="34" charset="0"/>
              </a:rPr>
              <a:t>Em hãy nêu một vài ví dụ minh họa về những đóng góp cơ bản của tin học đối với xã hội</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2. </a:t>
            </a:r>
            <a:r>
              <a:rPr lang="nl-NL" sz="2800">
                <a:latin typeface="Times New Roman" panose="02020603050405020304" pitchFamily="18" charset="0"/>
                <a:cs typeface="Arial" panose="020B0604020202020204" pitchFamily="34" charset="0"/>
              </a:rPr>
              <a:t>Em hãy nêu tên một vài thiết bị số thông dụng khác ngoài máy tính để bàn và máy tính xách tay và giải thích tại sao các thiết bị đó cũng là những hệ thống xử lí thông tin.</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3. </a:t>
            </a:r>
            <a:r>
              <a:rPr lang="nl-NL" sz="2800">
                <a:latin typeface="Times New Roman" panose="02020603050405020304" pitchFamily="18" charset="0"/>
                <a:cs typeface="Arial" panose="020B0604020202020204" pitchFamily="34" charset="0"/>
              </a:rPr>
              <a:t>Hằng năm Việt Nam đều công bố Sách trắng Công nghệ thông tin và Truyền thông. Em hãy tìm hiểu và cho biết trong Sách trắng, ứng dụng công nghệ thông tin gồm có những chỉ số nào</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4. </a:t>
            </a:r>
            <a:r>
              <a:rPr lang="nl-NL" sz="2800">
                <a:latin typeface="Times New Roman" panose="02020603050405020304" pitchFamily="18" charset="0"/>
                <a:cs typeface="Arial" panose="020B0604020202020204" pitchFamily="34" charset="0"/>
              </a:rPr>
              <a:t>Em hãy nêu các thuật ngữ chỉ các dịch vụ số có trong bài học?</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r>
              <a:rPr lang="nl-NL" sz="2800" b="1">
                <a:solidFill>
                  <a:srgbClr val="7030A0"/>
                </a:solidFill>
                <a:latin typeface="Times New Roman" panose="02020603050405020304" pitchFamily="18" charset="0"/>
                <a:cs typeface="Arial" panose="020B0604020202020204" pitchFamily="34" charset="0"/>
              </a:rPr>
              <a:t>Bài 5. </a:t>
            </a:r>
            <a:r>
              <a:rPr lang="nl-NL" sz="2800">
                <a:latin typeface="Times New Roman" panose="02020603050405020304" pitchFamily="18" charset="0"/>
                <a:cs typeface="Arial" panose="020B0604020202020204" pitchFamily="34" charset="0"/>
              </a:rPr>
              <a:t>Em hiểu thế nào về công nghiệp 4.0?</a:t>
            </a:r>
            <a:endParaRPr lang="en-US" sz="2800">
              <a:latin typeface="Times New Roman" panose="02020603050405020304" pitchFamily="18" charset="0"/>
              <a:cs typeface="Arial" panose="020B0604020202020204" pitchFamily="34" charset="0"/>
            </a:endParaRPr>
          </a:p>
          <a:p>
            <a:pPr marL="0" indent="0" algn="just">
              <a:lnSpc>
                <a:spcPct val="110000"/>
              </a:lnSpc>
              <a:spcBef>
                <a:spcPts val="600"/>
              </a:spcBef>
              <a:spcAft>
                <a:spcPts val="600"/>
              </a:spcAft>
              <a:buNone/>
              <a:tabLst>
                <a:tab pos="457200" algn="l"/>
              </a:tabLst>
            </a:pPr>
            <a:endParaRPr lang="en-US" sz="28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718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3712" y="2564905"/>
            <a:ext cx="5040560" cy="1325761"/>
          </a:xfrm>
          <a:prstGeom prst="rect">
            <a:avLst/>
          </a:prstGeom>
          <a:noFill/>
        </p:spPr>
        <p:txBody>
          <a:bodyPr wrap="none" lIns="91440" tIns="45720" rIns="91440" bIns="45720" numCol="1">
            <a:prstTxWarp prst="textChevronInverted">
              <a:avLst>
                <a:gd name="adj" fmla="val 71076"/>
              </a:avLst>
            </a:prstTxWarp>
            <a:spAutoFit/>
          </a:bodyPr>
          <a:lstStyle/>
          <a:p>
            <a:pPr algn="ctr"/>
            <a:r>
              <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Cảm ơn các em!</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4328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268760"/>
            <a:ext cx="10801200" cy="3456384"/>
          </a:xfrm>
          <a:ln>
            <a:solidFill>
              <a:srgbClr val="00B0F0"/>
            </a:solidFill>
          </a:ln>
        </p:spPr>
        <p:txBody>
          <a:bodyPr anchor="ctr" anchorCtr="0">
            <a:noAutofit/>
          </a:bodyPr>
          <a:lstStyle/>
          <a:p>
            <a:pPr algn="just">
              <a:lnSpc>
                <a:spcPct val="11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Dựa trên các thành tựu của tin học, công nghệ thông tin phát triển các phương pháp, tạo ra các công cụ kĩ thuật hiện đại hỗ trợ con người trong các hoạt động thu thập dữ liệu, xử lí thông tin, lưu trữ dữ liệu, truyền tải thông tin.</a:t>
            </a:r>
          </a:p>
          <a:p>
            <a:pPr marL="0" indent="0" algn="just">
              <a:lnSpc>
                <a:spcPct val="110000"/>
              </a:lnSpc>
              <a:spcBef>
                <a:spcPts val="600"/>
              </a:spcBef>
              <a:spcAft>
                <a:spcPts val="600"/>
              </a:spcAft>
              <a:buNone/>
            </a:pPr>
            <a:r>
              <a:rPr lang="en-US" sz="2800">
                <a:latin typeface="Times New Roman" panose="02020603050405020304" pitchFamily="18" charset="0"/>
                <a:cs typeface="Times New Roman" panose="02020603050405020304" pitchFamily="18" charset="0"/>
              </a:rPr>
              <a:t>=&gt; Mọi lĩnh vực hoạt động kinh tế - xã hội đều có ứng dụng công nghệ thông tin.</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95400" y="0"/>
            <a:ext cx="10801200"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1. Các ứng dụng công nghệ thông tin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695400" y="4691283"/>
            <a:ext cx="10585176" cy="21602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Tin học đóng góp cho xã hội qua ứng dụng công nghệ thông tin.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87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9356" y="476670"/>
            <a:ext cx="6732748" cy="61717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514350" indent="-514350" algn="just">
              <a:buAutoNum type="alphaLcParenR"/>
            </a:pPr>
            <a:r>
              <a:rPr lang="en-US" sz="3200" b="1">
                <a:solidFill>
                  <a:srgbClr val="7030A0"/>
                </a:solidFill>
                <a:latin typeface="Times New Roman" panose="02020603050405020304" pitchFamily="18" charset="0"/>
                <a:cs typeface="Times New Roman" panose="02020603050405020304" pitchFamily="18" charset="0"/>
              </a:rPr>
              <a:t>Chính phủ điện tử (E-Government) và doanh nghiệp số:</a:t>
            </a:r>
          </a:p>
          <a:p>
            <a:pPr marL="457200" indent="-457200" algn="just">
              <a:buFontTx/>
              <a:buChar char="-"/>
            </a:pPr>
            <a:r>
              <a:rPr lang="en-US" sz="3200">
                <a:solidFill>
                  <a:schemeClr val="tx1"/>
                </a:solidFill>
                <a:latin typeface="Times New Roman" panose="02020603050405020304" pitchFamily="18" charset="0"/>
                <a:cs typeface="Times New Roman" panose="02020603050405020304" pitchFamily="18" charset="0"/>
              </a:rPr>
              <a:t>Khi thực hiện chính phủ điện tử, trong các hoạt động quản lí điều hành của nhà nước, giáo tiếp giữ người dân và cơ quan chính phủ có thể thực hiện qua mạng</a:t>
            </a:r>
          </a:p>
          <a:p>
            <a:pPr marL="457200" indent="-457200" algn="just">
              <a:buFontTx/>
              <a:buChar char="-"/>
            </a:pPr>
            <a:r>
              <a:rPr lang="en-US" sz="3200">
                <a:solidFill>
                  <a:schemeClr val="tx1"/>
                </a:solidFill>
                <a:latin typeface="Times New Roman" panose="02020603050405020304" pitchFamily="18" charset="0"/>
                <a:cs typeface="Times New Roman" panose="02020603050405020304" pitchFamily="18" charset="0"/>
              </a:rPr>
              <a:t>Doanh nghiệp số: hàm ý doanh nghiệp ứng dụng công nghệ thông tin trong xản xuất, kinh doanh</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Phát triển chính phủ điện tử ở Việt Nam trong bối cảnh cách mạng công  nghiệp 4.0">
            <a:extLst>
              <a:ext uri="{FF2B5EF4-FFF2-40B4-BE49-F238E27FC236}">
                <a16:creationId xmlns:a16="http://schemas.microsoft.com/office/drawing/2014/main" id="{A380AB57-695B-40F1-856E-6723997E6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146" y="512451"/>
            <a:ext cx="4439816"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Doanh nghiệp Số là gì? - VietD">
            <a:extLst>
              <a:ext uri="{FF2B5EF4-FFF2-40B4-BE49-F238E27FC236}">
                <a16:creationId xmlns:a16="http://schemas.microsoft.com/office/drawing/2014/main" id="{58D545C1-244F-45EE-8A43-2401D4956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4114448"/>
            <a:ext cx="3600400" cy="253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620688"/>
            <a:ext cx="9577064" cy="1440160"/>
          </a:xfrm>
        </p:spPr>
        <p:txBody>
          <a:bodyPr/>
          <a:lstStyle/>
          <a:p>
            <a:pPr marL="0" indent="0">
              <a:buNone/>
            </a:pPr>
            <a:r>
              <a:rPr lang="en-US" sz="3000" b="1">
                <a:solidFill>
                  <a:srgbClr val="7030A0"/>
                </a:solidFill>
                <a:latin typeface="Times New Roman" panose="02020603050405020304" pitchFamily="18" charset="0"/>
                <a:cs typeface="Times New Roman" panose="02020603050405020304" pitchFamily="18" charset="0"/>
              </a:rPr>
              <a:t>b) Chuyển đổi số các dịch vụ</a:t>
            </a:r>
          </a:p>
          <a:p>
            <a:pPr marL="0" indent="0">
              <a:buNone/>
            </a:pPr>
            <a:r>
              <a:rPr lang="en-US" sz="3000">
                <a:latin typeface="Times New Roman" panose="02020603050405020304" pitchFamily="18" charset="0"/>
                <a:cs typeface="Times New Roman" panose="02020603050405020304" pitchFamily="18" charset="0"/>
              </a:rPr>
              <a:t>- Mạng xã hội làm cho tiếp thị số rất hiệu quả</a:t>
            </a:r>
            <a:endParaRPr lang="en-US">
              <a:latin typeface="Times New Roman" panose="02020603050405020304" pitchFamily="18" charset="0"/>
              <a:cs typeface="Times New Roman" panose="02020603050405020304" pitchFamily="18" charset="0"/>
            </a:endParaRPr>
          </a:p>
        </p:txBody>
      </p:sp>
      <p:pic>
        <p:nvPicPr>
          <p:cNvPr id="2050" name="Picture 2" descr="Mạng Xã Hội Là Gì? Top 7 Mạng Xã Hội Lớn Nhất Hiện Nay">
            <a:extLst>
              <a:ext uri="{FF2B5EF4-FFF2-40B4-BE49-F238E27FC236}">
                <a16:creationId xmlns:a16="http://schemas.microsoft.com/office/drawing/2014/main" id="{BFC42E0F-58FD-4372-A77E-E82B651FC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871651"/>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476672"/>
            <a:ext cx="11089232" cy="4320480"/>
          </a:xfrm>
        </p:spPr>
        <p:txBody>
          <a:bodyPr>
            <a:normAutofit/>
          </a:bodyPr>
          <a:lstStyle/>
          <a:p>
            <a:pPr algn="just">
              <a:buFontTx/>
              <a:buChar char="-"/>
            </a:pPr>
            <a:r>
              <a:rPr lang="en-US">
                <a:latin typeface="Times New Roman" panose="02020603050405020304" pitchFamily="18" charset="0"/>
                <a:cs typeface="Times New Roman" panose="02020603050405020304" pitchFamily="18" charset="0"/>
              </a:rPr>
              <a:t>Chuyển đổi số trong thương mại: </a:t>
            </a:r>
          </a:p>
          <a:p>
            <a:pPr marL="0" indent="0" algn="just">
              <a:buNone/>
            </a:pPr>
            <a:r>
              <a:rPr lang="en-US">
                <a:latin typeface="Times New Roman" panose="02020603050405020304" pitchFamily="18" charset="0"/>
                <a:cs typeface="Times New Roman" panose="02020603050405020304" pitchFamily="18" charset="0"/>
              </a:rPr>
              <a:t>Ví dụ: phát trực tiếp video quảng cáo bán hàng qua mạng xã hội</a:t>
            </a:r>
          </a:p>
          <a:p>
            <a:pPr algn="just">
              <a:buFontTx/>
              <a:buChar char="-"/>
            </a:pPr>
            <a:r>
              <a:rPr lang="en-US">
                <a:latin typeface="Times New Roman" panose="02020603050405020304" pitchFamily="18" charset="0"/>
                <a:cs typeface="Times New Roman" panose="02020603050405020304" pitchFamily="18" charset="0"/>
              </a:rPr>
              <a:t>Ngân hàng số (Digital-banking) trong đó có dịch vụ ngân hàng điện tử (E-banking) và thanh toán qua điện thoại thông minh (Mobile Banking) ngày càng phổ biến</a:t>
            </a:r>
          </a:p>
          <a:p>
            <a:pPr marL="0" indent="0" algn="just">
              <a:buNone/>
            </a:pPr>
            <a:r>
              <a:rPr lang="en-US">
                <a:latin typeface="Times New Roman" panose="02020603050405020304" pitchFamily="18" charset="0"/>
                <a:cs typeface="Times New Roman" panose="02020603050405020304" pitchFamily="18" charset="0"/>
              </a:rPr>
              <a:t>Ví dụ: các loại ví điện tử</a:t>
            </a:r>
            <a:endParaRPr lang="en-US" dirty="0">
              <a:latin typeface="Times New Roman" panose="02020603050405020304" pitchFamily="18" charset="0"/>
              <a:cs typeface="Times New Roman" panose="02020603050405020304" pitchFamily="18" charset="0"/>
            </a:endParaRPr>
          </a:p>
        </p:txBody>
      </p:sp>
      <p:pic>
        <p:nvPicPr>
          <p:cNvPr id="3074" name="Picture 2" descr="Nóng&amp;quot; cuộc đua ngân hàng số trước thời điểm quan trọng">
            <a:extLst>
              <a:ext uri="{FF2B5EF4-FFF2-40B4-BE49-F238E27FC236}">
                <a16:creationId xmlns:a16="http://schemas.microsoft.com/office/drawing/2014/main" id="{8E613CDC-B5B6-4DDC-8A97-F6391006C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3933056"/>
            <a:ext cx="6191250" cy="265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10945216" cy="1732530"/>
          </a:xfrm>
        </p:spPr>
        <p:txBody>
          <a:bodyPr>
            <a:normAutofit fontScale="85000" lnSpcReduction="10000"/>
          </a:bodyPr>
          <a:lstStyle/>
          <a:p>
            <a:pPr algn="just">
              <a:buFontTx/>
              <a:buChar char="-"/>
            </a:pPr>
            <a:r>
              <a:rPr lang="en-US">
                <a:latin typeface="Times New Roman" panose="02020603050405020304" pitchFamily="18" charset="0"/>
                <a:cs typeface="Times New Roman" panose="02020603050405020304" pitchFamily="18" charset="0"/>
              </a:rPr>
              <a:t>Y tế số (Digital Healthcare): là ứng dụng công nghệ thông tin để quản lí bệnh viện, bệnh nhân và quá trình điều trị với hồ sơ sức khỏe, bệnh án số</a:t>
            </a:r>
          </a:p>
          <a:p>
            <a:pPr marL="0" indent="0" algn="just">
              <a:buNone/>
            </a:pPr>
            <a:r>
              <a:rPr lang="en-US">
                <a:latin typeface="Times New Roman" panose="02020603050405020304" pitchFamily="18" charset="0"/>
                <a:cs typeface="Times New Roman" panose="02020603050405020304" pitchFamily="18" charset="0"/>
              </a:rPr>
              <a:t>Ví dụ: Dịch vụ chăm sóc sức khỏe qua điện thoại thông minh, đồng hồ thông minh</a:t>
            </a:r>
            <a:endParaRPr lang="en-US" dirty="0">
              <a:latin typeface="Times New Roman" panose="02020603050405020304" pitchFamily="18" charset="0"/>
              <a:cs typeface="Times New Roman" panose="02020603050405020304" pitchFamily="18" charset="0"/>
            </a:endParaRPr>
          </a:p>
        </p:txBody>
      </p:sp>
      <p:pic>
        <p:nvPicPr>
          <p:cNvPr id="4098" name="Picture 2" descr="Tin tức">
            <a:extLst>
              <a:ext uri="{FF2B5EF4-FFF2-40B4-BE49-F238E27FC236}">
                <a16:creationId xmlns:a16="http://schemas.microsoft.com/office/drawing/2014/main" id="{61841277-B9C2-4AEB-B648-5A7F35C89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572732"/>
            <a:ext cx="46863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ắm đồng hồ thông minh tặng cha: Có theo dõi sức khỏe, nhịp tim,...">
            <a:extLst>
              <a:ext uri="{FF2B5EF4-FFF2-40B4-BE49-F238E27FC236}">
                <a16:creationId xmlns:a16="http://schemas.microsoft.com/office/drawing/2014/main" id="{29EAC110-E98B-49B6-94EE-D003E561F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415" y="2585308"/>
            <a:ext cx="4236193" cy="35980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tư vấn trực tuyến với bác sĩ bằng app Giúp tôi trên điện thoại">
            <a:extLst>
              <a:ext uri="{FF2B5EF4-FFF2-40B4-BE49-F238E27FC236}">
                <a16:creationId xmlns:a16="http://schemas.microsoft.com/office/drawing/2014/main" id="{8A2AA5A4-3443-4799-A58A-81F0C9089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903" y="3179033"/>
            <a:ext cx="4236194" cy="359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332656"/>
            <a:ext cx="10945216" cy="2592288"/>
          </a:xfrm>
        </p:spPr>
        <p:txBody>
          <a:bodyPr>
            <a:normAutofit/>
          </a:bodyPr>
          <a:lstStyle/>
          <a:p>
            <a:pPr algn="just">
              <a:buFontTx/>
              <a:buChar char="-"/>
            </a:pPr>
            <a:r>
              <a:rPr lang="en-US">
                <a:latin typeface="Times New Roman" panose="02020603050405020304" pitchFamily="18" charset="0"/>
                <a:cs typeface="Times New Roman" panose="02020603050405020304" pitchFamily="18" charset="0"/>
              </a:rPr>
              <a:t>Ứng dụng công nghệ thông tin trong dạy và học</a:t>
            </a:r>
          </a:p>
          <a:p>
            <a:pPr marL="0" indent="0" algn="just">
              <a:buNone/>
            </a:pPr>
            <a:r>
              <a:rPr lang="en-US">
                <a:latin typeface="Times New Roman" panose="02020603050405020304" pitchFamily="18" charset="0"/>
                <a:cs typeface="Times New Roman" panose="02020603050405020304" pitchFamily="18" charset="0"/>
              </a:rPr>
              <a:t>Ví dụ: các công cụ phần mềm để dạy và học trực tuyến qua mạng, tổ chức lớp học, kiểm tra, đánh giá, quản lí kết quả học tập, …được gọi là phần mềm E-Learning</a:t>
            </a:r>
            <a:endParaRPr lang="en-US" dirty="0">
              <a:latin typeface="Times New Roman" panose="02020603050405020304" pitchFamily="18" charset="0"/>
              <a:cs typeface="Times New Roman" panose="02020603050405020304" pitchFamily="18" charset="0"/>
            </a:endParaRPr>
          </a:p>
        </p:txBody>
      </p:sp>
      <p:pic>
        <p:nvPicPr>
          <p:cNvPr id="5122" name="Picture 2" descr="Microsoft Teams và Google Meet: 2 phần mềm làm việc nhóm thông minh dành  cho bạn">
            <a:extLst>
              <a:ext uri="{FF2B5EF4-FFF2-40B4-BE49-F238E27FC236}">
                <a16:creationId xmlns:a16="http://schemas.microsoft.com/office/drawing/2014/main" id="{DDE3DD9A-32CF-4215-8274-4FB16B17B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3140967"/>
            <a:ext cx="5253069" cy="34431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ướng dẫn sử dụng phần mềm zoom học trực tuyến | Tin tức mới nhất 24h - Đọc  Báo Lao Động online - Laodong.vn">
            <a:extLst>
              <a:ext uri="{FF2B5EF4-FFF2-40B4-BE49-F238E27FC236}">
                <a16:creationId xmlns:a16="http://schemas.microsoft.com/office/drawing/2014/main" id="{D53E5D6A-8A38-4A2D-8899-4FFECE849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3" y="3140967"/>
            <a:ext cx="5253069" cy="350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909c924defe4b861b9d32f22d9ad1e5311954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1495</Words>
  <Application>Microsoft Office PowerPoint</Application>
  <PresentationFormat>Widescreen</PresentationFormat>
  <Paragraphs>89</Paragraphs>
  <Slides>33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Symbol</vt:lpstr>
      <vt:lpstr>Times New Roman</vt:lpstr>
      <vt:lpstr>Office Theme</vt:lpstr>
      <vt:lpstr>BÀI 4  TIN HỌC TRONG PHÁT TRIỂN KINH TẾ -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vt:lpstr>
      <vt:lpstr>BÀI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dc:creator>
  <cp:lastModifiedBy>Admin</cp:lastModifiedBy>
  <cp:revision>91</cp:revision>
  <dcterms:created xsi:type="dcterms:W3CDTF">2014-05-30T04:59:00Z</dcterms:created>
  <dcterms:modified xsi:type="dcterms:W3CDTF">2022-09-22T07:25:49Z</dcterms:modified>
</cp:coreProperties>
</file>