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1" r:id="rId1"/>
  </p:sldMasterIdLst>
  <p:notesMasterIdLst>
    <p:notesMasterId r:id="rId20"/>
  </p:notesMasterIdLst>
  <p:sldIdLst>
    <p:sldId id="299" r:id="rId2"/>
    <p:sldId id="300" r:id="rId3"/>
    <p:sldId id="291" r:id="rId4"/>
    <p:sldId id="296" r:id="rId5"/>
    <p:sldId id="309" r:id="rId6"/>
    <p:sldId id="310" r:id="rId7"/>
    <p:sldId id="297" r:id="rId8"/>
    <p:sldId id="308" r:id="rId9"/>
    <p:sldId id="301" r:id="rId10"/>
    <p:sldId id="311" r:id="rId11"/>
    <p:sldId id="302" r:id="rId12"/>
    <p:sldId id="265" r:id="rId13"/>
    <p:sldId id="303" r:id="rId14"/>
    <p:sldId id="312" r:id="rId15"/>
    <p:sldId id="313" r:id="rId16"/>
    <p:sldId id="285" r:id="rId17"/>
    <p:sldId id="306" r:id="rId18"/>
    <p:sldId id="307"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Times" panose="02020603050405020304" pitchFamily="18" charset="0"/>
      <p:regular r:id="rId27"/>
      <p:bold r:id="rId28"/>
      <p:italic r:id="rId29"/>
      <p:boldItalic r:id="rId30"/>
    </p:embeddedFont>
  </p:embeddedFontLst>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0066"/>
    <a:srgbClr val="66FF33"/>
    <a:srgbClr val="FFFF00"/>
    <a:srgbClr val="336699"/>
    <a:srgbClr val="990099"/>
    <a:srgbClr val="FFFF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1" autoAdjust="0"/>
    <p:restoredTop sz="87530" autoAdjust="0"/>
  </p:normalViewPr>
  <p:slideViewPr>
    <p:cSldViewPr>
      <p:cViewPr varScale="1">
        <p:scale>
          <a:sx n="63" d="100"/>
          <a:sy n="63" d="100"/>
        </p:scale>
        <p:origin x="832" y="5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23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BCB627-503B-46DF-80C6-5FE0DCA039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6CD93FB5-B631-422B-90BA-B2C113E1A98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C8FA5DC-94BA-47B1-B8FB-72E51D6F3D18}" type="datetimeFigureOut">
              <a:rPr lang="en-US"/>
              <a:pPr>
                <a:defRPr/>
              </a:pPr>
              <a:t>9/13/2023</a:t>
            </a:fld>
            <a:endParaRPr lang="en-US"/>
          </a:p>
        </p:txBody>
      </p:sp>
      <p:sp>
        <p:nvSpPr>
          <p:cNvPr id="4" name="Slide Image Placeholder 3">
            <a:extLst>
              <a:ext uri="{FF2B5EF4-FFF2-40B4-BE49-F238E27FC236}">
                <a16:creationId xmlns:a16="http://schemas.microsoft.com/office/drawing/2014/main" id="{F3A88186-8089-4C44-9F6B-A02432854F4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37DC880-1F3F-4F42-B340-8F968E9742A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D7B2561-E71B-455B-9A21-41BBA35B403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CC48F40C-1556-4DB9-B65F-F70A587C359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687E3C1-2888-4332-99EE-A79A750DD03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20677A3-485F-4BC0-81EB-594586CA2962}"/>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5643CECD-44ED-43DF-92F3-4AF30D11F8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B53135D5-3771-4BF3-B1E4-B81A3EA2F5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A429207-2091-4367-BDE4-C85FFC436523}"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007CF0B-FA99-4DB6-8DDB-76BC22804A99}"/>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5A21DA07-9611-46EF-B71F-599DE4CC15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8367F3A8-2E20-4443-A7A1-61773E7694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F186C6C-8841-43A6-AFDC-BF65B3171058}"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3CF9A65-9E9F-4EE3-9F34-51C0014EF022}"/>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0DD8D29-05FC-4A76-83C4-81755CA844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215A9164-3432-4C9A-8420-6C54DE29A2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3AF8451-2BB1-4FEF-A053-547A9E1ECF88}"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DD433BC-7C7B-4792-9AAF-84168E899124}"/>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257B59E9-F0EE-4B41-B25E-12DDFD5ACA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CB85B2BE-A974-4D91-9339-B76F0BFC57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D43BB6A-EB1F-475D-A72C-B3F7B29C834F}"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904F925-2900-45BE-8F10-C5B023294F18}"/>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DF08280-2FC9-4E02-90C7-DC67DDBE7B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F7ECF18E-F822-4184-A1CB-5E6DB5ACC2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A9071D9-5C9C-4D69-BA5B-5BA641564CDF}"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904F925-2900-45BE-8F10-C5B023294F18}"/>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DF08280-2FC9-4E02-90C7-DC67DDBE7B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F7ECF18E-F822-4184-A1CB-5E6DB5ACC2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A9071D9-5C9C-4D69-BA5B-5BA641564CDF}"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1709989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1B5CA69-4D57-438D-95D7-0358E41E1D7A}"/>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4ECB9D8-A744-4E9C-86E5-F6D17F2FA4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0514E919-0C92-48E9-8799-8726921620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9B95A7C-1A27-452C-B95D-08454F1CC702}"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1B5CA69-4D57-438D-95D7-0358E41E1D7A}"/>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4ECB9D8-A744-4E9C-86E5-F6D17F2FA4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0514E919-0C92-48E9-8799-8726921620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9B95A7C-1A27-452C-B95D-08454F1CC702}"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1322751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F818240-5064-41E4-AEA4-870C84335F17}"/>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87C72510-AB49-47C0-9828-4783773E66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7C330496-A50A-4B6B-BDEC-CB5AC86DB5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7F33BD0-1139-48F3-8076-B4180366B47C}"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F818240-5064-41E4-AEA4-870C84335F17}"/>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87C72510-AB49-47C0-9828-4783773E66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7C330496-A50A-4B6B-BDEC-CB5AC86DB5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7F33BD0-1139-48F3-8076-B4180366B47C}"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181054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C7EDED-FD01-4882-8C38-0F67FADC41ED}" type="slidenum">
              <a:rPr lang="en-US" altLang="en-US" smtClean="0"/>
              <a:pPr>
                <a:defRPr/>
              </a:pPr>
              <a:t>‹#›</a:t>
            </a:fld>
            <a:endParaRPr lang="en-US" altLang="en-US"/>
          </a:p>
        </p:txBody>
      </p:sp>
    </p:spTree>
    <p:extLst>
      <p:ext uri="{BB962C8B-B14F-4D97-AF65-F5344CB8AC3E}">
        <p14:creationId xmlns:p14="http://schemas.microsoft.com/office/powerpoint/2010/main" val="335911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433DC0-3A98-4A9B-8D83-368B9ECCA308}" type="slidenum">
              <a:rPr lang="en-US" altLang="en-US" smtClean="0"/>
              <a:pPr>
                <a:defRPr/>
              </a:pPr>
              <a:t>‹#›</a:t>
            </a:fld>
            <a:endParaRPr lang="en-US" altLang="en-US"/>
          </a:p>
        </p:txBody>
      </p:sp>
    </p:spTree>
    <p:extLst>
      <p:ext uri="{BB962C8B-B14F-4D97-AF65-F5344CB8AC3E}">
        <p14:creationId xmlns:p14="http://schemas.microsoft.com/office/powerpoint/2010/main" val="55859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E3B154-E44A-4AAC-841E-6F2E9F8FF46E}" type="slidenum">
              <a:rPr lang="en-US" altLang="en-US" smtClean="0"/>
              <a:pPr>
                <a:defRPr/>
              </a:pPr>
              <a:t>‹#›</a:t>
            </a:fld>
            <a:endParaRPr lang="en-US" altLang="en-US"/>
          </a:p>
        </p:txBody>
      </p:sp>
    </p:spTree>
    <p:extLst>
      <p:ext uri="{BB962C8B-B14F-4D97-AF65-F5344CB8AC3E}">
        <p14:creationId xmlns:p14="http://schemas.microsoft.com/office/powerpoint/2010/main" val="137263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A23075-486E-4589-8B87-5588153A125F}" type="slidenum">
              <a:rPr lang="en-US" altLang="en-US" smtClean="0"/>
              <a:pPr>
                <a:defRPr/>
              </a:pPr>
              <a:t>‹#›</a:t>
            </a:fld>
            <a:endParaRPr lang="en-US" altLang="en-US"/>
          </a:p>
        </p:txBody>
      </p:sp>
    </p:spTree>
    <p:extLst>
      <p:ext uri="{BB962C8B-B14F-4D97-AF65-F5344CB8AC3E}">
        <p14:creationId xmlns:p14="http://schemas.microsoft.com/office/powerpoint/2010/main" val="181445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751A0B-64C7-4288-AC02-A19431908BA2}" type="slidenum">
              <a:rPr lang="en-US" altLang="en-US" smtClean="0"/>
              <a:pPr>
                <a:defRPr/>
              </a:pPr>
              <a:t>‹#›</a:t>
            </a:fld>
            <a:endParaRPr lang="en-US" altLang="en-US"/>
          </a:p>
        </p:txBody>
      </p:sp>
    </p:spTree>
    <p:extLst>
      <p:ext uri="{BB962C8B-B14F-4D97-AF65-F5344CB8AC3E}">
        <p14:creationId xmlns:p14="http://schemas.microsoft.com/office/powerpoint/2010/main" val="941346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4C1E971-6CE3-46C0-870F-A9D946B7A0C7}" type="slidenum">
              <a:rPr lang="en-US" altLang="en-US" smtClean="0"/>
              <a:pPr>
                <a:defRPr/>
              </a:pPr>
              <a:t>‹#›</a:t>
            </a:fld>
            <a:endParaRPr lang="en-US" altLang="en-US"/>
          </a:p>
        </p:txBody>
      </p:sp>
    </p:spTree>
    <p:extLst>
      <p:ext uri="{BB962C8B-B14F-4D97-AF65-F5344CB8AC3E}">
        <p14:creationId xmlns:p14="http://schemas.microsoft.com/office/powerpoint/2010/main" val="154044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4A3AB8E-B74D-4A17-82B8-D1B7B86B1DD8}" type="slidenum">
              <a:rPr lang="en-US" altLang="en-US" smtClean="0"/>
              <a:pPr>
                <a:defRPr/>
              </a:pPr>
              <a:t>‹#›</a:t>
            </a:fld>
            <a:endParaRPr lang="en-US" altLang="en-US"/>
          </a:p>
        </p:txBody>
      </p:sp>
    </p:spTree>
    <p:extLst>
      <p:ext uri="{BB962C8B-B14F-4D97-AF65-F5344CB8AC3E}">
        <p14:creationId xmlns:p14="http://schemas.microsoft.com/office/powerpoint/2010/main" val="2311338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BC0D636-FEDC-4D24-8336-AF2C009BB4D6}" type="slidenum">
              <a:rPr lang="en-US" altLang="en-US" smtClean="0"/>
              <a:pPr>
                <a:defRPr/>
              </a:pPr>
              <a:t>‹#›</a:t>
            </a:fld>
            <a:endParaRPr lang="en-US" altLang="en-US"/>
          </a:p>
        </p:txBody>
      </p:sp>
    </p:spTree>
    <p:extLst>
      <p:ext uri="{BB962C8B-B14F-4D97-AF65-F5344CB8AC3E}">
        <p14:creationId xmlns:p14="http://schemas.microsoft.com/office/powerpoint/2010/main" val="852751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2179D92-DE0A-40E4-9B4E-7BAC5182810D}" type="slidenum">
              <a:rPr lang="en-US" altLang="en-US" smtClean="0"/>
              <a:pPr>
                <a:defRPr/>
              </a:pPr>
              <a:t>‹#›</a:t>
            </a:fld>
            <a:endParaRPr lang="en-US" altLang="en-US"/>
          </a:p>
        </p:txBody>
      </p:sp>
    </p:spTree>
    <p:extLst>
      <p:ext uri="{BB962C8B-B14F-4D97-AF65-F5344CB8AC3E}">
        <p14:creationId xmlns:p14="http://schemas.microsoft.com/office/powerpoint/2010/main" val="1447078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3A57DDB-95A3-4F62-A911-0FEF4A1921E8}" type="slidenum">
              <a:rPr lang="en-US" altLang="en-US" smtClean="0"/>
              <a:pPr>
                <a:defRPr/>
              </a:pPr>
              <a:t>‹#›</a:t>
            </a:fld>
            <a:endParaRPr lang="en-US" altLang="en-US"/>
          </a:p>
        </p:txBody>
      </p:sp>
    </p:spTree>
    <p:extLst>
      <p:ext uri="{BB962C8B-B14F-4D97-AF65-F5344CB8AC3E}">
        <p14:creationId xmlns:p14="http://schemas.microsoft.com/office/powerpoint/2010/main" val="428743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ADB07A8-8E0E-4AA6-830F-BFC02A0D895A}" type="slidenum">
              <a:rPr lang="en-US" altLang="en-US" smtClean="0"/>
              <a:pPr>
                <a:defRPr/>
              </a:pPr>
              <a:t>‹#›</a:t>
            </a:fld>
            <a:endParaRPr lang="en-US" altLang="en-US"/>
          </a:p>
        </p:txBody>
      </p:sp>
    </p:spTree>
    <p:extLst>
      <p:ext uri="{BB962C8B-B14F-4D97-AF65-F5344CB8AC3E}">
        <p14:creationId xmlns:p14="http://schemas.microsoft.com/office/powerpoint/2010/main" val="377275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7813A8D-5737-4D96-B5AB-087DBBC6C616}" type="slidenum">
              <a:rPr lang="en-US" altLang="en-US" smtClean="0"/>
              <a:pPr>
                <a:defRPr/>
              </a:pPr>
              <a:t>‹#›</a:t>
            </a:fld>
            <a:endParaRPr lang="en-US" altLang="en-US"/>
          </a:p>
        </p:txBody>
      </p:sp>
    </p:spTree>
    <p:extLst>
      <p:ext uri="{BB962C8B-B14F-4D97-AF65-F5344CB8AC3E}">
        <p14:creationId xmlns:p14="http://schemas.microsoft.com/office/powerpoint/2010/main" val="58926179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2.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AB0EC0-99CD-41B2-B65A-BDD745573598}"/>
              </a:ext>
            </a:extLst>
          </p:cNvPr>
          <p:cNvSpPr/>
          <p:nvPr/>
        </p:nvSpPr>
        <p:spPr>
          <a:xfrm>
            <a:off x="569649" y="1676401"/>
            <a:ext cx="11028981" cy="3170099"/>
          </a:xfrm>
          <a:prstGeom prst="rect">
            <a:avLst/>
          </a:prstGeom>
          <a:noFill/>
        </p:spPr>
        <p:txBody>
          <a:bodyPr wrap="none">
            <a:spAutoFit/>
          </a:bodyPr>
          <a:lstStyle/>
          <a:p>
            <a:pPr algn="ctr" eaLnBrk="1" fontAlgn="auto" hangingPunct="1">
              <a:spcBef>
                <a:spcPts val="0"/>
              </a:spcBef>
              <a:spcAft>
                <a:spcPts val="0"/>
              </a:spcAft>
              <a:defRPr/>
            </a:pPr>
            <a:r>
              <a:rPr lang="en-US" sz="4000" cap="all">
                <a:ln w="9000" cmpd="sng">
                  <a:solidFill>
                    <a:schemeClr val="accent4">
                      <a:shade val="50000"/>
                      <a:satMod val="120000"/>
                    </a:schemeClr>
                  </a:solidFill>
                  <a:prstDash val="solid"/>
                </a:ln>
                <a:solidFill>
                  <a:srgbClr val="FFC00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rPr>
              <a:t>CHỦ ĐỀ A:</a:t>
            </a:r>
          </a:p>
          <a:p>
            <a:pPr algn="ctr" eaLnBrk="1" fontAlgn="auto" hangingPunct="1">
              <a:spcBef>
                <a:spcPts val="0"/>
              </a:spcBef>
              <a:spcAft>
                <a:spcPts val="0"/>
              </a:spcAft>
              <a:defRPr/>
            </a:pPr>
            <a:r>
              <a:rPr lang="en-US" sz="4000" cap="all">
                <a:ln w="9000" cmpd="sng">
                  <a:solidFill>
                    <a:schemeClr val="accent4">
                      <a:shade val="50000"/>
                      <a:satMod val="120000"/>
                    </a:schemeClr>
                  </a:solidFill>
                  <a:prstDash val="solid"/>
                </a:ln>
                <a:solidFill>
                  <a:srgbClr val="C0000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rPr>
              <a:t>MÁY TÍNH VÀ XÃ HỘI TRI THỨC</a:t>
            </a:r>
          </a:p>
          <a:p>
            <a:pPr algn="ctr" eaLnBrk="1" fontAlgn="auto" hangingPunct="1">
              <a:spcBef>
                <a:spcPts val="0"/>
              </a:spcBef>
              <a:spcAft>
                <a:spcPts val="0"/>
              </a:spcAft>
              <a:defRPr/>
            </a:pPr>
            <a:r>
              <a:rPr lang="en-US" sz="4000" cap="all">
                <a:ln w="9000" cmpd="sng">
                  <a:solidFill>
                    <a:schemeClr val="accent4">
                      <a:shade val="50000"/>
                      <a:satMod val="120000"/>
                    </a:schemeClr>
                  </a:solidFill>
                  <a:prstDash val="solid"/>
                </a:ln>
                <a:solidFill>
                  <a:srgbClr val="00B05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rPr>
              <a:t>TIN HỌC VÀ XỬ LÍ THÔNG TIN</a:t>
            </a:r>
          </a:p>
          <a:p>
            <a:pPr algn="ctr" eaLnBrk="1" fontAlgn="auto" hangingPunct="1">
              <a:spcBef>
                <a:spcPts val="0"/>
              </a:spcBef>
              <a:spcAft>
                <a:spcPts val="0"/>
              </a:spcAft>
              <a:defRPr/>
            </a:pPr>
            <a:r>
              <a:rPr lang="en-US" sz="4000" cap="all">
                <a:ln w="9000" cmpd="sng">
                  <a:solidFill>
                    <a:schemeClr val="accent4">
                      <a:shade val="50000"/>
                      <a:satMod val="120000"/>
                    </a:schemeClr>
                  </a:solidFill>
                  <a:prstDash val="solid"/>
                </a:ln>
                <a:solidFill>
                  <a:srgbClr val="FFC00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rPr>
              <a:t>Bài </a:t>
            </a:r>
            <a:r>
              <a:rPr lang="en-US" sz="4000" cap="all" dirty="0">
                <a:ln w="9000" cmpd="sng">
                  <a:solidFill>
                    <a:schemeClr val="accent4">
                      <a:shade val="50000"/>
                      <a:satMod val="120000"/>
                    </a:schemeClr>
                  </a:solidFill>
                  <a:prstDash val="solid"/>
                </a:ln>
                <a:solidFill>
                  <a:srgbClr val="FFC00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rPr>
              <a:t>1</a:t>
            </a:r>
            <a:r>
              <a:rPr lang="en-US" sz="4000" cap="all">
                <a:ln w="9000" cmpd="sng">
                  <a:solidFill>
                    <a:schemeClr val="accent4">
                      <a:shade val="50000"/>
                      <a:satMod val="120000"/>
                    </a:schemeClr>
                  </a:solidFill>
                  <a:prstDash val="solid"/>
                </a:ln>
                <a:solidFill>
                  <a:srgbClr val="FFC00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rPr>
              <a:t>:</a:t>
            </a:r>
            <a:endParaRPr lang="en-US" sz="4000" cap="all" dirty="0">
              <a:ln w="9000" cmpd="sng">
                <a:solidFill>
                  <a:schemeClr val="accent4">
                    <a:shade val="50000"/>
                    <a:satMod val="120000"/>
                  </a:schemeClr>
                </a:solidFill>
                <a:prstDash val="solid"/>
              </a:ln>
              <a:solidFill>
                <a:srgbClr val="FFC00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endParaRPr>
          </a:p>
          <a:p>
            <a:pPr algn="ctr" eaLnBrk="1" fontAlgn="auto" hangingPunct="1">
              <a:spcBef>
                <a:spcPts val="0"/>
              </a:spcBef>
              <a:spcAft>
                <a:spcPts val="0"/>
              </a:spcAft>
              <a:defRPr/>
            </a:pPr>
            <a:r>
              <a:rPr lang="en-US" sz="4000" cap="all">
                <a:ln w="9000" cmpd="sng">
                  <a:solidFill>
                    <a:schemeClr val="accent4">
                      <a:shade val="50000"/>
                      <a:satMod val="120000"/>
                    </a:schemeClr>
                  </a:solidFill>
                  <a:prstDash val="solid"/>
                </a:ln>
                <a:solidFill>
                  <a:srgbClr val="3333FF"/>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rPr>
              <a:t>DỮ LIỆU, THÔNG TIN VÀ XỬ LÍ THÔNG TIN</a:t>
            </a:r>
            <a:endParaRPr lang="en-US" sz="4000" cap="all" dirty="0">
              <a:ln w="9000" cmpd="sng">
                <a:solidFill>
                  <a:schemeClr val="accent4">
                    <a:shade val="50000"/>
                    <a:satMod val="120000"/>
                  </a:schemeClr>
                </a:solidFill>
                <a:prstDash val="solid"/>
              </a:ln>
              <a:solidFill>
                <a:srgbClr val="3333FF"/>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endParaRPr>
          </a:p>
        </p:txBody>
      </p:sp>
    </p:spTree>
    <p:custDataLst>
      <p:tags r:id="rId1"/>
    </p:custDataLst>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63C11138-F956-4D78-8697-48A2A6F15FC1}"/>
              </a:ext>
            </a:extLst>
          </p:cNvPr>
          <p:cNvSpPr>
            <a:spLocks noGrp="1" noChangeArrowheads="1"/>
          </p:cNvSpPr>
          <p:nvPr>
            <p:ph type="subTitle" idx="1"/>
          </p:nvPr>
        </p:nvSpPr>
        <p:spPr>
          <a:xfrm>
            <a:off x="990600" y="1295400"/>
            <a:ext cx="10591800" cy="4930722"/>
          </a:xfrm>
        </p:spPr>
        <p:txBody>
          <a:bodyPr>
            <a:normAutofit/>
          </a:bodyPr>
          <a:lstStyle/>
          <a:p>
            <a:pPr marL="457200" indent="-457200" algn="just" eaLnBrk="1" hangingPunct="1">
              <a:lnSpc>
                <a:spcPct val="100000"/>
              </a:lnSpc>
              <a:spcBef>
                <a:spcPts val="600"/>
              </a:spcBef>
              <a:spcAft>
                <a:spcPts val="600"/>
              </a:spcAft>
            </a:pPr>
            <a:r>
              <a:rPr lang="en-US" altLang="en-US" sz="2800" u="sng">
                <a:latin typeface="Times New Roman" panose="02020603050405020304" pitchFamily="18" charset="0"/>
                <a:cs typeface="Times New Roman" panose="02020603050405020304" pitchFamily="18" charset="0"/>
              </a:rPr>
              <a:t>Ví dụ:</a:t>
            </a:r>
          </a:p>
          <a:p>
            <a:pPr marL="914400" lvl="1" indent="-457200" algn="just" eaLnBrk="1" hangingPunct="1">
              <a:lnSpc>
                <a:spcPct val="100000"/>
              </a:lnSpc>
              <a:spcBef>
                <a:spcPts val="600"/>
              </a:spcBef>
              <a:spcAft>
                <a:spcPts val="600"/>
              </a:spcAft>
              <a:buFont typeface="Calibri" panose="020F0502020204030204" pitchFamily="34" charset="0"/>
              <a:buChar char="₋"/>
            </a:pPr>
            <a:r>
              <a:rPr lang="en-US" altLang="en-US" sz="2800">
                <a:latin typeface="Times New Roman" panose="02020603050405020304" pitchFamily="18" charset="0"/>
                <a:cs typeface="Times New Roman" panose="02020603050405020304" pitchFamily="18" charset="0"/>
              </a:rPr>
              <a:t>Thông tin “Họ và tên: Nguyễn Văn An, Lớp: 10A, Điểm môn Tin học: 10” khi trình bày dưới dạng bảng sẽ được chia thành 3 mục dữ liệu, thuộc 3 cột “Họ và tên”, “Lớp”, “Điểm môn Tin học”.</a:t>
            </a:r>
          </a:p>
          <a:p>
            <a:pPr marL="1028700" lvl="1" indent="-571500" algn="just" eaLnBrk="1" hangingPunct="1">
              <a:lnSpc>
                <a:spcPct val="100000"/>
              </a:lnSpc>
              <a:spcBef>
                <a:spcPts val="600"/>
              </a:spcBef>
              <a:spcAft>
                <a:spcPts val="600"/>
              </a:spcAft>
              <a:buFont typeface="Symbol" panose="05050102010706020507" pitchFamily="18" charset="2"/>
              <a:buChar char="Þ"/>
            </a:pPr>
            <a:r>
              <a:rPr lang="en-US" altLang="en-US" sz="2800" i="1">
                <a:latin typeface="Times New Roman" panose="02020603050405020304" pitchFamily="18" charset="0"/>
                <a:cs typeface="Times New Roman" panose="02020603050405020304" pitchFamily="18" charset="0"/>
              </a:rPr>
              <a:t>Muốn có thông tin, phải gộp lại đầy đủ các mục như ban đầu, nếu thiếu đi một vài mục thì không còn là thông tin đó nữa.</a:t>
            </a:r>
          </a:p>
          <a:p>
            <a:pPr marL="1028700" lvl="1" indent="-571500" algn="just" eaLnBrk="1" hangingPunct="1">
              <a:lnSpc>
                <a:spcPct val="100000"/>
              </a:lnSpc>
              <a:spcBef>
                <a:spcPts val="600"/>
              </a:spcBef>
              <a:spcAft>
                <a:spcPts val="600"/>
              </a:spcAft>
              <a:buFont typeface="Symbol" panose="05050102010706020507" pitchFamily="18" charset="2"/>
              <a:buChar char="Þ"/>
            </a:pPr>
            <a:r>
              <a:rPr lang="en-US" altLang="en-US" sz="2800" i="1">
                <a:solidFill>
                  <a:srgbClr val="002060"/>
                </a:solidFill>
                <a:latin typeface="Times New Roman" panose="02020603050405020304" pitchFamily="18" charset="0"/>
                <a:cs typeface="Times New Roman" panose="02020603050405020304" pitchFamily="18" charset="0"/>
              </a:rPr>
              <a:t>Dữ liệu là đầu vào cho bài toán xử lí thông tin. Thông tin là kết quả đầu ra của bài toán này</a:t>
            </a:r>
          </a:p>
        </p:txBody>
      </p:sp>
      <p:sp>
        <p:nvSpPr>
          <p:cNvPr id="25603" name="Picture 4" descr="C:\Users\Administrator\Desktop\question\Man-With-Question-04.png">
            <a:extLst>
              <a:ext uri="{FF2B5EF4-FFF2-40B4-BE49-F238E27FC236}">
                <a16:creationId xmlns:a16="http://schemas.microsoft.com/office/drawing/2014/main" id="{B79B5180-3D21-4A89-ADFD-DDADA7DD21BB}"/>
              </a:ext>
            </a:extLst>
          </p:cNvPr>
          <p:cNvSpPr>
            <a:spLocks noChangeAspect="1" noChangeArrowheads="1"/>
          </p:cNvSpPr>
          <p:nvPr/>
        </p:nvSpPr>
        <p:spPr bwMode="auto">
          <a:xfrm>
            <a:off x="-8191500" y="-10858500"/>
            <a:ext cx="28575000" cy="285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7" name="Rectangle 6">
            <a:extLst>
              <a:ext uri="{FF2B5EF4-FFF2-40B4-BE49-F238E27FC236}">
                <a16:creationId xmlns:a16="http://schemas.microsoft.com/office/drawing/2014/main" id="{5E408E13-A866-4325-9F46-88AB00E4EE8A}"/>
              </a:ext>
            </a:extLst>
          </p:cNvPr>
          <p:cNvSpPr/>
          <p:nvPr/>
        </p:nvSpPr>
        <p:spPr>
          <a:xfrm>
            <a:off x="6178" y="5520294"/>
            <a:ext cx="984422" cy="1337705"/>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ustDataLst>
      <p:tags r:id="rId1"/>
    </p:custDataLst>
    <p:extLst>
      <p:ext uri="{BB962C8B-B14F-4D97-AF65-F5344CB8AC3E}">
        <p14:creationId xmlns:p14="http://schemas.microsoft.com/office/powerpoint/2010/main" val="2629632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0" dur="500"/>
                                        <p:tgtEl>
                                          <p:spTgt spid="9">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3" dur="500"/>
                                        <p:tgtEl>
                                          <p:spTgt spid="9">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randombar(horizontal)">
                                      <p:cBhvr>
                                        <p:cTn id="16"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a:extLst>
              <a:ext uri="{FF2B5EF4-FFF2-40B4-BE49-F238E27FC236}">
                <a16:creationId xmlns:a16="http://schemas.microsoft.com/office/drawing/2014/main" id="{7CC5F953-2CB3-4140-BDF1-446883EEC9E8}"/>
              </a:ext>
            </a:extLst>
          </p:cNvPr>
          <p:cNvSpPr>
            <a:spLocks noGrp="1" noChangeArrowheads="1"/>
          </p:cNvSpPr>
          <p:nvPr>
            <p:ph idx="1"/>
          </p:nvPr>
        </p:nvSpPr>
        <p:spPr>
          <a:xfrm>
            <a:off x="519545" y="1447800"/>
            <a:ext cx="10744200" cy="4525963"/>
          </a:xfrm>
        </p:spPr>
        <p:txBody>
          <a:bodyPr>
            <a:normAutofit fontScale="85000" lnSpcReduction="20000"/>
          </a:bodyPr>
          <a:lstStyle/>
          <a:p>
            <a:pPr marL="571500" lvl="1" indent="-571500" algn="just" eaLnBrk="1" hangingPunct="1">
              <a:lnSpc>
                <a:spcPct val="110000"/>
              </a:lnSpc>
              <a:spcBef>
                <a:spcPts val="600"/>
              </a:spcBef>
              <a:spcAft>
                <a:spcPts val="600"/>
              </a:spcAft>
              <a:buFontTx/>
              <a:buChar char="-"/>
            </a:pPr>
            <a:r>
              <a:rPr lang="en-US" altLang="en-US" sz="3600" dirty="0" err="1">
                <a:latin typeface="Times New Roman" panose="02020603050405020304" pitchFamily="18" charset="0"/>
                <a:cs typeface="Times New Roman" panose="02020603050405020304" pitchFamily="18" charset="0"/>
              </a:rPr>
              <a:t>Xử</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lí</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thông</a:t>
            </a:r>
            <a:r>
              <a:rPr lang="en-US" altLang="en-US" sz="3600" dirty="0">
                <a:latin typeface="Times New Roman" panose="02020603050405020304" pitchFamily="18" charset="0"/>
                <a:cs typeface="Times New Roman" panose="02020603050405020304" pitchFamily="18" charset="0"/>
              </a:rPr>
              <a:t> tin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tìm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ra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thông</a:t>
            </a:r>
            <a:r>
              <a:rPr lang="en-US" altLang="en-US" sz="3600" dirty="0">
                <a:latin typeface="Times New Roman" panose="02020603050405020304" pitchFamily="18" charset="0"/>
                <a:cs typeface="Times New Roman" panose="02020603050405020304" pitchFamily="18" charset="0"/>
              </a:rPr>
              <a:t> tin </a:t>
            </a:r>
            <a:r>
              <a:rPr lang="en-US" altLang="en-US" sz="3600" dirty="0" err="1">
                <a:latin typeface="Times New Roman" panose="02020603050405020304" pitchFamily="18" charset="0"/>
                <a:cs typeface="Times New Roman" panose="02020603050405020304" pitchFamily="18" charset="0"/>
              </a:rPr>
              <a:t>từ</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dữ</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liệu</a:t>
            </a:r>
            <a:endParaRPr lang="en-US" altLang="en-US" sz="3600" dirty="0">
              <a:latin typeface="Times New Roman" panose="02020603050405020304" pitchFamily="18" charset="0"/>
              <a:cs typeface="Times New Roman" panose="02020603050405020304" pitchFamily="18" charset="0"/>
            </a:endParaRPr>
          </a:p>
          <a:p>
            <a:pPr marL="571500" lvl="1" indent="-571500" algn="just" eaLnBrk="1" hangingPunct="1">
              <a:lnSpc>
                <a:spcPct val="110000"/>
              </a:lnSpc>
              <a:spcBef>
                <a:spcPts val="600"/>
              </a:spcBef>
              <a:spcAft>
                <a:spcPts val="600"/>
              </a:spcAft>
              <a:buFontTx/>
              <a:buChar char="-"/>
            </a:pPr>
            <a:r>
              <a:rPr lang="en-US" altLang="en-US" sz="3600" dirty="0">
                <a:latin typeface="Times New Roman" panose="02020603050405020304" pitchFamily="18" charset="0"/>
                <a:cs typeface="Times New Roman" panose="02020603050405020304" pitchFamily="18" charset="0"/>
              </a:rPr>
              <a:t>Tin </a:t>
            </a:r>
            <a:r>
              <a:rPr lang="en-US" altLang="en-US" sz="3600" dirty="0" err="1">
                <a:latin typeface="Times New Roman" panose="02020603050405020304" pitchFamily="18" charset="0"/>
                <a:cs typeface="Times New Roman" panose="02020603050405020304" pitchFamily="18" charset="0"/>
              </a:rPr>
              <a:t>học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ngành</a:t>
            </a:r>
            <a:r>
              <a:rPr lang="en-US" altLang="en-US" sz="3600" dirty="0">
                <a:latin typeface="Times New Roman" panose="02020603050405020304" pitchFamily="18" charset="0"/>
                <a:cs typeface="Times New Roman" panose="02020603050405020304" pitchFamily="18" charset="0"/>
              </a:rPr>
              <a:t> khoa </a:t>
            </a:r>
            <a:r>
              <a:rPr lang="en-US" altLang="en-US" sz="3600" dirty="0" err="1">
                <a:latin typeface="Times New Roman" panose="02020603050405020304" pitchFamily="18" charset="0"/>
                <a:cs typeface="Times New Roman" panose="02020603050405020304" pitchFamily="18" charset="0"/>
              </a:rPr>
              <a:t>học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nghiên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cứu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các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phương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pháp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quá</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trình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xử</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lí</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thông</a:t>
            </a:r>
            <a:r>
              <a:rPr lang="en-US" altLang="en-US" sz="3600" dirty="0">
                <a:latin typeface="Times New Roman" panose="02020603050405020304" pitchFamily="18" charset="0"/>
                <a:cs typeface="Times New Roman" panose="02020603050405020304" pitchFamily="18" charset="0"/>
              </a:rPr>
              <a:t> tin </a:t>
            </a:r>
            <a:r>
              <a:rPr lang="en-US" altLang="en-US" sz="3600" dirty="0" err="1">
                <a:latin typeface="Times New Roman" panose="02020603050405020304" pitchFamily="18" charset="0"/>
                <a:cs typeface="Times New Roman" panose="02020603050405020304" pitchFamily="18" charset="0"/>
              </a:rPr>
              <a:t>tự</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động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bằng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các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phương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tiện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kĩ</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thuật</a:t>
            </a:r>
            <a:r>
              <a:rPr lang="en-US" altLang="en-US" sz="3600" dirty="0">
                <a:latin typeface="Times New Roman" panose="02020603050405020304" pitchFamily="18" charset="0"/>
                <a:cs typeface="Times New Roman" panose="02020603050405020304" pitchFamily="18" charset="0"/>
              </a:rPr>
              <a:t> – </a:t>
            </a:r>
            <a:r>
              <a:rPr lang="en-US" altLang="en-US" sz="3600" dirty="0" err="1">
                <a:latin typeface="Times New Roman" panose="02020603050405020304" pitchFamily="18" charset="0"/>
                <a:cs typeface="Times New Roman" panose="02020603050405020304" pitchFamily="18" charset="0"/>
              </a:rPr>
              <a:t>chủ</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yếu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bằng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máy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tính</a:t>
            </a:r>
            <a:endParaRPr lang="en-US" altLang="en-US" sz="3600" dirty="0">
              <a:latin typeface="Times New Roman" panose="02020603050405020304" pitchFamily="18" charset="0"/>
              <a:cs typeface="Times New Roman" panose="02020603050405020304" pitchFamily="18" charset="0"/>
            </a:endParaRPr>
          </a:p>
          <a:p>
            <a:pPr marL="571500" lvl="1" indent="-571500" algn="just" eaLnBrk="1" hangingPunct="1">
              <a:lnSpc>
                <a:spcPct val="110000"/>
              </a:lnSpc>
              <a:spcBef>
                <a:spcPts val="600"/>
              </a:spcBef>
              <a:spcAft>
                <a:spcPts val="600"/>
              </a:spcAft>
              <a:buFontTx/>
              <a:buChar char="-"/>
            </a:pPr>
            <a:r>
              <a:rPr lang="en-US" altLang="en-US" sz="3600" dirty="0" err="1">
                <a:latin typeface="Times New Roman" panose="02020603050405020304" pitchFamily="18" charset="0"/>
                <a:cs typeface="Times New Roman" panose="02020603050405020304" pitchFamily="18" charset="0"/>
              </a:rPr>
              <a:t>Công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nghệ</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thông</a:t>
            </a:r>
            <a:r>
              <a:rPr lang="en-US" altLang="en-US" sz="3600" dirty="0">
                <a:latin typeface="Times New Roman" panose="02020603050405020304" pitchFamily="18" charset="0"/>
                <a:cs typeface="Times New Roman" panose="02020603050405020304" pitchFamily="18" charset="0"/>
              </a:rPr>
              <a:t> tin: </a:t>
            </a:r>
            <a:r>
              <a:rPr lang="en-US" altLang="en-US" sz="3600" dirty="0" err="1">
                <a:latin typeface="Times New Roman" panose="02020603050405020304" pitchFamily="18" charset="0"/>
                <a:cs typeface="Times New Roman" panose="02020603050405020304" pitchFamily="18" charset="0"/>
              </a:rPr>
              <a:t>tập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hợp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các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phương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pháp</a:t>
            </a:r>
            <a:r>
              <a:rPr lang="en-US" altLang="en-US" sz="3600" dirty="0">
                <a:latin typeface="Times New Roman" panose="02020603050405020304" pitchFamily="18" charset="0"/>
                <a:cs typeface="Times New Roman" panose="02020603050405020304" pitchFamily="18" charset="0"/>
              </a:rPr>
              <a:t> khoa </a:t>
            </a:r>
            <a:r>
              <a:rPr lang="en-US" altLang="en-US" sz="3600" dirty="0" err="1">
                <a:latin typeface="Times New Roman" panose="02020603050405020304" pitchFamily="18" charset="0"/>
                <a:cs typeface="Times New Roman" panose="02020603050405020304" pitchFamily="18" charset="0"/>
              </a:rPr>
              <a:t>học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các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phương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tiện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công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cụ</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kĩ</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thuật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hiện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đại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chủ</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yếu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kỹ</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thuật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máy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tính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viễn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thông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nhằm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tổ</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chức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khai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thác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sử</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dụng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hiệu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quả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các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nguồn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tài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nguyên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thông</a:t>
            </a:r>
            <a:r>
              <a:rPr lang="en-US" altLang="en-US" sz="3600" dirty="0">
                <a:latin typeface="Times New Roman" panose="02020603050405020304" pitchFamily="18" charset="0"/>
                <a:cs typeface="Times New Roman" panose="02020603050405020304" pitchFamily="18" charset="0"/>
              </a:rPr>
              <a:t> tin </a:t>
            </a:r>
            <a:r>
              <a:rPr lang="en-US" altLang="en-US" sz="3600" dirty="0" err="1">
                <a:latin typeface="Times New Roman" panose="02020603050405020304" pitchFamily="18" charset="0"/>
                <a:cs typeface="Times New Roman" panose="02020603050405020304" pitchFamily="18" charset="0"/>
              </a:rPr>
              <a:t>phong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phú</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tiềm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năng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trong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mọi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lĩnh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vự</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hoạt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động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của</a:t>
            </a:r>
            <a:r>
              <a:rPr lang="en-US" altLang="en-US" sz="3600" dirty="0">
                <a:latin typeface="Times New Roman" panose="02020603050405020304" pitchFamily="18" charset="0"/>
                <a:cs typeface="Times New Roman" panose="02020603050405020304" pitchFamily="18" charset="0"/>
              </a:rPr>
              <a:t> con </a:t>
            </a:r>
            <a:r>
              <a:rPr lang="en-US" altLang="en-US" sz="3600" dirty="0" err="1">
                <a:latin typeface="Times New Roman" panose="02020603050405020304" pitchFamily="18" charset="0"/>
                <a:cs typeface="Times New Roman" panose="02020603050405020304" pitchFamily="18" charset="0"/>
              </a:rPr>
              <a:t>người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xã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hội</a:t>
            </a:r>
            <a:r>
              <a:rPr lang="en-US" altLang="en-US" sz="3600" dirty="0">
                <a:latin typeface="Times New Roman" panose="02020603050405020304" pitchFamily="18" charset="0"/>
                <a:cs typeface="Times New Roman" panose="02020603050405020304" pitchFamily="18" charset="0"/>
              </a:rPr>
              <a:t> </a:t>
            </a:r>
          </a:p>
        </p:txBody>
      </p:sp>
      <p:sp>
        <p:nvSpPr>
          <p:cNvPr id="27651" name="TextBox 2">
            <a:extLst>
              <a:ext uri="{FF2B5EF4-FFF2-40B4-BE49-F238E27FC236}">
                <a16:creationId xmlns:a16="http://schemas.microsoft.com/office/drawing/2014/main" id="{986C52F4-FC10-4212-8E36-9562ED7A4561}"/>
              </a:ext>
            </a:extLst>
          </p:cNvPr>
          <p:cNvSpPr txBox="1">
            <a:spLocks noChangeArrowheads="1"/>
          </p:cNvSpPr>
          <p:nvPr/>
        </p:nvSpPr>
        <p:spPr bwMode="auto">
          <a:xfrm>
            <a:off x="519545" y="381000"/>
            <a:ext cx="11353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vi-VN" altLang="en-US" sz="4000" dirty="0">
                <a:solidFill>
                  <a:srgbClr val="0070C0"/>
                </a:solidFill>
                <a:latin typeface="Times New Roman" panose="02020603050405020304" pitchFamily="18" charset="0"/>
                <a:cs typeface="Times New Roman" panose="02020603050405020304" pitchFamily="18" charset="0"/>
              </a:rPr>
              <a:t>4. </a:t>
            </a:r>
            <a:r>
              <a:rPr lang="en-US" altLang="en-US" sz="4000" dirty="0">
                <a:solidFill>
                  <a:srgbClr val="0070C0"/>
                </a:solidFill>
                <a:latin typeface="Times New Roman" panose="02020603050405020304" pitchFamily="18" charset="0"/>
                <a:cs typeface="Times New Roman" panose="02020603050405020304" pitchFamily="18" charset="0"/>
              </a:rPr>
              <a:t>Tin </a:t>
            </a:r>
            <a:r>
              <a:rPr lang="en-US" altLang="en-US" sz="4000" dirty="0" err="1">
                <a:solidFill>
                  <a:srgbClr val="0070C0"/>
                </a:solidFill>
                <a:latin typeface="Times New Roman" panose="02020603050405020304" pitchFamily="18" charset="0"/>
                <a:cs typeface="Times New Roman" panose="02020603050405020304" pitchFamily="18" charset="0"/>
              </a:rPr>
              <a:t>học</a:t>
            </a:r>
            <a:r>
              <a:rPr lang="en-US"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và</a:t>
            </a:r>
            <a:r>
              <a:rPr lang="en-US"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xử</a:t>
            </a:r>
            <a:r>
              <a:rPr lang="en-US"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lí</a:t>
            </a:r>
            <a:r>
              <a:rPr lang="en-US"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thông</a:t>
            </a:r>
            <a:r>
              <a:rPr lang="en-US" altLang="en-US" sz="4000" dirty="0">
                <a:solidFill>
                  <a:srgbClr val="0070C0"/>
                </a:solidFill>
                <a:latin typeface="Times New Roman" panose="02020603050405020304" pitchFamily="18" charset="0"/>
                <a:cs typeface="Times New Roman" panose="02020603050405020304" pitchFamily="18" charset="0"/>
              </a:rPr>
              <a:t> tin </a:t>
            </a:r>
            <a:r>
              <a:rPr lang="en-US" altLang="en-US" sz="4000" dirty="0" err="1">
                <a:solidFill>
                  <a:srgbClr val="0070C0"/>
                </a:solidFill>
                <a:latin typeface="Times New Roman" panose="02020603050405020304" pitchFamily="18" charset="0"/>
                <a:cs typeface="Times New Roman" panose="02020603050405020304" pitchFamily="18" charset="0"/>
              </a:rPr>
              <a:t>trong</a:t>
            </a:r>
            <a:r>
              <a:rPr lang="en-US" altLang="en-US" sz="4000" dirty="0">
                <a:solidFill>
                  <a:srgbClr val="0070C0"/>
                </a:solidFill>
                <a:latin typeface="Times New Roman" panose="02020603050405020304" pitchFamily="18" charset="0"/>
                <a:cs typeface="Times New Roman" panose="02020603050405020304" pitchFamily="18" charset="0"/>
              </a:rPr>
              <a:t> tin </a:t>
            </a:r>
            <a:r>
              <a:rPr lang="en-US" altLang="en-US" sz="4000" dirty="0" err="1">
                <a:solidFill>
                  <a:srgbClr val="0070C0"/>
                </a:solidFill>
                <a:latin typeface="Times New Roman" panose="02020603050405020304" pitchFamily="18" charset="0"/>
                <a:cs typeface="Times New Roman" panose="02020603050405020304" pitchFamily="18" charset="0"/>
              </a:rPr>
              <a:t>học</a:t>
            </a:r>
            <a:endParaRPr lang="en-US" altLang="en-US" sz="40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9">
            <a:extLst>
              <a:ext uri="{FF2B5EF4-FFF2-40B4-BE49-F238E27FC236}">
                <a16:creationId xmlns:a16="http://schemas.microsoft.com/office/drawing/2014/main" id="{2FC612A9-7F9E-4ED1-8288-A6012321514B}"/>
              </a:ext>
            </a:extLst>
          </p:cNvPr>
          <p:cNvSpPr txBox="1">
            <a:spLocks noChangeArrowheads="1"/>
          </p:cNvSpPr>
          <p:nvPr/>
        </p:nvSpPr>
        <p:spPr bwMode="auto">
          <a:xfrm>
            <a:off x="609600" y="165098"/>
            <a:ext cx="1120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vi-VN" altLang="en-US" sz="4000" dirty="0">
                <a:solidFill>
                  <a:srgbClr val="0070C0"/>
                </a:solidFill>
                <a:latin typeface="Times New Roman" panose="02020603050405020304" pitchFamily="18" charset="0"/>
                <a:cs typeface="Times New Roman" panose="02020603050405020304" pitchFamily="18" charset="0"/>
              </a:rPr>
              <a:t>5. Các </a:t>
            </a:r>
            <a:r>
              <a:rPr lang="en-US" altLang="en-US" sz="4000" dirty="0" err="1">
                <a:solidFill>
                  <a:srgbClr val="0070C0"/>
                </a:solidFill>
                <a:latin typeface="Times New Roman" panose="02020603050405020304" pitchFamily="18" charset="0"/>
                <a:cs typeface="Times New Roman" panose="02020603050405020304" pitchFamily="18" charset="0"/>
              </a:rPr>
              <a:t>bước</a:t>
            </a:r>
            <a:r>
              <a:rPr lang="en-US"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xử</a:t>
            </a:r>
            <a:r>
              <a:rPr lang="en-US"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lí</a:t>
            </a:r>
            <a:r>
              <a:rPr lang="vi-VN" altLang="en-US" sz="4000" dirty="0">
                <a:solidFill>
                  <a:srgbClr val="0070C0"/>
                </a:solidFill>
                <a:latin typeface="Times New Roman" panose="02020603050405020304" pitchFamily="18" charset="0"/>
                <a:cs typeface="Times New Roman" panose="02020603050405020304" pitchFamily="18" charset="0"/>
              </a:rPr>
              <a:t> thông tin</a:t>
            </a:r>
            <a:r>
              <a:rPr lang="en-US"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của</a:t>
            </a:r>
            <a:r>
              <a:rPr lang="en-US"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máy</a:t>
            </a:r>
            <a:r>
              <a:rPr lang="en-US"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tính</a:t>
            </a:r>
            <a:endParaRPr lang="en-US" altLang="en-US" sz="4000" dirty="0">
              <a:solidFill>
                <a:srgbClr val="0070C0"/>
              </a:solidFill>
              <a:latin typeface="Times New Roman" panose="02020603050405020304" pitchFamily="18" charset="0"/>
              <a:cs typeface="Times New Roman" panose="02020603050405020304" pitchFamily="18" charset="0"/>
            </a:endParaRPr>
          </a:p>
        </p:txBody>
      </p:sp>
      <p:sp>
        <p:nvSpPr>
          <p:cNvPr id="11" name="Rectangle 5">
            <a:extLst>
              <a:ext uri="{FF2B5EF4-FFF2-40B4-BE49-F238E27FC236}">
                <a16:creationId xmlns:a16="http://schemas.microsoft.com/office/drawing/2014/main" id="{6CF83FA3-3F4F-4F7B-8C4D-7962BE76C597}"/>
              </a:ext>
            </a:extLst>
          </p:cNvPr>
          <p:cNvSpPr>
            <a:spLocks noChangeArrowheads="1"/>
          </p:cNvSpPr>
          <p:nvPr/>
        </p:nvSpPr>
        <p:spPr bwMode="auto">
          <a:xfrm>
            <a:off x="800100" y="1066800"/>
            <a:ext cx="10591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r>
              <a:rPr lang="en-US" altLang="en-US" sz="3200" b="0">
                <a:latin typeface="Times New Roman" panose="02020603050405020304" pitchFamily="18" charset="0"/>
                <a:cs typeface="Times New Roman" panose="02020603050405020304" pitchFamily="18" charset="0"/>
              </a:rPr>
              <a:t>- </a:t>
            </a:r>
            <a:r>
              <a:rPr lang="vi-VN" altLang="en-US" sz="3200" b="0">
                <a:latin typeface="Times New Roman" panose="02020603050405020304" pitchFamily="18" charset="0"/>
                <a:cs typeface="Times New Roman" panose="02020603050405020304" pitchFamily="18" charset="0"/>
              </a:rPr>
              <a:t>Các </a:t>
            </a:r>
            <a:r>
              <a:rPr lang="en-US" altLang="en-US" sz="3200" b="0">
                <a:latin typeface="Times New Roman" panose="02020603050405020304" pitchFamily="18" charset="0"/>
                <a:cs typeface="Times New Roman" panose="02020603050405020304" pitchFamily="18" charset="0"/>
              </a:rPr>
              <a:t>bước xử lí</a:t>
            </a:r>
            <a:r>
              <a:rPr lang="vi-VN" altLang="en-US" sz="3200" b="0">
                <a:latin typeface="Times New Roman" panose="02020603050405020304" pitchFamily="18" charset="0"/>
                <a:cs typeface="Times New Roman" panose="02020603050405020304" pitchFamily="18" charset="0"/>
              </a:rPr>
              <a:t> thông tin</a:t>
            </a:r>
            <a:r>
              <a:rPr lang="en-US" altLang="en-US" sz="3200" b="0">
                <a:latin typeface="Times New Roman" panose="02020603050405020304" pitchFamily="18" charset="0"/>
                <a:cs typeface="Times New Roman" panose="02020603050405020304" pitchFamily="18" charset="0"/>
              </a:rPr>
              <a:t> của máy tính tương ứng với các hoạt động xử lí thông tin của con người</a:t>
            </a:r>
          </a:p>
          <a:p>
            <a:pPr algn="just" eaLnBrk="1" hangingPunct="1"/>
            <a:r>
              <a:rPr lang="en-US" altLang="en-US" sz="3200" b="0">
                <a:latin typeface="Times New Roman" panose="02020603050405020304" pitchFamily="18" charset="0"/>
                <a:cs typeface="Times New Roman" panose="02020603050405020304" pitchFamily="18" charset="0"/>
              </a:rPr>
              <a:t>- Máy tính thực hiện 3 bước: nhận dữ liệu vào, chuyển thành dữ liệu số; xử lí dữ liệu; đưa kết quả xử lí ra cho con người</a:t>
            </a:r>
          </a:p>
        </p:txBody>
      </p:sp>
      <p:sp>
        <p:nvSpPr>
          <p:cNvPr id="2" name="TextBox 1">
            <a:extLst>
              <a:ext uri="{FF2B5EF4-FFF2-40B4-BE49-F238E27FC236}">
                <a16:creationId xmlns:a16="http://schemas.microsoft.com/office/drawing/2014/main" id="{5DD1F28F-4D9E-457F-A8CE-8B71B12193DB}"/>
              </a:ext>
            </a:extLst>
          </p:cNvPr>
          <p:cNvSpPr txBox="1"/>
          <p:nvPr/>
        </p:nvSpPr>
        <p:spPr>
          <a:xfrm>
            <a:off x="800100" y="4572000"/>
            <a:ext cx="10363200" cy="954107"/>
          </a:xfrm>
          <a:prstGeom prst="rect">
            <a:avLst/>
          </a:prstGeom>
          <a:noFill/>
        </p:spPr>
        <p:txBody>
          <a:bodyPr wrap="square" rtlCol="0">
            <a:spAutoFit/>
          </a:bodyPr>
          <a:lstStyle/>
          <a:p>
            <a:pPr marL="457200" indent="-457200" algn="just">
              <a:buFont typeface="Symbol" panose="05050102010706020507" pitchFamily="18" charset="2"/>
              <a:buChar char="Þ"/>
            </a:pPr>
            <a:r>
              <a:rPr lang="en-US" sz="2800" b="0">
                <a:latin typeface="Times" panose="02020603050405020304" pitchFamily="18" charset="0"/>
                <a:cs typeface="Times" panose="02020603050405020304" pitchFamily="18" charset="0"/>
              </a:rPr>
              <a:t>Các bước xử lí thông tin của máy tính gồm: xử lí đầu vào, xử lí dữ liệu số (thông tin số), xử lí đầu ra và xử lí lưu trữ</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TextBox 8">
            <a:extLst>
              <a:ext uri="{FF2B5EF4-FFF2-40B4-BE49-F238E27FC236}">
                <a16:creationId xmlns:a16="http://schemas.microsoft.com/office/drawing/2014/main" id="{DE2DA4F9-6CA5-4C6E-AB5E-4C34EAFB65EF}"/>
              </a:ext>
            </a:extLst>
          </p:cNvPr>
          <p:cNvSpPr txBox="1">
            <a:spLocks noChangeArrowheads="1"/>
          </p:cNvSpPr>
          <p:nvPr/>
        </p:nvSpPr>
        <p:spPr bwMode="auto">
          <a:xfrm>
            <a:off x="420131" y="233571"/>
            <a:ext cx="101742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dirty="0">
                <a:solidFill>
                  <a:srgbClr val="0070C0"/>
                </a:solidFill>
                <a:latin typeface="Times New Roman" panose="02020603050405020304" pitchFamily="18" charset="0"/>
                <a:cs typeface="Times New Roman" panose="02020603050405020304" pitchFamily="18" charset="0"/>
              </a:rPr>
              <a:t>6</a:t>
            </a:r>
            <a:r>
              <a:rPr lang="vi-VN"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Tháp</a:t>
            </a:r>
            <a:r>
              <a:rPr lang="en-US"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dữ</a:t>
            </a:r>
            <a:r>
              <a:rPr lang="en-US"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liệu</a:t>
            </a:r>
            <a:r>
              <a:rPr lang="en-US" altLang="en-US" sz="4000" dirty="0">
                <a:solidFill>
                  <a:srgbClr val="0070C0"/>
                </a:solidFill>
                <a:latin typeface="Times New Roman" panose="02020603050405020304" pitchFamily="18" charset="0"/>
                <a:cs typeface="Times New Roman" panose="02020603050405020304" pitchFamily="18" charset="0"/>
              </a:rPr>
              <a:t> – Thông tin – tri </a:t>
            </a:r>
            <a:r>
              <a:rPr lang="en-US" altLang="en-US" sz="4000" dirty="0" err="1">
                <a:solidFill>
                  <a:srgbClr val="0070C0"/>
                </a:solidFill>
                <a:latin typeface="Times New Roman" panose="02020603050405020304" pitchFamily="18" charset="0"/>
                <a:cs typeface="Times New Roman" panose="02020603050405020304" pitchFamily="18" charset="0"/>
              </a:rPr>
              <a:t>thức</a:t>
            </a:r>
            <a:endParaRPr lang="en-US" altLang="en-US" sz="4000" dirty="0">
              <a:solidFill>
                <a:srgbClr val="0070C0"/>
              </a:solidFill>
              <a:latin typeface="Times New Roman" panose="02020603050405020304" pitchFamily="18" charset="0"/>
              <a:cs typeface="Times New Roman" panose="02020603050405020304" pitchFamily="18" charset="0"/>
            </a:endParaRPr>
          </a:p>
        </p:txBody>
      </p:sp>
      <p:sp>
        <p:nvSpPr>
          <p:cNvPr id="5" name="Rectangle 5">
            <a:extLst>
              <a:ext uri="{FF2B5EF4-FFF2-40B4-BE49-F238E27FC236}">
                <a16:creationId xmlns:a16="http://schemas.microsoft.com/office/drawing/2014/main" id="{51E921AE-0141-44D1-AEEC-29CF588BCCCF}"/>
              </a:ext>
            </a:extLst>
          </p:cNvPr>
          <p:cNvSpPr>
            <a:spLocks noChangeArrowheads="1"/>
          </p:cNvSpPr>
          <p:nvPr/>
        </p:nvSpPr>
        <p:spPr bwMode="auto">
          <a:xfrm>
            <a:off x="420131" y="1485900"/>
            <a:ext cx="1082698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457200" indent="-457200" algn="just" eaLnBrk="1" hangingPunct="1">
              <a:spcBef>
                <a:spcPts val="600"/>
              </a:spcBef>
              <a:spcAft>
                <a:spcPts val="600"/>
              </a:spcAft>
              <a:buFontTx/>
              <a:buChar char="-"/>
            </a:pPr>
            <a:r>
              <a:rPr lang="en-US" altLang="en-US" sz="3200" b="0">
                <a:latin typeface="Times New Roman" panose="02020603050405020304" pitchFamily="18" charset="0"/>
                <a:cs typeface="Times New Roman" panose="02020603050405020304" pitchFamily="18" charset="0"/>
              </a:rPr>
              <a:t>Tri thức hay kiến thức là các hiểu biết hay kĩ năng có được nhờ trải nghiệm thực tế hay học được.</a:t>
            </a:r>
          </a:p>
          <a:p>
            <a:pPr marL="457200" indent="-457200" algn="just" eaLnBrk="1" hangingPunct="1">
              <a:spcBef>
                <a:spcPts val="600"/>
              </a:spcBef>
              <a:spcAft>
                <a:spcPts val="600"/>
              </a:spcAft>
              <a:buFontTx/>
              <a:buChar char="-"/>
            </a:pPr>
            <a:r>
              <a:rPr lang="en-US" altLang="en-US" sz="3200" b="0">
                <a:latin typeface="Times New Roman" panose="02020603050405020304" pitchFamily="18" charset="0"/>
                <a:cs typeface="Times New Roman" panose="02020603050405020304" pitchFamily="18" charset="0"/>
              </a:rPr>
              <a:t>Trong tin học, khai thác trích xuất tri thức là việc tạo ra tri thức từ các nguồn dữ liệu và thông tin.</a:t>
            </a:r>
          </a:p>
          <a:p>
            <a:pPr marL="457200" indent="-457200" algn="just" eaLnBrk="1" hangingPunct="1">
              <a:spcBef>
                <a:spcPts val="600"/>
              </a:spcBef>
              <a:spcAft>
                <a:spcPts val="600"/>
              </a:spcAft>
              <a:buFontTx/>
              <a:buChar char="-"/>
            </a:pPr>
            <a:r>
              <a:rPr lang="en-US" altLang="en-US" sz="3200" b="0">
                <a:latin typeface="Times New Roman" panose="02020603050405020304" pitchFamily="18" charset="0"/>
                <a:cs typeface="Times New Roman" panose="02020603050405020304" pitchFamily="18" charset="0"/>
              </a:rPr>
              <a:t>Bài toán cũng tương tự như rút ra thông tin từ dữ liệu. Tri thức thu được phải biểu diễn ở dạng máy tính “hiểu” được và có thể sử dụng phục vụ con người.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DB78B18-A980-4D32-A149-83D890CB8E11}"/>
              </a:ext>
            </a:extLst>
          </p:cNvPr>
          <p:cNvPicPr>
            <a:picLocks noChangeAspect="1"/>
          </p:cNvPicPr>
          <p:nvPr/>
        </p:nvPicPr>
        <p:blipFill rotWithShape="1">
          <a:blip r:embed="rId2"/>
          <a:srcRect l="50613" t="35540" r="27517" b="33341"/>
          <a:stretch/>
        </p:blipFill>
        <p:spPr>
          <a:xfrm>
            <a:off x="4038600" y="449423"/>
            <a:ext cx="5181600" cy="4145280"/>
          </a:xfrm>
          <a:prstGeom prst="rect">
            <a:avLst/>
          </a:prstGeom>
        </p:spPr>
      </p:pic>
      <p:sp>
        <p:nvSpPr>
          <p:cNvPr id="5" name="Rectangle 5">
            <a:extLst>
              <a:ext uri="{FF2B5EF4-FFF2-40B4-BE49-F238E27FC236}">
                <a16:creationId xmlns:a16="http://schemas.microsoft.com/office/drawing/2014/main" id="{51E921AE-0141-44D1-AEEC-29CF588BCCCF}"/>
              </a:ext>
            </a:extLst>
          </p:cNvPr>
          <p:cNvSpPr>
            <a:spLocks noChangeArrowheads="1"/>
          </p:cNvSpPr>
          <p:nvPr/>
        </p:nvSpPr>
        <p:spPr bwMode="auto">
          <a:xfrm>
            <a:off x="838200" y="4841034"/>
            <a:ext cx="11125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r>
              <a:rPr lang="en-US" altLang="en-US" sz="3200" b="0">
                <a:latin typeface="Times New Roman" panose="02020603050405020304" pitchFamily="18" charset="0"/>
                <a:cs typeface="Times New Roman" panose="02020603050405020304" pitchFamily="18" charset="0"/>
              </a:rPr>
              <a:t>Tháp dữ liệu – thông tin – tri thức minh họa quá trình trích xuất, tinh lọc dần từ dữ liệu thành thông tin, từ thông tin thành tri thức.</a:t>
            </a:r>
          </a:p>
        </p:txBody>
      </p:sp>
    </p:spTree>
    <p:extLst>
      <p:ext uri="{BB962C8B-B14F-4D97-AF65-F5344CB8AC3E}">
        <p14:creationId xmlns:p14="http://schemas.microsoft.com/office/powerpoint/2010/main" val="293914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51E921AE-0141-44D1-AEEC-29CF588BCCCF}"/>
              </a:ext>
            </a:extLst>
          </p:cNvPr>
          <p:cNvSpPr>
            <a:spLocks noChangeArrowheads="1"/>
          </p:cNvSpPr>
          <p:nvPr/>
        </p:nvSpPr>
        <p:spPr bwMode="auto">
          <a:xfrm>
            <a:off x="420131" y="1143000"/>
            <a:ext cx="11125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457200" indent="-457200" algn="just" eaLnBrk="1" hangingPunct="1">
              <a:spcBef>
                <a:spcPts val="600"/>
              </a:spcBef>
              <a:spcAft>
                <a:spcPts val="600"/>
              </a:spcAft>
              <a:buFontTx/>
              <a:buChar char="-"/>
            </a:pPr>
            <a:r>
              <a:rPr lang="en-US" altLang="en-US" sz="3200" b="0">
                <a:latin typeface="Times New Roman" panose="02020603050405020304" pitchFamily="18" charset="0"/>
                <a:cs typeface="Times New Roman" panose="02020603050405020304" pitchFamily="18" charset="0"/>
              </a:rPr>
              <a:t>Thông tin có thể được biểu diễn dưới các dạng khác nhau</a:t>
            </a:r>
          </a:p>
          <a:p>
            <a:pPr marL="457200" indent="-457200" algn="just" eaLnBrk="1" hangingPunct="1">
              <a:spcBef>
                <a:spcPts val="600"/>
              </a:spcBef>
              <a:spcAft>
                <a:spcPts val="600"/>
              </a:spcAft>
              <a:buFontTx/>
              <a:buChar char="-"/>
            </a:pPr>
            <a:r>
              <a:rPr lang="en-US" altLang="en-US" sz="3200" b="0">
                <a:latin typeface="Times New Roman" panose="02020603050405020304" pitchFamily="18" charset="0"/>
                <a:cs typeface="Times New Roman" panose="02020603050405020304" pitchFamily="18" charset="0"/>
              </a:rPr>
              <a:t>Dữ liệu được thu thập và sử dụng để từ đó rút ra thông tin, từ dữ liệu đầu vào có thể rút ra nhiều thông tin khác nhau.</a:t>
            </a:r>
          </a:p>
          <a:p>
            <a:pPr marL="457200" indent="-457200" algn="just" eaLnBrk="1" hangingPunct="1">
              <a:spcBef>
                <a:spcPts val="600"/>
              </a:spcBef>
              <a:spcAft>
                <a:spcPts val="600"/>
              </a:spcAft>
              <a:buFontTx/>
              <a:buChar char="-"/>
            </a:pPr>
            <a:r>
              <a:rPr lang="en-US" altLang="en-US" sz="3200" b="0">
                <a:latin typeface="Times New Roman" panose="02020603050405020304" pitchFamily="18" charset="0"/>
                <a:cs typeface="Times New Roman" panose="02020603050405020304" pitchFamily="18" charset="0"/>
              </a:rPr>
              <a:t>Bài toán xử lí thông tin có đầu vào là dữ liệu (nguồn thông tin), đầu ra là thông tin hữu ích.</a:t>
            </a:r>
          </a:p>
          <a:p>
            <a:pPr marL="457200" indent="-457200" algn="just" eaLnBrk="1" hangingPunct="1">
              <a:spcBef>
                <a:spcPts val="600"/>
              </a:spcBef>
              <a:spcAft>
                <a:spcPts val="600"/>
              </a:spcAft>
              <a:buFontTx/>
              <a:buChar char="-"/>
            </a:pPr>
            <a:r>
              <a:rPr lang="en-US" altLang="en-US" sz="3200" b="0">
                <a:latin typeface="Times New Roman" panose="02020603050405020304" pitchFamily="18" charset="0"/>
                <a:cs typeface="Times New Roman" panose="02020603050405020304" pitchFamily="18" charset="0"/>
              </a:rPr>
              <a:t>Các bước xử lí thông tin của máy tính gồm xử lí đầu vào, xử lí dữ liệu số (thông tin số), xử lí đầu ra và xử lí lưu trữ.</a:t>
            </a:r>
          </a:p>
        </p:txBody>
      </p:sp>
      <p:sp>
        <p:nvSpPr>
          <p:cNvPr id="4" name="TextBox 8">
            <a:extLst>
              <a:ext uri="{FF2B5EF4-FFF2-40B4-BE49-F238E27FC236}">
                <a16:creationId xmlns:a16="http://schemas.microsoft.com/office/drawing/2014/main" id="{EC06CD39-C806-495A-9A7B-3F3E00F44589}"/>
              </a:ext>
            </a:extLst>
          </p:cNvPr>
          <p:cNvSpPr txBox="1">
            <a:spLocks noChangeArrowheads="1"/>
          </p:cNvSpPr>
          <p:nvPr/>
        </p:nvSpPr>
        <p:spPr bwMode="auto">
          <a:xfrm>
            <a:off x="420131" y="233571"/>
            <a:ext cx="101742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a:solidFill>
                  <a:srgbClr val="0070C0"/>
                </a:solidFill>
                <a:latin typeface="Times New Roman" panose="02020603050405020304" pitchFamily="18" charset="0"/>
                <a:cs typeface="Times New Roman" panose="02020603050405020304" pitchFamily="18" charset="0"/>
              </a:rPr>
              <a:t>Tóm tắt bài học</a:t>
            </a:r>
          </a:p>
        </p:txBody>
      </p:sp>
    </p:spTree>
    <p:extLst>
      <p:ext uri="{BB962C8B-B14F-4D97-AF65-F5344CB8AC3E}">
        <p14:creationId xmlns:p14="http://schemas.microsoft.com/office/powerpoint/2010/main" val="182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a:extLst>
              <a:ext uri="{FF2B5EF4-FFF2-40B4-BE49-F238E27FC236}">
                <a16:creationId xmlns:a16="http://schemas.microsoft.com/office/drawing/2014/main" id="{46A0D482-CA47-4204-A1C5-21AB0B693487}"/>
              </a:ext>
            </a:extLst>
          </p:cNvPr>
          <p:cNvSpPr>
            <a:spLocks noGrp="1" noChangeArrowheads="1"/>
          </p:cNvSpPr>
          <p:nvPr>
            <p:ph type="title"/>
          </p:nvPr>
        </p:nvSpPr>
        <p:spPr>
          <a:xfrm>
            <a:off x="2152650" y="365126"/>
            <a:ext cx="7886700" cy="1006475"/>
          </a:xfrm>
        </p:spPr>
        <p:txBody>
          <a:bodyPr/>
          <a:lstStyle/>
          <a:p>
            <a:pPr eaLnBrk="1" hangingPunct="1"/>
            <a:r>
              <a:rPr lang="en-US" altLang="en-US" sz="3600" b="1">
                <a:solidFill>
                  <a:srgbClr val="C00000"/>
                </a:solidFill>
                <a:latin typeface="Times New Roman" panose="02020603050405020304" pitchFamily="18" charset="0"/>
                <a:cs typeface="Times New Roman" panose="02020603050405020304" pitchFamily="18" charset="0"/>
              </a:rPr>
              <a:t>Trả lời câu hỏi</a:t>
            </a:r>
          </a:p>
        </p:txBody>
      </p:sp>
      <p:sp>
        <p:nvSpPr>
          <p:cNvPr id="2" name="Content Placeholder 1">
            <a:extLst>
              <a:ext uri="{FF2B5EF4-FFF2-40B4-BE49-F238E27FC236}">
                <a16:creationId xmlns:a16="http://schemas.microsoft.com/office/drawing/2014/main" id="{42573153-F394-4877-A53A-0BA9A2E47DA8}"/>
              </a:ext>
            </a:extLst>
          </p:cNvPr>
          <p:cNvSpPr>
            <a:spLocks noGrp="1"/>
          </p:cNvSpPr>
          <p:nvPr>
            <p:ph idx="1"/>
          </p:nvPr>
        </p:nvSpPr>
        <p:spPr>
          <a:xfrm>
            <a:off x="838200" y="2093912"/>
            <a:ext cx="10515600" cy="2670175"/>
          </a:xfrm>
        </p:spPr>
        <p:txBody>
          <a:bodyPr rtlCol="0">
            <a:normAutofit/>
          </a:bodyPr>
          <a:lstStyle/>
          <a:p>
            <a:pPr marL="109537" indent="0" algn="just" eaLnBrk="1" fontAlgn="auto" hangingPunct="1">
              <a:lnSpc>
                <a:spcPct val="100000"/>
              </a:lnSpc>
              <a:spcBef>
                <a:spcPts val="600"/>
              </a:spcBef>
              <a:spcAft>
                <a:spcPts val="600"/>
              </a:spcAft>
              <a:buNone/>
              <a:defRPr/>
            </a:pPr>
            <a:r>
              <a:rPr lang="en-US" sz="3600" b="1" dirty="0" err="1">
                <a:solidFill>
                  <a:srgbClr val="0070C0"/>
                </a:solidFill>
                <a:latin typeface="Times New Roman" panose="02020603050405020304" pitchFamily="18" charset="0"/>
                <a:cs typeface="Times New Roman" panose="02020603050405020304" pitchFamily="18" charset="0"/>
              </a:rPr>
              <a:t>Câu</a:t>
            </a:r>
            <a:r>
              <a:rPr lang="en-US" sz="3600" b="1" dirty="0">
                <a:solidFill>
                  <a:srgbClr val="0070C0"/>
                </a:solidFill>
                <a:latin typeface="Times New Roman" panose="02020603050405020304" pitchFamily="18" charset="0"/>
                <a:cs typeface="Times New Roman" panose="02020603050405020304" pitchFamily="18" charset="0"/>
              </a:rPr>
              <a:t> 1</a:t>
            </a:r>
            <a:r>
              <a:rPr lang="en-US" sz="3600" b="1">
                <a:solidFill>
                  <a:srgbClr val="0070C0"/>
                </a:solidFill>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Em hãy nêu một ví dụ minh họa việc người gửi (không dùng máy tính)</a:t>
            </a:r>
          </a:p>
          <a:p>
            <a:pPr marL="109537" indent="0" algn="just" eaLnBrk="1" fontAlgn="auto" hangingPunct="1">
              <a:lnSpc>
                <a:spcPct val="100000"/>
              </a:lnSpc>
              <a:spcBef>
                <a:spcPts val="600"/>
              </a:spcBef>
              <a:spcAft>
                <a:spcPts val="600"/>
              </a:spcAft>
              <a:buNone/>
              <a:defRPr/>
            </a:pPr>
            <a:r>
              <a:rPr lang="en-US" sz="3600" b="1">
                <a:solidFill>
                  <a:srgbClr val="0070C0"/>
                </a:solidFill>
                <a:latin typeface="Times New Roman" panose="02020603050405020304" pitchFamily="18" charset="0"/>
                <a:cs typeface="Times New Roman" panose="02020603050405020304" pitchFamily="18" charset="0"/>
              </a:rPr>
              <a:t>Câu 2: </a:t>
            </a:r>
            <a:r>
              <a:rPr lang="en-US" sz="3600">
                <a:latin typeface="Times New Roman" panose="02020603050405020304" pitchFamily="18" charset="0"/>
                <a:cs typeface="Times New Roman" panose="02020603050405020304" pitchFamily="18" charset="0"/>
              </a:rPr>
              <a:t>Em hãy cho biết đầu vào và đầu ra của một bài toán xử lí thông tin là gì?</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7514BB-0B26-4EF5-8B84-21E4C27CF6CD}"/>
              </a:ext>
            </a:extLst>
          </p:cNvPr>
          <p:cNvSpPr>
            <a:spLocks noGrp="1"/>
          </p:cNvSpPr>
          <p:nvPr>
            <p:ph type="title"/>
          </p:nvPr>
        </p:nvSpPr>
        <p:spPr>
          <a:xfrm>
            <a:off x="1219200" y="1447800"/>
            <a:ext cx="10287000" cy="3421062"/>
          </a:xfrm>
        </p:spPr>
        <p:txBody>
          <a:bodyPr rtlCol="0">
            <a:normAutofit/>
          </a:bodyPr>
          <a:lstStyle/>
          <a:p>
            <a:pPr algn="just" eaLnBrk="1" fontAlgn="auto" hangingPunct="1">
              <a:lnSpc>
                <a:spcPct val="100000"/>
              </a:lnSpc>
              <a:spcBef>
                <a:spcPts val="600"/>
              </a:spcBef>
              <a:spcAft>
                <a:spcPts val="600"/>
              </a:spcAft>
              <a:defRPr/>
            </a:pPr>
            <a:r>
              <a:rPr lang="en-US" sz="4000" b="1" err="1">
                <a:solidFill>
                  <a:srgbClr val="0070C0"/>
                </a:solidFill>
                <a:latin typeface="Times New Roman" panose="02020603050405020304" pitchFamily="18" charset="0"/>
                <a:ea typeface="+mn-ea"/>
                <a:cs typeface="Times New Roman" panose="02020603050405020304" pitchFamily="18" charset="0"/>
              </a:rPr>
              <a:t>Câu</a:t>
            </a:r>
            <a:r>
              <a:rPr lang="en-US" sz="4000" b="1">
                <a:solidFill>
                  <a:srgbClr val="0070C0"/>
                </a:solidFill>
                <a:latin typeface="Times New Roman" panose="02020603050405020304" pitchFamily="18" charset="0"/>
                <a:ea typeface="+mn-ea"/>
                <a:cs typeface="Times New Roman" panose="02020603050405020304" pitchFamily="18" charset="0"/>
              </a:rPr>
              <a:t> 3: </a:t>
            </a:r>
            <a:r>
              <a:rPr lang="en-US" sz="4000">
                <a:solidFill>
                  <a:schemeClr val="tx1">
                    <a:lumMod val="95000"/>
                    <a:lumOff val="5000"/>
                  </a:schemeClr>
                </a:solidFill>
                <a:latin typeface="Times New Roman" panose="02020603050405020304" pitchFamily="18" charset="0"/>
                <a:cs typeface="Times New Roman" panose="02020603050405020304" pitchFamily="18" charset="0"/>
              </a:rPr>
              <a:t>Từ ví dụ trong bài học đầu vào là bảng điểm tổng kết các môn học của học sinh cả lớp, em hãy kể thêm những thông tin có thể rút ra.</a:t>
            </a:r>
            <a:br>
              <a:rPr lang="en-US" sz="4000">
                <a:solidFill>
                  <a:schemeClr val="tx1">
                    <a:lumMod val="95000"/>
                    <a:lumOff val="5000"/>
                  </a:schemeClr>
                </a:solidFill>
                <a:latin typeface="Times New Roman" panose="02020603050405020304" pitchFamily="18" charset="0"/>
                <a:cs typeface="Times New Roman" panose="02020603050405020304" pitchFamily="18" charset="0"/>
              </a:rPr>
            </a:br>
            <a:r>
              <a:rPr lang="en-US" sz="4000">
                <a:solidFill>
                  <a:schemeClr val="tx1">
                    <a:lumMod val="95000"/>
                    <a:lumOff val="5000"/>
                  </a:schemeClr>
                </a:solidFill>
                <a:latin typeface="Times New Roman" panose="02020603050405020304" pitchFamily="18" charset="0"/>
                <a:cs typeface="Times New Roman" panose="02020603050405020304" pitchFamily="18" charset="0"/>
              </a:rPr>
              <a:t>Gợi ý: Em hãy nêu ra một, hai mục đích xử lí thông tin khác.</a:t>
            </a:r>
            <a:endParaRPr 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050B63-76D8-449F-8B7D-D7F88FB202CA}"/>
              </a:ext>
            </a:extLst>
          </p:cNvPr>
          <p:cNvSpPr>
            <a:spLocks noGrp="1"/>
          </p:cNvSpPr>
          <p:nvPr>
            <p:ph type="title"/>
          </p:nvPr>
        </p:nvSpPr>
        <p:spPr>
          <a:xfrm>
            <a:off x="1104900" y="1257300"/>
            <a:ext cx="10401300" cy="4343400"/>
          </a:xfrm>
        </p:spPr>
        <p:txBody>
          <a:bodyPr rtlCol="0">
            <a:normAutofit/>
          </a:bodyPr>
          <a:lstStyle/>
          <a:p>
            <a:pPr algn="just" eaLnBrk="1" fontAlgn="auto" hangingPunct="1">
              <a:lnSpc>
                <a:spcPct val="100000"/>
              </a:lnSpc>
              <a:spcBef>
                <a:spcPts val="600"/>
              </a:spcBef>
              <a:spcAft>
                <a:spcPts val="600"/>
              </a:spcAft>
              <a:defRPr/>
            </a:pPr>
            <a:r>
              <a:rPr lang="en-US" sz="4000" b="1" err="1">
                <a:solidFill>
                  <a:srgbClr val="0070C0"/>
                </a:solidFill>
                <a:latin typeface="Times New Roman" panose="02020603050405020304" pitchFamily="18" charset="0"/>
                <a:ea typeface="+mn-ea"/>
                <a:cs typeface="Times New Roman" panose="02020603050405020304" pitchFamily="18" charset="0"/>
              </a:rPr>
              <a:t>Câu</a:t>
            </a:r>
            <a:r>
              <a:rPr lang="en-US" sz="4000" b="1">
                <a:solidFill>
                  <a:srgbClr val="0070C0"/>
                </a:solidFill>
                <a:latin typeface="Times New Roman" panose="02020603050405020304" pitchFamily="18" charset="0"/>
                <a:ea typeface="+mn-ea"/>
                <a:cs typeface="Times New Roman" panose="02020603050405020304" pitchFamily="18" charset="0"/>
              </a:rPr>
              <a:t> 4: </a:t>
            </a:r>
            <a:r>
              <a:rPr lang="en-US" sz="4000">
                <a:solidFill>
                  <a:schemeClr val="tx1">
                    <a:lumMod val="95000"/>
                    <a:lumOff val="5000"/>
                  </a:schemeClr>
                </a:solidFill>
                <a:latin typeface="Times New Roman" panose="02020603050405020304" pitchFamily="18" charset="0"/>
                <a:cs typeface="Times New Roman" panose="02020603050405020304" pitchFamily="18" charset="0"/>
              </a:rPr>
              <a:t>Con người làm gì khi muốn lưu trữ hay trao đổi thông tin?</a:t>
            </a:r>
            <a:br>
              <a:rPr lang="en-US" sz="4000">
                <a:solidFill>
                  <a:schemeClr val="tx1">
                    <a:lumMod val="95000"/>
                    <a:lumOff val="5000"/>
                  </a:schemeClr>
                </a:solidFill>
                <a:latin typeface="Times New Roman" panose="02020603050405020304" pitchFamily="18" charset="0"/>
                <a:cs typeface="Times New Roman" panose="02020603050405020304" pitchFamily="18" charset="0"/>
              </a:rPr>
            </a:br>
            <a:r>
              <a:rPr lang="en-US" sz="4000" b="1">
                <a:solidFill>
                  <a:srgbClr val="0070C0"/>
                </a:solidFill>
                <a:latin typeface="Times New Roman" panose="02020603050405020304" pitchFamily="18" charset="0"/>
                <a:ea typeface="+mn-ea"/>
                <a:cs typeface="Times New Roman" panose="02020603050405020304" pitchFamily="18" charset="0"/>
              </a:rPr>
              <a:t>Câu 5. </a:t>
            </a:r>
            <a:r>
              <a:rPr lang="en-US" sz="4000">
                <a:solidFill>
                  <a:schemeClr val="tx1">
                    <a:lumMod val="95000"/>
                    <a:lumOff val="5000"/>
                  </a:schemeClr>
                </a:solidFill>
                <a:latin typeface="Times New Roman" panose="02020603050405020304" pitchFamily="18" charset="0"/>
                <a:cs typeface="Times New Roman" panose="02020603050405020304" pitchFamily="18" charset="0"/>
              </a:rPr>
              <a:t>Em hãy cho biết các bước xử lí thông tin của máy tính hay một hệ thống xử lí thông tin nói chung.</a:t>
            </a:r>
            <a:endParaRPr 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ghtning Bolt 6">
            <a:extLst>
              <a:ext uri="{FF2B5EF4-FFF2-40B4-BE49-F238E27FC236}">
                <a16:creationId xmlns:a16="http://schemas.microsoft.com/office/drawing/2014/main" id="{DB6D7264-376F-4233-8F0A-E83220945008}"/>
              </a:ext>
            </a:extLst>
          </p:cNvPr>
          <p:cNvSpPr/>
          <p:nvPr/>
        </p:nvSpPr>
        <p:spPr>
          <a:xfrm flipH="1">
            <a:off x="3048000" y="3124200"/>
            <a:ext cx="914400" cy="914400"/>
          </a:xfrm>
          <a:prstGeom prst="lightningBolt">
            <a:avLst/>
          </a:prstGeom>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Lightning Bolt 7">
            <a:extLst>
              <a:ext uri="{FF2B5EF4-FFF2-40B4-BE49-F238E27FC236}">
                <a16:creationId xmlns:a16="http://schemas.microsoft.com/office/drawing/2014/main" id="{341E34D9-6B74-41F1-93B0-2BD085999422}"/>
              </a:ext>
            </a:extLst>
          </p:cNvPr>
          <p:cNvSpPr/>
          <p:nvPr/>
        </p:nvSpPr>
        <p:spPr>
          <a:xfrm flipH="1">
            <a:off x="4610100" y="3236914"/>
            <a:ext cx="952500" cy="1030287"/>
          </a:xfrm>
          <a:prstGeom prst="lightningBolt">
            <a:avLst/>
          </a:prstGeom>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Lightning Bolt 8">
            <a:extLst>
              <a:ext uri="{FF2B5EF4-FFF2-40B4-BE49-F238E27FC236}">
                <a16:creationId xmlns:a16="http://schemas.microsoft.com/office/drawing/2014/main" id="{3B49A184-B84A-4CEE-94DF-282F824D6A59}"/>
              </a:ext>
            </a:extLst>
          </p:cNvPr>
          <p:cNvSpPr/>
          <p:nvPr/>
        </p:nvSpPr>
        <p:spPr>
          <a:xfrm>
            <a:off x="6324600" y="3276600"/>
            <a:ext cx="838200" cy="990600"/>
          </a:xfrm>
          <a:prstGeom prst="lightningBolt">
            <a:avLst/>
          </a:prstGeom>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extBox 10">
            <a:extLst>
              <a:ext uri="{FF2B5EF4-FFF2-40B4-BE49-F238E27FC236}">
                <a16:creationId xmlns:a16="http://schemas.microsoft.com/office/drawing/2014/main" id="{8CCCA329-9F2E-4205-8501-95E4389DB6EF}"/>
              </a:ext>
            </a:extLst>
          </p:cNvPr>
          <p:cNvSpPr txBox="1">
            <a:spLocks noChangeArrowheads="1"/>
          </p:cNvSpPr>
          <p:nvPr/>
        </p:nvSpPr>
        <p:spPr bwMode="auto">
          <a:xfrm>
            <a:off x="1600200" y="5645151"/>
            <a:ext cx="1587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2400">
                <a:solidFill>
                  <a:srgbClr val="FF0000"/>
                </a:solidFill>
                <a:latin typeface="Calibri" panose="020F0502020204030204" pitchFamily="34" charset="0"/>
              </a:rPr>
              <a:t>SÁCH, BÁO</a:t>
            </a:r>
          </a:p>
        </p:txBody>
      </p:sp>
      <p:sp>
        <p:nvSpPr>
          <p:cNvPr id="12" name="TextBox 11">
            <a:extLst>
              <a:ext uri="{FF2B5EF4-FFF2-40B4-BE49-F238E27FC236}">
                <a16:creationId xmlns:a16="http://schemas.microsoft.com/office/drawing/2014/main" id="{2A9ABBE7-695C-40C0-AEF0-4A4238864A01}"/>
              </a:ext>
            </a:extLst>
          </p:cNvPr>
          <p:cNvSpPr txBox="1">
            <a:spLocks noChangeArrowheads="1"/>
          </p:cNvSpPr>
          <p:nvPr/>
        </p:nvSpPr>
        <p:spPr bwMode="auto">
          <a:xfrm>
            <a:off x="5638800" y="5926138"/>
            <a:ext cx="251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2400">
                <a:solidFill>
                  <a:srgbClr val="FF0000"/>
                </a:solidFill>
                <a:latin typeface="Calibri" panose="020F0502020204030204" pitchFamily="34" charset="0"/>
              </a:rPr>
              <a:t>INTERNET</a:t>
            </a:r>
          </a:p>
        </p:txBody>
      </p:sp>
      <p:sp>
        <p:nvSpPr>
          <p:cNvPr id="13" name="TextBox 12">
            <a:extLst>
              <a:ext uri="{FF2B5EF4-FFF2-40B4-BE49-F238E27FC236}">
                <a16:creationId xmlns:a16="http://schemas.microsoft.com/office/drawing/2014/main" id="{885FF9E6-2A54-46BA-A7BD-BFE46F014B7B}"/>
              </a:ext>
            </a:extLst>
          </p:cNvPr>
          <p:cNvSpPr txBox="1">
            <a:spLocks noChangeArrowheads="1"/>
          </p:cNvSpPr>
          <p:nvPr/>
        </p:nvSpPr>
        <p:spPr bwMode="auto">
          <a:xfrm>
            <a:off x="3952875" y="5943601"/>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2400">
                <a:solidFill>
                  <a:srgbClr val="FF0000"/>
                </a:solidFill>
                <a:latin typeface="Calibri" panose="020F0502020204030204" pitchFamily="34" charset="0"/>
              </a:rPr>
              <a:t>TIVI</a:t>
            </a:r>
          </a:p>
        </p:txBody>
      </p:sp>
      <p:pic>
        <p:nvPicPr>
          <p:cNvPr id="14" name="Picture 13">
            <a:extLst>
              <a:ext uri="{FF2B5EF4-FFF2-40B4-BE49-F238E27FC236}">
                <a16:creationId xmlns:a16="http://schemas.microsoft.com/office/drawing/2014/main" id="{E34DC177-F45A-4A9F-8B91-8C2B23B9D2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019550"/>
            <a:ext cx="1587500"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A37851E2-27CE-4326-B87F-C4DF8536771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40114" y="4351338"/>
            <a:ext cx="2230437"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3" descr="http://www.holycrapitslate.com/wp-content/uploads/2015/02/question-mark.jpg">
            <a:extLst>
              <a:ext uri="{FF2B5EF4-FFF2-40B4-BE49-F238E27FC236}">
                <a16:creationId xmlns:a16="http://schemas.microsoft.com/office/drawing/2014/main" id="{EC48E414-58F5-4EE9-ABAE-7F5A5F76C7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0600" y="2362200"/>
            <a:ext cx="205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loud Callout 16">
            <a:extLst>
              <a:ext uri="{FF2B5EF4-FFF2-40B4-BE49-F238E27FC236}">
                <a16:creationId xmlns:a16="http://schemas.microsoft.com/office/drawing/2014/main" id="{81FEFE36-C34E-4B9C-B9B8-AEEA15D58761}"/>
              </a:ext>
            </a:extLst>
          </p:cNvPr>
          <p:cNvSpPr/>
          <p:nvPr/>
        </p:nvSpPr>
        <p:spPr>
          <a:xfrm>
            <a:off x="2286000" y="0"/>
            <a:ext cx="6400800" cy="3048000"/>
          </a:xfrm>
          <a:prstGeom prst="cloudCallout">
            <a:avLst>
              <a:gd name="adj1" fmla="val 58050"/>
              <a:gd name="adj2" fmla="val 39588"/>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3000" dirty="0">
                <a:solidFill>
                  <a:schemeClr val="accent2">
                    <a:lumMod val="75000"/>
                  </a:schemeClr>
                </a:solidFill>
                <a:latin typeface="Times" panose="020B0604020202020204" charset="0"/>
                <a:cs typeface="Times" panose="020B0604020202020204" charset="0"/>
              </a:rPr>
              <a:t>Các </a:t>
            </a:r>
            <a:r>
              <a:rPr lang="en-US" sz="3000">
                <a:solidFill>
                  <a:schemeClr val="accent2">
                    <a:lumMod val="75000"/>
                  </a:schemeClr>
                </a:solidFill>
                <a:latin typeface="Times" panose="020B0604020202020204" charset="0"/>
                <a:cs typeface="Times" panose="020B0604020202020204" charset="0"/>
              </a:rPr>
              <a:t>em hãy cho biết, thông tin từ đâu mà có???</a:t>
            </a:r>
            <a:endParaRPr lang="en-US" sz="3000" dirty="0">
              <a:solidFill>
                <a:schemeClr val="accent2">
                  <a:lumMod val="75000"/>
                </a:schemeClr>
              </a:solidFill>
              <a:latin typeface="Times" panose="020B0604020202020204" charset="0"/>
              <a:cs typeface="Times" panose="020B0604020202020204" charset="0"/>
            </a:endParaRPr>
          </a:p>
        </p:txBody>
      </p:sp>
      <p:pic>
        <p:nvPicPr>
          <p:cNvPr id="11277" name="Picture 13" descr="H:\Download\Worlds-first-floating-smartphone-4.jpg">
            <a:extLst>
              <a:ext uri="{FF2B5EF4-FFF2-40B4-BE49-F238E27FC236}">
                <a16:creationId xmlns:a16="http://schemas.microsoft.com/office/drawing/2014/main" id="{A7C0B392-4082-46AB-B9C7-E5B443C13B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4267200"/>
            <a:ext cx="28194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47FB9086-8540-4262-A051-D4DDCE787A7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43601" y="4313238"/>
            <a:ext cx="21510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ghtning Bolt 19">
            <a:extLst>
              <a:ext uri="{FF2B5EF4-FFF2-40B4-BE49-F238E27FC236}">
                <a16:creationId xmlns:a16="http://schemas.microsoft.com/office/drawing/2014/main" id="{0202D1E5-43F4-4A9B-85C2-ACCF3CCF023B}"/>
              </a:ext>
            </a:extLst>
          </p:cNvPr>
          <p:cNvSpPr/>
          <p:nvPr/>
        </p:nvSpPr>
        <p:spPr>
          <a:xfrm>
            <a:off x="7620000" y="3048000"/>
            <a:ext cx="914400" cy="1219200"/>
          </a:xfrm>
          <a:prstGeom prst="lightningBolt">
            <a:avLst/>
          </a:prstGeom>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TextBox 20">
            <a:extLst>
              <a:ext uri="{FF2B5EF4-FFF2-40B4-BE49-F238E27FC236}">
                <a16:creationId xmlns:a16="http://schemas.microsoft.com/office/drawing/2014/main" id="{D10323A7-01FE-4900-A00C-DCCB43D0843F}"/>
              </a:ext>
            </a:extLst>
          </p:cNvPr>
          <p:cNvSpPr txBox="1">
            <a:spLocks noChangeArrowheads="1"/>
          </p:cNvSpPr>
          <p:nvPr/>
        </p:nvSpPr>
        <p:spPr bwMode="auto">
          <a:xfrm>
            <a:off x="8153400" y="5867401"/>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2400">
                <a:solidFill>
                  <a:srgbClr val="FF0000"/>
                </a:solidFill>
                <a:latin typeface="Calibri" panose="020F0502020204030204" pitchFamily="34" charset="0"/>
              </a:rPr>
              <a:t>SMART PHONE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2298"/>
                                        </p:tgtEl>
                                        <p:attrNameLst>
                                          <p:attrName>style.visibility</p:attrName>
                                        </p:attrNameLst>
                                      </p:cBhvr>
                                      <p:to>
                                        <p:strVal val="visible"/>
                                      </p:to>
                                    </p:set>
                                    <p:animEffect transition="in" filter="barn(inVertical)">
                                      <p:cBhvr>
                                        <p:cTn id="10" dur="500"/>
                                        <p:tgtEl>
                                          <p:spTgt spid="1229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par>
                                <p:cTn id="38" presetID="16" presetClass="entr" presetSubtype="21"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par>
                                <p:cTn id="49" presetID="16" presetClass="entr" presetSubtype="21" fill="hold" nodeType="withEffect">
                                  <p:stCondLst>
                                    <p:cond delay="0"/>
                                  </p:stCondLst>
                                  <p:childTnLst>
                                    <p:set>
                                      <p:cBhvr>
                                        <p:cTn id="50" dur="1" fill="hold">
                                          <p:stCondLst>
                                            <p:cond delay="0"/>
                                          </p:stCondLst>
                                        </p:cTn>
                                        <p:tgtEl>
                                          <p:spTgt spid="11277"/>
                                        </p:tgtEl>
                                        <p:attrNameLst>
                                          <p:attrName>style.visibility</p:attrName>
                                        </p:attrNameLst>
                                      </p:cBhvr>
                                      <p:to>
                                        <p:strVal val="visible"/>
                                      </p:to>
                                    </p:set>
                                    <p:animEffect transition="in" filter="barn(inVertical)">
                                      <p:cBhvr>
                                        <p:cTn id="51" dur="500"/>
                                        <p:tgtEl>
                                          <p:spTgt spid="1127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P spid="12" grpId="0"/>
      <p:bldP spid="13" grpId="0"/>
      <p:bldP spid="17" grpId="0" animBg="1"/>
      <p:bldP spid="20"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a:extLst>
              <a:ext uri="{FF2B5EF4-FFF2-40B4-BE49-F238E27FC236}">
                <a16:creationId xmlns:a16="http://schemas.microsoft.com/office/drawing/2014/main" id="{E006104A-D392-41CF-B150-7AF575C38716}"/>
              </a:ext>
            </a:extLst>
          </p:cNvPr>
          <p:cNvSpPr>
            <a:spLocks noChangeArrowheads="1"/>
          </p:cNvSpPr>
          <p:nvPr/>
        </p:nvSpPr>
        <p:spPr bwMode="auto">
          <a:xfrm>
            <a:off x="600882" y="1292743"/>
            <a:ext cx="10515600" cy="367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buClr>
                <a:schemeClr val="tx2"/>
              </a:buClr>
              <a:buFontTx/>
              <a:buChar char="-"/>
            </a:pPr>
            <a:r>
              <a:rPr lang="en-US" altLang="en-US" sz="3200" b="0">
                <a:latin typeface="Times New Roman" panose="02020603050405020304" pitchFamily="18" charset="0"/>
                <a:cs typeface="Times New Roman" panose="02020603050405020304" pitchFamily="18" charset="0"/>
              </a:rPr>
              <a:t>Thế giới rộng lớn quanh ta với con người, sự vật, sự việc, … đa dạng là nguồn t</a:t>
            </a:r>
            <a:r>
              <a:rPr lang="vi-VN" altLang="en-US" sz="3200" b="0">
                <a:latin typeface="Times New Roman" panose="02020603050405020304" pitchFamily="18" charset="0"/>
                <a:cs typeface="Times New Roman" panose="02020603050405020304" pitchFamily="18" charset="0"/>
              </a:rPr>
              <a:t>hông tin </a:t>
            </a:r>
            <a:r>
              <a:rPr lang="en-US" altLang="en-US" sz="3200" b="0">
                <a:latin typeface="Times New Roman" panose="02020603050405020304" pitchFamily="18" charset="0"/>
                <a:cs typeface="Times New Roman" panose="02020603050405020304" pitchFamily="18" charset="0"/>
              </a:rPr>
              <a:t>vô tận.</a:t>
            </a:r>
            <a:r>
              <a:rPr lang="vi-VN" altLang="en-US" sz="3200" b="0">
                <a:latin typeface="Times New Roman" panose="02020603050405020304" pitchFamily="18" charset="0"/>
                <a:cs typeface="Times New Roman" panose="02020603050405020304" pitchFamily="18" charset="0"/>
              </a:rPr>
              <a:t> </a:t>
            </a:r>
            <a:endParaRPr lang="en-US" altLang="en-US" sz="3200" b="0">
              <a:latin typeface="Times New Roman" panose="02020603050405020304" pitchFamily="18" charset="0"/>
              <a:cs typeface="Times New Roman" panose="02020603050405020304" pitchFamily="18" charset="0"/>
            </a:endParaRPr>
          </a:p>
          <a:p>
            <a:pPr algn="just" eaLnBrk="1" hangingPunct="1">
              <a:buClr>
                <a:schemeClr val="tx2"/>
              </a:buClr>
              <a:buFontTx/>
              <a:buChar char="-"/>
            </a:pPr>
            <a:r>
              <a:rPr lang="en-US" altLang="en-US" sz="3200" b="0">
                <a:latin typeface="Times New Roman" panose="02020603050405020304" pitchFamily="18" charset="0"/>
                <a:cs typeface="Times New Roman" panose="02020603050405020304" pitchFamily="18" charset="0"/>
              </a:rPr>
              <a:t>Nhiều thiết bị được tạo ra nhằm thu nhận các tín hiệu từ thế giới xung quanh để từ đó con người biết thêm thông tin. Từ đầu ra của các thiết bị này, ta có dữ liệu.</a:t>
            </a:r>
          </a:p>
        </p:txBody>
      </p:sp>
      <p:sp>
        <p:nvSpPr>
          <p:cNvPr id="19" name="AutoShape 12">
            <a:extLst>
              <a:ext uri="{FF2B5EF4-FFF2-40B4-BE49-F238E27FC236}">
                <a16:creationId xmlns:a16="http://schemas.microsoft.com/office/drawing/2014/main" id="{B8059CDB-FE1D-4A2B-A336-E45185FE2C5B}"/>
              </a:ext>
            </a:extLst>
          </p:cNvPr>
          <p:cNvSpPr>
            <a:spLocks noChangeArrowheads="1"/>
          </p:cNvSpPr>
          <p:nvPr/>
        </p:nvSpPr>
        <p:spPr bwMode="auto">
          <a:xfrm>
            <a:off x="2135201" y="3773660"/>
            <a:ext cx="3810000" cy="2286000"/>
          </a:xfrm>
          <a:prstGeom prst="cloudCallout">
            <a:avLst>
              <a:gd name="adj1" fmla="val -50861"/>
              <a:gd name="adj2" fmla="val 40811"/>
            </a:avLst>
          </a:prstGeom>
          <a:solidFill>
            <a:schemeClr val="bg2"/>
          </a:solidFill>
          <a:ln w="9525">
            <a:solidFill>
              <a:schemeClr val="tx1"/>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vi-VN" altLang="en-US" sz="2800" i="1">
                <a:solidFill>
                  <a:srgbClr val="000000"/>
                </a:solidFill>
                <a:latin typeface="Times New Roman" panose="02020603050405020304" pitchFamily="18" charset="0"/>
                <a:cs typeface="Times New Roman" panose="02020603050405020304" pitchFamily="18" charset="0"/>
              </a:rPr>
              <a:t>Em biết được gì khi quan sát các hình bên?</a:t>
            </a:r>
            <a:endParaRPr lang="en-US" altLang="en-US" sz="2800">
              <a:solidFill>
                <a:srgbClr val="000000"/>
              </a:solidFill>
              <a:latin typeface="Times New Roman" panose="02020603050405020304" pitchFamily="18" charset="0"/>
              <a:cs typeface="Times New Roman" panose="02020603050405020304" pitchFamily="18" charset="0"/>
            </a:endParaRPr>
          </a:p>
        </p:txBody>
      </p:sp>
      <p:pic>
        <p:nvPicPr>
          <p:cNvPr id="20" name="Picture 13" descr="DISK_2">
            <a:extLst>
              <a:ext uri="{FF2B5EF4-FFF2-40B4-BE49-F238E27FC236}">
                <a16:creationId xmlns:a16="http://schemas.microsoft.com/office/drawing/2014/main" id="{A760C1B2-B2AC-42FB-98D6-31B6CB89F21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6388" y="5543551"/>
            <a:ext cx="12223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5" descr="BIEUDO1">
            <a:extLst>
              <a:ext uri="{FF2B5EF4-FFF2-40B4-BE49-F238E27FC236}">
                <a16:creationId xmlns:a16="http://schemas.microsoft.com/office/drawing/2014/main" id="{8696DF9A-4AB5-4E87-BC49-006E0D9EAC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675" y="2846387"/>
            <a:ext cx="5143500" cy="38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
            <a:extLst>
              <a:ext uri="{FF2B5EF4-FFF2-40B4-BE49-F238E27FC236}">
                <a16:creationId xmlns:a16="http://schemas.microsoft.com/office/drawing/2014/main" id="{09A4DA46-DD3C-4DDB-B828-63B2F8AFE7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1438" y="1673743"/>
            <a:ext cx="31067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9">
            <a:extLst>
              <a:ext uri="{FF2B5EF4-FFF2-40B4-BE49-F238E27FC236}">
                <a16:creationId xmlns:a16="http://schemas.microsoft.com/office/drawing/2014/main" id="{1D0C1219-F31D-4AEF-A4DB-75A043F275D6}"/>
              </a:ext>
            </a:extLst>
          </p:cNvPr>
          <p:cNvGrpSpPr>
            <a:grpSpLocks/>
          </p:cNvGrpSpPr>
          <p:nvPr/>
        </p:nvGrpSpPr>
        <p:grpSpPr bwMode="auto">
          <a:xfrm>
            <a:off x="8861451" y="476595"/>
            <a:ext cx="3179763" cy="6340475"/>
            <a:chOff x="3075" y="570"/>
            <a:chExt cx="2003" cy="3994"/>
          </a:xfrm>
        </p:grpSpPr>
        <p:sp>
          <p:nvSpPr>
            <p:cNvPr id="19466" name="Text Box 20">
              <a:extLst>
                <a:ext uri="{FF2B5EF4-FFF2-40B4-BE49-F238E27FC236}">
                  <a16:creationId xmlns:a16="http://schemas.microsoft.com/office/drawing/2014/main" id="{151C4166-505F-44AA-AC6E-0742D97D1C03}"/>
                </a:ext>
              </a:extLst>
            </p:cNvPr>
            <p:cNvSpPr txBox="1">
              <a:spLocks noChangeArrowheads="1"/>
            </p:cNvSpPr>
            <p:nvPr/>
          </p:nvSpPr>
          <p:spPr bwMode="auto">
            <a:xfrm>
              <a:off x="3075" y="570"/>
              <a:ext cx="1968" cy="3994"/>
            </a:xfrm>
            <a:prstGeom prst="rect">
              <a:avLst/>
            </a:prstGeom>
            <a:solidFill>
              <a:schemeClr val="tx1"/>
            </a:solidFill>
            <a:ln w="127000">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p:txBody>
        </p:sp>
        <p:pic>
          <p:nvPicPr>
            <p:cNvPr id="19467" name="Picture 26">
              <a:extLst>
                <a:ext uri="{FF2B5EF4-FFF2-40B4-BE49-F238E27FC236}">
                  <a16:creationId xmlns:a16="http://schemas.microsoft.com/office/drawing/2014/main" id="{F63071B9-D23E-4BA6-B2E2-502CCA963E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6" y="651"/>
              <a:ext cx="1872"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Text Box 27">
              <a:extLst>
                <a:ext uri="{FF2B5EF4-FFF2-40B4-BE49-F238E27FC236}">
                  <a16:creationId xmlns:a16="http://schemas.microsoft.com/office/drawing/2014/main" id="{6CABFBA1-3269-4622-B213-BC008CC33097}"/>
                </a:ext>
              </a:extLst>
            </p:cNvPr>
            <p:cNvSpPr txBox="1">
              <a:spLocks noChangeArrowheads="1"/>
            </p:cNvSpPr>
            <p:nvPr/>
          </p:nvSpPr>
          <p:spPr bwMode="auto">
            <a:xfrm>
              <a:off x="3216" y="2208"/>
              <a:ext cx="1824" cy="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vi-VN" altLang="en-US" sz="2800">
                  <a:solidFill>
                    <a:srgbClr val="FF0066"/>
                  </a:solidFill>
                  <a:latin typeface="Times New Roman" panose="02020603050405020304" pitchFamily="18" charset="0"/>
                  <a:cs typeface="Times New Roman" panose="02020603050405020304" pitchFamily="18" charset="0"/>
                </a:rPr>
                <a:t>Nhiều sao thì nắng</a:t>
              </a:r>
            </a:p>
            <a:p>
              <a:pPr eaLnBrk="1" hangingPunct="1">
                <a:spcBef>
                  <a:spcPct val="50000"/>
                </a:spcBef>
              </a:pPr>
              <a:r>
                <a:rPr lang="vi-VN" altLang="en-US" sz="2800">
                  <a:solidFill>
                    <a:srgbClr val="FF0066"/>
                  </a:solidFill>
                  <a:latin typeface="Times New Roman" panose="02020603050405020304" pitchFamily="18" charset="0"/>
                  <a:cs typeface="Times New Roman" panose="02020603050405020304" pitchFamily="18" charset="0"/>
                </a:rPr>
                <a:t>Vắng sao thì mưa.</a:t>
              </a:r>
              <a:endParaRPr lang="en-US" altLang="en-US" sz="2800">
                <a:solidFill>
                  <a:srgbClr val="FF0066"/>
                </a:solidFill>
                <a:latin typeface="Times New Roman" panose="02020603050405020304" pitchFamily="18" charset="0"/>
                <a:cs typeface="Times New Roman" panose="02020603050405020304" pitchFamily="18" charset="0"/>
              </a:endParaRPr>
            </a:p>
          </p:txBody>
        </p:sp>
      </p:grpSp>
      <p:pic>
        <p:nvPicPr>
          <p:cNvPr id="28" name="Picture 30">
            <a:extLst>
              <a:ext uri="{FF2B5EF4-FFF2-40B4-BE49-F238E27FC236}">
                <a16:creationId xmlns:a16="http://schemas.microsoft.com/office/drawing/2014/main" id="{4C31EF52-A4B8-4EB0-8674-08AB97A59A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31113" y="1069457"/>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Box 1">
            <a:extLst>
              <a:ext uri="{FF2B5EF4-FFF2-40B4-BE49-F238E27FC236}">
                <a16:creationId xmlns:a16="http://schemas.microsoft.com/office/drawing/2014/main" id="{DCC3A0A0-14CB-4ACB-9292-515324590E77}"/>
              </a:ext>
            </a:extLst>
          </p:cNvPr>
          <p:cNvSpPr txBox="1">
            <a:spLocks noChangeArrowheads="1"/>
          </p:cNvSpPr>
          <p:nvPr/>
        </p:nvSpPr>
        <p:spPr bwMode="auto">
          <a:xfrm>
            <a:off x="600882" y="148846"/>
            <a:ext cx="87264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vi-VN" altLang="en-US" sz="4000">
                <a:solidFill>
                  <a:srgbClr val="0070C0"/>
                </a:solidFill>
                <a:latin typeface="Times New Roman" panose="02020603050405020304" pitchFamily="18" charset="0"/>
                <a:cs typeface="Times New Roman" panose="02020603050405020304" pitchFamily="18" charset="0"/>
              </a:rPr>
              <a:t>1. </a:t>
            </a:r>
            <a:r>
              <a:rPr lang="en-US" altLang="en-US" sz="4000">
                <a:solidFill>
                  <a:srgbClr val="0070C0"/>
                </a:solidFill>
                <a:latin typeface="Times New Roman" panose="02020603050405020304" pitchFamily="18" charset="0"/>
                <a:cs typeface="Times New Roman" panose="02020603050405020304" pitchFamily="18" charset="0"/>
              </a:rPr>
              <a:t>Nguồn </a:t>
            </a:r>
            <a:r>
              <a:rPr lang="vi-VN" altLang="en-US" sz="4000">
                <a:solidFill>
                  <a:srgbClr val="0070C0"/>
                </a:solidFill>
                <a:latin typeface="Times New Roman" panose="02020603050405020304" pitchFamily="18" charset="0"/>
                <a:cs typeface="Times New Roman" panose="02020603050405020304" pitchFamily="18" charset="0"/>
              </a:rPr>
              <a:t>thông tin và dữ liệu</a:t>
            </a:r>
            <a:endParaRPr lang="en-US" altLang="en-US" sz="4000">
              <a:solidFill>
                <a:srgbClr val="0070C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childTnLst>
                                </p:cTn>
                              </p:par>
                              <p:par>
                                <p:cTn id="9" presetID="53"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nodeType="afterGroup">
                            <p:stCondLst>
                              <p:cond delay="500"/>
                            </p:stCondLst>
                            <p:childTnLst>
                              <p:par>
                                <p:cTn id="15" presetID="17" presetClass="entr" presetSubtype="1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xit" presetSubtype="0" fill="hold" nodeType="clickEffect">
                                  <p:stCondLst>
                                    <p:cond delay="0"/>
                                  </p:stCondLst>
                                  <p:childTnLst>
                                    <p:anim calcmode="lin" valueType="num">
                                      <p:cBhvr>
                                        <p:cTn id="22" dur="500"/>
                                        <p:tgtEl>
                                          <p:spTgt spid="22"/>
                                        </p:tgtEl>
                                        <p:attrNameLst>
                                          <p:attrName>ppt_w</p:attrName>
                                        </p:attrNameLst>
                                      </p:cBhvr>
                                      <p:tavLst>
                                        <p:tav tm="0">
                                          <p:val>
                                            <p:strVal val="ppt_w"/>
                                          </p:val>
                                        </p:tav>
                                        <p:tav tm="100000">
                                          <p:val>
                                            <p:fltVal val="0"/>
                                          </p:val>
                                        </p:tav>
                                      </p:tavLst>
                                    </p:anim>
                                    <p:anim calcmode="lin" valueType="num">
                                      <p:cBhvr>
                                        <p:cTn id="23" dur="500"/>
                                        <p:tgtEl>
                                          <p:spTgt spid="22"/>
                                        </p:tgtEl>
                                        <p:attrNameLst>
                                          <p:attrName>ppt_h</p:attrName>
                                        </p:attrNameLst>
                                      </p:cBhvr>
                                      <p:tavLst>
                                        <p:tav tm="0">
                                          <p:val>
                                            <p:strVal val="ppt_h"/>
                                          </p:val>
                                        </p:tav>
                                        <p:tav tm="100000">
                                          <p:val>
                                            <p:fltVal val="0"/>
                                          </p:val>
                                        </p:tav>
                                      </p:tavLst>
                                    </p:anim>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par>
                          <p:cTn id="26" fill="hold" nodeType="afterGroup">
                            <p:stCondLst>
                              <p:cond delay="500"/>
                            </p:stCondLst>
                            <p:childTnLst>
                              <p:par>
                                <p:cTn id="27" presetID="5" presetClass="entr" presetSubtype="1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heckerboard(across)">
                                      <p:cBhvr>
                                        <p:cTn id="29" dur="500"/>
                                        <p:tgtEl>
                                          <p:spTgt spid="2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xit" presetSubtype="1" fill="hold" nodeType="clickEffect">
                                  <p:stCondLst>
                                    <p:cond delay="0"/>
                                  </p:stCondLst>
                                  <p:childTnLst>
                                    <p:animEffect transition="out" filter="wipe(up)">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22" presetClass="entr" presetSubtype="4"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par>
                                <p:cTn id="45" presetID="16" presetClass="exit" presetSubtype="21" fill="hold" nodeType="withEffect">
                                  <p:stCondLst>
                                    <p:cond delay="0"/>
                                  </p:stCondLst>
                                  <p:childTnLst>
                                    <p:animEffect transition="out" filter="barn(inVertical)">
                                      <p:cBhvr>
                                        <p:cTn id="46" dur="500"/>
                                        <p:tgtEl>
                                          <p:spTgt spid="24"/>
                                        </p:tgtEl>
                                      </p:cBhvr>
                                    </p:animEffect>
                                    <p:set>
                                      <p:cBhvr>
                                        <p:cTn id="47" dur="1" fill="hold">
                                          <p:stCondLst>
                                            <p:cond delay="499"/>
                                          </p:stCondLst>
                                        </p:cTn>
                                        <p:tgtEl>
                                          <p:spTgt spid="24"/>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par>
                                <p:cTn id="53" presetID="16" presetClass="exit" presetSubtype="21" fill="hold" nodeType="withEffect">
                                  <p:stCondLst>
                                    <p:cond delay="0"/>
                                  </p:stCondLst>
                                  <p:childTnLst>
                                    <p:animEffect transition="out" filter="barn(inVertical)">
                                      <p:cBhvr>
                                        <p:cTn id="54" dur="500"/>
                                        <p:tgtEl>
                                          <p:spTgt spid="28"/>
                                        </p:tgtEl>
                                      </p:cBhvr>
                                    </p:animEffect>
                                    <p:set>
                                      <p:cBhvr>
                                        <p:cTn id="55" dur="1" fill="hold">
                                          <p:stCondLst>
                                            <p:cond delay="499"/>
                                          </p:stCondLst>
                                        </p:cTn>
                                        <p:tgtEl>
                                          <p:spTgt spid="28"/>
                                        </p:tgtEl>
                                        <p:attrNameLst>
                                          <p:attrName>style.visibility</p:attrName>
                                        </p:attrNameLst>
                                      </p:cBhvr>
                                      <p:to>
                                        <p:strVal val="hidden"/>
                                      </p:to>
                                    </p:set>
                                  </p:childTnLst>
                                </p:cTn>
                              </p:par>
                              <p:par>
                                <p:cTn id="56" presetID="16" presetClass="exit" presetSubtype="21" fill="hold" grpId="1" nodeType="withEffect">
                                  <p:stCondLst>
                                    <p:cond delay="0"/>
                                  </p:stCondLst>
                                  <p:childTnLst>
                                    <p:animEffect transition="out" filter="barn(inVertical)">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par>
                                <p:cTn id="59" presetID="16" presetClass="exit" presetSubtype="21" fill="hold" nodeType="withEffect">
                                  <p:stCondLst>
                                    <p:cond delay="0"/>
                                  </p:stCondLst>
                                  <p:childTnLst>
                                    <p:animEffect transition="out" filter="barn(inVertical)">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1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E81B48E-2A69-407B-9276-2CD4F76BE0E9}"/>
              </a:ext>
            </a:extLst>
          </p:cNvPr>
          <p:cNvSpPr txBox="1">
            <a:spLocks noChangeArrowheads="1"/>
          </p:cNvSpPr>
          <p:nvPr/>
        </p:nvSpPr>
        <p:spPr bwMode="auto">
          <a:xfrm>
            <a:off x="1143000" y="1236592"/>
            <a:ext cx="8382000" cy="52322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800">
                <a:solidFill>
                  <a:schemeClr val="accent4">
                    <a:lumMod val="75000"/>
                  </a:schemeClr>
                </a:solidFill>
                <a:latin typeface="Times New Roman" panose="02020603050405020304" pitchFamily="18" charset="0"/>
                <a:cs typeface="Times New Roman" panose="02020603050405020304" pitchFamily="18" charset="0"/>
              </a:rPr>
              <a:t>a) Từ thông tin thành dữ liệu</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21521" name="Picture 18" descr="C:\Users\Administrator\Desktop\question\faq.gif">
            <a:extLst>
              <a:ext uri="{FF2B5EF4-FFF2-40B4-BE49-F238E27FC236}">
                <a16:creationId xmlns:a16="http://schemas.microsoft.com/office/drawing/2014/main" id="{FD5308E0-0D24-41C3-A39A-3A38329B7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5367338"/>
            <a:ext cx="2590800"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2" name="TextBox 19">
            <a:extLst>
              <a:ext uri="{FF2B5EF4-FFF2-40B4-BE49-F238E27FC236}">
                <a16:creationId xmlns:a16="http://schemas.microsoft.com/office/drawing/2014/main" id="{53F6B257-F041-4948-B873-02E8422014B2}"/>
              </a:ext>
            </a:extLst>
          </p:cNvPr>
          <p:cNvSpPr txBox="1">
            <a:spLocks noChangeArrowheads="1"/>
          </p:cNvSpPr>
          <p:nvPr/>
        </p:nvSpPr>
        <p:spPr bwMode="auto">
          <a:xfrm>
            <a:off x="632665" y="206374"/>
            <a:ext cx="103401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vi-VN" altLang="en-US" sz="4000">
                <a:solidFill>
                  <a:srgbClr val="0070C0"/>
                </a:solidFill>
                <a:latin typeface="Times New Roman" panose="02020603050405020304" pitchFamily="18" charset="0"/>
                <a:cs typeface="Times New Roman" panose="02020603050405020304" pitchFamily="18" charset="0"/>
              </a:rPr>
              <a:t>2. </a:t>
            </a:r>
            <a:r>
              <a:rPr lang="en-US" altLang="en-US" sz="4000">
                <a:solidFill>
                  <a:srgbClr val="0070C0"/>
                </a:solidFill>
                <a:latin typeface="Times New Roman" panose="02020603050405020304" pitchFamily="18" charset="0"/>
                <a:cs typeface="Times New Roman" panose="02020603050405020304" pitchFamily="18" charset="0"/>
              </a:rPr>
              <a:t>Quan hệ giữa </a:t>
            </a:r>
            <a:r>
              <a:rPr lang="vi-VN" altLang="en-US" sz="4000">
                <a:solidFill>
                  <a:srgbClr val="0070C0"/>
                </a:solidFill>
                <a:latin typeface="Times New Roman" panose="02020603050405020304" pitchFamily="18" charset="0"/>
                <a:cs typeface="Times New Roman" panose="02020603050405020304" pitchFamily="18" charset="0"/>
              </a:rPr>
              <a:t>thông tin</a:t>
            </a:r>
            <a:r>
              <a:rPr lang="en-US" altLang="en-US" sz="4000">
                <a:solidFill>
                  <a:srgbClr val="0070C0"/>
                </a:solidFill>
                <a:latin typeface="Times New Roman" panose="02020603050405020304" pitchFamily="18" charset="0"/>
                <a:cs typeface="Times New Roman" panose="02020603050405020304" pitchFamily="18" charset="0"/>
              </a:rPr>
              <a:t> và dữ liệu</a:t>
            </a:r>
          </a:p>
        </p:txBody>
      </p:sp>
      <p:sp>
        <p:nvSpPr>
          <p:cNvPr id="20" name="TextBox 19">
            <a:extLst>
              <a:ext uri="{FF2B5EF4-FFF2-40B4-BE49-F238E27FC236}">
                <a16:creationId xmlns:a16="http://schemas.microsoft.com/office/drawing/2014/main" id="{5B3121E7-3D7C-4E25-8710-90F9B1BB36AB}"/>
              </a:ext>
            </a:extLst>
          </p:cNvPr>
          <p:cNvSpPr txBox="1">
            <a:spLocks noChangeArrowheads="1"/>
          </p:cNvSpPr>
          <p:nvPr/>
        </p:nvSpPr>
        <p:spPr bwMode="auto">
          <a:xfrm>
            <a:off x="1184188" y="1964661"/>
            <a:ext cx="10340135" cy="1538883"/>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600"/>
              </a:spcBef>
              <a:spcAft>
                <a:spcPts val="600"/>
              </a:spcAft>
              <a:defRPr/>
            </a:pPr>
            <a:r>
              <a:rPr lang="en-US" sz="2800" b="0" dirty="0">
                <a:latin typeface="Times New Roman" panose="02020603050405020304" pitchFamily="18" charset="0"/>
                <a:cs typeface="Times New Roman" panose="02020603050405020304" pitchFamily="18" charset="0"/>
              </a:rPr>
              <a:t>- Thông tin </a:t>
            </a:r>
            <a:r>
              <a:rPr lang="en-US" sz="2800" b="0" dirty="0" err="1">
                <a:latin typeface="Times New Roman" panose="02020603050405020304" pitchFamily="18" charset="0"/>
                <a:cs typeface="Times New Roman" panose="02020603050405020304" pitchFamily="18" charset="0"/>
              </a:rPr>
              <a:t>được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lưu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trữ</a:t>
            </a:r>
            <a:r>
              <a:rPr lang="en-US" sz="2800" b="0" dirty="0">
                <a:latin typeface="Times New Roman" panose="02020603050405020304" pitchFamily="18" charset="0"/>
                <a:cs typeface="Times New Roman" panose="02020603050405020304" pitchFamily="18" charset="0"/>
              </a:rPr>
              <a:t> hay </a:t>
            </a:r>
            <a:r>
              <a:rPr lang="en-US" sz="2800" b="0" dirty="0" err="1">
                <a:latin typeface="Times New Roman" panose="02020603050405020304" pitchFamily="18" charset="0"/>
                <a:cs typeface="Times New Roman" panose="02020603050405020304" pitchFamily="18" charset="0"/>
              </a:rPr>
              <a:t>gửi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dưới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dạng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dữ</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liệu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chữ</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và</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số</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dữ</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liệu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hình</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ảnh</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dữ</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liệu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âm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thanh</a:t>
            </a:r>
            <a:r>
              <a:rPr lang="en-US" sz="2800" b="0" dirty="0">
                <a:latin typeface="Times New Roman" panose="02020603050405020304" pitchFamily="18" charset="0"/>
                <a:cs typeface="Times New Roman" panose="02020603050405020304" pitchFamily="18" charset="0"/>
              </a:rPr>
              <a:t>.</a:t>
            </a:r>
          </a:p>
          <a:p>
            <a:pPr eaLnBrk="1" hangingPunct="1">
              <a:spcBef>
                <a:spcPts val="600"/>
              </a:spcBef>
              <a:spcAft>
                <a:spcPts val="600"/>
              </a:spcAft>
              <a:defRPr/>
            </a:pPr>
            <a:r>
              <a:rPr lang="en-US" sz="2800" b="0" dirty="0">
                <a:latin typeface="Times New Roman" panose="02020603050405020304" pitchFamily="18" charset="0"/>
                <a:cs typeface="Times New Roman" panose="02020603050405020304" pitchFamily="18" charset="0"/>
              </a:rPr>
              <a:t>=&gt; Thông tin </a:t>
            </a:r>
            <a:r>
              <a:rPr lang="en-US" sz="2800" b="0" dirty="0" err="1">
                <a:latin typeface="Times New Roman" panose="02020603050405020304" pitchFamily="18" charset="0"/>
                <a:cs typeface="Times New Roman" panose="02020603050405020304" pitchFamily="18" charset="0"/>
              </a:rPr>
              <a:t>có</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thể</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được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biểu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diễn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dưới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các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dạng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khác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nhau</a:t>
            </a:r>
            <a:endParaRPr lang="en-US" sz="2800" b="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1" name="Picture 18" descr="C:\Users\Administrator\Desktop\question\faq.gif">
            <a:extLst>
              <a:ext uri="{FF2B5EF4-FFF2-40B4-BE49-F238E27FC236}">
                <a16:creationId xmlns:a16="http://schemas.microsoft.com/office/drawing/2014/main" id="{FD5308E0-0D24-41C3-A39A-3A38329B7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3234" y="5955715"/>
            <a:ext cx="1418766" cy="73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2" name="TextBox 19">
            <a:extLst>
              <a:ext uri="{FF2B5EF4-FFF2-40B4-BE49-F238E27FC236}">
                <a16:creationId xmlns:a16="http://schemas.microsoft.com/office/drawing/2014/main" id="{53F6B257-F041-4948-B873-02E8422014B2}"/>
              </a:ext>
            </a:extLst>
          </p:cNvPr>
          <p:cNvSpPr txBox="1">
            <a:spLocks noChangeArrowheads="1"/>
          </p:cNvSpPr>
          <p:nvPr/>
        </p:nvSpPr>
        <p:spPr bwMode="auto">
          <a:xfrm>
            <a:off x="632665" y="206374"/>
            <a:ext cx="103401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vi-VN" altLang="en-US" sz="4000">
                <a:solidFill>
                  <a:srgbClr val="0070C0"/>
                </a:solidFill>
                <a:latin typeface="Times New Roman" panose="02020603050405020304" pitchFamily="18" charset="0"/>
                <a:cs typeface="Times New Roman" panose="02020603050405020304" pitchFamily="18" charset="0"/>
              </a:rPr>
              <a:t>2. </a:t>
            </a:r>
            <a:r>
              <a:rPr lang="en-US" altLang="en-US" sz="4000">
                <a:solidFill>
                  <a:srgbClr val="0070C0"/>
                </a:solidFill>
                <a:latin typeface="Times New Roman" panose="02020603050405020304" pitchFamily="18" charset="0"/>
                <a:cs typeface="Times New Roman" panose="02020603050405020304" pitchFamily="18" charset="0"/>
              </a:rPr>
              <a:t>Quan hệ giữa </a:t>
            </a:r>
            <a:r>
              <a:rPr lang="vi-VN" altLang="en-US" sz="4000">
                <a:solidFill>
                  <a:srgbClr val="0070C0"/>
                </a:solidFill>
                <a:latin typeface="Times New Roman" panose="02020603050405020304" pitchFamily="18" charset="0"/>
                <a:cs typeface="Times New Roman" panose="02020603050405020304" pitchFamily="18" charset="0"/>
              </a:rPr>
              <a:t>thông tin</a:t>
            </a:r>
            <a:r>
              <a:rPr lang="en-US" altLang="en-US" sz="4000">
                <a:solidFill>
                  <a:srgbClr val="0070C0"/>
                </a:solidFill>
                <a:latin typeface="Times New Roman" panose="02020603050405020304" pitchFamily="18" charset="0"/>
                <a:cs typeface="Times New Roman" panose="02020603050405020304" pitchFamily="18" charset="0"/>
              </a:rPr>
              <a:t> và dữ liệu</a:t>
            </a:r>
          </a:p>
        </p:txBody>
      </p:sp>
      <p:sp>
        <p:nvSpPr>
          <p:cNvPr id="22" name="TextBox 21">
            <a:extLst>
              <a:ext uri="{FF2B5EF4-FFF2-40B4-BE49-F238E27FC236}">
                <a16:creationId xmlns:a16="http://schemas.microsoft.com/office/drawing/2014/main" id="{A142F706-5FB0-4730-9667-2D2A38B773D6}"/>
              </a:ext>
            </a:extLst>
          </p:cNvPr>
          <p:cNvSpPr txBox="1">
            <a:spLocks noChangeArrowheads="1"/>
          </p:cNvSpPr>
          <p:nvPr/>
        </p:nvSpPr>
        <p:spPr bwMode="auto">
          <a:xfrm>
            <a:off x="797422" y="1081076"/>
            <a:ext cx="8382000" cy="52322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800">
                <a:solidFill>
                  <a:schemeClr val="accent4">
                    <a:lumMod val="75000"/>
                  </a:schemeClr>
                </a:solidFill>
                <a:latin typeface="Times New Roman" panose="02020603050405020304" pitchFamily="18" charset="0"/>
                <a:cs typeface="Times New Roman" panose="02020603050405020304" pitchFamily="18" charset="0"/>
              </a:rPr>
              <a:t>b) Từ dữ liệu đến thông tin</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5BAFAB05-12F5-470A-8B63-266E20C51608}"/>
              </a:ext>
            </a:extLst>
          </p:cNvPr>
          <p:cNvSpPr txBox="1">
            <a:spLocks noChangeArrowheads="1"/>
          </p:cNvSpPr>
          <p:nvPr/>
        </p:nvSpPr>
        <p:spPr bwMode="auto">
          <a:xfrm>
            <a:off x="678384" y="5025557"/>
            <a:ext cx="11056416" cy="95410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eaLnBrk="1" hangingPunct="1">
              <a:buFont typeface="Symbol" panose="05050102010706020507" pitchFamily="18" charset="2"/>
              <a:buChar char="Þ"/>
              <a:defRPr/>
            </a:pPr>
            <a:r>
              <a:rPr lang="en-US" sz="2800" b="0">
                <a:latin typeface="Times New Roman" panose="02020603050405020304" pitchFamily="18" charset="0"/>
                <a:cs typeface="Times New Roman" panose="02020603050405020304" pitchFamily="18" charset="0"/>
              </a:rPr>
              <a:t>Dữ liệu được thu thập và sử dụng để từ đó rút ra thông tin, từ dữ liệu đầu vào có thể rút ra nhiều thông tin khác nhau</a:t>
            </a:r>
          </a:p>
        </p:txBody>
      </p:sp>
      <p:sp>
        <p:nvSpPr>
          <p:cNvPr id="10" name="TextBox 9">
            <a:extLst>
              <a:ext uri="{FF2B5EF4-FFF2-40B4-BE49-F238E27FC236}">
                <a16:creationId xmlns:a16="http://schemas.microsoft.com/office/drawing/2014/main" id="{BCED0CF4-AFCD-40A4-883D-50663DE7B6B7}"/>
              </a:ext>
            </a:extLst>
          </p:cNvPr>
          <p:cNvSpPr txBox="1"/>
          <p:nvPr/>
        </p:nvSpPr>
        <p:spPr>
          <a:xfrm>
            <a:off x="678384" y="1782397"/>
            <a:ext cx="11056415" cy="954107"/>
          </a:xfrm>
          <a:prstGeom prst="rect">
            <a:avLst/>
          </a:prstGeom>
          <a:noFill/>
        </p:spPr>
        <p:txBody>
          <a:bodyPr wrap="square">
            <a:spAutoFit/>
          </a:bodyPr>
          <a:lstStyle/>
          <a:p>
            <a:pPr marL="457200" indent="-457200" algn="just" eaLnBrk="1" hangingPunct="1">
              <a:buFontTx/>
              <a:buChar char="-"/>
              <a:defRPr/>
            </a:pPr>
            <a:r>
              <a:rPr lang="en-US" sz="2800" b="0">
                <a:latin typeface="Times New Roman" panose="02020603050405020304" pitchFamily="18" charset="0"/>
                <a:cs typeface="Times New Roman" panose="02020603050405020304" pitchFamily="18" charset="0"/>
              </a:rPr>
              <a:t>Ví dụ: An báo tin cho Hoàng bằng một mảnh giấy viết tay: “Hoàng ơi, tan học chờ tớ ở cổng trường nhé!”</a:t>
            </a:r>
          </a:p>
        </p:txBody>
      </p:sp>
      <p:sp>
        <p:nvSpPr>
          <p:cNvPr id="11" name="TextBox 10">
            <a:extLst>
              <a:ext uri="{FF2B5EF4-FFF2-40B4-BE49-F238E27FC236}">
                <a16:creationId xmlns:a16="http://schemas.microsoft.com/office/drawing/2014/main" id="{3900E615-2B6E-4798-B377-6A1058197072}"/>
              </a:ext>
            </a:extLst>
          </p:cNvPr>
          <p:cNvSpPr txBox="1">
            <a:spLocks noChangeArrowheads="1"/>
          </p:cNvSpPr>
          <p:nvPr/>
        </p:nvSpPr>
        <p:spPr bwMode="auto">
          <a:xfrm>
            <a:off x="797422" y="2899174"/>
            <a:ext cx="11056416" cy="196977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eaLnBrk="1" hangingPunct="1">
              <a:spcBef>
                <a:spcPts val="600"/>
              </a:spcBef>
              <a:spcAft>
                <a:spcPts val="600"/>
              </a:spcAft>
              <a:buFont typeface="Symbol" panose="05050102010706020507" pitchFamily="18" charset="2"/>
              <a:buChar char="Þ"/>
              <a:defRPr/>
            </a:pPr>
            <a:r>
              <a:rPr lang="en-US" sz="2800" b="0">
                <a:latin typeface="Times New Roman" panose="02020603050405020304" pitchFamily="18" charset="0"/>
                <a:cs typeface="Times New Roman" panose="02020603050405020304" pitchFamily="18" charset="0"/>
              </a:rPr>
              <a:t>Dòng chữ là dữ liệu văn bản, là thông tin dưới dạng chữ. =&gt; Người đọc biết được thông tin</a:t>
            </a:r>
          </a:p>
          <a:p>
            <a:pPr marL="457200" indent="-457200" algn="just" eaLnBrk="1" hangingPunct="1">
              <a:spcBef>
                <a:spcPts val="600"/>
              </a:spcBef>
              <a:spcAft>
                <a:spcPts val="600"/>
              </a:spcAft>
              <a:buFont typeface="Symbol" panose="05050102010706020507" pitchFamily="18" charset="2"/>
              <a:buChar char="Þ"/>
              <a:defRPr/>
            </a:pPr>
            <a:r>
              <a:rPr lang="en-US" sz="2800" b="0">
                <a:latin typeface="Times New Roman" panose="02020603050405020304" pitchFamily="18" charset="0"/>
                <a:cs typeface="Times New Roman" panose="02020603050405020304" pitchFamily="18" charset="0"/>
              </a:rPr>
              <a:t>Dữ liệu là: văn bản chữ và số, hình vẽ, hình ảnh, âm thanh, đoạn video, … Dữ liệu là nguồn thông tin</a:t>
            </a:r>
          </a:p>
        </p:txBody>
      </p:sp>
    </p:spTree>
    <p:custDataLst>
      <p:tags r:id="rId1"/>
    </p:custDataLst>
    <p:extLst>
      <p:ext uri="{BB962C8B-B14F-4D97-AF65-F5344CB8AC3E}">
        <p14:creationId xmlns:p14="http://schemas.microsoft.com/office/powerpoint/2010/main" val="398293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16">
            <a:extLst>
              <a:ext uri="{FF2B5EF4-FFF2-40B4-BE49-F238E27FC236}">
                <a16:creationId xmlns:a16="http://schemas.microsoft.com/office/drawing/2014/main" id="{72A2E609-B40B-4C38-83FB-306999FECE69}"/>
              </a:ext>
            </a:extLst>
          </p:cNvPr>
          <p:cNvSpPr/>
          <p:nvPr/>
        </p:nvSpPr>
        <p:spPr>
          <a:xfrm>
            <a:off x="2895600" y="1371600"/>
            <a:ext cx="6400800" cy="3048000"/>
          </a:xfrm>
          <a:prstGeom prst="cloudCallout">
            <a:avLst>
              <a:gd name="adj1" fmla="val -62766"/>
              <a:gd name="adj2" fmla="val 79874"/>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sz="3200" b="0">
                <a:solidFill>
                  <a:schemeClr val="accent2"/>
                </a:solidFill>
                <a:latin typeface="Times New Roman" panose="02020603050405020304" pitchFamily="18" charset="0"/>
                <a:cs typeface="Times New Roman" panose="02020603050405020304" pitchFamily="18" charset="0"/>
              </a:rPr>
              <a:t>Theo em, “xử lí dữ liệu” và “xử lí thông tin” có gì khác nhau?</a:t>
            </a:r>
          </a:p>
        </p:txBody>
      </p:sp>
    </p:spTree>
    <p:extLst>
      <p:ext uri="{BB962C8B-B14F-4D97-AF65-F5344CB8AC3E}">
        <p14:creationId xmlns:p14="http://schemas.microsoft.com/office/powerpoint/2010/main" val="138818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77CFE86-5EAA-46AA-8D7D-678A68829C58}"/>
              </a:ext>
            </a:extLst>
          </p:cNvPr>
          <p:cNvSpPr txBox="1">
            <a:spLocks noChangeArrowheads="1"/>
          </p:cNvSpPr>
          <p:nvPr/>
        </p:nvSpPr>
        <p:spPr bwMode="auto">
          <a:xfrm>
            <a:off x="859975" y="1065371"/>
            <a:ext cx="8305800" cy="661207"/>
          </a:xfrm>
          <a:prstGeom prst="rect">
            <a:avLst/>
          </a:prstGeom>
          <a:noFill/>
          <a:ln>
            <a:noFill/>
          </a:ln>
        </p:spPr>
        <p:txBody>
          <a:bodyPr>
            <a:spAutoFit/>
          </a:bodyPr>
          <a:lstStyle>
            <a:lvl1pPr marL="285750" indent="-2857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Font typeface="Arial" panose="020B0604020202020204" pitchFamily="34" charset="0"/>
              <a:buChar char="•"/>
              <a:defRPr/>
            </a:pPr>
            <a:r>
              <a:rPr lang="en-US" sz="2800">
                <a:solidFill>
                  <a:schemeClr val="accent4">
                    <a:lumMod val="75000"/>
                  </a:schemeClr>
                </a:solidFill>
                <a:latin typeface="Times New Roman" panose="02020603050405020304" pitchFamily="18" charset="0"/>
                <a:cs typeface="Times New Roman" panose="02020603050405020304" pitchFamily="18" charset="0"/>
              </a:rPr>
              <a:t>Xét bài toán: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49706BC-3A77-45C9-8C5E-147CC06FCF01}"/>
              </a:ext>
            </a:extLst>
          </p:cNvPr>
          <p:cNvSpPr txBox="1">
            <a:spLocks noChangeArrowheads="1"/>
          </p:cNvSpPr>
          <p:nvPr/>
        </p:nvSpPr>
        <p:spPr bwMode="auto">
          <a:xfrm>
            <a:off x="712922" y="4419600"/>
            <a:ext cx="2819400" cy="523220"/>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a:latin typeface="Times New Roman" panose="02020603050405020304" pitchFamily="18" charset="0"/>
                <a:cs typeface="Times New Roman" panose="02020603050405020304" pitchFamily="18" charset="0"/>
              </a:rPr>
              <a:t>Dữ liệu đầu vào</a:t>
            </a:r>
            <a:endParaRPr lang="en-US" sz="2800" dirty="0">
              <a:latin typeface="Times New Roman" panose="02020603050405020304" pitchFamily="18" charset="0"/>
              <a:cs typeface="Times New Roman" panose="02020603050405020304" pitchFamily="18" charset="0"/>
            </a:endParaRPr>
          </a:p>
        </p:txBody>
      </p:sp>
      <p:pic>
        <p:nvPicPr>
          <p:cNvPr id="23556" name="Picture 26">
            <a:extLst>
              <a:ext uri="{FF2B5EF4-FFF2-40B4-BE49-F238E27FC236}">
                <a16:creationId xmlns:a16="http://schemas.microsoft.com/office/drawing/2014/main" id="{E7C190F3-F57C-4D5D-BD4E-A355ED7C20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21047" y="5684310"/>
            <a:ext cx="118586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A5B436AD-BBC6-4A97-9729-6042B3DE0CDD}"/>
              </a:ext>
            </a:extLst>
          </p:cNvPr>
          <p:cNvSpPr txBox="1">
            <a:spLocks noChangeArrowheads="1"/>
          </p:cNvSpPr>
          <p:nvPr/>
        </p:nvSpPr>
        <p:spPr bwMode="auto">
          <a:xfrm>
            <a:off x="4765959" y="4419600"/>
            <a:ext cx="2819400" cy="523220"/>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a:latin typeface="Times New Roman" panose="02020603050405020304" pitchFamily="18" charset="0"/>
                <a:cs typeface="Times New Roman" panose="02020603050405020304" pitchFamily="18" charset="0"/>
              </a:rPr>
              <a:t>Xử lí thông tin</a:t>
            </a:r>
            <a:endParaRPr lang="en-US"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17D4063-C48A-4532-87F6-B7A1B50CB86B}"/>
              </a:ext>
            </a:extLst>
          </p:cNvPr>
          <p:cNvSpPr txBox="1">
            <a:spLocks noChangeArrowheads="1"/>
          </p:cNvSpPr>
          <p:nvPr/>
        </p:nvSpPr>
        <p:spPr bwMode="auto">
          <a:xfrm>
            <a:off x="8521836" y="4419600"/>
            <a:ext cx="3116560" cy="523220"/>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a:latin typeface="Times New Roman" panose="02020603050405020304" pitchFamily="18" charset="0"/>
                <a:cs typeface="Times New Roman" panose="02020603050405020304" pitchFamily="18" charset="0"/>
              </a:rPr>
              <a:t>Thông tin hữu ích</a:t>
            </a:r>
            <a:endParaRPr lang="en-US" sz="2800" dirty="0">
              <a:latin typeface="Times New Roman" panose="02020603050405020304" pitchFamily="18"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080F628C-773C-428D-BDDC-218E01FC2D74}"/>
              </a:ext>
            </a:extLst>
          </p:cNvPr>
          <p:cNvCxnSpPr>
            <a:stCxn id="8" idx="3"/>
            <a:endCxn id="10" idx="1"/>
          </p:cNvCxnSpPr>
          <p:nvPr/>
        </p:nvCxnSpPr>
        <p:spPr>
          <a:xfrm>
            <a:off x="3532322" y="4681210"/>
            <a:ext cx="12336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D53C302-E980-4F74-9E88-1E82E1A26B47}"/>
              </a:ext>
            </a:extLst>
          </p:cNvPr>
          <p:cNvCxnSpPr/>
          <p:nvPr/>
        </p:nvCxnSpPr>
        <p:spPr>
          <a:xfrm>
            <a:off x="7731260" y="4681210"/>
            <a:ext cx="7315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6C4B5A3-067D-4CF0-AAD1-64ECAF6C71A7}"/>
              </a:ext>
            </a:extLst>
          </p:cNvPr>
          <p:cNvSpPr txBox="1"/>
          <p:nvPr/>
        </p:nvSpPr>
        <p:spPr>
          <a:xfrm>
            <a:off x="875215" y="2046823"/>
            <a:ext cx="10763181" cy="2034660"/>
          </a:xfrm>
          <a:prstGeom prst="rect">
            <a:avLst/>
          </a:prstGeom>
          <a:noFill/>
        </p:spPr>
        <p:txBody>
          <a:bodyPr wrap="square">
            <a:spAutoFit/>
          </a:bodyPr>
          <a:lstStyle/>
          <a:p>
            <a:pPr marL="0" marR="0" algn="just">
              <a:lnSpc>
                <a:spcPct val="115000"/>
              </a:lnSpc>
              <a:spcBef>
                <a:spcPts val="0"/>
              </a:spcBef>
              <a:spcAft>
                <a:spcPts val="0"/>
              </a:spcAft>
            </a:pPr>
            <a:r>
              <a:rPr lang="en-US" sz="2800" b="0">
                <a:effectLst/>
                <a:latin typeface="Times New Roman" panose="02020603050405020304" pitchFamily="18" charset="0"/>
                <a:ea typeface="Calibri" panose="020F0502020204030204" pitchFamily="34" charset="0"/>
                <a:cs typeface="Arial" panose="020B0604020202020204" pitchFamily="34" charset="0"/>
              </a:rPr>
              <a:t>“Từ bảng điểm tổng kết các môn học của học sinh cả lớp, giáo viên cần tìm ra những học sinh xứng đáng được khen thưởng vì có thành tích học tập xuất sắc. Thông tin ta cần tìm là: Những học sinh xứng đáng được khen thưởng.</a:t>
            </a:r>
            <a:endParaRPr lang="en-US" sz="2400" b="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E564640-D8C8-430B-B615-7E2D1FAF1BB7}"/>
              </a:ext>
            </a:extLst>
          </p:cNvPr>
          <p:cNvSpPr txBox="1">
            <a:spLocks noChangeArrowheads="1"/>
          </p:cNvSpPr>
          <p:nvPr/>
        </p:nvSpPr>
        <p:spPr bwMode="auto">
          <a:xfrm>
            <a:off x="1943100" y="5353706"/>
            <a:ext cx="8305800" cy="661207"/>
          </a:xfrm>
          <a:prstGeom prst="rect">
            <a:avLst/>
          </a:prstGeom>
          <a:noFill/>
          <a:ln>
            <a:noFill/>
          </a:ln>
        </p:spPr>
        <p:txBody>
          <a:bodyPr>
            <a:spAutoFit/>
          </a:bodyPr>
          <a:lstStyle>
            <a:lvl1pPr marL="285750" indent="-2857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eaLnBrk="1" hangingPunct="1">
              <a:lnSpc>
                <a:spcPct val="150000"/>
              </a:lnSpc>
              <a:defRPr/>
            </a:pPr>
            <a:r>
              <a:rPr lang="en-US" sz="2800" b="0" i="1">
                <a:solidFill>
                  <a:srgbClr val="0000FF"/>
                </a:solidFill>
                <a:latin typeface="Times New Roman" panose="02020603050405020304" pitchFamily="18" charset="0"/>
                <a:cs typeface="Times New Roman" panose="02020603050405020304" pitchFamily="18" charset="0"/>
              </a:rPr>
              <a:t>Hình 1. Rút ra thông tin từ dữ liệu </a:t>
            </a:r>
            <a:endParaRPr lang="en-US" sz="2800" b="0" i="1" dirty="0">
              <a:solidFill>
                <a:srgbClr val="0000FF"/>
              </a:solidFill>
              <a:latin typeface="Times New Roman" panose="02020603050405020304" pitchFamily="18" charset="0"/>
              <a:cs typeface="Times New Roman" panose="02020603050405020304" pitchFamily="18" charset="0"/>
            </a:endParaRPr>
          </a:p>
        </p:txBody>
      </p:sp>
      <p:sp>
        <p:nvSpPr>
          <p:cNvPr id="2" name="TextBox 9">
            <a:extLst>
              <a:ext uri="{FF2B5EF4-FFF2-40B4-BE49-F238E27FC236}">
                <a16:creationId xmlns:a16="http://schemas.microsoft.com/office/drawing/2014/main" id="{EBE81229-81E1-D7B9-1429-97835B05DB12}"/>
              </a:ext>
            </a:extLst>
          </p:cNvPr>
          <p:cNvSpPr txBox="1">
            <a:spLocks noChangeArrowheads="1"/>
          </p:cNvSpPr>
          <p:nvPr/>
        </p:nvSpPr>
        <p:spPr bwMode="auto">
          <a:xfrm>
            <a:off x="609600" y="346392"/>
            <a:ext cx="697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vi-VN"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Bài</a:t>
            </a:r>
            <a:r>
              <a:rPr lang="en-US"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toán</a:t>
            </a:r>
            <a:r>
              <a:rPr lang="en-US"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xử</a:t>
            </a:r>
            <a:r>
              <a:rPr lang="en-US"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lí</a:t>
            </a:r>
            <a:r>
              <a:rPr lang="en-US" altLang="en-US" sz="4000" dirty="0">
                <a:solidFill>
                  <a:srgbClr val="0070C0"/>
                </a:solidFill>
                <a:latin typeface="Times New Roman" panose="02020603050405020304" pitchFamily="18" charset="0"/>
                <a:cs typeface="Times New Roman" panose="02020603050405020304" pitchFamily="18" charset="0"/>
              </a:rPr>
              <a:t> </a:t>
            </a:r>
            <a:r>
              <a:rPr lang="vi-VN" altLang="en-US" sz="4000" dirty="0">
                <a:solidFill>
                  <a:srgbClr val="0070C0"/>
                </a:solidFill>
                <a:latin typeface="Times New Roman" panose="02020603050405020304" pitchFamily="18" charset="0"/>
                <a:cs typeface="Times New Roman" panose="02020603050405020304" pitchFamily="18" charset="0"/>
              </a:rPr>
              <a:t>thông tin</a:t>
            </a:r>
            <a:endParaRPr lang="en-US" altLang="en-US" sz="4000" dirty="0">
              <a:solidFill>
                <a:srgbClr val="0070C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26">
            <a:extLst>
              <a:ext uri="{FF2B5EF4-FFF2-40B4-BE49-F238E27FC236}">
                <a16:creationId xmlns:a16="http://schemas.microsoft.com/office/drawing/2014/main" id="{E7C190F3-F57C-4D5D-BD4E-A355ED7C20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21047" y="5684310"/>
            <a:ext cx="118586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9">
            <a:extLst>
              <a:ext uri="{FF2B5EF4-FFF2-40B4-BE49-F238E27FC236}">
                <a16:creationId xmlns:a16="http://schemas.microsoft.com/office/drawing/2014/main" id="{FE37DDBA-3F2B-4DEB-8905-942DB19594AF}"/>
              </a:ext>
            </a:extLst>
          </p:cNvPr>
          <p:cNvSpPr txBox="1">
            <a:spLocks noChangeArrowheads="1"/>
          </p:cNvSpPr>
          <p:nvPr/>
        </p:nvSpPr>
        <p:spPr bwMode="auto">
          <a:xfrm>
            <a:off x="609600" y="346392"/>
            <a:ext cx="697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vi-VN"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Bài</a:t>
            </a:r>
            <a:r>
              <a:rPr lang="en-US"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toán</a:t>
            </a:r>
            <a:r>
              <a:rPr lang="en-US"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xử</a:t>
            </a:r>
            <a:r>
              <a:rPr lang="en-US"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lí</a:t>
            </a:r>
            <a:r>
              <a:rPr lang="en-US" altLang="en-US" sz="4000" dirty="0">
                <a:solidFill>
                  <a:srgbClr val="0070C0"/>
                </a:solidFill>
                <a:latin typeface="Times New Roman" panose="02020603050405020304" pitchFamily="18" charset="0"/>
                <a:cs typeface="Times New Roman" panose="02020603050405020304" pitchFamily="18" charset="0"/>
              </a:rPr>
              <a:t> </a:t>
            </a:r>
            <a:r>
              <a:rPr lang="vi-VN" altLang="en-US" sz="4000" dirty="0">
                <a:solidFill>
                  <a:srgbClr val="0070C0"/>
                </a:solidFill>
                <a:latin typeface="Times New Roman" panose="02020603050405020304" pitchFamily="18" charset="0"/>
                <a:cs typeface="Times New Roman" panose="02020603050405020304" pitchFamily="18" charset="0"/>
              </a:rPr>
              <a:t>thông tin</a:t>
            </a:r>
            <a:endParaRPr lang="en-US" altLang="en-US" sz="4000" dirty="0">
              <a:solidFill>
                <a:srgbClr val="0070C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E3CE2D9-3E18-48AE-9327-79940111D420}"/>
              </a:ext>
            </a:extLst>
          </p:cNvPr>
          <p:cNvSpPr txBox="1">
            <a:spLocks noChangeArrowheads="1"/>
          </p:cNvSpPr>
          <p:nvPr/>
        </p:nvSpPr>
        <p:spPr bwMode="auto">
          <a:xfrm>
            <a:off x="609600" y="1371600"/>
            <a:ext cx="10728177" cy="4431983"/>
          </a:xfrm>
          <a:prstGeom prst="rect">
            <a:avLst/>
          </a:prstGeom>
          <a:noFill/>
          <a:ln>
            <a:noFill/>
          </a:ln>
        </p:spPr>
        <p:txBody>
          <a:bodyPr wrap="square">
            <a:spAutoFit/>
          </a:bodyPr>
          <a:lstStyle>
            <a:lvl1pPr marL="285750" indent="-2857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a:spcBef>
                <a:spcPts val="600"/>
              </a:spcBef>
              <a:spcAft>
                <a:spcPts val="600"/>
              </a:spcAft>
            </a:pPr>
            <a:r>
              <a:rPr lang="en-US" sz="2800" b="0">
                <a:latin typeface="Times New Roman" panose="02020603050405020304" pitchFamily="18" charset="0"/>
                <a:cs typeface="Times New Roman" panose="02020603050405020304" pitchFamily="18" charset="0"/>
              </a:rPr>
              <a:t>- Quá trình xử lí dữ liệu đầu vào để rút ra thông tin muốn biết có thể chia ra nhiều bước, thành nhiều bài toán, như một chuỗi bài toán liên tiếp. Đầu ra của bước trước là đầu vào cho bước sau. Kết quả cuối cùng là thông tin ta muốn có.</a:t>
            </a:r>
          </a:p>
          <a:p>
            <a:pPr lvl="0" algn="just">
              <a:spcBef>
                <a:spcPts val="600"/>
              </a:spcBef>
              <a:spcAft>
                <a:spcPts val="600"/>
              </a:spcAft>
            </a:pPr>
            <a:r>
              <a:rPr lang="en-US" sz="2800" b="0">
                <a:latin typeface="Times New Roman" panose="02020603050405020304" pitchFamily="18" charset="0"/>
                <a:cs typeface="Times New Roman" panose="02020603050405020304" pitchFamily="18" charset="0"/>
              </a:rPr>
              <a:t>- Với con người, “xử lí dữ liệu để có thông tin” và “xử lí thông tin để ra quyết định” là nói đến hai bước của của quá trình giải quyết một vấn đề.</a:t>
            </a:r>
          </a:p>
          <a:p>
            <a:pPr algn="just">
              <a:spcBef>
                <a:spcPts val="600"/>
              </a:spcBef>
              <a:spcAft>
                <a:spcPts val="600"/>
              </a:spcAft>
            </a:pPr>
            <a:r>
              <a:rPr lang="en-US" sz="2800" b="0">
                <a:latin typeface="Times New Roman" panose="02020603050405020304" pitchFamily="18" charset="0"/>
                <a:cs typeface="Times New Roman" panose="02020603050405020304" pitchFamily="18" charset="0"/>
              </a:rPr>
              <a:t>+ Bước 1: thu thập các thông tin cần thiết</a:t>
            </a:r>
          </a:p>
          <a:p>
            <a:pPr algn="just">
              <a:spcBef>
                <a:spcPts val="600"/>
              </a:spcBef>
              <a:spcAft>
                <a:spcPts val="600"/>
              </a:spcAft>
            </a:pPr>
            <a:r>
              <a:rPr lang="en-US" sz="2800" b="0">
                <a:latin typeface="Times New Roman" panose="02020603050405020304" pitchFamily="18" charset="0"/>
                <a:cs typeface="Times New Roman" panose="02020603050405020304" pitchFamily="18" charset="0"/>
              </a:rPr>
              <a:t>+ Bước 2: Xử lí thông tin và ra quyết định</a:t>
            </a:r>
            <a:endParaRPr lang="en-US" sz="2800" b="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1933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63C11138-F956-4D78-8697-48A2A6F15FC1}"/>
              </a:ext>
            </a:extLst>
          </p:cNvPr>
          <p:cNvSpPr>
            <a:spLocks noGrp="1" noChangeArrowheads="1"/>
          </p:cNvSpPr>
          <p:nvPr>
            <p:ph type="subTitle" idx="1"/>
          </p:nvPr>
        </p:nvSpPr>
        <p:spPr>
          <a:xfrm>
            <a:off x="800100" y="1828800"/>
            <a:ext cx="10591800" cy="2514600"/>
          </a:xfrm>
        </p:spPr>
        <p:txBody>
          <a:bodyPr>
            <a:normAutofit/>
          </a:bodyPr>
          <a:lstStyle/>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 Thông tin có thể được biểu diễn dưới các dạng khác nhau.</a:t>
            </a:r>
          </a:p>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 Trong lưu trữ và trao đổi thông tin của con người, thông tin là nội dung, dữ liệu là hình thức thể hiện; dữ liệu là thông tin dưới dạng chứa trong phương tiện mang tin.</a:t>
            </a:r>
          </a:p>
        </p:txBody>
      </p:sp>
      <p:sp>
        <p:nvSpPr>
          <p:cNvPr id="25603" name="Picture 4" descr="C:\Users\Administrator\Desktop\question\Man-With-Question-04.png">
            <a:extLst>
              <a:ext uri="{FF2B5EF4-FFF2-40B4-BE49-F238E27FC236}">
                <a16:creationId xmlns:a16="http://schemas.microsoft.com/office/drawing/2014/main" id="{B79B5180-3D21-4A89-ADFD-DDADA7DD21BB}"/>
              </a:ext>
            </a:extLst>
          </p:cNvPr>
          <p:cNvSpPr>
            <a:spLocks noChangeAspect="1" noChangeArrowheads="1"/>
          </p:cNvSpPr>
          <p:nvPr/>
        </p:nvSpPr>
        <p:spPr bwMode="auto">
          <a:xfrm>
            <a:off x="-8191500" y="-10858500"/>
            <a:ext cx="28575000" cy="285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7" name="Rectangle 6">
            <a:extLst>
              <a:ext uri="{FF2B5EF4-FFF2-40B4-BE49-F238E27FC236}">
                <a16:creationId xmlns:a16="http://schemas.microsoft.com/office/drawing/2014/main" id="{5E408E13-A866-4325-9F46-88AB00E4EE8A}"/>
              </a:ext>
            </a:extLst>
          </p:cNvPr>
          <p:cNvSpPr/>
          <p:nvPr/>
        </p:nvSpPr>
        <p:spPr>
          <a:xfrm>
            <a:off x="6178" y="5520294"/>
            <a:ext cx="984422" cy="1337705"/>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639" name="TextBox 7">
            <a:extLst>
              <a:ext uri="{FF2B5EF4-FFF2-40B4-BE49-F238E27FC236}">
                <a16:creationId xmlns:a16="http://schemas.microsoft.com/office/drawing/2014/main" id="{BEF65E22-F1F6-4C18-9C2A-FFACDAF4F00A}"/>
              </a:ext>
            </a:extLst>
          </p:cNvPr>
          <p:cNvSpPr txBox="1">
            <a:spLocks noChangeArrowheads="1"/>
          </p:cNvSpPr>
          <p:nvPr/>
        </p:nvSpPr>
        <p:spPr bwMode="auto">
          <a:xfrm>
            <a:off x="685800" y="457200"/>
            <a:ext cx="9372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dirty="0">
                <a:solidFill>
                  <a:srgbClr val="0070C0"/>
                </a:solidFill>
                <a:latin typeface="Times New Roman" panose="02020603050405020304" pitchFamily="18" charset="0"/>
                <a:cs typeface="Times New Roman" panose="02020603050405020304" pitchFamily="18" charset="0"/>
              </a:rPr>
              <a:t>3</a:t>
            </a:r>
            <a:r>
              <a:rPr lang="vi-VN"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Phân</a:t>
            </a:r>
            <a:r>
              <a:rPr lang="en-US"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biệt</a:t>
            </a:r>
            <a:r>
              <a:rPr lang="en-US"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dữ</a:t>
            </a:r>
            <a:r>
              <a:rPr lang="en-US"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liệu</a:t>
            </a:r>
            <a:r>
              <a:rPr lang="en-US"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với</a:t>
            </a:r>
            <a:r>
              <a:rPr lang="en-US"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thông</a:t>
            </a:r>
            <a:r>
              <a:rPr lang="en-US" altLang="en-US" sz="4000" dirty="0">
                <a:solidFill>
                  <a:srgbClr val="0070C0"/>
                </a:solidFill>
                <a:latin typeface="Times New Roman" panose="02020603050405020304" pitchFamily="18" charset="0"/>
                <a:cs typeface="Times New Roman" panose="02020603050405020304" pitchFamily="18" charset="0"/>
              </a:rPr>
              <a:t> tin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AUDIO_BITRATE" val="0"/>
  <p:tag name="GENSWF_ADVANCE_TIME" val="0.84"/>
  <p:tag name="ISPRING_SLIDE_INDENT_LEVEL" val="0"/>
  <p:tag name="ISPRING_CUSTOM_TIMING_USED" val="0"/>
</p:tagLst>
</file>

<file path=ppt/tags/tag10.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9.xml><?xml version="1.0" encoding="utf-8"?>
<p:tagLst xmlns:a="http://schemas.openxmlformats.org/drawingml/2006/main" xmlns:r="http://schemas.openxmlformats.org/officeDocument/2006/relationships" xmlns:p="http://schemas.openxmlformats.org/presentationml/2006/main">
  <p:tag name="ISPRING_AUDIO_BITRATE"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Mountain Top</Template>
  <TotalTime>2736</TotalTime>
  <Words>1368</Words>
  <Application>Microsoft Office PowerPoint</Application>
  <PresentationFormat>Màn hình rộng</PresentationFormat>
  <Paragraphs>87</Paragraphs>
  <Slides>18</Slides>
  <Notes>10</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18</vt:i4>
      </vt:variant>
    </vt:vector>
  </HeadingPairs>
  <TitlesOfParts>
    <vt:vector size="25" baseType="lpstr">
      <vt:lpstr>Times New Roman</vt:lpstr>
      <vt:lpstr>Symbol</vt:lpstr>
      <vt:lpstr>Calibri Light</vt:lpstr>
      <vt:lpstr>Arial</vt:lpstr>
      <vt:lpstr>Calibri</vt:lpstr>
      <vt:lpstr>Times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Trả lời câu hỏi</vt:lpstr>
      <vt:lpstr>Câu 3: Từ ví dụ trong bài học đầu vào là bảng điểm tổng kết các môn học của học sinh cả lớp, em hãy kể thêm những thông tin có thể rút ra. Gợi ý: Em hãy nêu ra một, hai mục đích xử lí thông tin khác.</vt:lpstr>
      <vt:lpstr>Câu 4: Con người làm gì khi muốn lưu trữ hay trao đổi thông tin? Câu 5. Em hãy cho biết các bước xử lí thông tin của máy tính hay một hệ thống xử lí thông tin nói chung.</vt:lpstr>
    </vt:vector>
  </TitlesOfParts>
  <Company>PDP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Bµi 2 : Th«ng tin vµ c¸ch biÓu biÔn th«ng tin</dc:title>
  <dc:creator>Soncan</dc:creator>
  <cp:lastModifiedBy>Mận Hoàng</cp:lastModifiedBy>
  <cp:revision>131</cp:revision>
  <dcterms:created xsi:type="dcterms:W3CDTF">2006-04-02T00:04:42Z</dcterms:created>
  <dcterms:modified xsi:type="dcterms:W3CDTF">2023-09-13T03:20:44Z</dcterms:modified>
</cp:coreProperties>
</file>