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24"/>
  </p:notesMasterIdLst>
  <p:sldIdLst>
    <p:sldId id="257" r:id="rId2"/>
    <p:sldId id="364" r:id="rId3"/>
    <p:sldId id="256" r:id="rId4"/>
    <p:sldId id="528" r:id="rId5"/>
    <p:sldId id="330" r:id="rId6"/>
    <p:sldId id="285" r:id="rId7"/>
    <p:sldId id="331" r:id="rId8"/>
    <p:sldId id="366" r:id="rId9"/>
    <p:sldId id="365" r:id="rId10"/>
    <p:sldId id="367" r:id="rId11"/>
    <p:sldId id="355" r:id="rId12"/>
    <p:sldId id="311" r:id="rId13"/>
    <p:sldId id="530" r:id="rId14"/>
    <p:sldId id="361" r:id="rId15"/>
    <p:sldId id="360" r:id="rId16"/>
    <p:sldId id="345" r:id="rId17"/>
    <p:sldId id="368" r:id="rId18"/>
    <p:sldId id="369" r:id="rId19"/>
    <p:sldId id="370" r:id="rId20"/>
    <p:sldId id="270" r:id="rId21"/>
    <p:sldId id="363" r:id="rId22"/>
    <p:sldId id="362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A8EE"/>
    <a:srgbClr val="0000FF"/>
    <a:srgbClr val="5B5B5B"/>
    <a:srgbClr val="2A3D52"/>
    <a:srgbClr val="333333"/>
    <a:srgbClr val="6F7276"/>
    <a:srgbClr val="4F4D63"/>
    <a:srgbClr val="3E5B7A"/>
    <a:srgbClr val="48698E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4660"/>
  </p:normalViewPr>
  <p:slideViewPr>
    <p:cSldViewPr snapToGrid="0">
      <p:cViewPr varScale="1">
        <p:scale>
          <a:sx n="67" d="100"/>
          <a:sy n="67" d="100"/>
        </p:scale>
        <p:origin x="84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15427-DF7F-4AEC-B6A7-0483125A1EB7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CF96FE-4BFD-4EB0-860E-F76DA26018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916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54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74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0425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0610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148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2699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62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768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341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658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694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4141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201995310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E5BFE49F-B5E6-4A85-B42A-DBDD013F84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87255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74503051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0"/>
            <a:ext cx="561594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611652" y="514559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959881" y="514559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9308109" y="514559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611652" y="3540570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959881" y="3540570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9308109" y="3540570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140009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893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384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9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056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863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104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2994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164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5C5F4-8241-4297-A607-2414451469E3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147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2.jp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padlet.com/phamthikimsanhtvky/la96ozws1ls65npw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10" Type="http://schemas.openxmlformats.org/officeDocument/2006/relationships/image" Target="../media/image39.png"/><Relationship Id="rId4" Type="http://schemas.openxmlformats.org/officeDocument/2006/relationships/image" Target="../media/image11.pn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1.png"/><Relationship Id="rId7" Type="http://schemas.openxmlformats.org/officeDocument/2006/relationships/image" Target="../media/image4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11.png"/><Relationship Id="rId7" Type="http://schemas.openxmlformats.org/officeDocument/2006/relationships/image" Target="../media/image4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1.png"/><Relationship Id="rId7" Type="http://schemas.openxmlformats.org/officeDocument/2006/relationships/image" Target="../media/image4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8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forms.gle/8tPt2TzUhHKEpkpE7" TargetMode="External"/><Relationship Id="rId5" Type="http://schemas.openxmlformats.org/officeDocument/2006/relationships/image" Target="../media/image17.jp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7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20.jpg"/><Relationship Id="rId5" Type="http://schemas.openxmlformats.org/officeDocument/2006/relationships/image" Target="../media/image13.png"/><Relationship Id="rId10" Type="http://schemas.openxmlformats.org/officeDocument/2006/relationships/image" Target="../media/image19.jpg"/><Relationship Id="rId4" Type="http://schemas.openxmlformats.org/officeDocument/2006/relationships/image" Target="../media/image1.pn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1.png"/><Relationship Id="rId7" Type="http://schemas.openxmlformats.org/officeDocument/2006/relationships/image" Target="../media/image2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6.jpeg"/><Relationship Id="rId5" Type="http://schemas.openxmlformats.org/officeDocument/2006/relationships/image" Target="../media/image3.png"/><Relationship Id="rId10" Type="http://schemas.openxmlformats.org/officeDocument/2006/relationships/image" Target="../media/image25.jpeg"/><Relationship Id="rId4" Type="http://schemas.openxmlformats.org/officeDocument/2006/relationships/image" Target="../media/image18.pn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369" y="596323"/>
            <a:ext cx="11183816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492" y="3247326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28262" y="-1060848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3DB900-BEED-4A63-8B32-2BA9EC5DCED9}"/>
              </a:ext>
            </a:extLst>
          </p:cNvPr>
          <p:cNvSpPr/>
          <p:nvPr/>
        </p:nvSpPr>
        <p:spPr>
          <a:xfrm>
            <a:off x="4586903" y="886724"/>
            <a:ext cx="25971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1" u="sng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</a:rPr>
              <a:t>Chủ đề 2</a:t>
            </a:r>
            <a:endParaRPr lang="en-US" sz="4800" b="1" u="sng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2FDD11-F23B-41C2-9F05-87FFD27DBF5B}"/>
              </a:ext>
            </a:extLst>
          </p:cNvPr>
          <p:cNvSpPr/>
          <p:nvPr/>
        </p:nvSpPr>
        <p:spPr>
          <a:xfrm>
            <a:off x="1627526" y="1822034"/>
            <a:ext cx="875175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zh-CN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THỊ TRƯỜNG </a:t>
            </a:r>
          </a:p>
          <a:p>
            <a:pPr algn="ctr"/>
            <a:r>
              <a:rPr lang="vi-VN" altLang="zh-CN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VÀ CƠ CHẾ THỊ TRƯỜNG</a:t>
            </a:r>
            <a:endParaRPr lang="en-US" sz="5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19867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2914" y="1250734"/>
            <a:ext cx="7099530" cy="309154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2" name="文本框 31"/>
          <p:cNvSpPr txBox="1"/>
          <p:nvPr/>
        </p:nvSpPr>
        <p:spPr>
          <a:xfrm>
            <a:off x="2943678" y="1865482"/>
            <a:ext cx="152317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785540" y="1732655"/>
            <a:ext cx="49035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 b="1" dirty="0">
                <a:solidFill>
                  <a:srgbClr val="FFC000"/>
                </a:solidFill>
                <a:latin typeface="+mj-lt"/>
                <a:ea typeface="幼圆" panose="02010509060101010101" pitchFamily="49" charset="-122"/>
              </a:rPr>
              <a:t>CÁC LOẠI THỊ TRƯỜNG</a:t>
            </a:r>
            <a:endParaRPr lang="en-US" altLang="zh-CN" sz="5400" b="1" dirty="0">
              <a:solidFill>
                <a:srgbClr val="FFC000"/>
              </a:solidFill>
              <a:latin typeface="+mj-lt"/>
              <a:ea typeface="幼圆" panose="02010509060101010101" pitchFamily="49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20" y="3486981"/>
            <a:ext cx="6297563" cy="234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4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17CD53-BB05-4231-8FA5-7E3129D9D0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37231"/>
            <a:ext cx="12099234" cy="1597312"/>
          </a:xfrm>
          <a:ln>
            <a:solidFill>
              <a:srgbClr val="0000FF"/>
            </a:solidFill>
          </a:ln>
        </p:spPr>
        <p:txBody>
          <a:bodyPr>
            <a:normAutofit fontScale="92500" lnSpcReduction="10000"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vi-V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 hỏi thảo luận:</a:t>
            </a:r>
            <a:r>
              <a:rPr lang="vi-V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vi-VN" sz="4000" dirty="0">
                <a:solidFill>
                  <a:schemeClr val="bg1">
                    <a:lumMod val="95000"/>
                  </a:schemeClr>
                </a:solidFill>
              </a:rPr>
              <a:t>Có mấy loại thị trường? Đó là những loại nào? Cho ví dụ</a:t>
            </a:r>
          </a:p>
        </p:txBody>
      </p:sp>
      <p:pic>
        <p:nvPicPr>
          <p:cNvPr id="1030" name="Picture 6" descr="GIẢI BÓNG ĐÁ CHÀO MỪNG GIÁNG SINH NĂM 2020 | FAGLeague hệ thống quản lý  giải đấu chuyên nghiệp">
            <a:extLst>
              <a:ext uri="{FF2B5EF4-FFF2-40B4-BE49-F238E27FC236}">
                <a16:creationId xmlns:a16="http://schemas.microsoft.com/office/drawing/2014/main" id="{CC32F971-720B-4D64-8BB7-AA70D7119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1913">
            <a:off x="3075007" y="1965456"/>
            <a:ext cx="4386403" cy="408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B4F9358-6BB9-4F97-A9AC-DEB58B0AB5D4}"/>
              </a:ext>
            </a:extLst>
          </p:cNvPr>
          <p:cNvGrpSpPr/>
          <p:nvPr/>
        </p:nvGrpSpPr>
        <p:grpSpPr>
          <a:xfrm>
            <a:off x="571607" y="1825382"/>
            <a:ext cx="3464037" cy="1657772"/>
            <a:chOff x="1433207" y="1700504"/>
            <a:chExt cx="3464037" cy="165777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C4B9A34-4BCB-47DE-937E-3F3E52ABA824}"/>
                </a:ext>
              </a:extLst>
            </p:cNvPr>
            <p:cNvSpPr/>
            <p:nvPr/>
          </p:nvSpPr>
          <p:spPr>
            <a:xfrm>
              <a:off x="1433207" y="1788616"/>
              <a:ext cx="3385863" cy="15696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200" b="1" dirty="0">
                  <a:ln w="0"/>
                  <a:solidFill>
                    <a:srgbClr val="00B0F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  <a:ea typeface="#9Slide05 Amtenar" panose="02000000000000000000" pitchFamily="2" charset="0"/>
                </a:rPr>
                <a:t>Căn cứ theo </a:t>
              </a:r>
            </a:p>
            <a:p>
              <a:pPr algn="ctr"/>
              <a:r>
                <a:rPr lang="vi-VN" sz="3200" b="1" dirty="0">
                  <a:ln w="0"/>
                  <a:solidFill>
                    <a:srgbClr val="00B0F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  <a:ea typeface="#9Slide05 Amtenar" panose="02000000000000000000" pitchFamily="2" charset="0"/>
                </a:rPr>
                <a:t>đối tượng</a:t>
              </a:r>
            </a:p>
            <a:p>
              <a:pPr algn="ctr"/>
              <a:r>
                <a:rPr lang="vi-VN" sz="3200" b="1" dirty="0">
                  <a:ln w="0"/>
                  <a:solidFill>
                    <a:srgbClr val="00B0F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  <a:ea typeface="#9Slide05 Amtenar" panose="02000000000000000000" pitchFamily="2" charset="0"/>
                </a:rPr>
                <a:t> hàng hóa, dịch vụ</a:t>
              </a:r>
              <a:endParaRPr lang="en-US" sz="3200" b="1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#9Slide05 Amtenar" panose="02000000000000000000" pitchFamily="2" charset="0"/>
              </a:endParaRPr>
            </a:p>
          </p:txBody>
        </p:sp>
        <p:pic>
          <p:nvPicPr>
            <p:cNvPr id="5" name="Graphic 4" descr="GMO outline">
              <a:extLst>
                <a:ext uri="{FF2B5EF4-FFF2-40B4-BE49-F238E27FC236}">
                  <a16:creationId xmlns:a16="http://schemas.microsoft.com/office/drawing/2014/main" id="{CFA69289-17EB-41E2-B4C3-232BF542C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82844" y="1700504"/>
              <a:ext cx="914400" cy="91440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98CC38D-A883-4636-A47A-1A320A38660D}"/>
              </a:ext>
            </a:extLst>
          </p:cNvPr>
          <p:cNvGrpSpPr/>
          <p:nvPr/>
        </p:nvGrpSpPr>
        <p:grpSpPr>
          <a:xfrm>
            <a:off x="61307" y="4322004"/>
            <a:ext cx="2877359" cy="1751461"/>
            <a:chOff x="7345014" y="1546950"/>
            <a:chExt cx="2877359" cy="175146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AB50756-EEF6-4D57-B38D-C6A3D5D58861}"/>
                </a:ext>
              </a:extLst>
            </p:cNvPr>
            <p:cNvSpPr/>
            <p:nvPr/>
          </p:nvSpPr>
          <p:spPr>
            <a:xfrm>
              <a:off x="7955406" y="1728751"/>
              <a:ext cx="2266967" cy="15696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200" b="1" dirty="0">
                  <a:ln w="0"/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  <a:ea typeface="#9Slide05 Amtenar" panose="02000000000000000000" pitchFamily="2" charset="0"/>
                </a:rPr>
                <a:t>Căn cứ vào </a:t>
              </a:r>
            </a:p>
            <a:p>
              <a:pPr algn="ctr"/>
              <a:r>
                <a:rPr lang="vi-VN" sz="3200" b="1" dirty="0">
                  <a:ln w="0"/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  <a:ea typeface="#9Slide05 Amtenar" panose="02000000000000000000" pitchFamily="2" charset="0"/>
                </a:rPr>
                <a:t>phạm vi</a:t>
              </a:r>
            </a:p>
            <a:p>
              <a:pPr algn="ctr"/>
              <a:r>
                <a:rPr lang="vi-VN" sz="3200" b="1" dirty="0">
                  <a:ln w="0"/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  <a:ea typeface="#9Slide05 Amtenar" panose="02000000000000000000" pitchFamily="2" charset="0"/>
                </a:rPr>
                <a:t>hoạt động</a:t>
              </a:r>
              <a:endParaRPr lang="en-US" sz="3200" b="1" dirty="0">
                <a:ln w="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#9Slide05 Amtenar" panose="02000000000000000000" pitchFamily="2" charset="0"/>
              </a:endParaRPr>
            </a:p>
          </p:txBody>
        </p:sp>
        <p:pic>
          <p:nvPicPr>
            <p:cNvPr id="13" name="Graphic 12" descr="GMO outline">
              <a:extLst>
                <a:ext uri="{FF2B5EF4-FFF2-40B4-BE49-F238E27FC236}">
                  <a16:creationId xmlns:a16="http://schemas.microsoft.com/office/drawing/2014/main" id="{671A2ECD-CB22-4FEE-B561-CBEB41117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345014" y="1546950"/>
              <a:ext cx="914400" cy="9144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FF6DA10-FFFB-4E6B-AB22-314AE6D2B8C5}"/>
              </a:ext>
            </a:extLst>
          </p:cNvPr>
          <p:cNvGrpSpPr/>
          <p:nvPr/>
        </p:nvGrpSpPr>
        <p:grpSpPr>
          <a:xfrm>
            <a:off x="6601399" y="4555789"/>
            <a:ext cx="4637253" cy="1128518"/>
            <a:chOff x="6448681" y="4907484"/>
            <a:chExt cx="4637253" cy="112851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15B3BBB-74B9-478D-B884-87F287AEA545}"/>
                </a:ext>
              </a:extLst>
            </p:cNvPr>
            <p:cNvSpPr/>
            <p:nvPr/>
          </p:nvSpPr>
          <p:spPr>
            <a:xfrm>
              <a:off x="7156653" y="4907484"/>
              <a:ext cx="3929281" cy="107721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200" b="1" dirty="0">
                  <a:ln w="0"/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  <a:ea typeface="#9Slide05 Amtenar" panose="02000000000000000000" pitchFamily="2" charset="0"/>
                </a:rPr>
                <a:t>Căn cứ vào tính chất </a:t>
              </a:r>
            </a:p>
            <a:p>
              <a:pPr algn="ctr"/>
              <a:r>
                <a:rPr lang="vi-VN" sz="3200" b="1" dirty="0">
                  <a:ln w="0"/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  <a:ea typeface="#9Slide05 Amtenar" panose="02000000000000000000" pitchFamily="2" charset="0"/>
                </a:rPr>
                <a:t>và cơ chế vận hành</a:t>
              </a:r>
              <a:endParaRPr lang="en-US" sz="3200" b="1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#9Slide05 Amtenar" panose="02000000000000000000" pitchFamily="2" charset="0"/>
              </a:endParaRPr>
            </a:p>
          </p:txBody>
        </p:sp>
        <p:pic>
          <p:nvPicPr>
            <p:cNvPr id="14" name="Graphic 13" descr="GMO outline">
              <a:extLst>
                <a:ext uri="{FF2B5EF4-FFF2-40B4-BE49-F238E27FC236}">
                  <a16:creationId xmlns:a16="http://schemas.microsoft.com/office/drawing/2014/main" id="{732AEAC6-3746-4F31-9BAB-A3BFEC3A7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448681" y="5121602"/>
              <a:ext cx="914400" cy="91440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BFC5C6F-7C00-48CC-A376-B7EA1B8EAA03}"/>
              </a:ext>
            </a:extLst>
          </p:cNvPr>
          <p:cNvGrpSpPr/>
          <p:nvPr/>
        </p:nvGrpSpPr>
        <p:grpSpPr>
          <a:xfrm>
            <a:off x="7395553" y="1919617"/>
            <a:ext cx="4715838" cy="1884304"/>
            <a:chOff x="1298974" y="4442142"/>
            <a:chExt cx="4715838" cy="188430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6AEF4A1-8D83-4FA7-9BA2-725FF3E3DE6D}"/>
                </a:ext>
              </a:extLst>
            </p:cNvPr>
            <p:cNvSpPr/>
            <p:nvPr/>
          </p:nvSpPr>
          <p:spPr>
            <a:xfrm>
              <a:off x="1721650" y="4756786"/>
              <a:ext cx="4293162" cy="15696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200" b="1" dirty="0">
                  <a:ln w="0"/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  <a:ea typeface="#9Slide05 Amtenar" panose="02000000000000000000" pitchFamily="2" charset="0"/>
                </a:rPr>
                <a:t>Căn cứ vào vai trò</a:t>
              </a:r>
            </a:p>
            <a:p>
              <a:pPr algn="ctr"/>
              <a:r>
                <a:rPr lang="vi-VN" sz="3200" b="1" dirty="0">
                  <a:ln w="0"/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  <a:ea typeface="#9Slide05 Amtenar" panose="02000000000000000000" pitchFamily="2" charset="0"/>
                </a:rPr>
                <a:t> của các yếu tố </a:t>
              </a:r>
            </a:p>
            <a:p>
              <a:pPr algn="ctr"/>
              <a:r>
                <a:rPr lang="vi-VN" sz="3200" b="1" dirty="0">
                  <a:ln w="0"/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  <a:ea typeface="#9Slide05 Amtenar" panose="02000000000000000000" pitchFamily="2" charset="0"/>
                </a:rPr>
                <a:t>được trao đổi, mua bán</a:t>
              </a:r>
              <a:endParaRPr lang="en-US" sz="3200" b="1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#9Slide05 Amtenar" panose="02000000000000000000" pitchFamily="2" charset="0"/>
              </a:endParaRPr>
            </a:p>
          </p:txBody>
        </p:sp>
        <p:pic>
          <p:nvPicPr>
            <p:cNvPr id="15" name="Graphic 14" descr="GMO outline">
              <a:extLst>
                <a:ext uri="{FF2B5EF4-FFF2-40B4-BE49-F238E27FC236}">
                  <a16:creationId xmlns:a16="http://schemas.microsoft.com/office/drawing/2014/main" id="{4FAC0A35-D4E3-4B8F-A855-BD27DBF1D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98974" y="4442142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29389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72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5534" y="3798206"/>
            <a:ext cx="55178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ko-KR" sz="3200" dirty="0">
                <a:latin typeface="+mj-lt"/>
                <a:cs typeface="Arial" pitchFamily="34" charset="0"/>
              </a:rPr>
              <a:t>GV: Chia lớp 4 nhóm thảo luận 10 phút hoàn thành nội dung được phân công theo mẫu trong bảng, nộp sản phẩm</a:t>
            </a:r>
          </a:p>
          <a:p>
            <a:pPr algn="just"/>
            <a:r>
              <a:rPr lang="vi-VN" altLang="ko-KR" sz="3200" dirty="0">
                <a:latin typeface="+mj-lt"/>
                <a:cs typeface="Arial" pitchFamily="34" charset="0"/>
              </a:rPr>
              <a:t>GV: gọi 1 thành viên của nhóm trình bày.</a:t>
            </a:r>
            <a:r>
              <a:rPr lang="en-US" altLang="ko-KR" sz="3200" dirty="0">
                <a:latin typeface="+mj-lt"/>
                <a:cs typeface="Arial" pitchFamily="34" charset="0"/>
              </a:rPr>
              <a:t> </a:t>
            </a:r>
            <a:endParaRPr lang="ko-KR" altLang="en-US" sz="3200" dirty="0">
              <a:latin typeface="+mj-lt"/>
              <a:cs typeface="Arial" pitchFamily="34" charset="0"/>
            </a:endParaRPr>
          </a:p>
        </p:txBody>
      </p:sp>
      <p:pic>
        <p:nvPicPr>
          <p:cNvPr id="60" name="Picture Placeholder 59">
            <a:extLst>
              <a:ext uri="{FF2B5EF4-FFF2-40B4-BE49-F238E27FC236}">
                <a16:creationId xmlns:a16="http://schemas.microsoft.com/office/drawing/2014/main" id="{76389A82-A3C3-4FB1-984E-C408F6735899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r="13964"/>
          <a:stretch/>
        </p:blipFill>
        <p:spPr>
          <a:xfrm>
            <a:off x="6096000" y="453666"/>
            <a:ext cx="2290300" cy="2268538"/>
          </a:xfrm>
        </p:spPr>
      </p:pic>
      <p:pic>
        <p:nvPicPr>
          <p:cNvPr id="62" name="Picture Placeholder 6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C76B5C8-841B-4AA2-ACBE-402B4558AB57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5" r="18245"/>
          <a:stretch>
            <a:fillRect/>
          </a:stretch>
        </p:blipFill>
        <p:spPr>
          <a:xfrm>
            <a:off x="9010255" y="498877"/>
            <a:ext cx="2330845" cy="2266950"/>
          </a:xfrm>
        </p:spPr>
      </p:pic>
      <p:pic>
        <p:nvPicPr>
          <p:cNvPr id="64" name="Picture Placeholder 63" descr="A group of people climbing a wall&#10;&#10;Description automatically generated with medium confidence">
            <a:extLst>
              <a:ext uri="{FF2B5EF4-FFF2-40B4-BE49-F238E27FC236}">
                <a16:creationId xmlns:a16="http://schemas.microsoft.com/office/drawing/2014/main" id="{1C9FAF62-6495-498A-811A-690A86C34C72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9" r="19169"/>
          <a:stretch>
            <a:fillRect/>
          </a:stretch>
        </p:blipFill>
        <p:spPr/>
      </p:pic>
      <p:pic>
        <p:nvPicPr>
          <p:cNvPr id="66" name="Picture Placeholder 65" descr="Graphical user interface&#10;&#10;Description automatically generated">
            <a:extLst>
              <a:ext uri="{FF2B5EF4-FFF2-40B4-BE49-F238E27FC236}">
                <a16:creationId xmlns:a16="http://schemas.microsoft.com/office/drawing/2014/main" id="{DB558D49-B354-435C-A2AA-152A2FE35A8D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5" r="23375"/>
          <a:stretch>
            <a:fillRect/>
          </a:stretch>
        </p:blipFill>
        <p:spPr>
          <a:xfrm>
            <a:off x="6248549" y="3578072"/>
            <a:ext cx="1980000" cy="2268000"/>
          </a:xfrm>
        </p:spPr>
      </p:pic>
      <p:pic>
        <p:nvPicPr>
          <p:cNvPr id="44" name="Picture 4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CBF00B4-7F1E-4E4A-8C38-5A410AEE09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55" y="380600"/>
            <a:ext cx="5099788" cy="3576696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0E56B39E-2290-417A-B9DB-07DF3CBC8B30}"/>
              </a:ext>
            </a:extLst>
          </p:cNvPr>
          <p:cNvGrpSpPr/>
          <p:nvPr/>
        </p:nvGrpSpPr>
        <p:grpSpPr>
          <a:xfrm>
            <a:off x="5886316" y="2594213"/>
            <a:ext cx="2624010" cy="695712"/>
            <a:chOff x="6824899" y="2732148"/>
            <a:chExt cx="2330845" cy="695712"/>
          </a:xfrm>
        </p:grpSpPr>
        <p:sp>
          <p:nvSpPr>
            <p:cNvPr id="15" name="Text Placeholder 22"/>
            <p:cNvSpPr txBox="1">
              <a:spLocks/>
            </p:cNvSpPr>
            <p:nvPr userDrawn="1"/>
          </p:nvSpPr>
          <p:spPr>
            <a:xfrm>
              <a:off x="6855160" y="2732148"/>
              <a:ext cx="2034418" cy="246087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0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0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NHÓM</a:t>
              </a:r>
              <a:r>
                <a:rPr lang="en-US" sz="20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0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01</a:t>
              </a:r>
              <a:endPara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 Placeholder 23"/>
            <p:cNvSpPr txBox="1">
              <a:spLocks/>
            </p:cNvSpPr>
            <p:nvPr userDrawn="1"/>
          </p:nvSpPr>
          <p:spPr>
            <a:xfrm>
              <a:off x="6824899" y="3148286"/>
              <a:ext cx="2330845" cy="279574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vi-VN" sz="2000" b="1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  <a:ea typeface="#9Slide05 Amtenar" panose="02000000000000000000" pitchFamily="2" charset="0"/>
                </a:rPr>
                <a:t>Căn cứ theo đối tượng   hàng hóa, dịch vụ</a:t>
              </a:r>
              <a:endParaRPr lang="en-US" sz="20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#9Slide05 Amtenar" panose="02000000000000000000" pitchFamily="2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B2F756F-8E71-4FF2-B12C-92957DA34C0B}"/>
              </a:ext>
            </a:extLst>
          </p:cNvPr>
          <p:cNvGrpSpPr/>
          <p:nvPr/>
        </p:nvGrpSpPr>
        <p:grpSpPr>
          <a:xfrm>
            <a:off x="8904745" y="2840300"/>
            <a:ext cx="2842495" cy="957905"/>
            <a:chOff x="6824899" y="2732148"/>
            <a:chExt cx="2330845" cy="692117"/>
          </a:xfrm>
        </p:grpSpPr>
        <p:sp>
          <p:nvSpPr>
            <p:cNvPr id="24" name="Text Placeholder 22">
              <a:extLst>
                <a:ext uri="{FF2B5EF4-FFF2-40B4-BE49-F238E27FC236}">
                  <a16:creationId xmlns:a16="http://schemas.microsoft.com/office/drawing/2014/main" id="{97745122-0015-4C71-A57D-10004F1E686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55160" y="2732148"/>
              <a:ext cx="2034418" cy="246087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16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vi-V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02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 Placeholder 23">
              <a:extLst>
                <a:ext uri="{FF2B5EF4-FFF2-40B4-BE49-F238E27FC236}">
                  <a16:creationId xmlns:a16="http://schemas.microsoft.com/office/drawing/2014/main" id="{AECC268A-13C5-4430-B4B3-87C102F167C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24899" y="3148286"/>
              <a:ext cx="2330845" cy="275979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vi-VN" sz="2000" b="1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  <a:ea typeface="#9Slide05 Amtenar" panose="02000000000000000000" pitchFamily="2" charset="0"/>
                </a:rPr>
                <a:t>Căn cứ vào vai trò của   các yếu tố được trao đổi, mua bán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7DC1ECB-9359-498B-B46B-F71060FFB26C}"/>
              </a:ext>
            </a:extLst>
          </p:cNvPr>
          <p:cNvGrpSpPr/>
          <p:nvPr/>
        </p:nvGrpSpPr>
        <p:grpSpPr>
          <a:xfrm>
            <a:off x="5959651" y="6045476"/>
            <a:ext cx="2624010" cy="695712"/>
            <a:chOff x="6824899" y="2732148"/>
            <a:chExt cx="2330845" cy="695712"/>
          </a:xfrm>
        </p:grpSpPr>
        <p:sp>
          <p:nvSpPr>
            <p:cNvPr id="27" name="Text Placeholder 22">
              <a:extLst>
                <a:ext uri="{FF2B5EF4-FFF2-40B4-BE49-F238E27FC236}">
                  <a16:creationId xmlns:a16="http://schemas.microsoft.com/office/drawing/2014/main" id="{BF3A801C-A76B-4AC9-A7E1-7C4D782007E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55160" y="2732148"/>
              <a:ext cx="2034418" cy="246087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NHÓM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03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 Placeholder 23">
              <a:extLst>
                <a:ext uri="{FF2B5EF4-FFF2-40B4-BE49-F238E27FC236}">
                  <a16:creationId xmlns:a16="http://schemas.microsoft.com/office/drawing/2014/main" id="{31D65EBE-0F6D-4BD5-9304-1D767829593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24899" y="3148286"/>
              <a:ext cx="2330845" cy="279574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vi-VN" sz="2000" b="1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  <a:ea typeface="#9Slide05 Amtenar" panose="02000000000000000000" pitchFamily="2" charset="0"/>
                </a:rPr>
                <a:t>Căn cứ vào phạm vi</a:t>
              </a:r>
            </a:p>
            <a:p>
              <a:pPr marL="0" indent="0" algn="ctr">
                <a:buNone/>
              </a:pPr>
              <a:r>
                <a:rPr lang="vi-VN" sz="2000" b="1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  <a:ea typeface="#9Slide05 Amtenar" panose="02000000000000000000" pitchFamily="2" charset="0"/>
                </a:rPr>
                <a:t>hoạt động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C2EB6DE-A266-4E91-8409-AD5C04A47EDB}"/>
              </a:ext>
            </a:extLst>
          </p:cNvPr>
          <p:cNvGrpSpPr/>
          <p:nvPr/>
        </p:nvGrpSpPr>
        <p:grpSpPr>
          <a:xfrm>
            <a:off x="8863672" y="6045476"/>
            <a:ext cx="2624010" cy="695712"/>
            <a:chOff x="6824899" y="2732148"/>
            <a:chExt cx="2330845" cy="695712"/>
          </a:xfrm>
        </p:grpSpPr>
        <p:sp>
          <p:nvSpPr>
            <p:cNvPr id="30" name="Text Placeholder 22">
              <a:extLst>
                <a:ext uri="{FF2B5EF4-FFF2-40B4-BE49-F238E27FC236}">
                  <a16:creationId xmlns:a16="http://schemas.microsoft.com/office/drawing/2014/main" id="{D1A0C022-92C7-44A4-9D51-9D6129B0003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55160" y="2732148"/>
              <a:ext cx="2034418" cy="246087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16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vi-V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04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 Placeholder 23">
              <a:extLst>
                <a:ext uri="{FF2B5EF4-FFF2-40B4-BE49-F238E27FC236}">
                  <a16:creationId xmlns:a16="http://schemas.microsoft.com/office/drawing/2014/main" id="{0C9390A4-87E4-448A-ADC5-C868E997388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24899" y="3148286"/>
              <a:ext cx="2330845" cy="279574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vi-VN" sz="1800" b="1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  <a:ea typeface="#9Slide05 Amtenar" panose="02000000000000000000" pitchFamily="2" charset="0"/>
                </a:rPr>
                <a:t>Căn cứ vào tính chất </a:t>
              </a:r>
            </a:p>
            <a:p>
              <a:pPr marL="0" indent="0" algn="ctr">
                <a:buNone/>
              </a:pPr>
              <a:r>
                <a:rPr lang="vi-VN" sz="1800" b="1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  <a:ea typeface="#9Slide05 Amtenar" panose="02000000000000000000" pitchFamily="2" charset="0"/>
                </a:rPr>
                <a:t>và cơ chế vận hành</a:t>
              </a:r>
              <a:r>
                <a:rPr lang="vi-VN" sz="1800" b="1" dirty="0">
                  <a:ln w="0"/>
                  <a:solidFill>
                    <a:srgbClr val="0000FF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+mj-lt"/>
                  <a:ea typeface="#9Slide05 Amtenar" panose="02000000000000000000" pitchFamily="2" charset="0"/>
                </a:rPr>
                <a:t>   </a:t>
              </a:r>
              <a:endParaRPr lang="en-US" sz="18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#9Slide05 Amtenar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2603281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886F6-7F87-9538-AB1D-9101EF714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7AA5CA4-C01C-D6F8-AE58-AD76B8E454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487243"/>
              </p:ext>
            </p:extLst>
          </p:nvPr>
        </p:nvGraphicFramePr>
        <p:xfrm>
          <a:off x="79512" y="222485"/>
          <a:ext cx="11993217" cy="64926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4638262">
                  <a:extLst>
                    <a:ext uri="{9D8B030D-6E8A-4147-A177-3AD203B41FA5}">
                      <a16:colId xmlns:a16="http://schemas.microsoft.com/office/drawing/2014/main" val="451323681"/>
                    </a:ext>
                  </a:extLst>
                </a:gridCol>
                <a:gridCol w="5936974">
                  <a:extLst>
                    <a:ext uri="{9D8B030D-6E8A-4147-A177-3AD203B41FA5}">
                      <a16:colId xmlns:a16="http://schemas.microsoft.com/office/drawing/2014/main" val="1809437956"/>
                    </a:ext>
                  </a:extLst>
                </a:gridCol>
                <a:gridCol w="1417981">
                  <a:extLst>
                    <a:ext uri="{9D8B030D-6E8A-4147-A177-3AD203B41FA5}">
                      <a16:colId xmlns:a16="http://schemas.microsoft.com/office/drawing/2014/main" val="3816118146"/>
                    </a:ext>
                  </a:extLst>
                </a:gridCol>
              </a:tblGrid>
              <a:tr h="1196048"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>
                          <a:solidFill>
                            <a:srgbClr val="FF0000"/>
                          </a:solidFill>
                          <a:latin typeface="+mj-lt"/>
                        </a:rPr>
                        <a:t>CĂN CỨ PHÂN CHIA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b="0" kern="1200" dirty="0"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+mn-cs"/>
                        </a:rPr>
                        <a:t>CÁC LOẠI THỊ TRƯỜNG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>
                          <a:solidFill>
                            <a:srgbClr val="FF0000"/>
                          </a:solidFill>
                          <a:latin typeface="+mj-lt"/>
                        </a:rPr>
                        <a:t>VÍ DỤ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143263"/>
                  </a:ext>
                </a:extLst>
              </a:tr>
              <a:tr h="1196048">
                <a:tc>
                  <a:txBody>
                    <a:bodyPr/>
                    <a:lstStyle/>
                    <a:p>
                      <a:pPr algn="just"/>
                      <a:r>
                        <a:rPr lang="vi-VN" sz="3200" b="0" dirty="0">
                          <a:solidFill>
                            <a:srgbClr val="0000FF"/>
                          </a:solidFill>
                          <a:latin typeface="+mj-lt"/>
                        </a:rPr>
                        <a:t>* Nhóm 1. </a:t>
                      </a:r>
                      <a:r>
                        <a:rPr lang="vi-VN" sz="3200" b="0" kern="1200" dirty="0">
                          <a:ln w="0"/>
                          <a:solidFill>
                            <a:srgbClr val="0000FF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+mj-lt"/>
                          <a:ea typeface="#9Slide05 Amtenar" panose="02000000000000000000" pitchFamily="2" charset="0"/>
                          <a:cs typeface="+mn-cs"/>
                        </a:rPr>
                        <a:t>Căn cứ theo đối tượng hàng hóa, dịch vụ</a:t>
                      </a:r>
                      <a:endParaRPr lang="en-US" sz="3200" b="0" kern="1200" dirty="0">
                        <a:ln w="0"/>
                        <a:solidFill>
                          <a:srgbClr val="0000FF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+mj-lt"/>
                        <a:ea typeface="#9Slide05 Amtenar" panose="02000000000000000000" pitchFamily="2" charset="0"/>
                        <a:cs typeface="+mn-cs"/>
                      </a:endParaRPr>
                    </a:p>
                  </a:txBody>
                  <a:tcPr anchor="ctr">
                    <a:solidFill>
                      <a:srgbClr val="E2A8E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Tx/>
                        <a:buNone/>
                      </a:pPr>
                      <a:endParaRPr lang="vi-VN" sz="3200" b="0" dirty="0">
                        <a:solidFill>
                          <a:srgbClr val="0000FF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E2A8EE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200" b="0" dirty="0">
                        <a:solidFill>
                          <a:srgbClr val="0000FF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E2A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2613093"/>
                  </a:ext>
                </a:extLst>
              </a:tr>
              <a:tr h="1708448">
                <a:tc>
                  <a:txBody>
                    <a:bodyPr/>
                    <a:lstStyle/>
                    <a:p>
                      <a:pPr algn="just"/>
                      <a:r>
                        <a:rPr lang="vi-VN" sz="3200" b="0" dirty="0">
                          <a:solidFill>
                            <a:srgbClr val="0000FF"/>
                          </a:solidFill>
                          <a:latin typeface="+mj-lt"/>
                        </a:rPr>
                        <a:t>* Nhóm 2. </a:t>
                      </a:r>
                      <a:r>
                        <a:rPr lang="vi-VN" sz="3200" b="0" kern="1200" dirty="0">
                          <a:ln w="0"/>
                          <a:solidFill>
                            <a:srgbClr val="0000FF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+mj-lt"/>
                          <a:ea typeface="#9Slide05 Amtenar" panose="02000000000000000000" pitchFamily="2" charset="0"/>
                          <a:cs typeface="+mn-cs"/>
                        </a:rPr>
                        <a:t>Căn cứ vào vai trò của các yếu tố được trao đổi, mua bán</a:t>
                      </a:r>
                      <a:endParaRPr lang="en-US" sz="3200" b="0" kern="1200" dirty="0">
                        <a:ln w="0"/>
                        <a:solidFill>
                          <a:srgbClr val="0000FF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+mj-lt"/>
                        <a:ea typeface="#9Slide05 Amtenar" panose="02000000000000000000" pitchFamily="2" charset="0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Tx/>
                        <a:buNone/>
                      </a:pPr>
                      <a:endParaRPr lang="vi-VN" sz="3200" b="0" dirty="0">
                        <a:solidFill>
                          <a:srgbClr val="0000FF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200" b="0" dirty="0">
                        <a:solidFill>
                          <a:srgbClr val="0000FF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652787"/>
                  </a:ext>
                </a:extLst>
              </a:tr>
              <a:tr h="1196048">
                <a:tc>
                  <a:txBody>
                    <a:bodyPr/>
                    <a:lstStyle/>
                    <a:p>
                      <a:pPr algn="just"/>
                      <a:r>
                        <a:rPr lang="vi-VN" sz="3200" b="0" dirty="0">
                          <a:solidFill>
                            <a:srgbClr val="0000FF"/>
                          </a:solidFill>
                          <a:latin typeface="+mj-lt"/>
                        </a:rPr>
                        <a:t>* Nhóm 3. </a:t>
                      </a:r>
                      <a:r>
                        <a:rPr lang="vi-VN" sz="3200" b="0" kern="1200" dirty="0">
                          <a:ln w="0"/>
                          <a:solidFill>
                            <a:srgbClr val="0000FF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+mj-lt"/>
                          <a:ea typeface="#9Slide05 Amtenar" panose="02000000000000000000" pitchFamily="2" charset="0"/>
                          <a:cs typeface="+mn-cs"/>
                        </a:rPr>
                        <a:t>Căn cứ vào phạm vi hoạt động</a:t>
                      </a:r>
                      <a:endParaRPr lang="en-US" sz="3200" b="0" kern="1200" dirty="0">
                        <a:ln w="0"/>
                        <a:solidFill>
                          <a:srgbClr val="0000FF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+mj-lt"/>
                        <a:ea typeface="#9Slide05 Amtenar" panose="02000000000000000000" pitchFamily="2" charset="0"/>
                        <a:cs typeface="+mn-cs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Tx/>
                        <a:buNone/>
                      </a:pPr>
                      <a:endParaRPr lang="vi-VN" sz="3200" b="0" dirty="0">
                        <a:solidFill>
                          <a:srgbClr val="0000FF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200" b="0" dirty="0">
                        <a:solidFill>
                          <a:srgbClr val="0000FF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936801"/>
                  </a:ext>
                </a:extLst>
              </a:tr>
              <a:tr h="1196048">
                <a:tc>
                  <a:txBody>
                    <a:bodyPr/>
                    <a:lstStyle/>
                    <a:p>
                      <a:pPr algn="just"/>
                      <a:r>
                        <a:rPr lang="vi-VN" sz="3200" b="0" dirty="0">
                          <a:solidFill>
                            <a:srgbClr val="0000FF"/>
                          </a:solidFill>
                          <a:latin typeface="+mj-lt"/>
                        </a:rPr>
                        <a:t>* Nhóm 4. </a:t>
                      </a:r>
                      <a:r>
                        <a:rPr lang="vi-VN" sz="3200" b="0" kern="1200" dirty="0">
                          <a:ln w="0"/>
                          <a:solidFill>
                            <a:srgbClr val="0000FF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+mj-lt"/>
                          <a:ea typeface="#9Slide05 Amtenar" panose="02000000000000000000" pitchFamily="2" charset="0"/>
                          <a:cs typeface="+mn-cs"/>
                        </a:rPr>
                        <a:t>Căn cứ vào tính chất và cơ chế vận hành</a:t>
                      </a:r>
                      <a:endParaRPr lang="en-US" sz="3200" b="0" kern="1200" dirty="0">
                        <a:ln w="0"/>
                        <a:solidFill>
                          <a:srgbClr val="0000FF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+mj-lt"/>
                        <a:ea typeface="#9Slide05 Amtenar" panose="02000000000000000000" pitchFamily="2" charset="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endParaRPr lang="vi-VN" sz="3200" b="0" dirty="0">
                        <a:solidFill>
                          <a:srgbClr val="0000FF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200" b="0" dirty="0">
                        <a:solidFill>
                          <a:srgbClr val="0000FF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9625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3408759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flowers&#10;&#10;Description automatically generated with medium confidence">
            <a:extLst>
              <a:ext uri="{FF2B5EF4-FFF2-40B4-BE49-F238E27FC236}">
                <a16:creationId xmlns:a16="http://schemas.microsoft.com/office/drawing/2014/main" id="{250DBA87-CB3E-4CD4-923E-1D0AB0780E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6891"/>
            <a:ext cx="12192000" cy="2121109"/>
          </a:xfrm>
          <a:prstGeom prst="rect">
            <a:avLst/>
          </a:prstGeom>
        </p:spPr>
      </p:pic>
      <p:sp>
        <p:nvSpPr>
          <p:cNvPr id="2" name="Action Button: Go Home 1">
            <a:hlinkClick r:id="rId4" highlightClick="1"/>
            <a:extLst>
              <a:ext uri="{FF2B5EF4-FFF2-40B4-BE49-F238E27FC236}">
                <a16:creationId xmlns:a16="http://schemas.microsoft.com/office/drawing/2014/main" id="{C29F77C9-AD95-45B1-8CA5-5D2A6237C279}"/>
              </a:ext>
            </a:extLst>
          </p:cNvPr>
          <p:cNvSpPr/>
          <p:nvPr/>
        </p:nvSpPr>
        <p:spPr>
          <a:xfrm>
            <a:off x="3544956" y="1423847"/>
            <a:ext cx="5102087" cy="3313044"/>
          </a:xfrm>
          <a:prstGeom prst="actionButtonHom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E2A8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236559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55ABC33-39F4-43DE-9B8C-67B0BC94A1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7888193"/>
              </p:ext>
            </p:extLst>
          </p:nvPr>
        </p:nvGraphicFramePr>
        <p:xfrm>
          <a:off x="79512" y="222486"/>
          <a:ext cx="11993217" cy="6373734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4638262">
                  <a:extLst>
                    <a:ext uri="{9D8B030D-6E8A-4147-A177-3AD203B41FA5}">
                      <a16:colId xmlns:a16="http://schemas.microsoft.com/office/drawing/2014/main" val="451323681"/>
                    </a:ext>
                  </a:extLst>
                </a:gridCol>
                <a:gridCol w="5936974">
                  <a:extLst>
                    <a:ext uri="{9D8B030D-6E8A-4147-A177-3AD203B41FA5}">
                      <a16:colId xmlns:a16="http://schemas.microsoft.com/office/drawing/2014/main" val="1809437956"/>
                    </a:ext>
                  </a:extLst>
                </a:gridCol>
                <a:gridCol w="1417981">
                  <a:extLst>
                    <a:ext uri="{9D8B030D-6E8A-4147-A177-3AD203B41FA5}">
                      <a16:colId xmlns:a16="http://schemas.microsoft.com/office/drawing/2014/main" val="3816118146"/>
                    </a:ext>
                  </a:extLst>
                </a:gridCol>
              </a:tblGrid>
              <a:tr h="1088258"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>
                          <a:solidFill>
                            <a:srgbClr val="FF0000"/>
                          </a:solidFill>
                          <a:latin typeface="+mj-lt"/>
                        </a:rPr>
                        <a:t>CĂN CỨ PHÂN CHIA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b="0" kern="1200" dirty="0"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+mn-cs"/>
                        </a:rPr>
                        <a:t>CÁC LOẠI THỊ TRƯỜNG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>
                          <a:solidFill>
                            <a:srgbClr val="FF0000"/>
                          </a:solidFill>
                          <a:latin typeface="+mj-lt"/>
                        </a:rPr>
                        <a:t>VÍ DỤ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143263"/>
                  </a:ext>
                </a:extLst>
              </a:tr>
              <a:tr h="1088258">
                <a:tc>
                  <a:txBody>
                    <a:bodyPr/>
                    <a:lstStyle/>
                    <a:p>
                      <a:pPr algn="just"/>
                      <a:r>
                        <a:rPr lang="vi-VN" sz="3200" b="0" dirty="0">
                          <a:solidFill>
                            <a:srgbClr val="0000FF"/>
                          </a:solidFill>
                          <a:latin typeface="+mj-lt"/>
                        </a:rPr>
                        <a:t>* Nhóm 1. </a:t>
                      </a:r>
                      <a:r>
                        <a:rPr lang="vi-VN" sz="3200" b="0" kern="1200" dirty="0">
                          <a:ln w="0"/>
                          <a:solidFill>
                            <a:srgbClr val="0000FF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+mj-lt"/>
                          <a:ea typeface="#9Slide05 Amtenar" panose="02000000000000000000" pitchFamily="2" charset="0"/>
                          <a:cs typeface="+mn-cs"/>
                        </a:rPr>
                        <a:t>Căn cứ theo đối tượng hàng hóa, dịch vụ</a:t>
                      </a:r>
                      <a:endParaRPr lang="en-US" sz="3200" b="0" kern="1200" dirty="0">
                        <a:ln w="0"/>
                        <a:solidFill>
                          <a:srgbClr val="0000FF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+mj-lt"/>
                        <a:ea typeface="#9Slide05 Amtenar" panose="02000000000000000000" pitchFamily="2" charset="0"/>
                        <a:cs typeface="+mn-cs"/>
                      </a:endParaRPr>
                    </a:p>
                  </a:txBody>
                  <a:tcPr anchor="ctr">
                    <a:solidFill>
                      <a:srgbClr val="E2A8E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Tx/>
                        <a:buNone/>
                      </a:pPr>
                      <a:r>
                        <a:rPr lang="vi-VN" sz="3200" b="0" dirty="0">
                          <a:solidFill>
                            <a:srgbClr val="0000FF"/>
                          </a:solidFill>
                          <a:latin typeface="+mj-lt"/>
                        </a:rPr>
                        <a:t>- Thị trường hàng hóa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vi-VN" sz="3200" b="0" dirty="0">
                          <a:solidFill>
                            <a:srgbClr val="0000FF"/>
                          </a:solidFill>
                          <a:latin typeface="+mj-lt"/>
                        </a:rPr>
                        <a:t>- Thị trường dịch vụ</a:t>
                      </a:r>
                    </a:p>
                  </a:txBody>
                  <a:tcPr>
                    <a:solidFill>
                      <a:srgbClr val="E2A8EE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200" b="0" dirty="0">
                        <a:solidFill>
                          <a:srgbClr val="0000FF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E2A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2613093"/>
                  </a:ext>
                </a:extLst>
              </a:tr>
              <a:tr h="1088258">
                <a:tc>
                  <a:txBody>
                    <a:bodyPr/>
                    <a:lstStyle/>
                    <a:p>
                      <a:pPr algn="just"/>
                      <a:r>
                        <a:rPr lang="vi-VN" sz="3200" b="0" dirty="0">
                          <a:solidFill>
                            <a:srgbClr val="0000FF"/>
                          </a:solidFill>
                          <a:latin typeface="+mj-lt"/>
                        </a:rPr>
                        <a:t>* Nhóm 2. </a:t>
                      </a:r>
                      <a:r>
                        <a:rPr lang="vi-VN" sz="3200" b="0" kern="1200" dirty="0">
                          <a:ln w="0"/>
                          <a:solidFill>
                            <a:srgbClr val="0000FF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+mj-lt"/>
                          <a:ea typeface="#9Slide05 Amtenar" panose="02000000000000000000" pitchFamily="2" charset="0"/>
                          <a:cs typeface="+mn-cs"/>
                        </a:rPr>
                        <a:t>Căn cứ vào vai trò của các yếu tố được trao đổi, mua bán</a:t>
                      </a:r>
                      <a:endParaRPr lang="en-US" sz="3200" b="0" kern="1200" dirty="0">
                        <a:ln w="0"/>
                        <a:solidFill>
                          <a:srgbClr val="0000FF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+mj-lt"/>
                        <a:ea typeface="#9Slide05 Amtenar" panose="02000000000000000000" pitchFamily="2" charset="0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Tx/>
                        <a:buNone/>
                      </a:pPr>
                      <a:r>
                        <a:rPr lang="vi-VN" sz="3200" b="0" dirty="0">
                          <a:solidFill>
                            <a:srgbClr val="0000FF"/>
                          </a:solidFill>
                          <a:latin typeface="+mj-lt"/>
                        </a:rPr>
                        <a:t>- Thị trường tư liệu tiêu dùng.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vi-VN" sz="3200" b="0" dirty="0">
                          <a:solidFill>
                            <a:srgbClr val="0000FF"/>
                          </a:solidFill>
                          <a:latin typeface="+mj-lt"/>
                        </a:rPr>
                        <a:t>- Thị trường tư liệu sản xuất.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200" b="0" dirty="0">
                        <a:solidFill>
                          <a:srgbClr val="0000FF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652787"/>
                  </a:ext>
                </a:extLst>
              </a:tr>
              <a:tr h="1088258">
                <a:tc>
                  <a:txBody>
                    <a:bodyPr/>
                    <a:lstStyle/>
                    <a:p>
                      <a:pPr algn="just"/>
                      <a:r>
                        <a:rPr lang="vi-VN" sz="3200" b="0" dirty="0">
                          <a:solidFill>
                            <a:srgbClr val="0000FF"/>
                          </a:solidFill>
                          <a:latin typeface="+mj-lt"/>
                        </a:rPr>
                        <a:t>* Nhóm 3. </a:t>
                      </a:r>
                      <a:r>
                        <a:rPr lang="vi-VN" sz="3200" b="0" kern="1200" dirty="0">
                          <a:ln w="0"/>
                          <a:solidFill>
                            <a:srgbClr val="0000FF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+mj-lt"/>
                          <a:ea typeface="#9Slide05 Amtenar" panose="02000000000000000000" pitchFamily="2" charset="0"/>
                          <a:cs typeface="+mn-cs"/>
                        </a:rPr>
                        <a:t>Căn cứ vào phạm vi hoạt động</a:t>
                      </a:r>
                      <a:endParaRPr lang="en-US" sz="3200" b="0" kern="1200" dirty="0">
                        <a:ln w="0"/>
                        <a:solidFill>
                          <a:srgbClr val="0000FF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+mj-lt"/>
                        <a:ea typeface="#9Slide05 Amtenar" panose="02000000000000000000" pitchFamily="2" charset="0"/>
                        <a:cs typeface="+mn-cs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Tx/>
                        <a:buNone/>
                      </a:pPr>
                      <a:r>
                        <a:rPr lang="vi-VN" sz="3200" b="0" dirty="0">
                          <a:solidFill>
                            <a:srgbClr val="0000FF"/>
                          </a:solidFill>
                          <a:latin typeface="+mj-lt"/>
                        </a:rPr>
                        <a:t>- Thị trường trong nước.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vi-VN" sz="3200" b="0" dirty="0">
                          <a:solidFill>
                            <a:srgbClr val="0000FF"/>
                          </a:solidFill>
                          <a:latin typeface="+mj-lt"/>
                        </a:rPr>
                        <a:t>- Thị trường thế giới.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200" b="0" dirty="0">
                        <a:solidFill>
                          <a:srgbClr val="0000FF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936801"/>
                  </a:ext>
                </a:extLst>
              </a:tr>
              <a:tr h="1088258">
                <a:tc>
                  <a:txBody>
                    <a:bodyPr/>
                    <a:lstStyle/>
                    <a:p>
                      <a:pPr algn="just"/>
                      <a:r>
                        <a:rPr lang="vi-VN" sz="3200" b="0" dirty="0">
                          <a:solidFill>
                            <a:srgbClr val="0000FF"/>
                          </a:solidFill>
                          <a:latin typeface="+mj-lt"/>
                        </a:rPr>
                        <a:t>* Nhóm 4. </a:t>
                      </a:r>
                      <a:r>
                        <a:rPr lang="vi-VN" sz="3200" b="0" kern="1200" dirty="0">
                          <a:ln w="0"/>
                          <a:solidFill>
                            <a:srgbClr val="0000FF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+mj-lt"/>
                          <a:ea typeface="#9Slide05 Amtenar" panose="02000000000000000000" pitchFamily="2" charset="0"/>
                          <a:cs typeface="+mn-cs"/>
                        </a:rPr>
                        <a:t>Căn cứ vào tính chất và cơ chế vận hành</a:t>
                      </a:r>
                      <a:endParaRPr lang="en-US" sz="3200" b="0" kern="1200" dirty="0">
                        <a:ln w="0"/>
                        <a:solidFill>
                          <a:srgbClr val="0000FF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+mj-lt"/>
                        <a:ea typeface="#9Slide05 Amtenar" panose="02000000000000000000" pitchFamily="2" charset="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3200" b="0" dirty="0">
                          <a:solidFill>
                            <a:srgbClr val="0000FF"/>
                          </a:solidFill>
                          <a:latin typeface="+mj-lt"/>
                        </a:rPr>
                        <a:t>- Thị trường cạnh tranh hoàn hảo.</a:t>
                      </a:r>
                    </a:p>
                    <a:p>
                      <a:pPr algn="just"/>
                      <a:r>
                        <a:rPr lang="vi-VN" sz="3200" b="0" dirty="0">
                          <a:solidFill>
                            <a:srgbClr val="0000FF"/>
                          </a:solidFill>
                          <a:latin typeface="+mj-lt"/>
                        </a:rPr>
                        <a:t>- Thị trường cạnh tranh không hoàn hảo (độc quyền)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sz="3200" b="0" dirty="0">
                        <a:solidFill>
                          <a:srgbClr val="0000FF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9625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9169907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2D0CE0-0DEB-471F-95B9-F17E3B818CA3}"/>
              </a:ext>
            </a:extLst>
          </p:cNvPr>
          <p:cNvCxnSpPr>
            <a:cxnSpLocks/>
          </p:cNvCxnSpPr>
          <p:nvPr/>
        </p:nvCxnSpPr>
        <p:spPr>
          <a:xfrm>
            <a:off x="6383858" y="1032639"/>
            <a:ext cx="0" cy="5713949"/>
          </a:xfrm>
          <a:prstGeom prst="line">
            <a:avLst/>
          </a:prstGeom>
          <a:ln w="57150">
            <a:solidFill>
              <a:srgbClr val="2A3D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27510689-30B9-4BDE-8CCF-D682F627E154}"/>
              </a:ext>
            </a:extLst>
          </p:cNvPr>
          <p:cNvSpPr/>
          <p:nvPr/>
        </p:nvSpPr>
        <p:spPr>
          <a:xfrm>
            <a:off x="98934" y="4691922"/>
            <a:ext cx="1703065" cy="2054666"/>
          </a:xfrm>
          <a:prstGeom prst="rtTriangle">
            <a:avLst/>
          </a:prstGeom>
          <a:solidFill>
            <a:srgbClr val="2A3D52"/>
          </a:solidFill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37AA8389-314F-40C3-BDDA-457B1D79E9B8}"/>
              </a:ext>
            </a:extLst>
          </p:cNvPr>
          <p:cNvSpPr/>
          <p:nvPr/>
        </p:nvSpPr>
        <p:spPr>
          <a:xfrm rot="10800000">
            <a:off x="10389155" y="70988"/>
            <a:ext cx="1703065" cy="2054666"/>
          </a:xfrm>
          <a:prstGeom prst="rtTriangle">
            <a:avLst/>
          </a:prstGeom>
          <a:solidFill>
            <a:srgbClr val="2A3D52"/>
          </a:solidFill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8249FB33-9786-4BBD-8DE7-CE43101681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FB15B570-A0D4-4392-BCAF-EDF62B89E2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853"/>
            <a:ext cx="1133571" cy="98232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5AA40520-3ECC-4551-B379-BC36385747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6" name="图片 12">
            <a:extLst>
              <a:ext uri="{FF2B5EF4-FFF2-40B4-BE49-F238E27FC236}">
                <a16:creationId xmlns:a16="http://schemas.microsoft.com/office/drawing/2014/main" id="{FCB4A720-6E06-4E48-B07E-0469721A88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7" name="文本框 13">
            <a:extLst>
              <a:ext uri="{FF2B5EF4-FFF2-40B4-BE49-F238E27FC236}">
                <a16:creationId xmlns:a16="http://schemas.microsoft.com/office/drawing/2014/main" id="{1B4800E7-1A02-49BE-A2C4-85DA5B902A75}"/>
              </a:ext>
            </a:extLst>
          </p:cNvPr>
          <p:cNvSpPr txBox="1"/>
          <p:nvPr/>
        </p:nvSpPr>
        <p:spPr>
          <a:xfrm>
            <a:off x="1953725" y="228536"/>
            <a:ext cx="8336513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vi-VN" altLang="zh-CN" sz="3200" b="1" dirty="0">
                <a:solidFill>
                  <a:srgbClr val="0000FF"/>
                </a:solidFill>
                <a:latin typeface="+mj-lt"/>
                <a:ea typeface="幼圆" panose="02010509060101010101" pitchFamily="49" charset="-122"/>
              </a:rPr>
              <a:t>VD</a:t>
            </a:r>
            <a:r>
              <a:rPr lang="vi-VN" altLang="zh-CN" sz="3200" b="1">
                <a:solidFill>
                  <a:srgbClr val="0000FF"/>
                </a:solidFill>
                <a:latin typeface="+mj-lt"/>
                <a:ea typeface="幼圆" panose="02010509060101010101" pitchFamily="49" charset="-122"/>
              </a:rPr>
              <a:t>: Thị </a:t>
            </a:r>
            <a:r>
              <a:rPr lang="vi-VN" altLang="zh-CN" sz="3200" b="1" dirty="0">
                <a:solidFill>
                  <a:srgbClr val="0000FF"/>
                </a:solidFill>
                <a:latin typeface="+mj-lt"/>
                <a:ea typeface="幼圆" panose="02010509060101010101" pitchFamily="49" charset="-122"/>
              </a:rPr>
              <a:t>trường phân theo đối tượng mua bán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13BA73-BD27-45C5-B7CD-9DE9A04F54A4}"/>
              </a:ext>
            </a:extLst>
          </p:cNvPr>
          <p:cNvCxnSpPr>
            <a:cxnSpLocks/>
          </p:cNvCxnSpPr>
          <p:nvPr/>
        </p:nvCxnSpPr>
        <p:spPr>
          <a:xfrm flipV="1">
            <a:off x="1661323" y="962473"/>
            <a:ext cx="8498495" cy="33723"/>
          </a:xfrm>
          <a:prstGeom prst="line">
            <a:avLst/>
          </a:prstGeom>
          <a:ln w="57150">
            <a:solidFill>
              <a:srgbClr val="2A3D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7">
            <a:extLst>
              <a:ext uri="{FF2B5EF4-FFF2-40B4-BE49-F238E27FC236}">
                <a16:creationId xmlns:a16="http://schemas.microsoft.com/office/drawing/2014/main" id="{C37A101E-F891-4CCA-ADAD-3EA586B8BD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17" y="491598"/>
            <a:ext cx="1709504" cy="637312"/>
          </a:xfrm>
          <a:prstGeom prst="rect">
            <a:avLst/>
          </a:prstGeom>
        </p:spPr>
      </p:pic>
      <p:pic>
        <p:nvPicPr>
          <p:cNvPr id="20" name="Picture 5" descr="THỊ TRƯỜNG HÀNG HÓA">
            <a:extLst>
              <a:ext uri="{FF2B5EF4-FFF2-40B4-BE49-F238E27FC236}">
                <a16:creationId xmlns:a16="http://schemas.microsoft.com/office/drawing/2014/main" id="{0C8C078D-4960-478E-946C-7D7F36CEF58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66" y="1551826"/>
            <a:ext cx="5062325" cy="404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文本框 13">
            <a:extLst>
              <a:ext uri="{FF2B5EF4-FFF2-40B4-BE49-F238E27FC236}">
                <a16:creationId xmlns:a16="http://schemas.microsoft.com/office/drawing/2014/main" id="{9F088948-3310-4D37-9683-CF4FE4E7B38C}"/>
              </a:ext>
            </a:extLst>
          </p:cNvPr>
          <p:cNvSpPr txBox="1"/>
          <p:nvPr/>
        </p:nvSpPr>
        <p:spPr>
          <a:xfrm>
            <a:off x="1661323" y="5895527"/>
            <a:ext cx="3837910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vi-VN" altLang="zh-CN" sz="3200" b="1" dirty="0">
                <a:solidFill>
                  <a:srgbClr val="0000FF"/>
                </a:solidFill>
                <a:latin typeface="+mj-lt"/>
                <a:ea typeface="幼圆" panose="02010509060101010101" pitchFamily="49" charset="-122"/>
              </a:rPr>
              <a:t>Thị trường hàng hóa</a:t>
            </a:r>
          </a:p>
        </p:txBody>
      </p:sp>
      <p:sp>
        <p:nvSpPr>
          <p:cNvPr id="23" name="文本框 13">
            <a:extLst>
              <a:ext uri="{FF2B5EF4-FFF2-40B4-BE49-F238E27FC236}">
                <a16:creationId xmlns:a16="http://schemas.microsoft.com/office/drawing/2014/main" id="{EBD74908-3ABC-4021-ACB4-BA147B561E4A}"/>
              </a:ext>
            </a:extLst>
          </p:cNvPr>
          <p:cNvSpPr txBox="1"/>
          <p:nvPr/>
        </p:nvSpPr>
        <p:spPr>
          <a:xfrm>
            <a:off x="7446806" y="5835767"/>
            <a:ext cx="3518912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vi-VN" altLang="zh-CN" sz="3200" b="1" dirty="0">
                <a:solidFill>
                  <a:srgbClr val="0000FF"/>
                </a:solidFill>
                <a:latin typeface="+mj-lt"/>
                <a:ea typeface="幼圆" panose="02010509060101010101" pitchFamily="49" charset="-122"/>
              </a:rPr>
              <a:t>Thị trường dịch vụ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A5783E9-A978-4024-BD8D-3F2D1A2F8A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42842" y="1571913"/>
            <a:ext cx="4926840" cy="40472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322216B-6DCD-4173-8C92-421A9B2282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54926" y="1562315"/>
            <a:ext cx="4926840" cy="405686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2D0CE0-0DEB-471F-95B9-F17E3B818CA3}"/>
              </a:ext>
            </a:extLst>
          </p:cNvPr>
          <p:cNvCxnSpPr>
            <a:cxnSpLocks/>
          </p:cNvCxnSpPr>
          <p:nvPr/>
        </p:nvCxnSpPr>
        <p:spPr>
          <a:xfrm>
            <a:off x="6383858" y="1032639"/>
            <a:ext cx="0" cy="5713949"/>
          </a:xfrm>
          <a:prstGeom prst="line">
            <a:avLst/>
          </a:prstGeom>
          <a:ln w="57150">
            <a:solidFill>
              <a:srgbClr val="2A3D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27510689-30B9-4BDE-8CCF-D682F627E154}"/>
              </a:ext>
            </a:extLst>
          </p:cNvPr>
          <p:cNvSpPr/>
          <p:nvPr/>
        </p:nvSpPr>
        <p:spPr>
          <a:xfrm>
            <a:off x="98934" y="4691922"/>
            <a:ext cx="1703065" cy="2054666"/>
          </a:xfrm>
          <a:prstGeom prst="rtTriangle">
            <a:avLst/>
          </a:prstGeom>
          <a:solidFill>
            <a:srgbClr val="2A3D52"/>
          </a:solidFill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37AA8389-314F-40C3-BDDA-457B1D79E9B8}"/>
              </a:ext>
            </a:extLst>
          </p:cNvPr>
          <p:cNvSpPr/>
          <p:nvPr/>
        </p:nvSpPr>
        <p:spPr>
          <a:xfrm rot="10800000">
            <a:off x="10389155" y="70988"/>
            <a:ext cx="1703065" cy="2054666"/>
          </a:xfrm>
          <a:prstGeom prst="rtTriangle">
            <a:avLst/>
          </a:prstGeom>
          <a:solidFill>
            <a:srgbClr val="2A3D52"/>
          </a:solidFill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8249FB33-9786-4BBD-8DE7-CE43101681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FB15B570-A0D4-4392-BCAF-EDF62B89E2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853"/>
            <a:ext cx="1133571" cy="98232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5AA40520-3ECC-4551-B379-BC36385747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6" name="图片 12">
            <a:extLst>
              <a:ext uri="{FF2B5EF4-FFF2-40B4-BE49-F238E27FC236}">
                <a16:creationId xmlns:a16="http://schemas.microsoft.com/office/drawing/2014/main" id="{FCB4A720-6E06-4E48-B07E-0469721A88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7" name="文本框 13">
            <a:extLst>
              <a:ext uri="{FF2B5EF4-FFF2-40B4-BE49-F238E27FC236}">
                <a16:creationId xmlns:a16="http://schemas.microsoft.com/office/drawing/2014/main" id="{1B4800E7-1A02-49BE-A2C4-85DA5B902A75}"/>
              </a:ext>
            </a:extLst>
          </p:cNvPr>
          <p:cNvSpPr txBox="1"/>
          <p:nvPr/>
        </p:nvSpPr>
        <p:spPr>
          <a:xfrm>
            <a:off x="1400988" y="267252"/>
            <a:ext cx="9590061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vi-VN" altLang="zh-CN" sz="3200" b="1" dirty="0">
                <a:solidFill>
                  <a:srgbClr val="0000FF"/>
                </a:solidFill>
                <a:latin typeface="+mj-lt"/>
                <a:ea typeface="幼圆" panose="02010509060101010101" pitchFamily="49" charset="-122"/>
              </a:rPr>
              <a:t>VD: Thị trường phân theo vai trò đối tượng mua bán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13BA73-BD27-45C5-B7CD-9DE9A04F54A4}"/>
              </a:ext>
            </a:extLst>
          </p:cNvPr>
          <p:cNvCxnSpPr>
            <a:cxnSpLocks/>
          </p:cNvCxnSpPr>
          <p:nvPr/>
        </p:nvCxnSpPr>
        <p:spPr>
          <a:xfrm flipV="1">
            <a:off x="1661323" y="962473"/>
            <a:ext cx="8498495" cy="33723"/>
          </a:xfrm>
          <a:prstGeom prst="line">
            <a:avLst/>
          </a:prstGeom>
          <a:ln w="57150">
            <a:solidFill>
              <a:srgbClr val="2A3D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7">
            <a:extLst>
              <a:ext uri="{FF2B5EF4-FFF2-40B4-BE49-F238E27FC236}">
                <a16:creationId xmlns:a16="http://schemas.microsoft.com/office/drawing/2014/main" id="{C37A101E-F891-4CCA-ADAD-3EA586B8BD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17" y="491598"/>
            <a:ext cx="1709504" cy="637312"/>
          </a:xfrm>
          <a:prstGeom prst="rect">
            <a:avLst/>
          </a:prstGeom>
        </p:spPr>
      </p:pic>
      <p:sp>
        <p:nvSpPr>
          <p:cNvPr id="21" name="文本框 13">
            <a:extLst>
              <a:ext uri="{FF2B5EF4-FFF2-40B4-BE49-F238E27FC236}">
                <a16:creationId xmlns:a16="http://schemas.microsoft.com/office/drawing/2014/main" id="{9F088948-3310-4D37-9683-CF4FE4E7B38C}"/>
              </a:ext>
            </a:extLst>
          </p:cNvPr>
          <p:cNvSpPr txBox="1"/>
          <p:nvPr/>
        </p:nvSpPr>
        <p:spPr>
          <a:xfrm>
            <a:off x="1265534" y="5895527"/>
            <a:ext cx="5109091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vi-VN" altLang="zh-CN" sz="3200" b="1" dirty="0">
                <a:solidFill>
                  <a:srgbClr val="0000FF"/>
                </a:solidFill>
                <a:latin typeface="+mj-lt"/>
                <a:ea typeface="幼圆" panose="02010509060101010101" pitchFamily="49" charset="-122"/>
              </a:rPr>
              <a:t>Thị </a:t>
            </a:r>
            <a:r>
              <a:rPr lang="vi-VN" altLang="zh-CN" sz="3200" b="1">
                <a:solidFill>
                  <a:srgbClr val="0000FF"/>
                </a:solidFill>
                <a:latin typeface="+mj-lt"/>
                <a:ea typeface="幼圆" panose="02010509060101010101" pitchFamily="49" charset="-122"/>
              </a:rPr>
              <a:t>trường tư liệu tiêu dùng</a:t>
            </a:r>
            <a:endParaRPr lang="vi-VN" altLang="zh-CN" sz="3200" b="1" dirty="0">
              <a:solidFill>
                <a:srgbClr val="0000FF"/>
              </a:solidFill>
              <a:latin typeface="+mj-lt"/>
              <a:ea typeface="幼圆" panose="02010509060101010101" pitchFamily="49" charset="-122"/>
            </a:endParaRPr>
          </a:p>
        </p:txBody>
      </p:sp>
      <p:sp>
        <p:nvSpPr>
          <p:cNvPr id="23" name="文本框 13">
            <a:extLst>
              <a:ext uri="{FF2B5EF4-FFF2-40B4-BE49-F238E27FC236}">
                <a16:creationId xmlns:a16="http://schemas.microsoft.com/office/drawing/2014/main" id="{EBD74908-3ABC-4021-ACB4-BA147B561E4A}"/>
              </a:ext>
            </a:extLst>
          </p:cNvPr>
          <p:cNvSpPr txBox="1"/>
          <p:nvPr/>
        </p:nvSpPr>
        <p:spPr>
          <a:xfrm>
            <a:off x="6705811" y="5936164"/>
            <a:ext cx="4927952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vi-VN" altLang="zh-CN" sz="3200" b="1" dirty="0">
                <a:solidFill>
                  <a:srgbClr val="0000FF"/>
                </a:solidFill>
                <a:latin typeface="+mj-lt"/>
                <a:ea typeface="幼圆" panose="02010509060101010101" pitchFamily="49" charset="-122"/>
              </a:rPr>
              <a:t>Thị </a:t>
            </a:r>
            <a:r>
              <a:rPr lang="vi-VN" altLang="zh-CN" sz="3200" b="1">
                <a:solidFill>
                  <a:srgbClr val="0000FF"/>
                </a:solidFill>
                <a:latin typeface="+mj-lt"/>
                <a:ea typeface="幼圆" panose="02010509060101010101" pitchFamily="49" charset="-122"/>
              </a:rPr>
              <a:t>trường tư liệu sản xuất</a:t>
            </a:r>
            <a:endParaRPr lang="vi-VN" altLang="zh-CN" sz="3200" b="1" dirty="0">
              <a:solidFill>
                <a:srgbClr val="0000FF"/>
              </a:solidFill>
              <a:latin typeface="+mj-lt"/>
              <a:ea typeface="幼圆" panose="02010509060101010101" pitchFamily="49" charset="-122"/>
            </a:endParaRPr>
          </a:p>
        </p:txBody>
      </p:sp>
      <p:pic>
        <p:nvPicPr>
          <p:cNvPr id="22" name="Picture 6" descr="sieuthinho">
            <a:extLst>
              <a:ext uri="{FF2B5EF4-FFF2-40B4-BE49-F238E27FC236}">
                <a16:creationId xmlns:a16="http://schemas.microsoft.com/office/drawing/2014/main" id="{5AA21F87-836A-440A-8F9F-8B04C3D83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90" y="1591784"/>
            <a:ext cx="5303537" cy="4083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Thị trường máy móc thiết bị - Công ty cổ phần Thẩm định giá Thành Đô">
            <a:extLst>
              <a:ext uri="{FF2B5EF4-FFF2-40B4-BE49-F238E27FC236}">
                <a16:creationId xmlns:a16="http://schemas.microsoft.com/office/drawing/2014/main" id="{A90E14DD-F00D-4246-9D26-725180AEE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197" y="1659230"/>
            <a:ext cx="5046752" cy="401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441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2D0CE0-0DEB-471F-95B9-F17E3B818CA3}"/>
              </a:ext>
            </a:extLst>
          </p:cNvPr>
          <p:cNvCxnSpPr>
            <a:cxnSpLocks/>
          </p:cNvCxnSpPr>
          <p:nvPr/>
        </p:nvCxnSpPr>
        <p:spPr>
          <a:xfrm>
            <a:off x="6383858" y="1032639"/>
            <a:ext cx="0" cy="5713949"/>
          </a:xfrm>
          <a:prstGeom prst="line">
            <a:avLst/>
          </a:prstGeom>
          <a:ln w="57150">
            <a:solidFill>
              <a:srgbClr val="2A3D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27510689-30B9-4BDE-8CCF-D682F627E154}"/>
              </a:ext>
            </a:extLst>
          </p:cNvPr>
          <p:cNvSpPr/>
          <p:nvPr/>
        </p:nvSpPr>
        <p:spPr>
          <a:xfrm>
            <a:off x="98934" y="4691922"/>
            <a:ext cx="1703065" cy="2054666"/>
          </a:xfrm>
          <a:prstGeom prst="rtTriangle">
            <a:avLst/>
          </a:prstGeom>
          <a:solidFill>
            <a:srgbClr val="2A3D52"/>
          </a:solidFill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37AA8389-314F-40C3-BDDA-457B1D79E9B8}"/>
              </a:ext>
            </a:extLst>
          </p:cNvPr>
          <p:cNvSpPr/>
          <p:nvPr/>
        </p:nvSpPr>
        <p:spPr>
          <a:xfrm rot="10800000">
            <a:off x="10389155" y="70988"/>
            <a:ext cx="1703065" cy="2054666"/>
          </a:xfrm>
          <a:prstGeom prst="rtTriangle">
            <a:avLst/>
          </a:prstGeom>
          <a:solidFill>
            <a:srgbClr val="2A3D52"/>
          </a:solidFill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8249FB33-9786-4BBD-8DE7-CE43101681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FB15B570-A0D4-4392-BCAF-EDF62B89E2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853"/>
            <a:ext cx="1133571" cy="98232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5AA40520-3ECC-4551-B379-BC36385747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6" name="图片 12">
            <a:extLst>
              <a:ext uri="{FF2B5EF4-FFF2-40B4-BE49-F238E27FC236}">
                <a16:creationId xmlns:a16="http://schemas.microsoft.com/office/drawing/2014/main" id="{FCB4A720-6E06-4E48-B07E-0469721A88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7" name="文本框 13">
            <a:extLst>
              <a:ext uri="{FF2B5EF4-FFF2-40B4-BE49-F238E27FC236}">
                <a16:creationId xmlns:a16="http://schemas.microsoft.com/office/drawing/2014/main" id="{1B4800E7-1A02-49BE-A2C4-85DA5B902A75}"/>
              </a:ext>
            </a:extLst>
          </p:cNvPr>
          <p:cNvSpPr txBox="1"/>
          <p:nvPr/>
        </p:nvSpPr>
        <p:spPr>
          <a:xfrm>
            <a:off x="1400988" y="267252"/>
            <a:ext cx="8169801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vi-VN" altLang="zh-CN" sz="3200" b="1" dirty="0">
                <a:solidFill>
                  <a:srgbClr val="0000FF"/>
                </a:solidFill>
                <a:latin typeface="+mj-lt"/>
                <a:ea typeface="幼圆" panose="02010509060101010101" pitchFamily="49" charset="-122"/>
              </a:rPr>
              <a:t>VD: Thị trường phân theo phạm vi hoạt động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13BA73-BD27-45C5-B7CD-9DE9A04F54A4}"/>
              </a:ext>
            </a:extLst>
          </p:cNvPr>
          <p:cNvCxnSpPr>
            <a:cxnSpLocks/>
          </p:cNvCxnSpPr>
          <p:nvPr/>
        </p:nvCxnSpPr>
        <p:spPr>
          <a:xfrm flipV="1">
            <a:off x="1661323" y="962473"/>
            <a:ext cx="8498495" cy="33723"/>
          </a:xfrm>
          <a:prstGeom prst="line">
            <a:avLst/>
          </a:prstGeom>
          <a:ln w="57150">
            <a:solidFill>
              <a:srgbClr val="2A3D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7">
            <a:extLst>
              <a:ext uri="{FF2B5EF4-FFF2-40B4-BE49-F238E27FC236}">
                <a16:creationId xmlns:a16="http://schemas.microsoft.com/office/drawing/2014/main" id="{C37A101E-F891-4CCA-ADAD-3EA586B8BD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17" y="491598"/>
            <a:ext cx="1709504" cy="637312"/>
          </a:xfrm>
          <a:prstGeom prst="rect">
            <a:avLst/>
          </a:prstGeom>
        </p:spPr>
      </p:pic>
      <p:sp>
        <p:nvSpPr>
          <p:cNvPr id="21" name="文本框 13">
            <a:extLst>
              <a:ext uri="{FF2B5EF4-FFF2-40B4-BE49-F238E27FC236}">
                <a16:creationId xmlns:a16="http://schemas.microsoft.com/office/drawing/2014/main" id="{9F088948-3310-4D37-9683-CF4FE4E7B38C}"/>
              </a:ext>
            </a:extLst>
          </p:cNvPr>
          <p:cNvSpPr txBox="1"/>
          <p:nvPr/>
        </p:nvSpPr>
        <p:spPr>
          <a:xfrm>
            <a:off x="1766573" y="5881506"/>
            <a:ext cx="4168705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vi-VN" altLang="zh-CN" sz="3200" b="1" dirty="0">
                <a:solidFill>
                  <a:srgbClr val="0000FF"/>
                </a:solidFill>
                <a:latin typeface="+mj-lt"/>
                <a:ea typeface="幼圆" panose="02010509060101010101" pitchFamily="49" charset="-122"/>
              </a:rPr>
              <a:t>Thị </a:t>
            </a:r>
            <a:r>
              <a:rPr lang="vi-VN" altLang="zh-CN" sz="3200" b="1">
                <a:solidFill>
                  <a:srgbClr val="0000FF"/>
                </a:solidFill>
                <a:latin typeface="+mj-lt"/>
                <a:ea typeface="幼圆" panose="02010509060101010101" pitchFamily="49" charset="-122"/>
              </a:rPr>
              <a:t>trường trong nước</a:t>
            </a:r>
            <a:endParaRPr lang="vi-VN" altLang="zh-CN" sz="3200" b="1" dirty="0">
              <a:solidFill>
                <a:srgbClr val="0000FF"/>
              </a:solidFill>
              <a:latin typeface="+mj-lt"/>
              <a:ea typeface="幼圆" panose="02010509060101010101" pitchFamily="49" charset="-122"/>
            </a:endParaRPr>
          </a:p>
        </p:txBody>
      </p:sp>
      <p:pic>
        <p:nvPicPr>
          <p:cNvPr id="3074" name="Picture 2" descr="Phát triển thị trường trong nước: Điểm tựa cho tăng trưởng">
            <a:extLst>
              <a:ext uri="{FF2B5EF4-FFF2-40B4-BE49-F238E27FC236}">
                <a16:creationId xmlns:a16="http://schemas.microsoft.com/office/drawing/2014/main" id="{3D3E9D87-AD67-4F23-98E8-E59A81119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56" y="1659230"/>
            <a:ext cx="5258912" cy="391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本框 13">
            <a:extLst>
              <a:ext uri="{FF2B5EF4-FFF2-40B4-BE49-F238E27FC236}">
                <a16:creationId xmlns:a16="http://schemas.microsoft.com/office/drawing/2014/main" id="{C3457918-A631-4D13-A69A-7B63107945D9}"/>
              </a:ext>
            </a:extLst>
          </p:cNvPr>
          <p:cNvSpPr txBox="1"/>
          <p:nvPr/>
        </p:nvSpPr>
        <p:spPr>
          <a:xfrm>
            <a:off x="7599707" y="5895527"/>
            <a:ext cx="3541354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vi-VN" altLang="zh-CN" sz="3200" b="1" dirty="0">
                <a:solidFill>
                  <a:srgbClr val="0000FF"/>
                </a:solidFill>
                <a:latin typeface="+mj-lt"/>
                <a:ea typeface="幼圆" panose="02010509060101010101" pitchFamily="49" charset="-122"/>
              </a:rPr>
              <a:t>Thị </a:t>
            </a:r>
            <a:r>
              <a:rPr lang="vi-VN" altLang="zh-CN" sz="3200" b="1">
                <a:solidFill>
                  <a:srgbClr val="0000FF"/>
                </a:solidFill>
                <a:latin typeface="+mj-lt"/>
                <a:ea typeface="幼圆" panose="02010509060101010101" pitchFamily="49" charset="-122"/>
              </a:rPr>
              <a:t>trường thế giới</a:t>
            </a:r>
            <a:endParaRPr lang="vi-VN" altLang="zh-CN" sz="3200" b="1" dirty="0">
              <a:solidFill>
                <a:srgbClr val="0000FF"/>
              </a:solidFill>
              <a:latin typeface="+mj-lt"/>
              <a:ea typeface="幼圆" panose="02010509060101010101" pitchFamily="49" charset="-122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0DB733E-799A-4EF6-849D-75BE8F698C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695" y="1659230"/>
            <a:ext cx="4927951" cy="391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063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2D0CE0-0DEB-471F-95B9-F17E3B818CA3}"/>
              </a:ext>
            </a:extLst>
          </p:cNvPr>
          <p:cNvCxnSpPr>
            <a:cxnSpLocks/>
          </p:cNvCxnSpPr>
          <p:nvPr/>
        </p:nvCxnSpPr>
        <p:spPr>
          <a:xfrm>
            <a:off x="6383858" y="1032639"/>
            <a:ext cx="0" cy="5713949"/>
          </a:xfrm>
          <a:prstGeom prst="line">
            <a:avLst/>
          </a:prstGeom>
          <a:ln w="57150">
            <a:solidFill>
              <a:srgbClr val="2A3D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27510689-30B9-4BDE-8CCF-D682F627E154}"/>
              </a:ext>
            </a:extLst>
          </p:cNvPr>
          <p:cNvSpPr/>
          <p:nvPr/>
        </p:nvSpPr>
        <p:spPr>
          <a:xfrm>
            <a:off x="98934" y="4691922"/>
            <a:ext cx="1703065" cy="2054666"/>
          </a:xfrm>
          <a:prstGeom prst="rtTriangle">
            <a:avLst/>
          </a:prstGeom>
          <a:solidFill>
            <a:srgbClr val="2A3D52"/>
          </a:solidFill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37AA8389-314F-40C3-BDDA-457B1D79E9B8}"/>
              </a:ext>
            </a:extLst>
          </p:cNvPr>
          <p:cNvSpPr/>
          <p:nvPr/>
        </p:nvSpPr>
        <p:spPr>
          <a:xfrm rot="10800000">
            <a:off x="10389155" y="70988"/>
            <a:ext cx="1703065" cy="2054666"/>
          </a:xfrm>
          <a:prstGeom prst="rtTriangle">
            <a:avLst/>
          </a:prstGeom>
          <a:solidFill>
            <a:srgbClr val="2A3D52"/>
          </a:solidFill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8249FB33-9786-4BBD-8DE7-CE43101681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FB15B570-A0D4-4392-BCAF-EDF62B89E2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853"/>
            <a:ext cx="1133571" cy="98232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5AA40520-3ECC-4551-B379-BC36385747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6" name="图片 12">
            <a:extLst>
              <a:ext uri="{FF2B5EF4-FFF2-40B4-BE49-F238E27FC236}">
                <a16:creationId xmlns:a16="http://schemas.microsoft.com/office/drawing/2014/main" id="{FCB4A720-6E06-4E48-B07E-0469721A88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7" name="文本框 13">
            <a:extLst>
              <a:ext uri="{FF2B5EF4-FFF2-40B4-BE49-F238E27FC236}">
                <a16:creationId xmlns:a16="http://schemas.microsoft.com/office/drawing/2014/main" id="{1B4800E7-1A02-49BE-A2C4-85DA5B902A75}"/>
              </a:ext>
            </a:extLst>
          </p:cNvPr>
          <p:cNvSpPr txBox="1"/>
          <p:nvPr/>
        </p:nvSpPr>
        <p:spPr>
          <a:xfrm>
            <a:off x="1400988" y="267252"/>
            <a:ext cx="991386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vi-VN" altLang="zh-CN" sz="3200" b="1" dirty="0">
                <a:solidFill>
                  <a:srgbClr val="0000FF"/>
                </a:solidFill>
                <a:latin typeface="+mj-lt"/>
                <a:ea typeface="幼圆" panose="02010509060101010101" pitchFamily="49" charset="-122"/>
              </a:rPr>
              <a:t>VD: Thị trường phân theo tính chất và cơ chế vận hành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13BA73-BD27-45C5-B7CD-9DE9A04F54A4}"/>
              </a:ext>
            </a:extLst>
          </p:cNvPr>
          <p:cNvCxnSpPr>
            <a:cxnSpLocks/>
          </p:cNvCxnSpPr>
          <p:nvPr/>
        </p:nvCxnSpPr>
        <p:spPr>
          <a:xfrm flipV="1">
            <a:off x="1661323" y="962473"/>
            <a:ext cx="8498495" cy="33723"/>
          </a:xfrm>
          <a:prstGeom prst="line">
            <a:avLst/>
          </a:prstGeom>
          <a:ln w="57150">
            <a:solidFill>
              <a:srgbClr val="2A3D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7">
            <a:extLst>
              <a:ext uri="{FF2B5EF4-FFF2-40B4-BE49-F238E27FC236}">
                <a16:creationId xmlns:a16="http://schemas.microsoft.com/office/drawing/2014/main" id="{C37A101E-F891-4CCA-ADAD-3EA586B8BD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17" y="491598"/>
            <a:ext cx="1709504" cy="637312"/>
          </a:xfrm>
          <a:prstGeom prst="rect">
            <a:avLst/>
          </a:prstGeom>
        </p:spPr>
      </p:pic>
      <p:sp>
        <p:nvSpPr>
          <p:cNvPr id="21" name="文本框 13">
            <a:extLst>
              <a:ext uri="{FF2B5EF4-FFF2-40B4-BE49-F238E27FC236}">
                <a16:creationId xmlns:a16="http://schemas.microsoft.com/office/drawing/2014/main" id="{9F088948-3310-4D37-9683-CF4FE4E7B38C}"/>
              </a:ext>
            </a:extLst>
          </p:cNvPr>
          <p:cNvSpPr txBox="1"/>
          <p:nvPr/>
        </p:nvSpPr>
        <p:spPr>
          <a:xfrm>
            <a:off x="1766573" y="5881506"/>
            <a:ext cx="3837910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vi-VN" altLang="zh-CN" sz="3200" b="1" dirty="0">
                <a:solidFill>
                  <a:srgbClr val="0000FF"/>
                </a:solidFill>
                <a:latin typeface="+mj-lt"/>
                <a:ea typeface="幼圆" panose="02010509060101010101" pitchFamily="49" charset="-122"/>
              </a:rPr>
              <a:t>Thị trường hoàn hảo</a:t>
            </a:r>
          </a:p>
        </p:txBody>
      </p:sp>
      <p:sp>
        <p:nvSpPr>
          <p:cNvPr id="23" name="文本框 13">
            <a:extLst>
              <a:ext uri="{FF2B5EF4-FFF2-40B4-BE49-F238E27FC236}">
                <a16:creationId xmlns:a16="http://schemas.microsoft.com/office/drawing/2014/main" id="{EBD74908-3ABC-4021-ACB4-BA147B561E4A}"/>
              </a:ext>
            </a:extLst>
          </p:cNvPr>
          <p:cNvSpPr txBox="1"/>
          <p:nvPr/>
        </p:nvSpPr>
        <p:spPr>
          <a:xfrm>
            <a:off x="7219462" y="5736410"/>
            <a:ext cx="4259499" cy="107721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vi-VN" altLang="zh-CN" sz="3200" b="1" dirty="0">
                <a:solidFill>
                  <a:srgbClr val="0000FF"/>
                </a:solidFill>
                <a:latin typeface="+mj-lt"/>
                <a:ea typeface="幼圆" panose="02010509060101010101" pitchFamily="49" charset="-122"/>
              </a:rPr>
              <a:t>Thị trường cạnh tranh </a:t>
            </a:r>
          </a:p>
          <a:p>
            <a:pPr algn="ctr"/>
            <a:r>
              <a:rPr lang="vi-VN" altLang="zh-CN" sz="3200" b="1" dirty="0">
                <a:solidFill>
                  <a:srgbClr val="0000FF"/>
                </a:solidFill>
                <a:latin typeface="+mj-lt"/>
                <a:ea typeface="幼圆" panose="02010509060101010101" pitchFamily="49" charset="-122"/>
              </a:rPr>
              <a:t>không hoàn hảo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08548D-8324-460B-8DF6-43790E0703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9255" y="1659230"/>
            <a:ext cx="4221983" cy="39125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5CE01E-69A2-4B43-AAAE-1A7A6F6AA1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279" y="1659230"/>
            <a:ext cx="5043015" cy="39125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0C8CA8-5C10-44E8-8642-C8D069B7E1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4279" y="1625506"/>
            <a:ext cx="5210175" cy="394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198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8A1476F-34C2-484B-BB0D-570185007196}"/>
              </a:ext>
            </a:extLst>
          </p:cNvPr>
          <p:cNvCxnSpPr>
            <a:cxnSpLocks/>
          </p:cNvCxnSpPr>
          <p:nvPr/>
        </p:nvCxnSpPr>
        <p:spPr>
          <a:xfrm>
            <a:off x="1431500" y="996196"/>
            <a:ext cx="4911144" cy="0"/>
          </a:xfrm>
          <a:prstGeom prst="line">
            <a:avLst/>
          </a:prstGeom>
          <a:ln w="57150">
            <a:solidFill>
              <a:srgbClr val="2A3D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072D900E-5670-437F-B7EA-093383375DF4}"/>
              </a:ext>
            </a:extLst>
          </p:cNvPr>
          <p:cNvSpPr/>
          <p:nvPr/>
        </p:nvSpPr>
        <p:spPr>
          <a:xfrm>
            <a:off x="98934" y="4691922"/>
            <a:ext cx="1703065" cy="2054666"/>
          </a:xfrm>
          <a:prstGeom prst="rtTriangle">
            <a:avLst/>
          </a:prstGeom>
          <a:solidFill>
            <a:srgbClr val="2A3D52"/>
          </a:solidFill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5E3107CD-ECC7-4279-BE20-CA48ABDEDE5D}"/>
              </a:ext>
            </a:extLst>
          </p:cNvPr>
          <p:cNvSpPr/>
          <p:nvPr/>
        </p:nvSpPr>
        <p:spPr>
          <a:xfrm rot="10800000">
            <a:off x="10389155" y="70988"/>
            <a:ext cx="1703065" cy="2054666"/>
          </a:xfrm>
          <a:prstGeom prst="rtTriangle">
            <a:avLst/>
          </a:prstGeom>
          <a:solidFill>
            <a:srgbClr val="2A3D52"/>
          </a:solidFill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1C53AC7-C963-4FE9-AE41-5B16EA3B767A}"/>
              </a:ext>
            </a:extLst>
          </p:cNvPr>
          <p:cNvCxnSpPr>
            <a:cxnSpLocks/>
          </p:cNvCxnSpPr>
          <p:nvPr/>
        </p:nvCxnSpPr>
        <p:spPr>
          <a:xfrm>
            <a:off x="950467" y="996196"/>
            <a:ext cx="0" cy="4870032"/>
          </a:xfrm>
          <a:prstGeom prst="line">
            <a:avLst/>
          </a:prstGeom>
          <a:ln w="57150">
            <a:solidFill>
              <a:srgbClr val="2A3D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图片 8">
            <a:extLst>
              <a:ext uri="{FF2B5EF4-FFF2-40B4-BE49-F238E27FC236}">
                <a16:creationId xmlns:a16="http://schemas.microsoft.com/office/drawing/2014/main" id="{92139362-2A0F-49A6-8DCE-BD05E49463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97" y="5616474"/>
            <a:ext cx="721647" cy="637312"/>
          </a:xfrm>
          <a:prstGeom prst="rect">
            <a:avLst/>
          </a:prstGeom>
        </p:spPr>
      </p:pic>
      <p:pic>
        <p:nvPicPr>
          <p:cNvPr id="24" name="图片 9">
            <a:extLst>
              <a:ext uri="{FF2B5EF4-FFF2-40B4-BE49-F238E27FC236}">
                <a16:creationId xmlns:a16="http://schemas.microsoft.com/office/drawing/2014/main" id="{3424A373-FADD-48B7-AAA8-C86D97B79D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56" y="615614"/>
            <a:ext cx="1133571" cy="982326"/>
          </a:xfrm>
          <a:prstGeom prst="rect">
            <a:avLst/>
          </a:prstGeom>
        </p:spPr>
      </p:pic>
      <p:pic>
        <p:nvPicPr>
          <p:cNvPr id="25" name="图片 10">
            <a:extLst>
              <a:ext uri="{FF2B5EF4-FFF2-40B4-BE49-F238E27FC236}">
                <a16:creationId xmlns:a16="http://schemas.microsoft.com/office/drawing/2014/main" id="{D15F5521-0E98-4A49-BF36-A1BD841B83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828" y="120200"/>
            <a:ext cx="574344" cy="904442"/>
          </a:xfrm>
          <a:prstGeom prst="rect">
            <a:avLst/>
          </a:prstGeom>
        </p:spPr>
      </p:pic>
      <p:pic>
        <p:nvPicPr>
          <p:cNvPr id="26" name="图片 12">
            <a:extLst>
              <a:ext uri="{FF2B5EF4-FFF2-40B4-BE49-F238E27FC236}">
                <a16:creationId xmlns:a16="http://schemas.microsoft.com/office/drawing/2014/main" id="{8EEA8148-71DE-447F-B357-BBA9F80C47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1CF4D667-FB37-46CC-B515-BF19B80BE1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74" y="5899951"/>
            <a:ext cx="1709504" cy="6373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6A82F8B-8B0F-4A43-92AF-483305F5A1F0}"/>
              </a:ext>
            </a:extLst>
          </p:cNvPr>
          <p:cNvSpPr/>
          <p:nvPr/>
        </p:nvSpPr>
        <p:spPr>
          <a:xfrm>
            <a:off x="2325942" y="135235"/>
            <a:ext cx="18389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Bài 3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AD0480-900B-4F13-995C-F6DFA21EFAC5}"/>
              </a:ext>
            </a:extLst>
          </p:cNvPr>
          <p:cNvSpPr/>
          <p:nvPr/>
        </p:nvSpPr>
        <p:spPr>
          <a:xfrm>
            <a:off x="2600550" y="1871869"/>
            <a:ext cx="7934177" cy="404279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">
              <a:avLst/>
            </a:prstTxWarp>
            <a:spAutoFit/>
          </a:bodyPr>
          <a:lstStyle/>
          <a:p>
            <a:pPr algn="ctr"/>
            <a:endParaRPr lang="en-US" sz="7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</a:endParaRPr>
          </a:p>
          <a:p>
            <a:pPr algn="ctr"/>
            <a:r>
              <a:rPr lang="vi-VN" sz="7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j-lt"/>
              </a:rPr>
              <a:t>THỊ TRƯỜNG </a:t>
            </a:r>
          </a:p>
        </p:txBody>
      </p:sp>
    </p:spTree>
    <p:extLst>
      <p:ext uri="{BB962C8B-B14F-4D97-AF65-F5344CB8AC3E}">
        <p14:creationId xmlns:p14="http://schemas.microsoft.com/office/powerpoint/2010/main" val="2819498689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任意多边形 11">
            <a:extLst>
              <a:ext uri="{FF2B5EF4-FFF2-40B4-BE49-F238E27FC236}">
                <a16:creationId xmlns:a16="http://schemas.microsoft.com/office/drawing/2014/main" id="{F58D4C60-425B-485E-9327-404034F6E329}"/>
              </a:ext>
            </a:extLst>
          </p:cNvPr>
          <p:cNvSpPr/>
          <p:nvPr/>
        </p:nvSpPr>
        <p:spPr>
          <a:xfrm flipV="1">
            <a:off x="374714" y="3959540"/>
            <a:ext cx="2037009" cy="130365"/>
          </a:xfrm>
          <a:custGeom>
            <a:avLst/>
            <a:gdLst>
              <a:gd name="connsiteX0" fmla="*/ 4406630 w 4406630"/>
              <a:gd name="connsiteY0" fmla="*/ 0 h 0"/>
              <a:gd name="connsiteX1" fmla="*/ 0 w 440663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6630">
                <a:moveTo>
                  <a:pt x="4406630" y="0"/>
                </a:moveTo>
                <a:lnTo>
                  <a:pt x="0" y="0"/>
                </a:lnTo>
              </a:path>
            </a:pathLst>
          </a:custGeom>
          <a:noFill/>
          <a:ln w="12700">
            <a:solidFill>
              <a:srgbClr val="FF9900"/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任意多边形 11">
            <a:extLst>
              <a:ext uri="{FF2B5EF4-FFF2-40B4-BE49-F238E27FC236}">
                <a16:creationId xmlns:a16="http://schemas.microsoft.com/office/drawing/2014/main" id="{382F0473-A8EB-4F88-98B5-4ED0AE17BAE9}"/>
              </a:ext>
            </a:extLst>
          </p:cNvPr>
          <p:cNvSpPr/>
          <p:nvPr/>
        </p:nvSpPr>
        <p:spPr>
          <a:xfrm flipV="1">
            <a:off x="9813266" y="3914964"/>
            <a:ext cx="2037009" cy="130365"/>
          </a:xfrm>
          <a:custGeom>
            <a:avLst/>
            <a:gdLst>
              <a:gd name="connsiteX0" fmla="*/ 4406630 w 4406630"/>
              <a:gd name="connsiteY0" fmla="*/ 0 h 0"/>
              <a:gd name="connsiteX1" fmla="*/ 0 w 440663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6630">
                <a:moveTo>
                  <a:pt x="4406630" y="0"/>
                </a:moveTo>
                <a:lnTo>
                  <a:pt x="0" y="0"/>
                </a:lnTo>
              </a:path>
            </a:pathLst>
          </a:custGeom>
          <a:noFill/>
          <a:ln w="12700">
            <a:solidFill>
              <a:srgbClr val="FF9900"/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1164170" cy="10281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677" y="88039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522" y="414371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082472" y="216413"/>
            <a:ext cx="4203523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vi-VN" altLang="zh-CN" sz="4800" b="1">
                <a:solidFill>
                  <a:srgbClr val="FF0000"/>
                </a:solidFill>
                <a:latin typeface="+mj-lt"/>
                <a:ea typeface="幼圆" panose="02010509060101010101" pitchFamily="49" charset="-122"/>
              </a:rPr>
              <a:t>THỊ TRƯỜNG</a:t>
            </a:r>
            <a:endParaRPr lang="zh-CN" altLang="en-US" sz="4800" b="1" dirty="0">
              <a:solidFill>
                <a:srgbClr val="FF0000"/>
              </a:solidFill>
              <a:latin typeface="+mj-lt"/>
              <a:ea typeface="幼圆" panose="02010509060101010101" pitchFamily="49" charset="-122"/>
            </a:endParaRPr>
          </a:p>
        </p:txBody>
      </p:sp>
      <p:sp>
        <p:nvSpPr>
          <p:cNvPr id="12" name="任意多边形 11"/>
          <p:cNvSpPr/>
          <p:nvPr/>
        </p:nvSpPr>
        <p:spPr>
          <a:xfrm flipV="1">
            <a:off x="381656" y="1662916"/>
            <a:ext cx="4152267" cy="140298"/>
          </a:xfrm>
          <a:custGeom>
            <a:avLst/>
            <a:gdLst>
              <a:gd name="connsiteX0" fmla="*/ 4406630 w 4406630"/>
              <a:gd name="connsiteY0" fmla="*/ 0 h 0"/>
              <a:gd name="connsiteX1" fmla="*/ 0 w 440663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6630">
                <a:moveTo>
                  <a:pt x="4406630" y="0"/>
                </a:moveTo>
                <a:lnTo>
                  <a:pt x="0" y="0"/>
                </a:lnTo>
              </a:path>
            </a:pathLst>
          </a:custGeom>
          <a:noFill/>
          <a:ln w="12700">
            <a:solidFill>
              <a:srgbClr val="FF9900"/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 14"/>
          <p:cNvSpPr/>
          <p:nvPr/>
        </p:nvSpPr>
        <p:spPr>
          <a:xfrm flipV="1">
            <a:off x="365011" y="6409723"/>
            <a:ext cx="4415742" cy="131248"/>
          </a:xfrm>
          <a:custGeom>
            <a:avLst/>
            <a:gdLst>
              <a:gd name="connsiteX0" fmla="*/ 4406630 w 4406630"/>
              <a:gd name="connsiteY0" fmla="*/ 0 h 0"/>
              <a:gd name="connsiteX1" fmla="*/ 0 w 440663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6630">
                <a:moveTo>
                  <a:pt x="4406630" y="0"/>
                </a:moveTo>
                <a:lnTo>
                  <a:pt x="0" y="0"/>
                </a:lnTo>
              </a:path>
            </a:pathLst>
          </a:custGeom>
          <a:noFill/>
          <a:ln w="12700">
            <a:solidFill>
              <a:srgbClr val="FF9900"/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 15"/>
          <p:cNvSpPr/>
          <p:nvPr/>
        </p:nvSpPr>
        <p:spPr>
          <a:xfrm>
            <a:off x="7518864" y="1701844"/>
            <a:ext cx="4330458" cy="237931"/>
          </a:xfrm>
          <a:custGeom>
            <a:avLst/>
            <a:gdLst>
              <a:gd name="connsiteX0" fmla="*/ 4406630 w 4406630"/>
              <a:gd name="connsiteY0" fmla="*/ 0 h 0"/>
              <a:gd name="connsiteX1" fmla="*/ 0 w 440663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6630">
                <a:moveTo>
                  <a:pt x="4406630" y="0"/>
                </a:moveTo>
                <a:lnTo>
                  <a:pt x="0" y="0"/>
                </a:lnTo>
              </a:path>
            </a:pathLst>
          </a:custGeom>
          <a:noFill/>
          <a:ln w="12700">
            <a:solidFill>
              <a:srgbClr val="FF9900"/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/>
        </p:nvSpPr>
        <p:spPr>
          <a:xfrm>
            <a:off x="7309302" y="6478369"/>
            <a:ext cx="4557317" cy="88397"/>
          </a:xfrm>
          <a:custGeom>
            <a:avLst/>
            <a:gdLst>
              <a:gd name="connsiteX0" fmla="*/ 4406630 w 4406630"/>
              <a:gd name="connsiteY0" fmla="*/ 0 h 0"/>
              <a:gd name="connsiteX1" fmla="*/ 0 w 440663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6630">
                <a:moveTo>
                  <a:pt x="4406630" y="0"/>
                </a:moveTo>
                <a:lnTo>
                  <a:pt x="0" y="0"/>
                </a:lnTo>
              </a:path>
            </a:pathLst>
          </a:custGeom>
          <a:noFill/>
          <a:ln w="12700">
            <a:solidFill>
              <a:srgbClr val="FF9900"/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1419380" y="4064609"/>
            <a:ext cx="3628017" cy="2810524"/>
            <a:chOff x="3726986" y="4019011"/>
            <a:chExt cx="2309849" cy="2283225"/>
          </a:xfrm>
        </p:grpSpPr>
        <p:sp>
          <p:nvSpPr>
            <p:cNvPr id="19" name="任意多边形 18"/>
            <p:cNvSpPr/>
            <p:nvPr/>
          </p:nvSpPr>
          <p:spPr>
            <a:xfrm rot="16200000">
              <a:off x="4393331" y="3352666"/>
              <a:ext cx="807395" cy="2140085"/>
            </a:xfrm>
            <a:custGeom>
              <a:avLst/>
              <a:gdLst>
                <a:gd name="connsiteX0" fmla="*/ 807395 w 807395"/>
                <a:gd name="connsiteY0" fmla="*/ 0 h 2140085"/>
                <a:gd name="connsiteX1" fmla="*/ 0 w 807395"/>
                <a:gd name="connsiteY1" fmla="*/ 807395 h 2140085"/>
                <a:gd name="connsiteX2" fmla="*/ 0 w 807395"/>
                <a:gd name="connsiteY2" fmla="*/ 2140085 h 2140085"/>
                <a:gd name="connsiteX3" fmla="*/ 807395 w 807395"/>
                <a:gd name="connsiteY3" fmla="*/ 1332690 h 2140085"/>
                <a:gd name="connsiteX4" fmla="*/ 807395 w 807395"/>
                <a:gd name="connsiteY4" fmla="*/ 0 h 214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7395" h="2140085">
                  <a:moveTo>
                    <a:pt x="807395" y="0"/>
                  </a:moveTo>
                  <a:lnTo>
                    <a:pt x="0" y="807395"/>
                  </a:lnTo>
                  <a:lnTo>
                    <a:pt x="0" y="2140085"/>
                  </a:lnTo>
                  <a:lnTo>
                    <a:pt x="807395" y="1332690"/>
                  </a:lnTo>
                  <a:lnTo>
                    <a:pt x="807395" y="0"/>
                  </a:lnTo>
                  <a:close/>
                </a:path>
              </a:pathLst>
            </a:custGeom>
            <a:solidFill>
              <a:srgbClr val="2A3D52"/>
            </a:solidFill>
            <a:ln>
              <a:solidFill>
                <a:srgbClr val="EBE6C9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10800000" flipV="1">
              <a:off x="5205790" y="4162151"/>
              <a:ext cx="807395" cy="2140085"/>
            </a:xfrm>
            <a:custGeom>
              <a:avLst/>
              <a:gdLst>
                <a:gd name="connsiteX0" fmla="*/ 807395 w 807395"/>
                <a:gd name="connsiteY0" fmla="*/ 0 h 2140085"/>
                <a:gd name="connsiteX1" fmla="*/ 0 w 807395"/>
                <a:gd name="connsiteY1" fmla="*/ 807395 h 2140085"/>
                <a:gd name="connsiteX2" fmla="*/ 0 w 807395"/>
                <a:gd name="connsiteY2" fmla="*/ 2140085 h 2140085"/>
                <a:gd name="connsiteX3" fmla="*/ 807395 w 807395"/>
                <a:gd name="connsiteY3" fmla="*/ 1332690 h 2140085"/>
                <a:gd name="connsiteX4" fmla="*/ 807395 w 807395"/>
                <a:gd name="connsiteY4" fmla="*/ 0 h 214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7395" h="2140085">
                  <a:moveTo>
                    <a:pt x="807395" y="0"/>
                  </a:moveTo>
                  <a:lnTo>
                    <a:pt x="0" y="807395"/>
                  </a:lnTo>
                  <a:lnTo>
                    <a:pt x="0" y="2140085"/>
                  </a:lnTo>
                  <a:lnTo>
                    <a:pt x="807395" y="1332690"/>
                  </a:lnTo>
                  <a:lnTo>
                    <a:pt x="807395" y="0"/>
                  </a:lnTo>
                  <a:close/>
                </a:path>
              </a:pathLst>
            </a:custGeom>
            <a:solidFill>
              <a:srgbClr val="2A3D52"/>
            </a:solidFill>
            <a:ln>
              <a:solidFill>
                <a:srgbClr val="EBE6C9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5146319" y="4871520"/>
              <a:ext cx="890516" cy="6750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altLang="zh-CN" sz="2400" b="1" dirty="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Căn cứ vào vai trò</a:t>
              </a:r>
              <a:endParaRPr lang="zh-CN" altLang="en-US" sz="2400" b="1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2" name="Freeform 14"/>
            <p:cNvSpPr>
              <a:spLocks noChangeAspect="1" noEditPoints="1"/>
            </p:cNvSpPr>
            <p:nvPr/>
          </p:nvSpPr>
          <p:spPr bwMode="auto">
            <a:xfrm>
              <a:off x="4639810" y="4245129"/>
              <a:ext cx="336079" cy="334725"/>
            </a:xfrm>
            <a:custGeom>
              <a:avLst/>
              <a:gdLst>
                <a:gd name="T0" fmla="*/ 359 w 605"/>
                <a:gd name="T1" fmla="*/ 39 h 602"/>
                <a:gd name="T2" fmla="*/ 462 w 605"/>
                <a:gd name="T3" fmla="*/ 85 h 602"/>
                <a:gd name="T4" fmla="*/ 537 w 605"/>
                <a:gd name="T5" fmla="*/ 168 h 602"/>
                <a:gd name="T6" fmla="*/ 572 w 605"/>
                <a:gd name="T7" fmla="*/ 275 h 602"/>
                <a:gd name="T8" fmla="*/ 560 w 605"/>
                <a:gd name="T9" fmla="*/ 387 h 602"/>
                <a:gd name="T10" fmla="*/ 504 w 605"/>
                <a:gd name="T11" fmla="*/ 484 h 602"/>
                <a:gd name="T12" fmla="*/ 413 w 605"/>
                <a:gd name="T13" fmla="*/ 551 h 602"/>
                <a:gd name="T14" fmla="*/ 303 w 605"/>
                <a:gd name="T15" fmla="*/ 574 h 602"/>
                <a:gd name="T16" fmla="*/ 193 w 605"/>
                <a:gd name="T17" fmla="*/ 551 h 602"/>
                <a:gd name="T18" fmla="*/ 102 w 605"/>
                <a:gd name="T19" fmla="*/ 484 h 602"/>
                <a:gd name="T20" fmla="*/ 46 w 605"/>
                <a:gd name="T21" fmla="*/ 387 h 602"/>
                <a:gd name="T22" fmla="*/ 34 w 605"/>
                <a:gd name="T23" fmla="*/ 275 h 602"/>
                <a:gd name="T24" fmla="*/ 69 w 605"/>
                <a:gd name="T25" fmla="*/ 168 h 602"/>
                <a:gd name="T26" fmla="*/ 144 w 605"/>
                <a:gd name="T27" fmla="*/ 85 h 602"/>
                <a:gd name="T28" fmla="*/ 247 w 605"/>
                <a:gd name="T29" fmla="*/ 39 h 602"/>
                <a:gd name="T30" fmla="*/ 359 w 605"/>
                <a:gd name="T31" fmla="*/ 39 h 602"/>
                <a:gd name="T32" fmla="*/ 376 w 605"/>
                <a:gd name="T33" fmla="*/ 379 h 602"/>
                <a:gd name="T34" fmla="*/ 376 w 605"/>
                <a:gd name="T35" fmla="*/ 379 h 602"/>
                <a:gd name="T36" fmla="*/ 412 w 605"/>
                <a:gd name="T37" fmla="*/ 419 h 602"/>
                <a:gd name="T38" fmla="*/ 397 w 605"/>
                <a:gd name="T39" fmla="*/ 332 h 602"/>
                <a:gd name="T40" fmla="*/ 376 w 605"/>
                <a:gd name="T41" fmla="*/ 379 h 602"/>
                <a:gd name="T42" fmla="*/ 186 w 605"/>
                <a:gd name="T43" fmla="*/ 222 h 602"/>
                <a:gd name="T44" fmla="*/ 186 w 605"/>
                <a:gd name="T45" fmla="*/ 222 h 602"/>
                <a:gd name="T46" fmla="*/ 221 w 605"/>
                <a:gd name="T47" fmla="*/ 261 h 602"/>
                <a:gd name="T48" fmla="*/ 207 w 605"/>
                <a:gd name="T49" fmla="*/ 175 h 602"/>
                <a:gd name="T50" fmla="*/ 186 w 605"/>
                <a:gd name="T51" fmla="*/ 222 h 602"/>
                <a:gd name="T52" fmla="*/ 141 w 605"/>
                <a:gd name="T53" fmla="*/ 222 h 602"/>
                <a:gd name="T54" fmla="*/ 141 w 605"/>
                <a:gd name="T55" fmla="*/ 222 h 602"/>
                <a:gd name="T56" fmla="*/ 256 w 605"/>
                <a:gd name="T57" fmla="*/ 162 h 602"/>
                <a:gd name="T58" fmla="*/ 208 w 605"/>
                <a:gd name="T59" fmla="*/ 301 h 602"/>
                <a:gd name="T60" fmla="*/ 141 w 605"/>
                <a:gd name="T61" fmla="*/ 222 h 602"/>
                <a:gd name="T62" fmla="*/ 244 w 605"/>
                <a:gd name="T63" fmla="*/ 460 h 602"/>
                <a:gd name="T64" fmla="*/ 244 w 605"/>
                <a:gd name="T65" fmla="*/ 460 h 602"/>
                <a:gd name="T66" fmla="*/ 201 w 605"/>
                <a:gd name="T67" fmla="*/ 460 h 602"/>
                <a:gd name="T68" fmla="*/ 362 w 605"/>
                <a:gd name="T69" fmla="*/ 141 h 602"/>
                <a:gd name="T70" fmla="*/ 404 w 605"/>
                <a:gd name="T71" fmla="*/ 141 h 602"/>
                <a:gd name="T72" fmla="*/ 244 w 605"/>
                <a:gd name="T73" fmla="*/ 460 h 602"/>
                <a:gd name="T74" fmla="*/ 331 w 605"/>
                <a:gd name="T75" fmla="*/ 379 h 602"/>
                <a:gd name="T76" fmla="*/ 331 w 605"/>
                <a:gd name="T77" fmla="*/ 379 h 602"/>
                <a:gd name="T78" fmla="*/ 446 w 605"/>
                <a:gd name="T79" fmla="*/ 319 h 602"/>
                <a:gd name="T80" fmla="*/ 398 w 605"/>
                <a:gd name="T81" fmla="*/ 459 h 602"/>
                <a:gd name="T82" fmla="*/ 331 w 605"/>
                <a:gd name="T83" fmla="*/ 379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05" h="602">
                  <a:moveTo>
                    <a:pt x="359" y="39"/>
                  </a:moveTo>
                  <a:cubicBezTo>
                    <a:pt x="435" y="31"/>
                    <a:pt x="417" y="22"/>
                    <a:pt x="462" y="85"/>
                  </a:cubicBezTo>
                  <a:cubicBezTo>
                    <a:pt x="535" y="108"/>
                    <a:pt x="521" y="93"/>
                    <a:pt x="537" y="168"/>
                  </a:cubicBezTo>
                  <a:cubicBezTo>
                    <a:pt x="594" y="219"/>
                    <a:pt x="588" y="200"/>
                    <a:pt x="572" y="275"/>
                  </a:cubicBezTo>
                  <a:cubicBezTo>
                    <a:pt x="603" y="345"/>
                    <a:pt x="605" y="325"/>
                    <a:pt x="560" y="387"/>
                  </a:cubicBezTo>
                  <a:cubicBezTo>
                    <a:pt x="560" y="464"/>
                    <a:pt x="570" y="446"/>
                    <a:pt x="504" y="484"/>
                  </a:cubicBezTo>
                  <a:cubicBezTo>
                    <a:pt x="473" y="555"/>
                    <a:pt x="489" y="543"/>
                    <a:pt x="413" y="551"/>
                  </a:cubicBezTo>
                  <a:cubicBezTo>
                    <a:pt x="356" y="602"/>
                    <a:pt x="376" y="598"/>
                    <a:pt x="303" y="574"/>
                  </a:cubicBezTo>
                  <a:cubicBezTo>
                    <a:pt x="230" y="598"/>
                    <a:pt x="250" y="602"/>
                    <a:pt x="193" y="551"/>
                  </a:cubicBezTo>
                  <a:cubicBezTo>
                    <a:pt x="116" y="543"/>
                    <a:pt x="133" y="555"/>
                    <a:pt x="102" y="484"/>
                  </a:cubicBezTo>
                  <a:cubicBezTo>
                    <a:pt x="35" y="446"/>
                    <a:pt x="45" y="464"/>
                    <a:pt x="46" y="387"/>
                  </a:cubicBezTo>
                  <a:cubicBezTo>
                    <a:pt x="0" y="325"/>
                    <a:pt x="2" y="345"/>
                    <a:pt x="34" y="275"/>
                  </a:cubicBezTo>
                  <a:cubicBezTo>
                    <a:pt x="18" y="200"/>
                    <a:pt x="11" y="219"/>
                    <a:pt x="69" y="168"/>
                  </a:cubicBezTo>
                  <a:cubicBezTo>
                    <a:pt x="84" y="93"/>
                    <a:pt x="71" y="108"/>
                    <a:pt x="144" y="85"/>
                  </a:cubicBezTo>
                  <a:cubicBezTo>
                    <a:pt x="189" y="22"/>
                    <a:pt x="170" y="31"/>
                    <a:pt x="247" y="39"/>
                  </a:cubicBezTo>
                  <a:cubicBezTo>
                    <a:pt x="313" y="0"/>
                    <a:pt x="293" y="0"/>
                    <a:pt x="359" y="39"/>
                  </a:cubicBezTo>
                  <a:close/>
                  <a:moveTo>
                    <a:pt x="376" y="379"/>
                  </a:moveTo>
                  <a:lnTo>
                    <a:pt x="376" y="379"/>
                  </a:lnTo>
                  <a:cubicBezTo>
                    <a:pt x="376" y="443"/>
                    <a:pt x="406" y="427"/>
                    <a:pt x="412" y="419"/>
                  </a:cubicBezTo>
                  <a:cubicBezTo>
                    <a:pt x="418" y="409"/>
                    <a:pt x="429" y="332"/>
                    <a:pt x="397" y="332"/>
                  </a:cubicBezTo>
                  <a:cubicBezTo>
                    <a:pt x="378" y="332"/>
                    <a:pt x="376" y="356"/>
                    <a:pt x="376" y="379"/>
                  </a:cubicBezTo>
                  <a:close/>
                  <a:moveTo>
                    <a:pt x="186" y="222"/>
                  </a:moveTo>
                  <a:lnTo>
                    <a:pt x="186" y="222"/>
                  </a:lnTo>
                  <a:cubicBezTo>
                    <a:pt x="186" y="286"/>
                    <a:pt x="217" y="268"/>
                    <a:pt x="221" y="261"/>
                  </a:cubicBezTo>
                  <a:cubicBezTo>
                    <a:pt x="228" y="251"/>
                    <a:pt x="238" y="175"/>
                    <a:pt x="207" y="175"/>
                  </a:cubicBezTo>
                  <a:cubicBezTo>
                    <a:pt x="188" y="175"/>
                    <a:pt x="186" y="199"/>
                    <a:pt x="186" y="222"/>
                  </a:cubicBezTo>
                  <a:close/>
                  <a:moveTo>
                    <a:pt x="141" y="222"/>
                  </a:moveTo>
                  <a:lnTo>
                    <a:pt x="141" y="222"/>
                  </a:lnTo>
                  <a:cubicBezTo>
                    <a:pt x="141" y="124"/>
                    <a:pt x="229" y="132"/>
                    <a:pt x="256" y="162"/>
                  </a:cubicBezTo>
                  <a:cubicBezTo>
                    <a:pt x="282" y="190"/>
                    <a:pt x="291" y="301"/>
                    <a:pt x="208" y="301"/>
                  </a:cubicBezTo>
                  <a:cubicBezTo>
                    <a:pt x="160" y="301"/>
                    <a:pt x="141" y="269"/>
                    <a:pt x="141" y="222"/>
                  </a:cubicBezTo>
                  <a:close/>
                  <a:moveTo>
                    <a:pt x="244" y="460"/>
                  </a:moveTo>
                  <a:lnTo>
                    <a:pt x="244" y="460"/>
                  </a:lnTo>
                  <a:cubicBezTo>
                    <a:pt x="230" y="460"/>
                    <a:pt x="216" y="460"/>
                    <a:pt x="201" y="460"/>
                  </a:cubicBezTo>
                  <a:cubicBezTo>
                    <a:pt x="255" y="354"/>
                    <a:pt x="309" y="247"/>
                    <a:pt x="362" y="141"/>
                  </a:cubicBezTo>
                  <a:cubicBezTo>
                    <a:pt x="376" y="141"/>
                    <a:pt x="390" y="141"/>
                    <a:pt x="404" y="141"/>
                  </a:cubicBezTo>
                  <a:cubicBezTo>
                    <a:pt x="351" y="247"/>
                    <a:pt x="298" y="354"/>
                    <a:pt x="244" y="460"/>
                  </a:cubicBezTo>
                  <a:close/>
                  <a:moveTo>
                    <a:pt x="331" y="379"/>
                  </a:moveTo>
                  <a:lnTo>
                    <a:pt x="331" y="379"/>
                  </a:lnTo>
                  <a:cubicBezTo>
                    <a:pt x="331" y="282"/>
                    <a:pt x="419" y="289"/>
                    <a:pt x="446" y="319"/>
                  </a:cubicBezTo>
                  <a:cubicBezTo>
                    <a:pt x="473" y="348"/>
                    <a:pt x="481" y="459"/>
                    <a:pt x="398" y="459"/>
                  </a:cubicBezTo>
                  <a:cubicBezTo>
                    <a:pt x="351" y="459"/>
                    <a:pt x="331" y="427"/>
                    <a:pt x="331" y="3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accent2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7103469" y="4064609"/>
            <a:ext cx="3586201" cy="2814185"/>
            <a:chOff x="6153900" y="4030495"/>
            <a:chExt cx="2283226" cy="2286199"/>
          </a:xfrm>
        </p:grpSpPr>
        <p:sp>
          <p:nvSpPr>
            <p:cNvPr id="24" name="任意多边形 23"/>
            <p:cNvSpPr/>
            <p:nvPr/>
          </p:nvSpPr>
          <p:spPr>
            <a:xfrm rot="10800000">
              <a:off x="6153900" y="4176609"/>
              <a:ext cx="807395" cy="2140085"/>
            </a:xfrm>
            <a:custGeom>
              <a:avLst/>
              <a:gdLst>
                <a:gd name="connsiteX0" fmla="*/ 807395 w 807395"/>
                <a:gd name="connsiteY0" fmla="*/ 0 h 2140085"/>
                <a:gd name="connsiteX1" fmla="*/ 0 w 807395"/>
                <a:gd name="connsiteY1" fmla="*/ 807395 h 2140085"/>
                <a:gd name="connsiteX2" fmla="*/ 0 w 807395"/>
                <a:gd name="connsiteY2" fmla="*/ 2140085 h 2140085"/>
                <a:gd name="connsiteX3" fmla="*/ 807395 w 807395"/>
                <a:gd name="connsiteY3" fmla="*/ 1332690 h 2140085"/>
                <a:gd name="connsiteX4" fmla="*/ 807395 w 807395"/>
                <a:gd name="connsiteY4" fmla="*/ 0 h 214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7395" h="2140085">
                  <a:moveTo>
                    <a:pt x="807395" y="0"/>
                  </a:moveTo>
                  <a:lnTo>
                    <a:pt x="0" y="807395"/>
                  </a:lnTo>
                  <a:lnTo>
                    <a:pt x="0" y="2140085"/>
                  </a:lnTo>
                  <a:lnTo>
                    <a:pt x="807395" y="1332690"/>
                  </a:lnTo>
                  <a:lnTo>
                    <a:pt x="807395" y="0"/>
                  </a:lnTo>
                  <a:close/>
                </a:path>
              </a:pathLst>
            </a:custGeom>
            <a:solidFill>
              <a:srgbClr val="2A3D52"/>
            </a:solidFill>
            <a:ln>
              <a:solidFill>
                <a:srgbClr val="EBE6C9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5" name="任意多边形 24"/>
            <p:cNvSpPr/>
            <p:nvPr/>
          </p:nvSpPr>
          <p:spPr>
            <a:xfrm rot="5400000" flipV="1">
              <a:off x="6963386" y="3364150"/>
              <a:ext cx="807395" cy="2140085"/>
            </a:xfrm>
            <a:custGeom>
              <a:avLst/>
              <a:gdLst>
                <a:gd name="connsiteX0" fmla="*/ 807395 w 807395"/>
                <a:gd name="connsiteY0" fmla="*/ 0 h 2140085"/>
                <a:gd name="connsiteX1" fmla="*/ 0 w 807395"/>
                <a:gd name="connsiteY1" fmla="*/ 807395 h 2140085"/>
                <a:gd name="connsiteX2" fmla="*/ 0 w 807395"/>
                <a:gd name="connsiteY2" fmla="*/ 2140085 h 2140085"/>
                <a:gd name="connsiteX3" fmla="*/ 807395 w 807395"/>
                <a:gd name="connsiteY3" fmla="*/ 1332690 h 2140085"/>
                <a:gd name="connsiteX4" fmla="*/ 807395 w 807395"/>
                <a:gd name="connsiteY4" fmla="*/ 0 h 214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7395" h="2140085">
                  <a:moveTo>
                    <a:pt x="807395" y="0"/>
                  </a:moveTo>
                  <a:lnTo>
                    <a:pt x="0" y="807395"/>
                  </a:lnTo>
                  <a:lnTo>
                    <a:pt x="0" y="2140085"/>
                  </a:lnTo>
                  <a:lnTo>
                    <a:pt x="807395" y="1332690"/>
                  </a:lnTo>
                  <a:lnTo>
                    <a:pt x="807395" y="0"/>
                  </a:lnTo>
                  <a:close/>
                </a:path>
              </a:pathLst>
            </a:custGeom>
            <a:solidFill>
              <a:srgbClr val="2A3D52"/>
            </a:solidFill>
            <a:ln>
              <a:solidFill>
                <a:srgbClr val="EBE6C9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6825184" y="4107896"/>
              <a:ext cx="1112020" cy="825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altLang="zh-CN" sz="2000" b="1">
                  <a:solidFill>
                    <a:schemeClr val="bg1">
                      <a:lumMod val="95000"/>
                    </a:schemeClr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Căn cứ vào tính chất và cơ chế vận hành</a:t>
              </a:r>
              <a:endParaRPr lang="zh-CN" altLang="en-US" sz="2000" b="1" dirty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7" name="Freeform 26"/>
            <p:cNvSpPr>
              <a:spLocks noEditPoints="1"/>
            </p:cNvSpPr>
            <p:nvPr/>
          </p:nvSpPr>
          <p:spPr bwMode="auto">
            <a:xfrm>
              <a:off x="6407357" y="5126372"/>
              <a:ext cx="284537" cy="298944"/>
            </a:xfrm>
            <a:custGeom>
              <a:avLst/>
              <a:gdLst>
                <a:gd name="T0" fmla="*/ 139 w 577"/>
                <a:gd name="T1" fmla="*/ 87 h 609"/>
                <a:gd name="T2" fmla="*/ 27 w 577"/>
                <a:gd name="T3" fmla="*/ 87 h 609"/>
                <a:gd name="T4" fmla="*/ 27 w 577"/>
                <a:gd name="T5" fmla="*/ 48 h 609"/>
                <a:gd name="T6" fmla="*/ 139 w 577"/>
                <a:gd name="T7" fmla="*/ 48 h 609"/>
                <a:gd name="T8" fmla="*/ 139 w 577"/>
                <a:gd name="T9" fmla="*/ 87 h 609"/>
                <a:gd name="T10" fmla="*/ 139 w 577"/>
                <a:gd name="T11" fmla="*/ 179 h 609"/>
                <a:gd name="T12" fmla="*/ 27 w 577"/>
                <a:gd name="T13" fmla="*/ 179 h 609"/>
                <a:gd name="T14" fmla="*/ 27 w 577"/>
                <a:gd name="T15" fmla="*/ 140 h 609"/>
                <a:gd name="T16" fmla="*/ 139 w 577"/>
                <a:gd name="T17" fmla="*/ 140 h 609"/>
                <a:gd name="T18" fmla="*/ 139 w 577"/>
                <a:gd name="T19" fmla="*/ 179 h 609"/>
                <a:gd name="T20" fmla="*/ 139 w 577"/>
                <a:gd name="T21" fmla="*/ 271 h 609"/>
                <a:gd name="T22" fmla="*/ 27 w 577"/>
                <a:gd name="T23" fmla="*/ 271 h 609"/>
                <a:gd name="T24" fmla="*/ 27 w 577"/>
                <a:gd name="T25" fmla="*/ 232 h 609"/>
                <a:gd name="T26" fmla="*/ 139 w 577"/>
                <a:gd name="T27" fmla="*/ 232 h 609"/>
                <a:gd name="T28" fmla="*/ 139 w 577"/>
                <a:gd name="T29" fmla="*/ 271 h 609"/>
                <a:gd name="T30" fmla="*/ 0 w 577"/>
                <a:gd name="T31" fmla="*/ 609 h 609"/>
                <a:gd name="T32" fmla="*/ 166 w 577"/>
                <a:gd name="T33" fmla="*/ 609 h 609"/>
                <a:gd name="T34" fmla="*/ 166 w 577"/>
                <a:gd name="T35" fmla="*/ 0 h 609"/>
                <a:gd name="T36" fmla="*/ 0 w 577"/>
                <a:gd name="T37" fmla="*/ 0 h 609"/>
                <a:gd name="T38" fmla="*/ 0 w 577"/>
                <a:gd name="T39" fmla="*/ 609 h 609"/>
                <a:gd name="T40" fmla="*/ 344 w 577"/>
                <a:gd name="T41" fmla="*/ 87 h 609"/>
                <a:gd name="T42" fmla="*/ 232 w 577"/>
                <a:gd name="T43" fmla="*/ 87 h 609"/>
                <a:gd name="T44" fmla="*/ 232 w 577"/>
                <a:gd name="T45" fmla="*/ 48 h 609"/>
                <a:gd name="T46" fmla="*/ 344 w 577"/>
                <a:gd name="T47" fmla="*/ 48 h 609"/>
                <a:gd name="T48" fmla="*/ 344 w 577"/>
                <a:gd name="T49" fmla="*/ 87 h 609"/>
                <a:gd name="T50" fmla="*/ 344 w 577"/>
                <a:gd name="T51" fmla="*/ 179 h 609"/>
                <a:gd name="T52" fmla="*/ 232 w 577"/>
                <a:gd name="T53" fmla="*/ 179 h 609"/>
                <a:gd name="T54" fmla="*/ 232 w 577"/>
                <a:gd name="T55" fmla="*/ 140 h 609"/>
                <a:gd name="T56" fmla="*/ 344 w 577"/>
                <a:gd name="T57" fmla="*/ 140 h 609"/>
                <a:gd name="T58" fmla="*/ 344 w 577"/>
                <a:gd name="T59" fmla="*/ 179 h 609"/>
                <a:gd name="T60" fmla="*/ 344 w 577"/>
                <a:gd name="T61" fmla="*/ 271 h 609"/>
                <a:gd name="T62" fmla="*/ 232 w 577"/>
                <a:gd name="T63" fmla="*/ 271 h 609"/>
                <a:gd name="T64" fmla="*/ 232 w 577"/>
                <a:gd name="T65" fmla="*/ 232 h 609"/>
                <a:gd name="T66" fmla="*/ 344 w 577"/>
                <a:gd name="T67" fmla="*/ 232 h 609"/>
                <a:gd name="T68" fmla="*/ 344 w 577"/>
                <a:gd name="T69" fmla="*/ 271 h 609"/>
                <a:gd name="T70" fmla="*/ 205 w 577"/>
                <a:gd name="T71" fmla="*/ 609 h 609"/>
                <a:gd name="T72" fmla="*/ 371 w 577"/>
                <a:gd name="T73" fmla="*/ 609 h 609"/>
                <a:gd name="T74" fmla="*/ 371 w 577"/>
                <a:gd name="T75" fmla="*/ 0 h 609"/>
                <a:gd name="T76" fmla="*/ 205 w 577"/>
                <a:gd name="T77" fmla="*/ 0 h 609"/>
                <a:gd name="T78" fmla="*/ 205 w 577"/>
                <a:gd name="T79" fmla="*/ 609 h 609"/>
                <a:gd name="T80" fmla="*/ 549 w 577"/>
                <a:gd name="T81" fmla="*/ 87 h 609"/>
                <a:gd name="T82" fmla="*/ 437 w 577"/>
                <a:gd name="T83" fmla="*/ 87 h 609"/>
                <a:gd name="T84" fmla="*/ 437 w 577"/>
                <a:gd name="T85" fmla="*/ 48 h 609"/>
                <a:gd name="T86" fmla="*/ 549 w 577"/>
                <a:gd name="T87" fmla="*/ 48 h 609"/>
                <a:gd name="T88" fmla="*/ 549 w 577"/>
                <a:gd name="T89" fmla="*/ 87 h 609"/>
                <a:gd name="T90" fmla="*/ 549 w 577"/>
                <a:gd name="T91" fmla="*/ 179 h 609"/>
                <a:gd name="T92" fmla="*/ 437 w 577"/>
                <a:gd name="T93" fmla="*/ 179 h 609"/>
                <a:gd name="T94" fmla="*/ 437 w 577"/>
                <a:gd name="T95" fmla="*/ 140 h 609"/>
                <a:gd name="T96" fmla="*/ 549 w 577"/>
                <a:gd name="T97" fmla="*/ 140 h 609"/>
                <a:gd name="T98" fmla="*/ 549 w 577"/>
                <a:gd name="T99" fmla="*/ 179 h 609"/>
                <a:gd name="T100" fmla="*/ 549 w 577"/>
                <a:gd name="T101" fmla="*/ 271 h 609"/>
                <a:gd name="T102" fmla="*/ 437 w 577"/>
                <a:gd name="T103" fmla="*/ 271 h 609"/>
                <a:gd name="T104" fmla="*/ 437 w 577"/>
                <a:gd name="T105" fmla="*/ 232 h 609"/>
                <a:gd name="T106" fmla="*/ 549 w 577"/>
                <a:gd name="T107" fmla="*/ 232 h 609"/>
                <a:gd name="T108" fmla="*/ 549 w 577"/>
                <a:gd name="T109" fmla="*/ 271 h 609"/>
                <a:gd name="T110" fmla="*/ 410 w 577"/>
                <a:gd name="T111" fmla="*/ 609 h 609"/>
                <a:gd name="T112" fmla="*/ 577 w 577"/>
                <a:gd name="T113" fmla="*/ 609 h 609"/>
                <a:gd name="T114" fmla="*/ 577 w 577"/>
                <a:gd name="T115" fmla="*/ 0 h 609"/>
                <a:gd name="T116" fmla="*/ 410 w 577"/>
                <a:gd name="T117" fmla="*/ 0 h 609"/>
                <a:gd name="T118" fmla="*/ 410 w 577"/>
                <a:gd name="T119" fmla="*/ 609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77" h="609">
                  <a:moveTo>
                    <a:pt x="139" y="87"/>
                  </a:moveTo>
                  <a:lnTo>
                    <a:pt x="27" y="87"/>
                  </a:lnTo>
                  <a:lnTo>
                    <a:pt x="27" y="48"/>
                  </a:lnTo>
                  <a:lnTo>
                    <a:pt x="139" y="48"/>
                  </a:lnTo>
                  <a:lnTo>
                    <a:pt x="139" y="87"/>
                  </a:lnTo>
                  <a:close/>
                  <a:moveTo>
                    <a:pt x="139" y="179"/>
                  </a:moveTo>
                  <a:lnTo>
                    <a:pt x="27" y="179"/>
                  </a:lnTo>
                  <a:lnTo>
                    <a:pt x="27" y="140"/>
                  </a:lnTo>
                  <a:lnTo>
                    <a:pt x="139" y="140"/>
                  </a:lnTo>
                  <a:lnTo>
                    <a:pt x="139" y="179"/>
                  </a:lnTo>
                  <a:close/>
                  <a:moveTo>
                    <a:pt x="139" y="271"/>
                  </a:moveTo>
                  <a:lnTo>
                    <a:pt x="27" y="271"/>
                  </a:lnTo>
                  <a:lnTo>
                    <a:pt x="27" y="232"/>
                  </a:lnTo>
                  <a:lnTo>
                    <a:pt x="139" y="232"/>
                  </a:lnTo>
                  <a:lnTo>
                    <a:pt x="139" y="271"/>
                  </a:lnTo>
                  <a:close/>
                  <a:moveTo>
                    <a:pt x="0" y="609"/>
                  </a:moveTo>
                  <a:lnTo>
                    <a:pt x="166" y="609"/>
                  </a:lnTo>
                  <a:lnTo>
                    <a:pt x="166" y="0"/>
                  </a:lnTo>
                  <a:lnTo>
                    <a:pt x="0" y="0"/>
                  </a:lnTo>
                  <a:lnTo>
                    <a:pt x="0" y="609"/>
                  </a:lnTo>
                  <a:close/>
                  <a:moveTo>
                    <a:pt x="344" y="87"/>
                  </a:moveTo>
                  <a:lnTo>
                    <a:pt x="232" y="87"/>
                  </a:lnTo>
                  <a:lnTo>
                    <a:pt x="232" y="48"/>
                  </a:lnTo>
                  <a:lnTo>
                    <a:pt x="344" y="48"/>
                  </a:lnTo>
                  <a:lnTo>
                    <a:pt x="344" y="87"/>
                  </a:lnTo>
                  <a:close/>
                  <a:moveTo>
                    <a:pt x="344" y="179"/>
                  </a:moveTo>
                  <a:lnTo>
                    <a:pt x="232" y="179"/>
                  </a:lnTo>
                  <a:lnTo>
                    <a:pt x="232" y="140"/>
                  </a:lnTo>
                  <a:lnTo>
                    <a:pt x="344" y="140"/>
                  </a:lnTo>
                  <a:lnTo>
                    <a:pt x="344" y="179"/>
                  </a:lnTo>
                  <a:close/>
                  <a:moveTo>
                    <a:pt x="344" y="271"/>
                  </a:moveTo>
                  <a:lnTo>
                    <a:pt x="232" y="271"/>
                  </a:lnTo>
                  <a:lnTo>
                    <a:pt x="232" y="232"/>
                  </a:lnTo>
                  <a:lnTo>
                    <a:pt x="344" y="232"/>
                  </a:lnTo>
                  <a:lnTo>
                    <a:pt x="344" y="271"/>
                  </a:lnTo>
                  <a:close/>
                  <a:moveTo>
                    <a:pt x="205" y="609"/>
                  </a:moveTo>
                  <a:lnTo>
                    <a:pt x="371" y="609"/>
                  </a:lnTo>
                  <a:lnTo>
                    <a:pt x="371" y="0"/>
                  </a:lnTo>
                  <a:lnTo>
                    <a:pt x="205" y="0"/>
                  </a:lnTo>
                  <a:lnTo>
                    <a:pt x="205" y="609"/>
                  </a:lnTo>
                  <a:close/>
                  <a:moveTo>
                    <a:pt x="549" y="87"/>
                  </a:moveTo>
                  <a:lnTo>
                    <a:pt x="437" y="87"/>
                  </a:lnTo>
                  <a:lnTo>
                    <a:pt x="437" y="48"/>
                  </a:lnTo>
                  <a:lnTo>
                    <a:pt x="549" y="48"/>
                  </a:lnTo>
                  <a:lnTo>
                    <a:pt x="549" y="87"/>
                  </a:lnTo>
                  <a:close/>
                  <a:moveTo>
                    <a:pt x="549" y="179"/>
                  </a:moveTo>
                  <a:lnTo>
                    <a:pt x="437" y="179"/>
                  </a:lnTo>
                  <a:lnTo>
                    <a:pt x="437" y="140"/>
                  </a:lnTo>
                  <a:lnTo>
                    <a:pt x="549" y="140"/>
                  </a:lnTo>
                  <a:lnTo>
                    <a:pt x="549" y="179"/>
                  </a:lnTo>
                  <a:close/>
                  <a:moveTo>
                    <a:pt x="549" y="271"/>
                  </a:moveTo>
                  <a:lnTo>
                    <a:pt x="437" y="271"/>
                  </a:lnTo>
                  <a:lnTo>
                    <a:pt x="437" y="232"/>
                  </a:lnTo>
                  <a:lnTo>
                    <a:pt x="549" y="232"/>
                  </a:lnTo>
                  <a:lnTo>
                    <a:pt x="549" y="271"/>
                  </a:lnTo>
                  <a:close/>
                  <a:moveTo>
                    <a:pt x="410" y="609"/>
                  </a:moveTo>
                  <a:lnTo>
                    <a:pt x="577" y="609"/>
                  </a:lnTo>
                  <a:lnTo>
                    <a:pt x="577" y="0"/>
                  </a:lnTo>
                  <a:lnTo>
                    <a:pt x="410" y="0"/>
                  </a:lnTo>
                  <a:lnTo>
                    <a:pt x="410" y="6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079786" y="1047410"/>
            <a:ext cx="3590865" cy="2997919"/>
            <a:chOff x="6145929" y="1412163"/>
            <a:chExt cx="2286199" cy="2435462"/>
          </a:xfrm>
        </p:grpSpPr>
        <p:sp>
          <p:nvSpPr>
            <p:cNvPr id="29" name="任意多边形 28"/>
            <p:cNvSpPr/>
            <p:nvPr/>
          </p:nvSpPr>
          <p:spPr>
            <a:xfrm rot="5400000">
              <a:off x="6958388" y="2373885"/>
              <a:ext cx="807395" cy="2140085"/>
            </a:xfrm>
            <a:custGeom>
              <a:avLst/>
              <a:gdLst>
                <a:gd name="connsiteX0" fmla="*/ 807395 w 807395"/>
                <a:gd name="connsiteY0" fmla="*/ 0 h 2140085"/>
                <a:gd name="connsiteX1" fmla="*/ 0 w 807395"/>
                <a:gd name="connsiteY1" fmla="*/ 807395 h 2140085"/>
                <a:gd name="connsiteX2" fmla="*/ 0 w 807395"/>
                <a:gd name="connsiteY2" fmla="*/ 2140085 h 2140085"/>
                <a:gd name="connsiteX3" fmla="*/ 807395 w 807395"/>
                <a:gd name="connsiteY3" fmla="*/ 1332690 h 2140085"/>
                <a:gd name="connsiteX4" fmla="*/ 807395 w 807395"/>
                <a:gd name="connsiteY4" fmla="*/ 0 h 214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7395" h="2140085">
                  <a:moveTo>
                    <a:pt x="807395" y="0"/>
                  </a:moveTo>
                  <a:lnTo>
                    <a:pt x="0" y="807395"/>
                  </a:lnTo>
                  <a:lnTo>
                    <a:pt x="0" y="2140085"/>
                  </a:lnTo>
                  <a:lnTo>
                    <a:pt x="807395" y="1332690"/>
                  </a:lnTo>
                  <a:lnTo>
                    <a:pt x="807395" y="0"/>
                  </a:lnTo>
                  <a:close/>
                </a:path>
              </a:pathLst>
            </a:custGeom>
            <a:solidFill>
              <a:srgbClr val="2A3D52"/>
            </a:solidFill>
            <a:ln>
              <a:solidFill>
                <a:srgbClr val="EBE6C9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0" name="任意多边形 29"/>
            <p:cNvSpPr/>
            <p:nvPr/>
          </p:nvSpPr>
          <p:spPr>
            <a:xfrm flipV="1">
              <a:off x="6145929" y="1412163"/>
              <a:ext cx="798197" cy="2292321"/>
            </a:xfrm>
            <a:custGeom>
              <a:avLst/>
              <a:gdLst>
                <a:gd name="connsiteX0" fmla="*/ 807395 w 807395"/>
                <a:gd name="connsiteY0" fmla="*/ 0 h 2140085"/>
                <a:gd name="connsiteX1" fmla="*/ 0 w 807395"/>
                <a:gd name="connsiteY1" fmla="*/ 807395 h 2140085"/>
                <a:gd name="connsiteX2" fmla="*/ 0 w 807395"/>
                <a:gd name="connsiteY2" fmla="*/ 2140085 h 2140085"/>
                <a:gd name="connsiteX3" fmla="*/ 807395 w 807395"/>
                <a:gd name="connsiteY3" fmla="*/ 1332690 h 2140085"/>
                <a:gd name="connsiteX4" fmla="*/ 807395 w 807395"/>
                <a:gd name="connsiteY4" fmla="*/ 0 h 214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7395" h="2140085">
                  <a:moveTo>
                    <a:pt x="807395" y="0"/>
                  </a:moveTo>
                  <a:lnTo>
                    <a:pt x="0" y="807395"/>
                  </a:lnTo>
                  <a:lnTo>
                    <a:pt x="0" y="2140085"/>
                  </a:lnTo>
                  <a:lnTo>
                    <a:pt x="807395" y="1332690"/>
                  </a:lnTo>
                  <a:lnTo>
                    <a:pt x="807395" y="0"/>
                  </a:lnTo>
                  <a:close/>
                </a:path>
              </a:pathLst>
            </a:custGeom>
            <a:solidFill>
              <a:srgbClr val="2A3D52"/>
            </a:solidFill>
            <a:ln>
              <a:solidFill>
                <a:srgbClr val="EBE6C9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6159672" y="2013001"/>
              <a:ext cx="890516" cy="12751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altLang="zh-CN" sz="2400" b="1" dirty="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Căn cứ vào phạm vi hoạt động</a:t>
              </a:r>
              <a:endParaRPr lang="zh-CN" altLang="en-US" sz="2400" b="1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2" name="Freeform 33"/>
            <p:cNvSpPr>
              <a:spLocks noEditPoints="1"/>
            </p:cNvSpPr>
            <p:nvPr/>
          </p:nvSpPr>
          <p:spPr bwMode="auto">
            <a:xfrm>
              <a:off x="7375827" y="3301454"/>
              <a:ext cx="332936" cy="312683"/>
            </a:xfrm>
            <a:custGeom>
              <a:avLst/>
              <a:gdLst>
                <a:gd name="T0" fmla="*/ 21 w 643"/>
                <a:gd name="T1" fmla="*/ 477 h 603"/>
                <a:gd name="T2" fmla="*/ 459 w 643"/>
                <a:gd name="T3" fmla="*/ 359 h 603"/>
                <a:gd name="T4" fmla="*/ 420 w 643"/>
                <a:gd name="T5" fmla="*/ 494 h 603"/>
                <a:gd name="T6" fmla="*/ 407 w 643"/>
                <a:gd name="T7" fmla="*/ 377 h 603"/>
                <a:gd name="T8" fmla="*/ 408 w 643"/>
                <a:gd name="T9" fmla="*/ 272 h 603"/>
                <a:gd name="T10" fmla="*/ 397 w 643"/>
                <a:gd name="T11" fmla="*/ 276 h 603"/>
                <a:gd name="T12" fmla="*/ 405 w 643"/>
                <a:gd name="T13" fmla="*/ 292 h 603"/>
                <a:gd name="T14" fmla="*/ 415 w 643"/>
                <a:gd name="T15" fmla="*/ 288 h 603"/>
                <a:gd name="T16" fmla="*/ 356 w 643"/>
                <a:gd name="T17" fmla="*/ 302 h 603"/>
                <a:gd name="T18" fmla="*/ 360 w 643"/>
                <a:gd name="T19" fmla="*/ 322 h 603"/>
                <a:gd name="T20" fmla="*/ 368 w 643"/>
                <a:gd name="T21" fmla="*/ 315 h 603"/>
                <a:gd name="T22" fmla="*/ 324 w 643"/>
                <a:gd name="T23" fmla="*/ 341 h 603"/>
                <a:gd name="T24" fmla="*/ 319 w 643"/>
                <a:gd name="T25" fmla="*/ 351 h 603"/>
                <a:gd name="T26" fmla="*/ 335 w 643"/>
                <a:gd name="T27" fmla="*/ 359 h 603"/>
                <a:gd name="T28" fmla="*/ 340 w 643"/>
                <a:gd name="T29" fmla="*/ 349 h 603"/>
                <a:gd name="T30" fmla="*/ 305 w 643"/>
                <a:gd name="T31" fmla="*/ 399 h 603"/>
                <a:gd name="T32" fmla="*/ 322 w 643"/>
                <a:gd name="T33" fmla="*/ 411 h 603"/>
                <a:gd name="T34" fmla="*/ 323 w 643"/>
                <a:gd name="T35" fmla="*/ 400 h 603"/>
                <a:gd name="T36" fmla="*/ 308 w 643"/>
                <a:gd name="T37" fmla="*/ 450 h 603"/>
                <a:gd name="T38" fmla="*/ 311 w 643"/>
                <a:gd name="T39" fmla="*/ 461 h 603"/>
                <a:gd name="T40" fmla="*/ 327 w 643"/>
                <a:gd name="T41" fmla="*/ 455 h 603"/>
                <a:gd name="T42" fmla="*/ 324 w 643"/>
                <a:gd name="T43" fmla="*/ 444 h 603"/>
                <a:gd name="T44" fmla="*/ 332 w 643"/>
                <a:gd name="T45" fmla="*/ 505 h 603"/>
                <a:gd name="T46" fmla="*/ 353 w 643"/>
                <a:gd name="T47" fmla="*/ 503 h 603"/>
                <a:gd name="T48" fmla="*/ 346 w 643"/>
                <a:gd name="T49" fmla="*/ 495 h 603"/>
                <a:gd name="T50" fmla="*/ 367 w 643"/>
                <a:gd name="T51" fmla="*/ 541 h 603"/>
                <a:gd name="T52" fmla="*/ 377 w 643"/>
                <a:gd name="T53" fmla="*/ 547 h 603"/>
                <a:gd name="T54" fmla="*/ 386 w 643"/>
                <a:gd name="T55" fmla="*/ 532 h 603"/>
                <a:gd name="T56" fmla="*/ 377 w 643"/>
                <a:gd name="T57" fmla="*/ 526 h 603"/>
                <a:gd name="T58" fmla="*/ 423 w 643"/>
                <a:gd name="T59" fmla="*/ 566 h 603"/>
                <a:gd name="T60" fmla="*/ 434 w 643"/>
                <a:gd name="T61" fmla="*/ 568 h 603"/>
                <a:gd name="T62" fmla="*/ 427 w 643"/>
                <a:gd name="T63" fmla="*/ 549 h 603"/>
                <a:gd name="T64" fmla="*/ 472 w 643"/>
                <a:gd name="T65" fmla="*/ 569 h 603"/>
                <a:gd name="T66" fmla="*/ 484 w 643"/>
                <a:gd name="T67" fmla="*/ 568 h 603"/>
                <a:gd name="T68" fmla="*/ 483 w 643"/>
                <a:gd name="T69" fmla="*/ 550 h 603"/>
                <a:gd name="T70" fmla="*/ 472 w 643"/>
                <a:gd name="T71" fmla="*/ 552 h 603"/>
                <a:gd name="T72" fmla="*/ 530 w 643"/>
                <a:gd name="T73" fmla="*/ 551 h 603"/>
                <a:gd name="T74" fmla="*/ 540 w 643"/>
                <a:gd name="T75" fmla="*/ 545 h 603"/>
                <a:gd name="T76" fmla="*/ 524 w 643"/>
                <a:gd name="T77" fmla="*/ 535 h 603"/>
                <a:gd name="T78" fmla="*/ 570 w 643"/>
                <a:gd name="T79" fmla="*/ 521 h 603"/>
                <a:gd name="T80" fmla="*/ 577 w 643"/>
                <a:gd name="T81" fmla="*/ 512 h 603"/>
                <a:gd name="T82" fmla="*/ 565 w 643"/>
                <a:gd name="T83" fmla="*/ 499 h 603"/>
                <a:gd name="T84" fmla="*/ 559 w 643"/>
                <a:gd name="T85" fmla="*/ 507 h 603"/>
                <a:gd name="T86" fmla="*/ 601 w 643"/>
                <a:gd name="T87" fmla="*/ 469 h 603"/>
                <a:gd name="T88" fmla="*/ 605 w 643"/>
                <a:gd name="T89" fmla="*/ 457 h 603"/>
                <a:gd name="T90" fmla="*/ 586 w 643"/>
                <a:gd name="T91" fmla="*/ 459 h 603"/>
                <a:gd name="T92" fmla="*/ 610 w 643"/>
                <a:gd name="T93" fmla="*/ 419 h 603"/>
                <a:gd name="T94" fmla="*/ 610 w 643"/>
                <a:gd name="T95" fmla="*/ 408 h 603"/>
                <a:gd name="T96" fmla="*/ 592 w 643"/>
                <a:gd name="T97" fmla="*/ 406 h 603"/>
                <a:gd name="T98" fmla="*/ 593 w 643"/>
                <a:gd name="T99" fmla="*/ 417 h 603"/>
                <a:gd name="T100" fmla="*/ 599 w 643"/>
                <a:gd name="T101" fmla="*/ 358 h 603"/>
                <a:gd name="T102" fmla="*/ 594 w 643"/>
                <a:gd name="T103" fmla="*/ 347 h 603"/>
                <a:gd name="T104" fmla="*/ 581 w 643"/>
                <a:gd name="T105" fmla="*/ 363 h 603"/>
                <a:gd name="T106" fmla="*/ 573 w 643"/>
                <a:gd name="T107" fmla="*/ 316 h 603"/>
                <a:gd name="T108" fmla="*/ 565 w 643"/>
                <a:gd name="T109" fmla="*/ 308 h 603"/>
                <a:gd name="T110" fmla="*/ 550 w 643"/>
                <a:gd name="T111" fmla="*/ 318 h 603"/>
                <a:gd name="T112" fmla="*/ 557 w 643"/>
                <a:gd name="T113" fmla="*/ 326 h 603"/>
                <a:gd name="T114" fmla="*/ 524 w 643"/>
                <a:gd name="T115" fmla="*/ 279 h 603"/>
                <a:gd name="T116" fmla="*/ 513 w 643"/>
                <a:gd name="T117" fmla="*/ 274 h 603"/>
                <a:gd name="T118" fmla="*/ 513 w 643"/>
                <a:gd name="T119" fmla="*/ 293 h 603"/>
                <a:gd name="T120" fmla="*/ 457 w 643"/>
                <a:gd name="T121" fmla="*/ 231 h 603"/>
                <a:gd name="T122" fmla="*/ 358 w 643"/>
                <a:gd name="T123" fmla="*/ 9 h 603"/>
                <a:gd name="T124" fmla="*/ 30 w 643"/>
                <a:gd name="T125" fmla="*/ 153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43" h="603">
                  <a:moveTo>
                    <a:pt x="51" y="448"/>
                  </a:moveTo>
                  <a:cubicBezTo>
                    <a:pt x="83" y="445"/>
                    <a:pt x="115" y="443"/>
                    <a:pt x="147" y="442"/>
                  </a:cubicBezTo>
                  <a:cubicBezTo>
                    <a:pt x="127" y="440"/>
                    <a:pt x="108" y="439"/>
                    <a:pt x="88" y="436"/>
                  </a:cubicBezTo>
                  <a:cubicBezTo>
                    <a:pt x="72" y="435"/>
                    <a:pt x="59" y="423"/>
                    <a:pt x="59" y="407"/>
                  </a:cubicBezTo>
                  <a:cubicBezTo>
                    <a:pt x="59" y="383"/>
                    <a:pt x="59" y="359"/>
                    <a:pt x="59" y="335"/>
                  </a:cubicBezTo>
                  <a:cubicBezTo>
                    <a:pt x="59" y="318"/>
                    <a:pt x="72" y="306"/>
                    <a:pt x="88" y="305"/>
                  </a:cubicBezTo>
                  <a:cubicBezTo>
                    <a:pt x="148" y="299"/>
                    <a:pt x="207" y="297"/>
                    <a:pt x="267" y="298"/>
                  </a:cubicBezTo>
                  <a:cubicBezTo>
                    <a:pt x="245" y="333"/>
                    <a:pt x="233" y="373"/>
                    <a:pt x="233" y="417"/>
                  </a:cubicBezTo>
                  <a:cubicBezTo>
                    <a:pt x="233" y="479"/>
                    <a:pt x="258" y="535"/>
                    <a:pt x="299" y="575"/>
                  </a:cubicBezTo>
                  <a:cubicBezTo>
                    <a:pt x="301" y="578"/>
                    <a:pt x="304" y="581"/>
                    <a:pt x="306" y="583"/>
                  </a:cubicBezTo>
                  <a:cubicBezTo>
                    <a:pt x="221" y="590"/>
                    <a:pt x="136" y="588"/>
                    <a:pt x="51" y="579"/>
                  </a:cubicBezTo>
                  <a:cubicBezTo>
                    <a:pt x="35" y="578"/>
                    <a:pt x="21" y="566"/>
                    <a:pt x="21" y="549"/>
                  </a:cubicBezTo>
                  <a:cubicBezTo>
                    <a:pt x="21" y="526"/>
                    <a:pt x="21" y="501"/>
                    <a:pt x="21" y="477"/>
                  </a:cubicBezTo>
                  <a:cubicBezTo>
                    <a:pt x="21" y="461"/>
                    <a:pt x="35" y="449"/>
                    <a:pt x="51" y="448"/>
                  </a:cubicBezTo>
                  <a:close/>
                  <a:moveTo>
                    <a:pt x="442" y="265"/>
                  </a:moveTo>
                  <a:lnTo>
                    <a:pt x="442" y="265"/>
                  </a:lnTo>
                  <a:cubicBezTo>
                    <a:pt x="454" y="263"/>
                    <a:pt x="467" y="262"/>
                    <a:pt x="479" y="265"/>
                  </a:cubicBezTo>
                  <a:cubicBezTo>
                    <a:pt x="478" y="271"/>
                    <a:pt x="478" y="278"/>
                    <a:pt x="477" y="284"/>
                  </a:cubicBezTo>
                  <a:cubicBezTo>
                    <a:pt x="466" y="283"/>
                    <a:pt x="455" y="283"/>
                    <a:pt x="444" y="284"/>
                  </a:cubicBezTo>
                  <a:cubicBezTo>
                    <a:pt x="443" y="278"/>
                    <a:pt x="443" y="271"/>
                    <a:pt x="442" y="265"/>
                  </a:cubicBezTo>
                  <a:close/>
                  <a:moveTo>
                    <a:pt x="510" y="384"/>
                  </a:moveTo>
                  <a:lnTo>
                    <a:pt x="510" y="384"/>
                  </a:lnTo>
                  <a:lnTo>
                    <a:pt x="467" y="384"/>
                  </a:lnTo>
                  <a:lnTo>
                    <a:pt x="467" y="377"/>
                  </a:lnTo>
                  <a:cubicBezTo>
                    <a:pt x="467" y="369"/>
                    <a:pt x="466" y="364"/>
                    <a:pt x="465" y="362"/>
                  </a:cubicBezTo>
                  <a:cubicBezTo>
                    <a:pt x="464" y="360"/>
                    <a:pt x="462" y="359"/>
                    <a:pt x="459" y="359"/>
                  </a:cubicBezTo>
                  <a:cubicBezTo>
                    <a:pt x="456" y="359"/>
                    <a:pt x="454" y="359"/>
                    <a:pt x="453" y="362"/>
                  </a:cubicBezTo>
                  <a:cubicBezTo>
                    <a:pt x="452" y="364"/>
                    <a:pt x="451" y="367"/>
                    <a:pt x="451" y="371"/>
                  </a:cubicBezTo>
                  <a:cubicBezTo>
                    <a:pt x="451" y="377"/>
                    <a:pt x="452" y="382"/>
                    <a:pt x="455" y="385"/>
                  </a:cubicBezTo>
                  <a:cubicBezTo>
                    <a:pt x="458" y="388"/>
                    <a:pt x="466" y="393"/>
                    <a:pt x="478" y="401"/>
                  </a:cubicBezTo>
                  <a:cubicBezTo>
                    <a:pt x="489" y="407"/>
                    <a:pt x="497" y="413"/>
                    <a:pt x="501" y="416"/>
                  </a:cubicBezTo>
                  <a:cubicBezTo>
                    <a:pt x="505" y="420"/>
                    <a:pt x="508" y="425"/>
                    <a:pt x="511" y="431"/>
                  </a:cubicBezTo>
                  <a:cubicBezTo>
                    <a:pt x="514" y="437"/>
                    <a:pt x="515" y="445"/>
                    <a:pt x="515" y="455"/>
                  </a:cubicBezTo>
                  <a:cubicBezTo>
                    <a:pt x="515" y="471"/>
                    <a:pt x="512" y="483"/>
                    <a:pt x="504" y="491"/>
                  </a:cubicBezTo>
                  <a:cubicBezTo>
                    <a:pt x="497" y="500"/>
                    <a:pt x="485" y="506"/>
                    <a:pt x="471" y="508"/>
                  </a:cubicBezTo>
                  <a:lnTo>
                    <a:pt x="471" y="524"/>
                  </a:lnTo>
                  <a:lnTo>
                    <a:pt x="451" y="524"/>
                  </a:lnTo>
                  <a:lnTo>
                    <a:pt x="451" y="507"/>
                  </a:lnTo>
                  <a:cubicBezTo>
                    <a:pt x="439" y="506"/>
                    <a:pt x="429" y="502"/>
                    <a:pt x="420" y="494"/>
                  </a:cubicBezTo>
                  <a:cubicBezTo>
                    <a:pt x="412" y="486"/>
                    <a:pt x="407" y="473"/>
                    <a:pt x="407" y="453"/>
                  </a:cubicBezTo>
                  <a:lnTo>
                    <a:pt x="407" y="445"/>
                  </a:lnTo>
                  <a:lnTo>
                    <a:pt x="451" y="445"/>
                  </a:lnTo>
                  <a:lnTo>
                    <a:pt x="451" y="456"/>
                  </a:lnTo>
                  <a:cubicBezTo>
                    <a:pt x="451" y="467"/>
                    <a:pt x="451" y="474"/>
                    <a:pt x="452" y="477"/>
                  </a:cubicBezTo>
                  <a:cubicBezTo>
                    <a:pt x="453" y="480"/>
                    <a:pt x="455" y="481"/>
                    <a:pt x="458" y="481"/>
                  </a:cubicBezTo>
                  <a:cubicBezTo>
                    <a:pt x="461" y="481"/>
                    <a:pt x="464" y="480"/>
                    <a:pt x="465" y="478"/>
                  </a:cubicBezTo>
                  <a:cubicBezTo>
                    <a:pt x="466" y="476"/>
                    <a:pt x="467" y="473"/>
                    <a:pt x="467" y="470"/>
                  </a:cubicBezTo>
                  <a:cubicBezTo>
                    <a:pt x="467" y="460"/>
                    <a:pt x="466" y="453"/>
                    <a:pt x="465" y="449"/>
                  </a:cubicBezTo>
                  <a:cubicBezTo>
                    <a:pt x="464" y="445"/>
                    <a:pt x="459" y="440"/>
                    <a:pt x="451" y="435"/>
                  </a:cubicBezTo>
                  <a:cubicBezTo>
                    <a:pt x="438" y="427"/>
                    <a:pt x="429" y="421"/>
                    <a:pt x="424" y="417"/>
                  </a:cubicBezTo>
                  <a:cubicBezTo>
                    <a:pt x="420" y="413"/>
                    <a:pt x="415" y="408"/>
                    <a:pt x="412" y="401"/>
                  </a:cubicBezTo>
                  <a:cubicBezTo>
                    <a:pt x="408" y="393"/>
                    <a:pt x="407" y="385"/>
                    <a:pt x="407" y="377"/>
                  </a:cubicBezTo>
                  <a:cubicBezTo>
                    <a:pt x="407" y="364"/>
                    <a:pt x="410" y="354"/>
                    <a:pt x="418" y="346"/>
                  </a:cubicBezTo>
                  <a:cubicBezTo>
                    <a:pt x="425" y="339"/>
                    <a:pt x="436" y="334"/>
                    <a:pt x="451" y="333"/>
                  </a:cubicBezTo>
                  <a:lnTo>
                    <a:pt x="451" y="319"/>
                  </a:lnTo>
                  <a:lnTo>
                    <a:pt x="471" y="319"/>
                  </a:lnTo>
                  <a:lnTo>
                    <a:pt x="471" y="333"/>
                  </a:lnTo>
                  <a:cubicBezTo>
                    <a:pt x="484" y="334"/>
                    <a:pt x="494" y="339"/>
                    <a:pt x="501" y="346"/>
                  </a:cubicBezTo>
                  <a:cubicBezTo>
                    <a:pt x="507" y="353"/>
                    <a:pt x="511" y="363"/>
                    <a:pt x="511" y="376"/>
                  </a:cubicBezTo>
                  <a:cubicBezTo>
                    <a:pt x="511" y="378"/>
                    <a:pt x="510" y="381"/>
                    <a:pt x="510" y="384"/>
                  </a:cubicBezTo>
                  <a:close/>
                  <a:moveTo>
                    <a:pt x="411" y="271"/>
                  </a:moveTo>
                  <a:lnTo>
                    <a:pt x="411" y="271"/>
                  </a:lnTo>
                  <a:lnTo>
                    <a:pt x="410" y="271"/>
                  </a:lnTo>
                  <a:lnTo>
                    <a:pt x="409" y="271"/>
                  </a:lnTo>
                  <a:lnTo>
                    <a:pt x="408" y="272"/>
                  </a:lnTo>
                  <a:lnTo>
                    <a:pt x="407" y="272"/>
                  </a:lnTo>
                  <a:lnTo>
                    <a:pt x="406" y="272"/>
                  </a:lnTo>
                  <a:lnTo>
                    <a:pt x="405" y="273"/>
                  </a:lnTo>
                  <a:lnTo>
                    <a:pt x="405" y="273"/>
                  </a:lnTo>
                  <a:lnTo>
                    <a:pt x="404" y="273"/>
                  </a:lnTo>
                  <a:lnTo>
                    <a:pt x="403" y="274"/>
                  </a:lnTo>
                  <a:lnTo>
                    <a:pt x="402" y="274"/>
                  </a:lnTo>
                  <a:lnTo>
                    <a:pt x="401" y="274"/>
                  </a:lnTo>
                  <a:lnTo>
                    <a:pt x="400" y="275"/>
                  </a:lnTo>
                  <a:lnTo>
                    <a:pt x="399" y="275"/>
                  </a:lnTo>
                  <a:lnTo>
                    <a:pt x="398" y="275"/>
                  </a:lnTo>
                  <a:lnTo>
                    <a:pt x="398" y="276"/>
                  </a:lnTo>
                  <a:lnTo>
                    <a:pt x="397" y="276"/>
                  </a:lnTo>
                  <a:lnTo>
                    <a:pt x="396" y="277"/>
                  </a:lnTo>
                  <a:lnTo>
                    <a:pt x="395" y="277"/>
                  </a:lnTo>
                  <a:lnTo>
                    <a:pt x="394" y="277"/>
                  </a:lnTo>
                  <a:lnTo>
                    <a:pt x="393" y="278"/>
                  </a:lnTo>
                  <a:lnTo>
                    <a:pt x="393" y="278"/>
                  </a:lnTo>
                  <a:lnTo>
                    <a:pt x="401" y="294"/>
                  </a:lnTo>
                  <a:lnTo>
                    <a:pt x="401" y="294"/>
                  </a:lnTo>
                  <a:lnTo>
                    <a:pt x="401" y="293"/>
                  </a:lnTo>
                  <a:lnTo>
                    <a:pt x="402" y="293"/>
                  </a:lnTo>
                  <a:lnTo>
                    <a:pt x="403" y="293"/>
                  </a:lnTo>
                  <a:lnTo>
                    <a:pt x="404" y="292"/>
                  </a:lnTo>
                  <a:lnTo>
                    <a:pt x="404" y="292"/>
                  </a:lnTo>
                  <a:lnTo>
                    <a:pt x="405" y="292"/>
                  </a:lnTo>
                  <a:lnTo>
                    <a:pt x="406" y="291"/>
                  </a:lnTo>
                  <a:lnTo>
                    <a:pt x="407" y="291"/>
                  </a:lnTo>
                  <a:lnTo>
                    <a:pt x="407" y="291"/>
                  </a:lnTo>
                  <a:lnTo>
                    <a:pt x="408" y="290"/>
                  </a:lnTo>
                  <a:lnTo>
                    <a:pt x="409" y="290"/>
                  </a:lnTo>
                  <a:lnTo>
                    <a:pt x="410" y="290"/>
                  </a:lnTo>
                  <a:lnTo>
                    <a:pt x="411" y="290"/>
                  </a:lnTo>
                  <a:lnTo>
                    <a:pt x="411" y="289"/>
                  </a:lnTo>
                  <a:lnTo>
                    <a:pt x="412" y="289"/>
                  </a:lnTo>
                  <a:lnTo>
                    <a:pt x="413" y="289"/>
                  </a:lnTo>
                  <a:lnTo>
                    <a:pt x="414" y="288"/>
                  </a:lnTo>
                  <a:lnTo>
                    <a:pt x="414" y="288"/>
                  </a:lnTo>
                  <a:lnTo>
                    <a:pt x="415" y="288"/>
                  </a:lnTo>
                  <a:lnTo>
                    <a:pt x="416" y="288"/>
                  </a:lnTo>
                  <a:lnTo>
                    <a:pt x="411" y="271"/>
                  </a:lnTo>
                  <a:close/>
                  <a:moveTo>
                    <a:pt x="361" y="297"/>
                  </a:moveTo>
                  <a:lnTo>
                    <a:pt x="361" y="297"/>
                  </a:lnTo>
                  <a:lnTo>
                    <a:pt x="361" y="297"/>
                  </a:lnTo>
                  <a:lnTo>
                    <a:pt x="360" y="298"/>
                  </a:lnTo>
                  <a:lnTo>
                    <a:pt x="360" y="299"/>
                  </a:lnTo>
                  <a:lnTo>
                    <a:pt x="359" y="299"/>
                  </a:lnTo>
                  <a:lnTo>
                    <a:pt x="358" y="300"/>
                  </a:lnTo>
                  <a:lnTo>
                    <a:pt x="358" y="300"/>
                  </a:lnTo>
                  <a:lnTo>
                    <a:pt x="357" y="301"/>
                  </a:lnTo>
                  <a:lnTo>
                    <a:pt x="356" y="302"/>
                  </a:lnTo>
                  <a:lnTo>
                    <a:pt x="356" y="302"/>
                  </a:lnTo>
                  <a:lnTo>
                    <a:pt x="355" y="303"/>
                  </a:lnTo>
                  <a:lnTo>
                    <a:pt x="354" y="304"/>
                  </a:lnTo>
                  <a:lnTo>
                    <a:pt x="354" y="304"/>
                  </a:lnTo>
                  <a:lnTo>
                    <a:pt x="353" y="305"/>
                  </a:lnTo>
                  <a:lnTo>
                    <a:pt x="352" y="305"/>
                  </a:lnTo>
                  <a:lnTo>
                    <a:pt x="352" y="306"/>
                  </a:lnTo>
                  <a:lnTo>
                    <a:pt x="351" y="307"/>
                  </a:lnTo>
                  <a:lnTo>
                    <a:pt x="350" y="307"/>
                  </a:lnTo>
                  <a:lnTo>
                    <a:pt x="350" y="308"/>
                  </a:lnTo>
                  <a:lnTo>
                    <a:pt x="349" y="309"/>
                  </a:lnTo>
                  <a:lnTo>
                    <a:pt x="348" y="309"/>
                  </a:lnTo>
                  <a:lnTo>
                    <a:pt x="348" y="310"/>
                  </a:lnTo>
                  <a:lnTo>
                    <a:pt x="360" y="322"/>
                  </a:lnTo>
                  <a:lnTo>
                    <a:pt x="361" y="322"/>
                  </a:lnTo>
                  <a:lnTo>
                    <a:pt x="361" y="321"/>
                  </a:lnTo>
                  <a:lnTo>
                    <a:pt x="362" y="320"/>
                  </a:lnTo>
                  <a:lnTo>
                    <a:pt x="363" y="320"/>
                  </a:lnTo>
                  <a:lnTo>
                    <a:pt x="363" y="319"/>
                  </a:lnTo>
                  <a:lnTo>
                    <a:pt x="364" y="319"/>
                  </a:lnTo>
                  <a:lnTo>
                    <a:pt x="364" y="318"/>
                  </a:lnTo>
                  <a:lnTo>
                    <a:pt x="365" y="318"/>
                  </a:lnTo>
                  <a:lnTo>
                    <a:pt x="365" y="317"/>
                  </a:lnTo>
                  <a:lnTo>
                    <a:pt x="366" y="317"/>
                  </a:lnTo>
                  <a:lnTo>
                    <a:pt x="367" y="316"/>
                  </a:lnTo>
                  <a:lnTo>
                    <a:pt x="367" y="315"/>
                  </a:lnTo>
                  <a:lnTo>
                    <a:pt x="368" y="315"/>
                  </a:lnTo>
                  <a:lnTo>
                    <a:pt x="368" y="314"/>
                  </a:lnTo>
                  <a:lnTo>
                    <a:pt x="369" y="314"/>
                  </a:lnTo>
                  <a:lnTo>
                    <a:pt x="370" y="313"/>
                  </a:lnTo>
                  <a:lnTo>
                    <a:pt x="370" y="313"/>
                  </a:lnTo>
                  <a:lnTo>
                    <a:pt x="371" y="312"/>
                  </a:lnTo>
                  <a:lnTo>
                    <a:pt x="372" y="312"/>
                  </a:lnTo>
                  <a:lnTo>
                    <a:pt x="372" y="311"/>
                  </a:lnTo>
                  <a:lnTo>
                    <a:pt x="373" y="311"/>
                  </a:lnTo>
                  <a:lnTo>
                    <a:pt x="361" y="297"/>
                  </a:lnTo>
                  <a:close/>
                  <a:moveTo>
                    <a:pt x="325" y="339"/>
                  </a:moveTo>
                  <a:lnTo>
                    <a:pt x="325" y="339"/>
                  </a:lnTo>
                  <a:lnTo>
                    <a:pt x="325" y="340"/>
                  </a:lnTo>
                  <a:lnTo>
                    <a:pt x="324" y="341"/>
                  </a:lnTo>
                  <a:lnTo>
                    <a:pt x="324" y="341"/>
                  </a:lnTo>
                  <a:lnTo>
                    <a:pt x="323" y="342"/>
                  </a:lnTo>
                  <a:lnTo>
                    <a:pt x="323" y="343"/>
                  </a:lnTo>
                  <a:lnTo>
                    <a:pt x="323" y="344"/>
                  </a:lnTo>
                  <a:lnTo>
                    <a:pt x="322" y="345"/>
                  </a:lnTo>
                  <a:lnTo>
                    <a:pt x="322" y="345"/>
                  </a:lnTo>
                  <a:lnTo>
                    <a:pt x="321" y="346"/>
                  </a:lnTo>
                  <a:lnTo>
                    <a:pt x="321" y="347"/>
                  </a:lnTo>
                  <a:lnTo>
                    <a:pt x="320" y="348"/>
                  </a:lnTo>
                  <a:lnTo>
                    <a:pt x="320" y="349"/>
                  </a:lnTo>
                  <a:lnTo>
                    <a:pt x="320" y="350"/>
                  </a:lnTo>
                  <a:lnTo>
                    <a:pt x="319" y="350"/>
                  </a:lnTo>
                  <a:lnTo>
                    <a:pt x="319" y="351"/>
                  </a:lnTo>
                  <a:lnTo>
                    <a:pt x="318" y="352"/>
                  </a:lnTo>
                  <a:lnTo>
                    <a:pt x="318" y="353"/>
                  </a:lnTo>
                  <a:lnTo>
                    <a:pt x="318" y="354"/>
                  </a:lnTo>
                  <a:lnTo>
                    <a:pt x="317" y="355"/>
                  </a:lnTo>
                  <a:lnTo>
                    <a:pt x="317" y="356"/>
                  </a:lnTo>
                  <a:lnTo>
                    <a:pt x="317" y="356"/>
                  </a:lnTo>
                  <a:lnTo>
                    <a:pt x="333" y="363"/>
                  </a:lnTo>
                  <a:lnTo>
                    <a:pt x="333" y="363"/>
                  </a:lnTo>
                  <a:lnTo>
                    <a:pt x="333" y="362"/>
                  </a:lnTo>
                  <a:lnTo>
                    <a:pt x="334" y="361"/>
                  </a:lnTo>
                  <a:lnTo>
                    <a:pt x="334" y="360"/>
                  </a:lnTo>
                  <a:lnTo>
                    <a:pt x="334" y="360"/>
                  </a:lnTo>
                  <a:lnTo>
                    <a:pt x="335" y="359"/>
                  </a:lnTo>
                  <a:lnTo>
                    <a:pt x="335" y="358"/>
                  </a:lnTo>
                  <a:lnTo>
                    <a:pt x="335" y="357"/>
                  </a:lnTo>
                  <a:lnTo>
                    <a:pt x="336" y="357"/>
                  </a:lnTo>
                  <a:lnTo>
                    <a:pt x="336" y="356"/>
                  </a:lnTo>
                  <a:lnTo>
                    <a:pt x="336" y="355"/>
                  </a:lnTo>
                  <a:lnTo>
                    <a:pt x="337" y="354"/>
                  </a:lnTo>
                  <a:lnTo>
                    <a:pt x="337" y="354"/>
                  </a:lnTo>
                  <a:lnTo>
                    <a:pt x="338" y="353"/>
                  </a:lnTo>
                  <a:lnTo>
                    <a:pt x="338" y="352"/>
                  </a:lnTo>
                  <a:lnTo>
                    <a:pt x="338" y="351"/>
                  </a:lnTo>
                  <a:lnTo>
                    <a:pt x="339" y="351"/>
                  </a:lnTo>
                  <a:lnTo>
                    <a:pt x="339" y="350"/>
                  </a:lnTo>
                  <a:lnTo>
                    <a:pt x="340" y="349"/>
                  </a:lnTo>
                  <a:lnTo>
                    <a:pt x="340" y="349"/>
                  </a:lnTo>
                  <a:lnTo>
                    <a:pt x="340" y="348"/>
                  </a:lnTo>
                  <a:lnTo>
                    <a:pt x="325" y="339"/>
                  </a:lnTo>
                  <a:close/>
                  <a:moveTo>
                    <a:pt x="306" y="392"/>
                  </a:moveTo>
                  <a:lnTo>
                    <a:pt x="306" y="392"/>
                  </a:lnTo>
                  <a:lnTo>
                    <a:pt x="306" y="393"/>
                  </a:lnTo>
                  <a:lnTo>
                    <a:pt x="306" y="394"/>
                  </a:lnTo>
                  <a:lnTo>
                    <a:pt x="306" y="394"/>
                  </a:lnTo>
                  <a:lnTo>
                    <a:pt x="306" y="395"/>
                  </a:lnTo>
                  <a:lnTo>
                    <a:pt x="305" y="396"/>
                  </a:lnTo>
                  <a:lnTo>
                    <a:pt x="305" y="397"/>
                  </a:lnTo>
                  <a:lnTo>
                    <a:pt x="305" y="398"/>
                  </a:lnTo>
                  <a:lnTo>
                    <a:pt x="305" y="399"/>
                  </a:lnTo>
                  <a:lnTo>
                    <a:pt x="305" y="400"/>
                  </a:lnTo>
                  <a:lnTo>
                    <a:pt x="305" y="401"/>
                  </a:lnTo>
                  <a:lnTo>
                    <a:pt x="305" y="402"/>
                  </a:lnTo>
                  <a:lnTo>
                    <a:pt x="305" y="403"/>
                  </a:lnTo>
                  <a:lnTo>
                    <a:pt x="305" y="404"/>
                  </a:lnTo>
                  <a:lnTo>
                    <a:pt x="304" y="405"/>
                  </a:lnTo>
                  <a:lnTo>
                    <a:pt x="304" y="406"/>
                  </a:lnTo>
                  <a:lnTo>
                    <a:pt x="304" y="407"/>
                  </a:lnTo>
                  <a:lnTo>
                    <a:pt x="304" y="408"/>
                  </a:lnTo>
                  <a:lnTo>
                    <a:pt x="304" y="409"/>
                  </a:lnTo>
                  <a:lnTo>
                    <a:pt x="304" y="410"/>
                  </a:lnTo>
                  <a:lnTo>
                    <a:pt x="304" y="410"/>
                  </a:lnTo>
                  <a:lnTo>
                    <a:pt x="322" y="411"/>
                  </a:lnTo>
                  <a:lnTo>
                    <a:pt x="322" y="411"/>
                  </a:lnTo>
                  <a:lnTo>
                    <a:pt x="322" y="410"/>
                  </a:lnTo>
                  <a:lnTo>
                    <a:pt x="322" y="409"/>
                  </a:lnTo>
                  <a:lnTo>
                    <a:pt x="322" y="408"/>
                  </a:lnTo>
                  <a:lnTo>
                    <a:pt x="322" y="407"/>
                  </a:lnTo>
                  <a:lnTo>
                    <a:pt x="322" y="406"/>
                  </a:lnTo>
                  <a:lnTo>
                    <a:pt x="322" y="406"/>
                  </a:lnTo>
                  <a:lnTo>
                    <a:pt x="322" y="405"/>
                  </a:lnTo>
                  <a:lnTo>
                    <a:pt x="322" y="404"/>
                  </a:lnTo>
                  <a:lnTo>
                    <a:pt x="322" y="403"/>
                  </a:lnTo>
                  <a:lnTo>
                    <a:pt x="322" y="402"/>
                  </a:lnTo>
                  <a:lnTo>
                    <a:pt x="323" y="401"/>
                  </a:lnTo>
                  <a:lnTo>
                    <a:pt x="323" y="400"/>
                  </a:lnTo>
                  <a:lnTo>
                    <a:pt x="323" y="400"/>
                  </a:lnTo>
                  <a:lnTo>
                    <a:pt x="323" y="399"/>
                  </a:lnTo>
                  <a:lnTo>
                    <a:pt x="323" y="398"/>
                  </a:lnTo>
                  <a:lnTo>
                    <a:pt x="323" y="397"/>
                  </a:lnTo>
                  <a:lnTo>
                    <a:pt x="323" y="396"/>
                  </a:lnTo>
                  <a:lnTo>
                    <a:pt x="323" y="395"/>
                  </a:lnTo>
                  <a:lnTo>
                    <a:pt x="323" y="395"/>
                  </a:lnTo>
                  <a:lnTo>
                    <a:pt x="306" y="392"/>
                  </a:lnTo>
                  <a:close/>
                  <a:moveTo>
                    <a:pt x="307" y="447"/>
                  </a:moveTo>
                  <a:lnTo>
                    <a:pt x="307" y="447"/>
                  </a:lnTo>
                  <a:lnTo>
                    <a:pt x="307" y="448"/>
                  </a:lnTo>
                  <a:lnTo>
                    <a:pt x="307" y="449"/>
                  </a:lnTo>
                  <a:lnTo>
                    <a:pt x="308" y="450"/>
                  </a:lnTo>
                  <a:lnTo>
                    <a:pt x="308" y="450"/>
                  </a:lnTo>
                  <a:lnTo>
                    <a:pt x="308" y="451"/>
                  </a:lnTo>
                  <a:lnTo>
                    <a:pt x="308" y="452"/>
                  </a:lnTo>
                  <a:lnTo>
                    <a:pt x="308" y="453"/>
                  </a:lnTo>
                  <a:lnTo>
                    <a:pt x="309" y="454"/>
                  </a:lnTo>
                  <a:lnTo>
                    <a:pt x="309" y="455"/>
                  </a:lnTo>
                  <a:lnTo>
                    <a:pt x="309" y="456"/>
                  </a:lnTo>
                  <a:lnTo>
                    <a:pt x="309" y="457"/>
                  </a:lnTo>
                  <a:lnTo>
                    <a:pt x="310" y="458"/>
                  </a:lnTo>
                  <a:lnTo>
                    <a:pt x="310" y="459"/>
                  </a:lnTo>
                  <a:lnTo>
                    <a:pt x="310" y="460"/>
                  </a:lnTo>
                  <a:lnTo>
                    <a:pt x="310" y="461"/>
                  </a:lnTo>
                  <a:lnTo>
                    <a:pt x="311" y="461"/>
                  </a:lnTo>
                  <a:lnTo>
                    <a:pt x="311" y="462"/>
                  </a:lnTo>
                  <a:lnTo>
                    <a:pt x="311" y="463"/>
                  </a:lnTo>
                  <a:lnTo>
                    <a:pt x="312" y="464"/>
                  </a:lnTo>
                  <a:lnTo>
                    <a:pt x="312" y="465"/>
                  </a:lnTo>
                  <a:lnTo>
                    <a:pt x="312" y="465"/>
                  </a:lnTo>
                  <a:lnTo>
                    <a:pt x="329" y="460"/>
                  </a:lnTo>
                  <a:lnTo>
                    <a:pt x="328" y="459"/>
                  </a:lnTo>
                  <a:lnTo>
                    <a:pt x="328" y="459"/>
                  </a:lnTo>
                  <a:lnTo>
                    <a:pt x="328" y="458"/>
                  </a:lnTo>
                  <a:lnTo>
                    <a:pt x="328" y="457"/>
                  </a:lnTo>
                  <a:lnTo>
                    <a:pt x="328" y="456"/>
                  </a:lnTo>
                  <a:lnTo>
                    <a:pt x="327" y="456"/>
                  </a:lnTo>
                  <a:lnTo>
                    <a:pt x="327" y="455"/>
                  </a:lnTo>
                  <a:lnTo>
                    <a:pt x="327" y="454"/>
                  </a:lnTo>
                  <a:lnTo>
                    <a:pt x="327" y="453"/>
                  </a:lnTo>
                  <a:lnTo>
                    <a:pt x="326" y="452"/>
                  </a:lnTo>
                  <a:lnTo>
                    <a:pt x="326" y="452"/>
                  </a:lnTo>
                  <a:lnTo>
                    <a:pt x="326" y="451"/>
                  </a:lnTo>
                  <a:lnTo>
                    <a:pt x="326" y="450"/>
                  </a:lnTo>
                  <a:lnTo>
                    <a:pt x="325" y="449"/>
                  </a:lnTo>
                  <a:lnTo>
                    <a:pt x="325" y="448"/>
                  </a:lnTo>
                  <a:lnTo>
                    <a:pt x="325" y="447"/>
                  </a:lnTo>
                  <a:lnTo>
                    <a:pt x="325" y="447"/>
                  </a:lnTo>
                  <a:lnTo>
                    <a:pt x="325" y="446"/>
                  </a:lnTo>
                  <a:lnTo>
                    <a:pt x="325" y="445"/>
                  </a:lnTo>
                  <a:lnTo>
                    <a:pt x="324" y="444"/>
                  </a:lnTo>
                  <a:lnTo>
                    <a:pt x="324" y="444"/>
                  </a:lnTo>
                  <a:lnTo>
                    <a:pt x="307" y="447"/>
                  </a:lnTo>
                  <a:close/>
                  <a:moveTo>
                    <a:pt x="328" y="499"/>
                  </a:moveTo>
                  <a:lnTo>
                    <a:pt x="328" y="499"/>
                  </a:lnTo>
                  <a:lnTo>
                    <a:pt x="328" y="499"/>
                  </a:lnTo>
                  <a:lnTo>
                    <a:pt x="329" y="500"/>
                  </a:lnTo>
                  <a:lnTo>
                    <a:pt x="329" y="501"/>
                  </a:lnTo>
                  <a:lnTo>
                    <a:pt x="330" y="502"/>
                  </a:lnTo>
                  <a:lnTo>
                    <a:pt x="330" y="502"/>
                  </a:lnTo>
                  <a:lnTo>
                    <a:pt x="331" y="503"/>
                  </a:lnTo>
                  <a:lnTo>
                    <a:pt x="331" y="504"/>
                  </a:lnTo>
                  <a:lnTo>
                    <a:pt x="332" y="505"/>
                  </a:lnTo>
                  <a:lnTo>
                    <a:pt x="332" y="505"/>
                  </a:lnTo>
                  <a:lnTo>
                    <a:pt x="333" y="506"/>
                  </a:lnTo>
                  <a:lnTo>
                    <a:pt x="333" y="507"/>
                  </a:lnTo>
                  <a:lnTo>
                    <a:pt x="334" y="508"/>
                  </a:lnTo>
                  <a:lnTo>
                    <a:pt x="334" y="508"/>
                  </a:lnTo>
                  <a:lnTo>
                    <a:pt x="335" y="509"/>
                  </a:lnTo>
                  <a:lnTo>
                    <a:pt x="336" y="510"/>
                  </a:lnTo>
                  <a:lnTo>
                    <a:pt x="336" y="511"/>
                  </a:lnTo>
                  <a:lnTo>
                    <a:pt x="337" y="511"/>
                  </a:lnTo>
                  <a:lnTo>
                    <a:pt x="337" y="512"/>
                  </a:lnTo>
                  <a:lnTo>
                    <a:pt x="338" y="513"/>
                  </a:lnTo>
                  <a:lnTo>
                    <a:pt x="338" y="514"/>
                  </a:lnTo>
                  <a:lnTo>
                    <a:pt x="339" y="514"/>
                  </a:lnTo>
                  <a:lnTo>
                    <a:pt x="353" y="503"/>
                  </a:lnTo>
                  <a:lnTo>
                    <a:pt x="352" y="502"/>
                  </a:lnTo>
                  <a:lnTo>
                    <a:pt x="352" y="502"/>
                  </a:lnTo>
                  <a:lnTo>
                    <a:pt x="351" y="501"/>
                  </a:lnTo>
                  <a:lnTo>
                    <a:pt x="351" y="500"/>
                  </a:lnTo>
                  <a:lnTo>
                    <a:pt x="350" y="500"/>
                  </a:lnTo>
                  <a:lnTo>
                    <a:pt x="350" y="499"/>
                  </a:lnTo>
                  <a:lnTo>
                    <a:pt x="349" y="499"/>
                  </a:lnTo>
                  <a:lnTo>
                    <a:pt x="349" y="498"/>
                  </a:lnTo>
                  <a:lnTo>
                    <a:pt x="348" y="497"/>
                  </a:lnTo>
                  <a:lnTo>
                    <a:pt x="348" y="497"/>
                  </a:lnTo>
                  <a:lnTo>
                    <a:pt x="347" y="496"/>
                  </a:lnTo>
                  <a:lnTo>
                    <a:pt x="347" y="495"/>
                  </a:lnTo>
                  <a:lnTo>
                    <a:pt x="346" y="495"/>
                  </a:lnTo>
                  <a:lnTo>
                    <a:pt x="346" y="494"/>
                  </a:lnTo>
                  <a:lnTo>
                    <a:pt x="345" y="493"/>
                  </a:lnTo>
                  <a:lnTo>
                    <a:pt x="345" y="493"/>
                  </a:lnTo>
                  <a:lnTo>
                    <a:pt x="344" y="492"/>
                  </a:lnTo>
                  <a:lnTo>
                    <a:pt x="344" y="491"/>
                  </a:lnTo>
                  <a:lnTo>
                    <a:pt x="343" y="491"/>
                  </a:lnTo>
                  <a:lnTo>
                    <a:pt x="343" y="490"/>
                  </a:lnTo>
                  <a:lnTo>
                    <a:pt x="343" y="490"/>
                  </a:lnTo>
                  <a:lnTo>
                    <a:pt x="328" y="499"/>
                  </a:lnTo>
                  <a:close/>
                  <a:moveTo>
                    <a:pt x="366" y="540"/>
                  </a:moveTo>
                  <a:lnTo>
                    <a:pt x="366" y="540"/>
                  </a:lnTo>
                  <a:lnTo>
                    <a:pt x="366" y="540"/>
                  </a:lnTo>
                  <a:lnTo>
                    <a:pt x="367" y="541"/>
                  </a:lnTo>
                  <a:lnTo>
                    <a:pt x="368" y="541"/>
                  </a:lnTo>
                  <a:lnTo>
                    <a:pt x="369" y="542"/>
                  </a:lnTo>
                  <a:lnTo>
                    <a:pt x="369" y="542"/>
                  </a:lnTo>
                  <a:lnTo>
                    <a:pt x="370" y="543"/>
                  </a:lnTo>
                  <a:lnTo>
                    <a:pt x="371" y="543"/>
                  </a:lnTo>
                  <a:lnTo>
                    <a:pt x="372" y="544"/>
                  </a:lnTo>
                  <a:lnTo>
                    <a:pt x="372" y="544"/>
                  </a:lnTo>
                  <a:lnTo>
                    <a:pt x="373" y="545"/>
                  </a:lnTo>
                  <a:lnTo>
                    <a:pt x="374" y="545"/>
                  </a:lnTo>
                  <a:lnTo>
                    <a:pt x="375" y="546"/>
                  </a:lnTo>
                  <a:lnTo>
                    <a:pt x="375" y="546"/>
                  </a:lnTo>
                  <a:lnTo>
                    <a:pt x="376" y="547"/>
                  </a:lnTo>
                  <a:lnTo>
                    <a:pt x="377" y="547"/>
                  </a:lnTo>
                  <a:lnTo>
                    <a:pt x="378" y="548"/>
                  </a:lnTo>
                  <a:lnTo>
                    <a:pt x="379" y="548"/>
                  </a:lnTo>
                  <a:lnTo>
                    <a:pt x="379" y="549"/>
                  </a:lnTo>
                  <a:lnTo>
                    <a:pt x="380" y="549"/>
                  </a:lnTo>
                  <a:lnTo>
                    <a:pt x="381" y="550"/>
                  </a:lnTo>
                  <a:lnTo>
                    <a:pt x="382" y="550"/>
                  </a:lnTo>
                  <a:lnTo>
                    <a:pt x="390" y="535"/>
                  </a:lnTo>
                  <a:lnTo>
                    <a:pt x="390" y="534"/>
                  </a:lnTo>
                  <a:lnTo>
                    <a:pt x="389" y="534"/>
                  </a:lnTo>
                  <a:lnTo>
                    <a:pt x="388" y="534"/>
                  </a:lnTo>
                  <a:lnTo>
                    <a:pt x="388" y="533"/>
                  </a:lnTo>
                  <a:lnTo>
                    <a:pt x="387" y="533"/>
                  </a:lnTo>
                  <a:lnTo>
                    <a:pt x="386" y="532"/>
                  </a:lnTo>
                  <a:lnTo>
                    <a:pt x="385" y="532"/>
                  </a:lnTo>
                  <a:lnTo>
                    <a:pt x="385" y="531"/>
                  </a:lnTo>
                  <a:lnTo>
                    <a:pt x="384" y="531"/>
                  </a:lnTo>
                  <a:lnTo>
                    <a:pt x="383" y="531"/>
                  </a:lnTo>
                  <a:lnTo>
                    <a:pt x="383" y="530"/>
                  </a:lnTo>
                  <a:lnTo>
                    <a:pt x="382" y="530"/>
                  </a:lnTo>
                  <a:lnTo>
                    <a:pt x="381" y="529"/>
                  </a:lnTo>
                  <a:lnTo>
                    <a:pt x="381" y="529"/>
                  </a:lnTo>
                  <a:lnTo>
                    <a:pt x="380" y="528"/>
                  </a:lnTo>
                  <a:lnTo>
                    <a:pt x="379" y="528"/>
                  </a:lnTo>
                  <a:lnTo>
                    <a:pt x="379" y="527"/>
                  </a:lnTo>
                  <a:lnTo>
                    <a:pt x="378" y="527"/>
                  </a:lnTo>
                  <a:lnTo>
                    <a:pt x="377" y="526"/>
                  </a:lnTo>
                  <a:lnTo>
                    <a:pt x="377" y="526"/>
                  </a:lnTo>
                  <a:lnTo>
                    <a:pt x="376" y="526"/>
                  </a:lnTo>
                  <a:lnTo>
                    <a:pt x="366" y="540"/>
                  </a:lnTo>
                  <a:close/>
                  <a:moveTo>
                    <a:pt x="416" y="564"/>
                  </a:moveTo>
                  <a:lnTo>
                    <a:pt x="416" y="564"/>
                  </a:lnTo>
                  <a:lnTo>
                    <a:pt x="416" y="564"/>
                  </a:lnTo>
                  <a:lnTo>
                    <a:pt x="417" y="565"/>
                  </a:lnTo>
                  <a:lnTo>
                    <a:pt x="418" y="565"/>
                  </a:lnTo>
                  <a:lnTo>
                    <a:pt x="419" y="565"/>
                  </a:lnTo>
                  <a:lnTo>
                    <a:pt x="420" y="565"/>
                  </a:lnTo>
                  <a:lnTo>
                    <a:pt x="421" y="566"/>
                  </a:lnTo>
                  <a:lnTo>
                    <a:pt x="422" y="566"/>
                  </a:lnTo>
                  <a:lnTo>
                    <a:pt x="423" y="566"/>
                  </a:lnTo>
                  <a:lnTo>
                    <a:pt x="424" y="566"/>
                  </a:lnTo>
                  <a:lnTo>
                    <a:pt x="424" y="566"/>
                  </a:lnTo>
                  <a:lnTo>
                    <a:pt x="425" y="567"/>
                  </a:lnTo>
                  <a:lnTo>
                    <a:pt x="426" y="567"/>
                  </a:lnTo>
                  <a:lnTo>
                    <a:pt x="427" y="567"/>
                  </a:lnTo>
                  <a:lnTo>
                    <a:pt x="428" y="567"/>
                  </a:lnTo>
                  <a:lnTo>
                    <a:pt x="429" y="567"/>
                  </a:lnTo>
                  <a:lnTo>
                    <a:pt x="430" y="568"/>
                  </a:lnTo>
                  <a:lnTo>
                    <a:pt x="431" y="568"/>
                  </a:lnTo>
                  <a:lnTo>
                    <a:pt x="432" y="568"/>
                  </a:lnTo>
                  <a:lnTo>
                    <a:pt x="433" y="568"/>
                  </a:lnTo>
                  <a:lnTo>
                    <a:pt x="434" y="568"/>
                  </a:lnTo>
                  <a:lnTo>
                    <a:pt x="434" y="568"/>
                  </a:lnTo>
                  <a:lnTo>
                    <a:pt x="437" y="551"/>
                  </a:lnTo>
                  <a:lnTo>
                    <a:pt x="437" y="551"/>
                  </a:lnTo>
                  <a:lnTo>
                    <a:pt x="436" y="551"/>
                  </a:lnTo>
                  <a:lnTo>
                    <a:pt x="435" y="551"/>
                  </a:lnTo>
                  <a:lnTo>
                    <a:pt x="434" y="550"/>
                  </a:lnTo>
                  <a:lnTo>
                    <a:pt x="433" y="550"/>
                  </a:lnTo>
                  <a:lnTo>
                    <a:pt x="432" y="550"/>
                  </a:lnTo>
                  <a:lnTo>
                    <a:pt x="431" y="550"/>
                  </a:lnTo>
                  <a:lnTo>
                    <a:pt x="431" y="550"/>
                  </a:lnTo>
                  <a:lnTo>
                    <a:pt x="430" y="550"/>
                  </a:lnTo>
                  <a:lnTo>
                    <a:pt x="429" y="549"/>
                  </a:lnTo>
                  <a:lnTo>
                    <a:pt x="428" y="549"/>
                  </a:lnTo>
                  <a:lnTo>
                    <a:pt x="427" y="549"/>
                  </a:lnTo>
                  <a:lnTo>
                    <a:pt x="427" y="549"/>
                  </a:lnTo>
                  <a:lnTo>
                    <a:pt x="426" y="549"/>
                  </a:lnTo>
                  <a:lnTo>
                    <a:pt x="425" y="548"/>
                  </a:lnTo>
                  <a:lnTo>
                    <a:pt x="424" y="548"/>
                  </a:lnTo>
                  <a:lnTo>
                    <a:pt x="423" y="548"/>
                  </a:lnTo>
                  <a:lnTo>
                    <a:pt x="422" y="548"/>
                  </a:lnTo>
                  <a:lnTo>
                    <a:pt x="422" y="548"/>
                  </a:lnTo>
                  <a:lnTo>
                    <a:pt x="421" y="547"/>
                  </a:lnTo>
                  <a:lnTo>
                    <a:pt x="421" y="547"/>
                  </a:lnTo>
                  <a:lnTo>
                    <a:pt x="416" y="564"/>
                  </a:lnTo>
                  <a:close/>
                  <a:moveTo>
                    <a:pt x="471" y="569"/>
                  </a:moveTo>
                  <a:lnTo>
                    <a:pt x="471" y="569"/>
                  </a:lnTo>
                  <a:lnTo>
                    <a:pt x="472" y="569"/>
                  </a:lnTo>
                  <a:lnTo>
                    <a:pt x="473" y="569"/>
                  </a:lnTo>
                  <a:lnTo>
                    <a:pt x="474" y="569"/>
                  </a:lnTo>
                  <a:lnTo>
                    <a:pt x="475" y="569"/>
                  </a:lnTo>
                  <a:lnTo>
                    <a:pt x="476" y="569"/>
                  </a:lnTo>
                  <a:lnTo>
                    <a:pt x="477" y="569"/>
                  </a:lnTo>
                  <a:lnTo>
                    <a:pt x="478" y="569"/>
                  </a:lnTo>
                  <a:lnTo>
                    <a:pt x="479" y="568"/>
                  </a:lnTo>
                  <a:lnTo>
                    <a:pt x="480" y="568"/>
                  </a:lnTo>
                  <a:lnTo>
                    <a:pt x="480" y="568"/>
                  </a:lnTo>
                  <a:lnTo>
                    <a:pt x="481" y="568"/>
                  </a:lnTo>
                  <a:lnTo>
                    <a:pt x="482" y="568"/>
                  </a:lnTo>
                  <a:lnTo>
                    <a:pt x="483" y="568"/>
                  </a:lnTo>
                  <a:lnTo>
                    <a:pt x="484" y="568"/>
                  </a:lnTo>
                  <a:lnTo>
                    <a:pt x="485" y="567"/>
                  </a:lnTo>
                  <a:lnTo>
                    <a:pt x="486" y="567"/>
                  </a:lnTo>
                  <a:lnTo>
                    <a:pt x="487" y="567"/>
                  </a:lnTo>
                  <a:lnTo>
                    <a:pt x="488" y="567"/>
                  </a:lnTo>
                  <a:lnTo>
                    <a:pt x="489" y="567"/>
                  </a:lnTo>
                  <a:lnTo>
                    <a:pt x="490" y="566"/>
                  </a:lnTo>
                  <a:lnTo>
                    <a:pt x="490" y="566"/>
                  </a:lnTo>
                  <a:lnTo>
                    <a:pt x="486" y="549"/>
                  </a:lnTo>
                  <a:lnTo>
                    <a:pt x="486" y="549"/>
                  </a:lnTo>
                  <a:lnTo>
                    <a:pt x="485" y="549"/>
                  </a:lnTo>
                  <a:lnTo>
                    <a:pt x="485" y="550"/>
                  </a:lnTo>
                  <a:lnTo>
                    <a:pt x="484" y="550"/>
                  </a:lnTo>
                  <a:lnTo>
                    <a:pt x="483" y="550"/>
                  </a:lnTo>
                  <a:lnTo>
                    <a:pt x="482" y="550"/>
                  </a:lnTo>
                  <a:lnTo>
                    <a:pt x="481" y="550"/>
                  </a:lnTo>
                  <a:lnTo>
                    <a:pt x="480" y="550"/>
                  </a:lnTo>
                  <a:lnTo>
                    <a:pt x="479" y="551"/>
                  </a:lnTo>
                  <a:lnTo>
                    <a:pt x="479" y="551"/>
                  </a:lnTo>
                  <a:lnTo>
                    <a:pt x="478" y="551"/>
                  </a:lnTo>
                  <a:lnTo>
                    <a:pt x="477" y="551"/>
                  </a:lnTo>
                  <a:lnTo>
                    <a:pt x="476" y="551"/>
                  </a:lnTo>
                  <a:lnTo>
                    <a:pt x="475" y="551"/>
                  </a:lnTo>
                  <a:lnTo>
                    <a:pt x="474" y="551"/>
                  </a:lnTo>
                  <a:lnTo>
                    <a:pt x="474" y="551"/>
                  </a:lnTo>
                  <a:lnTo>
                    <a:pt x="473" y="551"/>
                  </a:lnTo>
                  <a:lnTo>
                    <a:pt x="472" y="552"/>
                  </a:lnTo>
                  <a:lnTo>
                    <a:pt x="471" y="552"/>
                  </a:lnTo>
                  <a:lnTo>
                    <a:pt x="470" y="552"/>
                  </a:lnTo>
                  <a:lnTo>
                    <a:pt x="470" y="552"/>
                  </a:lnTo>
                  <a:lnTo>
                    <a:pt x="471" y="569"/>
                  </a:lnTo>
                  <a:close/>
                  <a:moveTo>
                    <a:pt x="525" y="554"/>
                  </a:moveTo>
                  <a:lnTo>
                    <a:pt x="525" y="554"/>
                  </a:lnTo>
                  <a:lnTo>
                    <a:pt x="525" y="554"/>
                  </a:lnTo>
                  <a:lnTo>
                    <a:pt x="526" y="554"/>
                  </a:lnTo>
                  <a:lnTo>
                    <a:pt x="527" y="553"/>
                  </a:lnTo>
                  <a:lnTo>
                    <a:pt x="528" y="553"/>
                  </a:lnTo>
                  <a:lnTo>
                    <a:pt x="529" y="552"/>
                  </a:lnTo>
                  <a:lnTo>
                    <a:pt x="529" y="552"/>
                  </a:lnTo>
                  <a:lnTo>
                    <a:pt x="530" y="551"/>
                  </a:lnTo>
                  <a:lnTo>
                    <a:pt x="531" y="551"/>
                  </a:lnTo>
                  <a:lnTo>
                    <a:pt x="532" y="551"/>
                  </a:lnTo>
                  <a:lnTo>
                    <a:pt x="533" y="550"/>
                  </a:lnTo>
                  <a:lnTo>
                    <a:pt x="533" y="550"/>
                  </a:lnTo>
                  <a:lnTo>
                    <a:pt x="534" y="549"/>
                  </a:lnTo>
                  <a:lnTo>
                    <a:pt x="535" y="549"/>
                  </a:lnTo>
                  <a:lnTo>
                    <a:pt x="536" y="548"/>
                  </a:lnTo>
                  <a:lnTo>
                    <a:pt x="537" y="548"/>
                  </a:lnTo>
                  <a:lnTo>
                    <a:pt x="537" y="547"/>
                  </a:lnTo>
                  <a:lnTo>
                    <a:pt x="538" y="547"/>
                  </a:lnTo>
                  <a:lnTo>
                    <a:pt x="539" y="546"/>
                  </a:lnTo>
                  <a:lnTo>
                    <a:pt x="540" y="546"/>
                  </a:lnTo>
                  <a:lnTo>
                    <a:pt x="540" y="545"/>
                  </a:lnTo>
                  <a:lnTo>
                    <a:pt x="541" y="545"/>
                  </a:lnTo>
                  <a:lnTo>
                    <a:pt x="532" y="530"/>
                  </a:lnTo>
                  <a:lnTo>
                    <a:pt x="531" y="531"/>
                  </a:lnTo>
                  <a:lnTo>
                    <a:pt x="530" y="531"/>
                  </a:lnTo>
                  <a:lnTo>
                    <a:pt x="530" y="531"/>
                  </a:lnTo>
                  <a:lnTo>
                    <a:pt x="529" y="532"/>
                  </a:lnTo>
                  <a:lnTo>
                    <a:pt x="528" y="532"/>
                  </a:lnTo>
                  <a:lnTo>
                    <a:pt x="527" y="533"/>
                  </a:lnTo>
                  <a:lnTo>
                    <a:pt x="527" y="533"/>
                  </a:lnTo>
                  <a:lnTo>
                    <a:pt x="526" y="534"/>
                  </a:lnTo>
                  <a:lnTo>
                    <a:pt x="525" y="534"/>
                  </a:lnTo>
                  <a:lnTo>
                    <a:pt x="525" y="534"/>
                  </a:lnTo>
                  <a:lnTo>
                    <a:pt x="524" y="535"/>
                  </a:lnTo>
                  <a:lnTo>
                    <a:pt x="523" y="535"/>
                  </a:lnTo>
                  <a:lnTo>
                    <a:pt x="522" y="536"/>
                  </a:lnTo>
                  <a:lnTo>
                    <a:pt x="522" y="536"/>
                  </a:lnTo>
                  <a:lnTo>
                    <a:pt x="521" y="536"/>
                  </a:lnTo>
                  <a:lnTo>
                    <a:pt x="520" y="537"/>
                  </a:lnTo>
                  <a:lnTo>
                    <a:pt x="520" y="537"/>
                  </a:lnTo>
                  <a:lnTo>
                    <a:pt x="519" y="538"/>
                  </a:lnTo>
                  <a:lnTo>
                    <a:pt x="518" y="538"/>
                  </a:lnTo>
                  <a:lnTo>
                    <a:pt x="517" y="538"/>
                  </a:lnTo>
                  <a:lnTo>
                    <a:pt x="517" y="538"/>
                  </a:lnTo>
                  <a:lnTo>
                    <a:pt x="525" y="554"/>
                  </a:lnTo>
                  <a:close/>
                  <a:moveTo>
                    <a:pt x="570" y="521"/>
                  </a:moveTo>
                  <a:lnTo>
                    <a:pt x="570" y="521"/>
                  </a:lnTo>
                  <a:lnTo>
                    <a:pt x="570" y="520"/>
                  </a:lnTo>
                  <a:lnTo>
                    <a:pt x="570" y="520"/>
                  </a:lnTo>
                  <a:lnTo>
                    <a:pt x="571" y="519"/>
                  </a:lnTo>
                  <a:lnTo>
                    <a:pt x="572" y="518"/>
                  </a:lnTo>
                  <a:lnTo>
                    <a:pt x="572" y="518"/>
                  </a:lnTo>
                  <a:lnTo>
                    <a:pt x="573" y="517"/>
                  </a:lnTo>
                  <a:lnTo>
                    <a:pt x="574" y="516"/>
                  </a:lnTo>
                  <a:lnTo>
                    <a:pt x="574" y="516"/>
                  </a:lnTo>
                  <a:lnTo>
                    <a:pt x="575" y="515"/>
                  </a:lnTo>
                  <a:lnTo>
                    <a:pt x="575" y="514"/>
                  </a:lnTo>
                  <a:lnTo>
                    <a:pt x="576" y="514"/>
                  </a:lnTo>
                  <a:lnTo>
                    <a:pt x="576" y="513"/>
                  </a:lnTo>
                  <a:lnTo>
                    <a:pt x="577" y="512"/>
                  </a:lnTo>
                  <a:lnTo>
                    <a:pt x="578" y="511"/>
                  </a:lnTo>
                  <a:lnTo>
                    <a:pt x="578" y="511"/>
                  </a:lnTo>
                  <a:lnTo>
                    <a:pt x="579" y="510"/>
                  </a:lnTo>
                  <a:lnTo>
                    <a:pt x="579" y="509"/>
                  </a:lnTo>
                  <a:lnTo>
                    <a:pt x="580" y="508"/>
                  </a:lnTo>
                  <a:lnTo>
                    <a:pt x="580" y="508"/>
                  </a:lnTo>
                  <a:lnTo>
                    <a:pt x="581" y="507"/>
                  </a:lnTo>
                  <a:lnTo>
                    <a:pt x="581" y="506"/>
                  </a:lnTo>
                  <a:lnTo>
                    <a:pt x="567" y="496"/>
                  </a:lnTo>
                  <a:lnTo>
                    <a:pt x="567" y="497"/>
                  </a:lnTo>
                  <a:lnTo>
                    <a:pt x="566" y="497"/>
                  </a:lnTo>
                  <a:lnTo>
                    <a:pt x="566" y="498"/>
                  </a:lnTo>
                  <a:lnTo>
                    <a:pt x="565" y="499"/>
                  </a:lnTo>
                  <a:lnTo>
                    <a:pt x="565" y="499"/>
                  </a:lnTo>
                  <a:lnTo>
                    <a:pt x="564" y="500"/>
                  </a:lnTo>
                  <a:lnTo>
                    <a:pt x="564" y="500"/>
                  </a:lnTo>
                  <a:lnTo>
                    <a:pt x="563" y="501"/>
                  </a:lnTo>
                  <a:lnTo>
                    <a:pt x="563" y="502"/>
                  </a:lnTo>
                  <a:lnTo>
                    <a:pt x="562" y="502"/>
                  </a:lnTo>
                  <a:lnTo>
                    <a:pt x="562" y="503"/>
                  </a:lnTo>
                  <a:lnTo>
                    <a:pt x="561" y="504"/>
                  </a:lnTo>
                  <a:lnTo>
                    <a:pt x="561" y="504"/>
                  </a:lnTo>
                  <a:lnTo>
                    <a:pt x="560" y="505"/>
                  </a:lnTo>
                  <a:lnTo>
                    <a:pt x="560" y="505"/>
                  </a:lnTo>
                  <a:lnTo>
                    <a:pt x="559" y="506"/>
                  </a:lnTo>
                  <a:lnTo>
                    <a:pt x="559" y="507"/>
                  </a:lnTo>
                  <a:lnTo>
                    <a:pt x="558" y="507"/>
                  </a:lnTo>
                  <a:lnTo>
                    <a:pt x="557" y="508"/>
                  </a:lnTo>
                  <a:lnTo>
                    <a:pt x="557" y="509"/>
                  </a:lnTo>
                  <a:lnTo>
                    <a:pt x="557" y="509"/>
                  </a:lnTo>
                  <a:lnTo>
                    <a:pt x="570" y="521"/>
                  </a:lnTo>
                  <a:close/>
                  <a:moveTo>
                    <a:pt x="599" y="474"/>
                  </a:moveTo>
                  <a:lnTo>
                    <a:pt x="599" y="474"/>
                  </a:lnTo>
                  <a:lnTo>
                    <a:pt x="600" y="473"/>
                  </a:lnTo>
                  <a:lnTo>
                    <a:pt x="600" y="472"/>
                  </a:lnTo>
                  <a:lnTo>
                    <a:pt x="600" y="471"/>
                  </a:lnTo>
                  <a:lnTo>
                    <a:pt x="601" y="470"/>
                  </a:lnTo>
                  <a:lnTo>
                    <a:pt x="601" y="469"/>
                  </a:lnTo>
                  <a:lnTo>
                    <a:pt x="601" y="469"/>
                  </a:lnTo>
                  <a:lnTo>
                    <a:pt x="602" y="468"/>
                  </a:lnTo>
                  <a:lnTo>
                    <a:pt x="602" y="467"/>
                  </a:lnTo>
                  <a:lnTo>
                    <a:pt x="602" y="466"/>
                  </a:lnTo>
                  <a:lnTo>
                    <a:pt x="603" y="465"/>
                  </a:lnTo>
                  <a:lnTo>
                    <a:pt x="603" y="464"/>
                  </a:lnTo>
                  <a:lnTo>
                    <a:pt x="603" y="463"/>
                  </a:lnTo>
                  <a:lnTo>
                    <a:pt x="603" y="462"/>
                  </a:lnTo>
                  <a:lnTo>
                    <a:pt x="604" y="461"/>
                  </a:lnTo>
                  <a:lnTo>
                    <a:pt x="604" y="461"/>
                  </a:lnTo>
                  <a:lnTo>
                    <a:pt x="604" y="460"/>
                  </a:lnTo>
                  <a:lnTo>
                    <a:pt x="604" y="459"/>
                  </a:lnTo>
                  <a:lnTo>
                    <a:pt x="605" y="458"/>
                  </a:lnTo>
                  <a:lnTo>
                    <a:pt x="605" y="457"/>
                  </a:lnTo>
                  <a:lnTo>
                    <a:pt x="605" y="456"/>
                  </a:lnTo>
                  <a:lnTo>
                    <a:pt x="605" y="456"/>
                  </a:lnTo>
                  <a:lnTo>
                    <a:pt x="588" y="451"/>
                  </a:lnTo>
                  <a:lnTo>
                    <a:pt x="588" y="452"/>
                  </a:lnTo>
                  <a:lnTo>
                    <a:pt x="588" y="452"/>
                  </a:lnTo>
                  <a:lnTo>
                    <a:pt x="588" y="453"/>
                  </a:lnTo>
                  <a:lnTo>
                    <a:pt x="588" y="454"/>
                  </a:lnTo>
                  <a:lnTo>
                    <a:pt x="587" y="455"/>
                  </a:lnTo>
                  <a:lnTo>
                    <a:pt x="587" y="456"/>
                  </a:lnTo>
                  <a:lnTo>
                    <a:pt x="587" y="456"/>
                  </a:lnTo>
                  <a:lnTo>
                    <a:pt x="587" y="457"/>
                  </a:lnTo>
                  <a:lnTo>
                    <a:pt x="586" y="458"/>
                  </a:lnTo>
                  <a:lnTo>
                    <a:pt x="586" y="459"/>
                  </a:lnTo>
                  <a:lnTo>
                    <a:pt x="586" y="459"/>
                  </a:lnTo>
                  <a:lnTo>
                    <a:pt x="586" y="460"/>
                  </a:lnTo>
                  <a:lnTo>
                    <a:pt x="585" y="461"/>
                  </a:lnTo>
                  <a:lnTo>
                    <a:pt x="585" y="462"/>
                  </a:lnTo>
                  <a:lnTo>
                    <a:pt x="585" y="463"/>
                  </a:lnTo>
                  <a:lnTo>
                    <a:pt x="584" y="463"/>
                  </a:lnTo>
                  <a:lnTo>
                    <a:pt x="584" y="464"/>
                  </a:lnTo>
                  <a:lnTo>
                    <a:pt x="584" y="465"/>
                  </a:lnTo>
                  <a:lnTo>
                    <a:pt x="584" y="466"/>
                  </a:lnTo>
                  <a:lnTo>
                    <a:pt x="583" y="467"/>
                  </a:lnTo>
                  <a:lnTo>
                    <a:pt x="583" y="467"/>
                  </a:lnTo>
                  <a:lnTo>
                    <a:pt x="599" y="474"/>
                  </a:lnTo>
                  <a:close/>
                  <a:moveTo>
                    <a:pt x="610" y="419"/>
                  </a:moveTo>
                  <a:lnTo>
                    <a:pt x="610" y="419"/>
                  </a:lnTo>
                  <a:lnTo>
                    <a:pt x="610" y="419"/>
                  </a:lnTo>
                  <a:lnTo>
                    <a:pt x="610" y="418"/>
                  </a:lnTo>
                  <a:lnTo>
                    <a:pt x="610" y="417"/>
                  </a:lnTo>
                  <a:lnTo>
                    <a:pt x="610" y="416"/>
                  </a:lnTo>
                  <a:lnTo>
                    <a:pt x="610" y="415"/>
                  </a:lnTo>
                  <a:lnTo>
                    <a:pt x="610" y="414"/>
                  </a:lnTo>
                  <a:lnTo>
                    <a:pt x="610" y="413"/>
                  </a:lnTo>
                  <a:lnTo>
                    <a:pt x="610" y="412"/>
                  </a:lnTo>
                  <a:lnTo>
                    <a:pt x="610" y="411"/>
                  </a:lnTo>
                  <a:lnTo>
                    <a:pt x="610" y="410"/>
                  </a:lnTo>
                  <a:lnTo>
                    <a:pt x="610" y="409"/>
                  </a:lnTo>
                  <a:lnTo>
                    <a:pt x="610" y="408"/>
                  </a:lnTo>
                  <a:lnTo>
                    <a:pt x="610" y="407"/>
                  </a:lnTo>
                  <a:lnTo>
                    <a:pt x="610" y="406"/>
                  </a:lnTo>
                  <a:lnTo>
                    <a:pt x="610" y="405"/>
                  </a:lnTo>
                  <a:lnTo>
                    <a:pt x="610" y="404"/>
                  </a:lnTo>
                  <a:lnTo>
                    <a:pt x="610" y="403"/>
                  </a:lnTo>
                  <a:lnTo>
                    <a:pt x="610" y="402"/>
                  </a:lnTo>
                  <a:lnTo>
                    <a:pt x="609" y="401"/>
                  </a:lnTo>
                  <a:lnTo>
                    <a:pt x="609" y="400"/>
                  </a:lnTo>
                  <a:lnTo>
                    <a:pt x="592" y="402"/>
                  </a:lnTo>
                  <a:lnTo>
                    <a:pt x="592" y="403"/>
                  </a:lnTo>
                  <a:lnTo>
                    <a:pt x="592" y="404"/>
                  </a:lnTo>
                  <a:lnTo>
                    <a:pt x="592" y="405"/>
                  </a:lnTo>
                  <a:lnTo>
                    <a:pt x="592" y="406"/>
                  </a:lnTo>
                  <a:lnTo>
                    <a:pt x="592" y="406"/>
                  </a:lnTo>
                  <a:lnTo>
                    <a:pt x="592" y="407"/>
                  </a:lnTo>
                  <a:lnTo>
                    <a:pt x="592" y="408"/>
                  </a:lnTo>
                  <a:lnTo>
                    <a:pt x="592" y="409"/>
                  </a:lnTo>
                  <a:lnTo>
                    <a:pt x="592" y="410"/>
                  </a:lnTo>
                  <a:lnTo>
                    <a:pt x="593" y="411"/>
                  </a:lnTo>
                  <a:lnTo>
                    <a:pt x="593" y="412"/>
                  </a:lnTo>
                  <a:lnTo>
                    <a:pt x="593" y="412"/>
                  </a:lnTo>
                  <a:lnTo>
                    <a:pt x="593" y="413"/>
                  </a:lnTo>
                  <a:lnTo>
                    <a:pt x="593" y="414"/>
                  </a:lnTo>
                  <a:lnTo>
                    <a:pt x="593" y="415"/>
                  </a:lnTo>
                  <a:lnTo>
                    <a:pt x="593" y="416"/>
                  </a:lnTo>
                  <a:lnTo>
                    <a:pt x="593" y="417"/>
                  </a:lnTo>
                  <a:lnTo>
                    <a:pt x="593" y="418"/>
                  </a:lnTo>
                  <a:lnTo>
                    <a:pt x="593" y="419"/>
                  </a:lnTo>
                  <a:lnTo>
                    <a:pt x="593" y="419"/>
                  </a:lnTo>
                  <a:lnTo>
                    <a:pt x="610" y="419"/>
                  </a:lnTo>
                  <a:close/>
                  <a:moveTo>
                    <a:pt x="601" y="364"/>
                  </a:moveTo>
                  <a:lnTo>
                    <a:pt x="601" y="364"/>
                  </a:lnTo>
                  <a:lnTo>
                    <a:pt x="601" y="363"/>
                  </a:lnTo>
                  <a:lnTo>
                    <a:pt x="600" y="362"/>
                  </a:lnTo>
                  <a:lnTo>
                    <a:pt x="600" y="362"/>
                  </a:lnTo>
                  <a:lnTo>
                    <a:pt x="600" y="361"/>
                  </a:lnTo>
                  <a:lnTo>
                    <a:pt x="599" y="360"/>
                  </a:lnTo>
                  <a:lnTo>
                    <a:pt x="599" y="359"/>
                  </a:lnTo>
                  <a:lnTo>
                    <a:pt x="599" y="358"/>
                  </a:lnTo>
                  <a:lnTo>
                    <a:pt x="598" y="357"/>
                  </a:lnTo>
                  <a:lnTo>
                    <a:pt x="598" y="356"/>
                  </a:lnTo>
                  <a:lnTo>
                    <a:pt x="598" y="356"/>
                  </a:lnTo>
                  <a:lnTo>
                    <a:pt x="597" y="355"/>
                  </a:lnTo>
                  <a:lnTo>
                    <a:pt x="597" y="354"/>
                  </a:lnTo>
                  <a:lnTo>
                    <a:pt x="596" y="353"/>
                  </a:lnTo>
                  <a:lnTo>
                    <a:pt x="596" y="352"/>
                  </a:lnTo>
                  <a:lnTo>
                    <a:pt x="596" y="351"/>
                  </a:lnTo>
                  <a:lnTo>
                    <a:pt x="595" y="350"/>
                  </a:lnTo>
                  <a:lnTo>
                    <a:pt x="595" y="350"/>
                  </a:lnTo>
                  <a:lnTo>
                    <a:pt x="594" y="349"/>
                  </a:lnTo>
                  <a:lnTo>
                    <a:pt x="594" y="348"/>
                  </a:lnTo>
                  <a:lnTo>
                    <a:pt x="594" y="347"/>
                  </a:lnTo>
                  <a:lnTo>
                    <a:pt x="593" y="347"/>
                  </a:lnTo>
                  <a:lnTo>
                    <a:pt x="578" y="355"/>
                  </a:lnTo>
                  <a:lnTo>
                    <a:pt x="578" y="355"/>
                  </a:lnTo>
                  <a:lnTo>
                    <a:pt x="578" y="356"/>
                  </a:lnTo>
                  <a:lnTo>
                    <a:pt x="579" y="357"/>
                  </a:lnTo>
                  <a:lnTo>
                    <a:pt x="579" y="357"/>
                  </a:lnTo>
                  <a:lnTo>
                    <a:pt x="579" y="358"/>
                  </a:lnTo>
                  <a:lnTo>
                    <a:pt x="580" y="359"/>
                  </a:lnTo>
                  <a:lnTo>
                    <a:pt x="580" y="360"/>
                  </a:lnTo>
                  <a:lnTo>
                    <a:pt x="580" y="360"/>
                  </a:lnTo>
                  <a:lnTo>
                    <a:pt x="581" y="361"/>
                  </a:lnTo>
                  <a:lnTo>
                    <a:pt x="581" y="362"/>
                  </a:lnTo>
                  <a:lnTo>
                    <a:pt x="581" y="363"/>
                  </a:lnTo>
                  <a:lnTo>
                    <a:pt x="582" y="363"/>
                  </a:lnTo>
                  <a:lnTo>
                    <a:pt x="582" y="364"/>
                  </a:lnTo>
                  <a:lnTo>
                    <a:pt x="582" y="365"/>
                  </a:lnTo>
                  <a:lnTo>
                    <a:pt x="583" y="366"/>
                  </a:lnTo>
                  <a:lnTo>
                    <a:pt x="583" y="366"/>
                  </a:lnTo>
                  <a:lnTo>
                    <a:pt x="583" y="367"/>
                  </a:lnTo>
                  <a:lnTo>
                    <a:pt x="584" y="368"/>
                  </a:lnTo>
                  <a:lnTo>
                    <a:pt x="584" y="369"/>
                  </a:lnTo>
                  <a:lnTo>
                    <a:pt x="584" y="369"/>
                  </a:lnTo>
                  <a:lnTo>
                    <a:pt x="584" y="370"/>
                  </a:lnTo>
                  <a:lnTo>
                    <a:pt x="601" y="364"/>
                  </a:lnTo>
                  <a:close/>
                  <a:moveTo>
                    <a:pt x="573" y="316"/>
                  </a:moveTo>
                  <a:lnTo>
                    <a:pt x="573" y="316"/>
                  </a:lnTo>
                  <a:lnTo>
                    <a:pt x="572" y="316"/>
                  </a:lnTo>
                  <a:lnTo>
                    <a:pt x="572" y="315"/>
                  </a:lnTo>
                  <a:lnTo>
                    <a:pt x="571" y="315"/>
                  </a:lnTo>
                  <a:lnTo>
                    <a:pt x="570" y="314"/>
                  </a:lnTo>
                  <a:lnTo>
                    <a:pt x="570" y="313"/>
                  </a:lnTo>
                  <a:lnTo>
                    <a:pt x="569" y="313"/>
                  </a:lnTo>
                  <a:lnTo>
                    <a:pt x="569" y="312"/>
                  </a:lnTo>
                  <a:lnTo>
                    <a:pt x="568" y="311"/>
                  </a:lnTo>
                  <a:lnTo>
                    <a:pt x="567" y="311"/>
                  </a:lnTo>
                  <a:lnTo>
                    <a:pt x="567" y="310"/>
                  </a:lnTo>
                  <a:lnTo>
                    <a:pt x="566" y="309"/>
                  </a:lnTo>
                  <a:lnTo>
                    <a:pt x="565" y="309"/>
                  </a:lnTo>
                  <a:lnTo>
                    <a:pt x="565" y="308"/>
                  </a:lnTo>
                  <a:lnTo>
                    <a:pt x="564" y="307"/>
                  </a:lnTo>
                  <a:lnTo>
                    <a:pt x="563" y="307"/>
                  </a:lnTo>
                  <a:lnTo>
                    <a:pt x="563" y="306"/>
                  </a:lnTo>
                  <a:lnTo>
                    <a:pt x="562" y="305"/>
                  </a:lnTo>
                  <a:lnTo>
                    <a:pt x="561" y="305"/>
                  </a:lnTo>
                  <a:lnTo>
                    <a:pt x="561" y="304"/>
                  </a:lnTo>
                  <a:lnTo>
                    <a:pt x="560" y="304"/>
                  </a:lnTo>
                  <a:lnTo>
                    <a:pt x="559" y="303"/>
                  </a:lnTo>
                  <a:lnTo>
                    <a:pt x="548" y="316"/>
                  </a:lnTo>
                  <a:lnTo>
                    <a:pt x="548" y="317"/>
                  </a:lnTo>
                  <a:lnTo>
                    <a:pt x="549" y="317"/>
                  </a:lnTo>
                  <a:lnTo>
                    <a:pt x="549" y="318"/>
                  </a:lnTo>
                  <a:lnTo>
                    <a:pt x="550" y="318"/>
                  </a:lnTo>
                  <a:lnTo>
                    <a:pt x="551" y="319"/>
                  </a:lnTo>
                  <a:lnTo>
                    <a:pt x="551" y="319"/>
                  </a:lnTo>
                  <a:lnTo>
                    <a:pt x="552" y="320"/>
                  </a:lnTo>
                  <a:lnTo>
                    <a:pt x="552" y="320"/>
                  </a:lnTo>
                  <a:lnTo>
                    <a:pt x="553" y="321"/>
                  </a:lnTo>
                  <a:lnTo>
                    <a:pt x="554" y="322"/>
                  </a:lnTo>
                  <a:lnTo>
                    <a:pt x="554" y="322"/>
                  </a:lnTo>
                  <a:lnTo>
                    <a:pt x="555" y="323"/>
                  </a:lnTo>
                  <a:lnTo>
                    <a:pt x="555" y="323"/>
                  </a:lnTo>
                  <a:lnTo>
                    <a:pt x="556" y="324"/>
                  </a:lnTo>
                  <a:lnTo>
                    <a:pt x="556" y="325"/>
                  </a:lnTo>
                  <a:lnTo>
                    <a:pt x="557" y="325"/>
                  </a:lnTo>
                  <a:lnTo>
                    <a:pt x="557" y="326"/>
                  </a:lnTo>
                  <a:lnTo>
                    <a:pt x="558" y="326"/>
                  </a:lnTo>
                  <a:lnTo>
                    <a:pt x="559" y="327"/>
                  </a:lnTo>
                  <a:lnTo>
                    <a:pt x="559" y="328"/>
                  </a:lnTo>
                  <a:lnTo>
                    <a:pt x="559" y="328"/>
                  </a:lnTo>
                  <a:lnTo>
                    <a:pt x="573" y="316"/>
                  </a:lnTo>
                  <a:close/>
                  <a:moveTo>
                    <a:pt x="529" y="282"/>
                  </a:moveTo>
                  <a:lnTo>
                    <a:pt x="529" y="282"/>
                  </a:lnTo>
                  <a:lnTo>
                    <a:pt x="529" y="281"/>
                  </a:lnTo>
                  <a:lnTo>
                    <a:pt x="528" y="281"/>
                  </a:lnTo>
                  <a:lnTo>
                    <a:pt x="527" y="280"/>
                  </a:lnTo>
                  <a:lnTo>
                    <a:pt x="526" y="280"/>
                  </a:lnTo>
                  <a:lnTo>
                    <a:pt x="525" y="280"/>
                  </a:lnTo>
                  <a:lnTo>
                    <a:pt x="524" y="279"/>
                  </a:lnTo>
                  <a:lnTo>
                    <a:pt x="524" y="279"/>
                  </a:lnTo>
                  <a:lnTo>
                    <a:pt x="523" y="278"/>
                  </a:lnTo>
                  <a:lnTo>
                    <a:pt x="522" y="278"/>
                  </a:lnTo>
                  <a:lnTo>
                    <a:pt x="521" y="278"/>
                  </a:lnTo>
                  <a:lnTo>
                    <a:pt x="520" y="277"/>
                  </a:lnTo>
                  <a:lnTo>
                    <a:pt x="519" y="277"/>
                  </a:lnTo>
                  <a:lnTo>
                    <a:pt x="518" y="277"/>
                  </a:lnTo>
                  <a:lnTo>
                    <a:pt x="518" y="276"/>
                  </a:lnTo>
                  <a:lnTo>
                    <a:pt x="517" y="276"/>
                  </a:lnTo>
                  <a:lnTo>
                    <a:pt x="516" y="275"/>
                  </a:lnTo>
                  <a:lnTo>
                    <a:pt x="515" y="275"/>
                  </a:lnTo>
                  <a:lnTo>
                    <a:pt x="514" y="275"/>
                  </a:lnTo>
                  <a:lnTo>
                    <a:pt x="513" y="274"/>
                  </a:lnTo>
                  <a:lnTo>
                    <a:pt x="512" y="274"/>
                  </a:lnTo>
                  <a:lnTo>
                    <a:pt x="512" y="274"/>
                  </a:lnTo>
                  <a:lnTo>
                    <a:pt x="506" y="290"/>
                  </a:lnTo>
                  <a:lnTo>
                    <a:pt x="506" y="290"/>
                  </a:lnTo>
                  <a:lnTo>
                    <a:pt x="507" y="291"/>
                  </a:lnTo>
                  <a:lnTo>
                    <a:pt x="508" y="291"/>
                  </a:lnTo>
                  <a:lnTo>
                    <a:pt x="508" y="291"/>
                  </a:lnTo>
                  <a:lnTo>
                    <a:pt x="509" y="292"/>
                  </a:lnTo>
                  <a:lnTo>
                    <a:pt x="510" y="292"/>
                  </a:lnTo>
                  <a:lnTo>
                    <a:pt x="511" y="292"/>
                  </a:lnTo>
                  <a:lnTo>
                    <a:pt x="511" y="293"/>
                  </a:lnTo>
                  <a:lnTo>
                    <a:pt x="512" y="293"/>
                  </a:lnTo>
                  <a:lnTo>
                    <a:pt x="513" y="293"/>
                  </a:lnTo>
                  <a:lnTo>
                    <a:pt x="514" y="294"/>
                  </a:lnTo>
                  <a:lnTo>
                    <a:pt x="514" y="294"/>
                  </a:lnTo>
                  <a:lnTo>
                    <a:pt x="515" y="294"/>
                  </a:lnTo>
                  <a:lnTo>
                    <a:pt x="516" y="295"/>
                  </a:lnTo>
                  <a:lnTo>
                    <a:pt x="517" y="295"/>
                  </a:lnTo>
                  <a:lnTo>
                    <a:pt x="517" y="295"/>
                  </a:lnTo>
                  <a:lnTo>
                    <a:pt x="518" y="296"/>
                  </a:lnTo>
                  <a:lnTo>
                    <a:pt x="519" y="296"/>
                  </a:lnTo>
                  <a:lnTo>
                    <a:pt x="520" y="297"/>
                  </a:lnTo>
                  <a:lnTo>
                    <a:pt x="520" y="297"/>
                  </a:lnTo>
                  <a:lnTo>
                    <a:pt x="521" y="297"/>
                  </a:lnTo>
                  <a:lnTo>
                    <a:pt x="529" y="282"/>
                  </a:lnTo>
                  <a:close/>
                  <a:moveTo>
                    <a:pt x="457" y="231"/>
                  </a:moveTo>
                  <a:lnTo>
                    <a:pt x="457" y="231"/>
                  </a:lnTo>
                  <a:cubicBezTo>
                    <a:pt x="354" y="231"/>
                    <a:pt x="271" y="314"/>
                    <a:pt x="271" y="417"/>
                  </a:cubicBezTo>
                  <a:cubicBezTo>
                    <a:pt x="271" y="520"/>
                    <a:pt x="354" y="603"/>
                    <a:pt x="457" y="603"/>
                  </a:cubicBezTo>
                  <a:cubicBezTo>
                    <a:pt x="560" y="603"/>
                    <a:pt x="643" y="520"/>
                    <a:pt x="643" y="417"/>
                  </a:cubicBezTo>
                  <a:cubicBezTo>
                    <a:pt x="643" y="314"/>
                    <a:pt x="560" y="231"/>
                    <a:pt x="457" y="231"/>
                  </a:cubicBezTo>
                  <a:close/>
                  <a:moveTo>
                    <a:pt x="30" y="153"/>
                  </a:moveTo>
                  <a:lnTo>
                    <a:pt x="30" y="153"/>
                  </a:lnTo>
                  <a:cubicBezTo>
                    <a:pt x="66" y="150"/>
                    <a:pt x="102" y="148"/>
                    <a:pt x="138" y="147"/>
                  </a:cubicBezTo>
                  <a:cubicBezTo>
                    <a:pt x="114" y="146"/>
                    <a:pt x="89" y="144"/>
                    <a:pt x="65" y="141"/>
                  </a:cubicBezTo>
                  <a:cubicBezTo>
                    <a:pt x="49" y="139"/>
                    <a:pt x="35" y="128"/>
                    <a:pt x="35" y="111"/>
                  </a:cubicBezTo>
                  <a:cubicBezTo>
                    <a:pt x="35" y="87"/>
                    <a:pt x="35" y="63"/>
                    <a:pt x="35" y="39"/>
                  </a:cubicBezTo>
                  <a:cubicBezTo>
                    <a:pt x="35" y="23"/>
                    <a:pt x="49" y="11"/>
                    <a:pt x="65" y="9"/>
                  </a:cubicBezTo>
                  <a:cubicBezTo>
                    <a:pt x="163" y="0"/>
                    <a:pt x="260" y="0"/>
                    <a:pt x="358" y="9"/>
                  </a:cubicBezTo>
                  <a:cubicBezTo>
                    <a:pt x="374" y="11"/>
                    <a:pt x="388" y="23"/>
                    <a:pt x="388" y="39"/>
                  </a:cubicBezTo>
                  <a:cubicBezTo>
                    <a:pt x="388" y="63"/>
                    <a:pt x="388" y="87"/>
                    <a:pt x="388" y="111"/>
                  </a:cubicBezTo>
                  <a:cubicBezTo>
                    <a:pt x="388" y="128"/>
                    <a:pt x="374" y="139"/>
                    <a:pt x="358" y="141"/>
                  </a:cubicBezTo>
                  <a:cubicBezTo>
                    <a:pt x="323" y="145"/>
                    <a:pt x="287" y="147"/>
                    <a:pt x="252" y="148"/>
                  </a:cubicBezTo>
                  <a:cubicBezTo>
                    <a:pt x="276" y="150"/>
                    <a:pt x="299" y="151"/>
                    <a:pt x="323" y="153"/>
                  </a:cubicBezTo>
                  <a:cubicBezTo>
                    <a:pt x="339" y="155"/>
                    <a:pt x="353" y="167"/>
                    <a:pt x="353" y="183"/>
                  </a:cubicBezTo>
                  <a:lnTo>
                    <a:pt x="353" y="218"/>
                  </a:lnTo>
                  <a:cubicBezTo>
                    <a:pt x="333" y="229"/>
                    <a:pt x="314" y="242"/>
                    <a:pt x="299" y="258"/>
                  </a:cubicBezTo>
                  <a:cubicBezTo>
                    <a:pt x="289" y="268"/>
                    <a:pt x="280" y="278"/>
                    <a:pt x="272" y="290"/>
                  </a:cubicBezTo>
                  <a:cubicBezTo>
                    <a:pt x="191" y="296"/>
                    <a:pt x="111" y="294"/>
                    <a:pt x="30" y="285"/>
                  </a:cubicBezTo>
                  <a:cubicBezTo>
                    <a:pt x="13" y="283"/>
                    <a:pt x="0" y="272"/>
                    <a:pt x="0" y="255"/>
                  </a:cubicBezTo>
                  <a:cubicBezTo>
                    <a:pt x="0" y="231"/>
                    <a:pt x="0" y="207"/>
                    <a:pt x="0" y="183"/>
                  </a:cubicBezTo>
                  <a:cubicBezTo>
                    <a:pt x="0" y="167"/>
                    <a:pt x="13" y="155"/>
                    <a:pt x="30" y="1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accent2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393220" y="1255184"/>
            <a:ext cx="3586201" cy="2814185"/>
            <a:chOff x="3718741" y="1566154"/>
            <a:chExt cx="2283226" cy="2286199"/>
          </a:xfrm>
        </p:grpSpPr>
        <p:sp>
          <p:nvSpPr>
            <p:cNvPr id="35" name="任意多边形 34"/>
            <p:cNvSpPr/>
            <p:nvPr/>
          </p:nvSpPr>
          <p:spPr>
            <a:xfrm>
              <a:off x="5194572" y="1566154"/>
              <a:ext cx="807395" cy="2140085"/>
            </a:xfrm>
            <a:custGeom>
              <a:avLst/>
              <a:gdLst>
                <a:gd name="connsiteX0" fmla="*/ 807395 w 807395"/>
                <a:gd name="connsiteY0" fmla="*/ 0 h 2140085"/>
                <a:gd name="connsiteX1" fmla="*/ 0 w 807395"/>
                <a:gd name="connsiteY1" fmla="*/ 807395 h 2140085"/>
                <a:gd name="connsiteX2" fmla="*/ 0 w 807395"/>
                <a:gd name="connsiteY2" fmla="*/ 2140085 h 2140085"/>
                <a:gd name="connsiteX3" fmla="*/ 807395 w 807395"/>
                <a:gd name="connsiteY3" fmla="*/ 1332690 h 2140085"/>
                <a:gd name="connsiteX4" fmla="*/ 807395 w 807395"/>
                <a:gd name="connsiteY4" fmla="*/ 0 h 214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7395" h="2140085">
                  <a:moveTo>
                    <a:pt x="807395" y="0"/>
                  </a:moveTo>
                  <a:lnTo>
                    <a:pt x="0" y="807395"/>
                  </a:lnTo>
                  <a:lnTo>
                    <a:pt x="0" y="2140085"/>
                  </a:lnTo>
                  <a:lnTo>
                    <a:pt x="807395" y="1332690"/>
                  </a:lnTo>
                  <a:lnTo>
                    <a:pt x="807395" y="0"/>
                  </a:lnTo>
                  <a:close/>
                </a:path>
              </a:pathLst>
            </a:custGeom>
            <a:solidFill>
              <a:srgbClr val="2A3D52"/>
            </a:solidFill>
            <a:ln>
              <a:solidFill>
                <a:srgbClr val="EBE6C9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6" name="任意多边形 35"/>
            <p:cNvSpPr/>
            <p:nvPr/>
          </p:nvSpPr>
          <p:spPr>
            <a:xfrm rot="16200000" flipV="1">
              <a:off x="4385086" y="2378613"/>
              <a:ext cx="807395" cy="2140085"/>
            </a:xfrm>
            <a:custGeom>
              <a:avLst/>
              <a:gdLst>
                <a:gd name="connsiteX0" fmla="*/ 807395 w 807395"/>
                <a:gd name="connsiteY0" fmla="*/ 0 h 2140085"/>
                <a:gd name="connsiteX1" fmla="*/ 0 w 807395"/>
                <a:gd name="connsiteY1" fmla="*/ 807395 h 2140085"/>
                <a:gd name="connsiteX2" fmla="*/ 0 w 807395"/>
                <a:gd name="connsiteY2" fmla="*/ 2140085 h 2140085"/>
                <a:gd name="connsiteX3" fmla="*/ 807395 w 807395"/>
                <a:gd name="connsiteY3" fmla="*/ 1332690 h 2140085"/>
                <a:gd name="connsiteX4" fmla="*/ 807395 w 807395"/>
                <a:gd name="connsiteY4" fmla="*/ 0 h 2140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7395" h="2140085">
                  <a:moveTo>
                    <a:pt x="807395" y="0"/>
                  </a:moveTo>
                  <a:lnTo>
                    <a:pt x="0" y="807395"/>
                  </a:lnTo>
                  <a:lnTo>
                    <a:pt x="0" y="2140085"/>
                  </a:lnTo>
                  <a:lnTo>
                    <a:pt x="807395" y="1332690"/>
                  </a:lnTo>
                  <a:lnTo>
                    <a:pt x="807395" y="0"/>
                  </a:lnTo>
                  <a:close/>
                </a:path>
              </a:pathLst>
            </a:custGeom>
            <a:solidFill>
              <a:srgbClr val="2A3D52"/>
            </a:solidFill>
            <a:ln>
              <a:solidFill>
                <a:srgbClr val="EBE6C9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4212635" y="3126779"/>
              <a:ext cx="1076786" cy="6750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altLang="zh-CN" sz="2400" b="1" dirty="0">
                  <a:solidFill>
                    <a:schemeClr val="bg1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Căn cứ vào đối tượng</a:t>
              </a:r>
              <a:endParaRPr lang="zh-CN" altLang="en-US" sz="2400" b="1" dirty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8" name="Freeform 22"/>
            <p:cNvSpPr>
              <a:spLocks noChangeAspect="1" noEditPoints="1"/>
            </p:cNvSpPr>
            <p:nvPr/>
          </p:nvSpPr>
          <p:spPr bwMode="auto">
            <a:xfrm>
              <a:off x="5466750" y="2283724"/>
              <a:ext cx="305526" cy="358793"/>
            </a:xfrm>
            <a:custGeom>
              <a:avLst/>
              <a:gdLst>
                <a:gd name="T0" fmla="*/ 90 w 641"/>
                <a:gd name="T1" fmla="*/ 424 h 748"/>
                <a:gd name="T2" fmla="*/ 158 w 641"/>
                <a:gd name="T3" fmla="*/ 424 h 748"/>
                <a:gd name="T4" fmla="*/ 205 w 641"/>
                <a:gd name="T5" fmla="*/ 408 h 748"/>
                <a:gd name="T6" fmla="*/ 291 w 641"/>
                <a:gd name="T7" fmla="*/ 588 h 748"/>
                <a:gd name="T8" fmla="*/ 312 w 641"/>
                <a:gd name="T9" fmla="*/ 475 h 748"/>
                <a:gd name="T10" fmla="*/ 297 w 641"/>
                <a:gd name="T11" fmla="*/ 468 h 748"/>
                <a:gd name="T12" fmla="*/ 298 w 641"/>
                <a:gd name="T13" fmla="*/ 452 h 748"/>
                <a:gd name="T14" fmla="*/ 360 w 641"/>
                <a:gd name="T15" fmla="*/ 452 h 748"/>
                <a:gd name="T16" fmla="*/ 360 w 641"/>
                <a:gd name="T17" fmla="*/ 468 h 748"/>
                <a:gd name="T18" fmla="*/ 346 w 641"/>
                <a:gd name="T19" fmla="*/ 475 h 748"/>
                <a:gd name="T20" fmla="*/ 365 w 641"/>
                <a:gd name="T21" fmla="*/ 583 h 748"/>
                <a:gd name="T22" fmla="*/ 439 w 641"/>
                <a:gd name="T23" fmla="*/ 415 h 748"/>
                <a:gd name="T24" fmla="*/ 482 w 641"/>
                <a:gd name="T25" fmla="*/ 420 h 748"/>
                <a:gd name="T26" fmla="*/ 545 w 641"/>
                <a:gd name="T27" fmla="*/ 420 h 748"/>
                <a:gd name="T28" fmla="*/ 632 w 641"/>
                <a:gd name="T29" fmla="*/ 691 h 748"/>
                <a:gd name="T30" fmla="*/ 544 w 641"/>
                <a:gd name="T31" fmla="*/ 722 h 748"/>
                <a:gd name="T32" fmla="*/ 532 w 641"/>
                <a:gd name="T33" fmla="*/ 681 h 748"/>
                <a:gd name="T34" fmla="*/ 504 w 641"/>
                <a:gd name="T35" fmla="*/ 729 h 748"/>
                <a:gd name="T36" fmla="*/ 123 w 641"/>
                <a:gd name="T37" fmla="*/ 731 h 748"/>
                <a:gd name="T38" fmla="*/ 94 w 641"/>
                <a:gd name="T39" fmla="*/ 681 h 748"/>
                <a:gd name="T40" fmla="*/ 81 w 641"/>
                <a:gd name="T41" fmla="*/ 724 h 748"/>
                <a:gd name="T42" fmla="*/ 0 w 641"/>
                <a:gd name="T43" fmla="*/ 691 h 748"/>
                <a:gd name="T44" fmla="*/ 90 w 641"/>
                <a:gd name="T45" fmla="*/ 424 h 748"/>
                <a:gd name="T46" fmla="*/ 185 w 641"/>
                <a:gd name="T47" fmla="*/ 289 h 748"/>
                <a:gd name="T48" fmla="*/ 185 w 641"/>
                <a:gd name="T49" fmla="*/ 289 h 748"/>
                <a:gd name="T50" fmla="*/ 163 w 641"/>
                <a:gd name="T51" fmla="*/ 264 h 748"/>
                <a:gd name="T52" fmla="*/ 155 w 641"/>
                <a:gd name="T53" fmla="*/ 214 h 748"/>
                <a:gd name="T54" fmla="*/ 155 w 641"/>
                <a:gd name="T55" fmla="*/ 207 h 748"/>
                <a:gd name="T56" fmla="*/ 160 w 641"/>
                <a:gd name="T57" fmla="*/ 204 h 748"/>
                <a:gd name="T58" fmla="*/ 164 w 641"/>
                <a:gd name="T59" fmla="*/ 202 h 748"/>
                <a:gd name="T60" fmla="*/ 199 w 641"/>
                <a:gd name="T61" fmla="*/ 47 h 748"/>
                <a:gd name="T62" fmla="*/ 423 w 641"/>
                <a:gd name="T63" fmla="*/ 43 h 748"/>
                <a:gd name="T64" fmla="*/ 466 w 641"/>
                <a:gd name="T65" fmla="*/ 200 h 748"/>
                <a:gd name="T66" fmla="*/ 472 w 641"/>
                <a:gd name="T67" fmla="*/ 204 h 748"/>
                <a:gd name="T68" fmla="*/ 478 w 641"/>
                <a:gd name="T69" fmla="*/ 207 h 748"/>
                <a:gd name="T70" fmla="*/ 478 w 641"/>
                <a:gd name="T71" fmla="*/ 214 h 748"/>
                <a:gd name="T72" fmla="*/ 471 w 641"/>
                <a:gd name="T73" fmla="*/ 263 h 748"/>
                <a:gd name="T74" fmla="*/ 449 w 641"/>
                <a:gd name="T75" fmla="*/ 288 h 748"/>
                <a:gd name="T76" fmla="*/ 328 w 641"/>
                <a:gd name="T77" fmla="*/ 397 h 748"/>
                <a:gd name="T78" fmla="*/ 299 w 641"/>
                <a:gd name="T79" fmla="*/ 395 h 748"/>
                <a:gd name="T80" fmla="*/ 185 w 641"/>
                <a:gd name="T81" fmla="*/ 289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41" h="748">
                  <a:moveTo>
                    <a:pt x="90" y="424"/>
                  </a:moveTo>
                  <a:cubicBezTo>
                    <a:pt x="114" y="424"/>
                    <a:pt x="137" y="424"/>
                    <a:pt x="158" y="424"/>
                  </a:cubicBezTo>
                  <a:cubicBezTo>
                    <a:pt x="178" y="425"/>
                    <a:pt x="194" y="421"/>
                    <a:pt x="205" y="408"/>
                  </a:cubicBezTo>
                  <a:lnTo>
                    <a:pt x="291" y="588"/>
                  </a:lnTo>
                  <a:lnTo>
                    <a:pt x="312" y="475"/>
                  </a:lnTo>
                  <a:lnTo>
                    <a:pt x="297" y="468"/>
                  </a:lnTo>
                  <a:lnTo>
                    <a:pt x="298" y="452"/>
                  </a:lnTo>
                  <a:lnTo>
                    <a:pt x="360" y="452"/>
                  </a:lnTo>
                  <a:lnTo>
                    <a:pt x="360" y="468"/>
                  </a:lnTo>
                  <a:lnTo>
                    <a:pt x="346" y="475"/>
                  </a:lnTo>
                  <a:lnTo>
                    <a:pt x="365" y="583"/>
                  </a:lnTo>
                  <a:lnTo>
                    <a:pt x="439" y="415"/>
                  </a:lnTo>
                  <a:cubicBezTo>
                    <a:pt x="450" y="420"/>
                    <a:pt x="464" y="422"/>
                    <a:pt x="482" y="420"/>
                  </a:cubicBezTo>
                  <a:cubicBezTo>
                    <a:pt x="502" y="420"/>
                    <a:pt x="523" y="420"/>
                    <a:pt x="545" y="420"/>
                  </a:cubicBezTo>
                  <a:cubicBezTo>
                    <a:pt x="604" y="475"/>
                    <a:pt x="641" y="606"/>
                    <a:pt x="632" y="691"/>
                  </a:cubicBezTo>
                  <a:cubicBezTo>
                    <a:pt x="614" y="704"/>
                    <a:pt x="583" y="714"/>
                    <a:pt x="544" y="722"/>
                  </a:cubicBezTo>
                  <a:lnTo>
                    <a:pt x="532" y="681"/>
                  </a:lnTo>
                  <a:lnTo>
                    <a:pt x="504" y="729"/>
                  </a:lnTo>
                  <a:cubicBezTo>
                    <a:pt x="390" y="746"/>
                    <a:pt x="233" y="748"/>
                    <a:pt x="123" y="731"/>
                  </a:cubicBezTo>
                  <a:lnTo>
                    <a:pt x="94" y="681"/>
                  </a:lnTo>
                  <a:lnTo>
                    <a:pt x="81" y="724"/>
                  </a:lnTo>
                  <a:cubicBezTo>
                    <a:pt x="43" y="716"/>
                    <a:pt x="14" y="705"/>
                    <a:pt x="0" y="691"/>
                  </a:cubicBezTo>
                  <a:cubicBezTo>
                    <a:pt x="1" y="616"/>
                    <a:pt x="15" y="489"/>
                    <a:pt x="90" y="424"/>
                  </a:cubicBezTo>
                  <a:close/>
                  <a:moveTo>
                    <a:pt x="185" y="289"/>
                  </a:moveTo>
                  <a:lnTo>
                    <a:pt x="185" y="289"/>
                  </a:lnTo>
                  <a:cubicBezTo>
                    <a:pt x="175" y="284"/>
                    <a:pt x="168" y="275"/>
                    <a:pt x="163" y="264"/>
                  </a:cubicBezTo>
                  <a:cubicBezTo>
                    <a:pt x="157" y="251"/>
                    <a:pt x="155" y="234"/>
                    <a:pt x="155" y="214"/>
                  </a:cubicBezTo>
                  <a:lnTo>
                    <a:pt x="155" y="207"/>
                  </a:lnTo>
                  <a:lnTo>
                    <a:pt x="160" y="204"/>
                  </a:lnTo>
                  <a:cubicBezTo>
                    <a:pt x="162" y="203"/>
                    <a:pt x="163" y="202"/>
                    <a:pt x="164" y="202"/>
                  </a:cubicBezTo>
                  <a:cubicBezTo>
                    <a:pt x="152" y="117"/>
                    <a:pt x="162" y="78"/>
                    <a:pt x="199" y="47"/>
                  </a:cubicBezTo>
                  <a:cubicBezTo>
                    <a:pt x="256" y="0"/>
                    <a:pt x="365" y="0"/>
                    <a:pt x="423" y="43"/>
                  </a:cubicBezTo>
                  <a:cubicBezTo>
                    <a:pt x="463" y="72"/>
                    <a:pt x="477" y="123"/>
                    <a:pt x="466" y="200"/>
                  </a:cubicBezTo>
                  <a:cubicBezTo>
                    <a:pt x="468" y="201"/>
                    <a:pt x="470" y="202"/>
                    <a:pt x="472" y="204"/>
                  </a:cubicBezTo>
                  <a:lnTo>
                    <a:pt x="478" y="207"/>
                  </a:lnTo>
                  <a:lnTo>
                    <a:pt x="478" y="214"/>
                  </a:lnTo>
                  <a:cubicBezTo>
                    <a:pt x="478" y="233"/>
                    <a:pt x="476" y="250"/>
                    <a:pt x="471" y="263"/>
                  </a:cubicBezTo>
                  <a:cubicBezTo>
                    <a:pt x="466" y="275"/>
                    <a:pt x="459" y="283"/>
                    <a:pt x="449" y="288"/>
                  </a:cubicBezTo>
                  <a:cubicBezTo>
                    <a:pt x="434" y="338"/>
                    <a:pt x="381" y="392"/>
                    <a:pt x="328" y="397"/>
                  </a:cubicBezTo>
                  <a:cubicBezTo>
                    <a:pt x="319" y="398"/>
                    <a:pt x="308" y="398"/>
                    <a:pt x="299" y="395"/>
                  </a:cubicBezTo>
                  <a:cubicBezTo>
                    <a:pt x="241" y="374"/>
                    <a:pt x="203" y="350"/>
                    <a:pt x="185" y="2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9" name="文本框 38"/>
          <p:cNvSpPr txBox="1"/>
          <p:nvPr/>
        </p:nvSpPr>
        <p:spPr>
          <a:xfrm>
            <a:off x="8395269" y="5086284"/>
            <a:ext cx="3929857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Thị trường cạnh tranh hoàn hảo.</a:t>
            </a:r>
          </a:p>
          <a:p>
            <a:pPr algn="just"/>
            <a:r>
              <a:rPr lang="vi-V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Thị trường cạnh tranh không hoàn hảo (độc quyền)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454507" y="2221764"/>
            <a:ext cx="305440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FF"/>
                </a:solidFill>
                <a:latin typeface="+mj-lt"/>
              </a:rPr>
              <a:t>- Thị trường hàng hóa</a:t>
            </a:r>
          </a:p>
          <a:p>
            <a:pPr algn="just"/>
            <a:r>
              <a:rPr lang="vi-VN" sz="2400" dirty="0">
                <a:solidFill>
                  <a:srgbClr val="0000FF"/>
                </a:solidFill>
                <a:latin typeface="+mj-lt"/>
              </a:rPr>
              <a:t>- Thị trường dịch vụ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-58128" y="5170167"/>
            <a:ext cx="3918372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Thị trường tư liệu tiêu dùng.</a:t>
            </a:r>
          </a:p>
          <a:p>
            <a:pPr algn="just"/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Thị trường tư liệu sản xuất.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8395341" y="2223179"/>
            <a:ext cx="361423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FF"/>
                </a:solidFill>
                <a:latin typeface="+mj-lt"/>
              </a:rPr>
              <a:t>- Thị trường trong nước.</a:t>
            </a:r>
          </a:p>
          <a:p>
            <a:pPr algn="just"/>
            <a:r>
              <a:rPr lang="vi-VN" sz="2400" dirty="0">
                <a:solidFill>
                  <a:srgbClr val="0000FF"/>
                </a:solidFill>
                <a:latin typeface="+mj-lt"/>
              </a:rPr>
              <a:t>- Thị trường thế giới.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34" y="636305"/>
            <a:ext cx="1904088" cy="709854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B995DE23-226C-41E1-8F51-88140B3DF538}"/>
              </a:ext>
            </a:extLst>
          </p:cNvPr>
          <p:cNvSpPr txBox="1"/>
          <p:nvPr/>
        </p:nvSpPr>
        <p:spPr>
          <a:xfrm>
            <a:off x="4607326" y="2898722"/>
            <a:ext cx="2979083" cy="2677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Thị trường là lĩnh vực trao đổi, mua bán mà ở đó các chủ thể kinh tế tác động qua lại lẫn nhau để xác định giá cả và số lượng hàng hóa, dịch vụ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1B7FCC61-88CF-41FE-A44C-705CDDBBB76C}"/>
              </a:ext>
            </a:extLst>
          </p:cNvPr>
          <p:cNvSpPr/>
          <p:nvPr/>
        </p:nvSpPr>
        <p:spPr>
          <a:xfrm>
            <a:off x="5406923" y="1072011"/>
            <a:ext cx="1268153" cy="1621532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63932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9" decel="2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" presetClass="entr" presetSubtype="3" decel="2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2" decel="2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2" presetClass="entr" presetSubtype="6" decel="2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1" grpId="0" animBg="1"/>
      <p:bldP spid="14" grpId="0"/>
      <p:bldP spid="12" grpId="0" animBg="1"/>
      <p:bldP spid="15" grpId="0" animBg="1"/>
      <p:bldP spid="16" grpId="0" animBg="1"/>
      <p:bldP spid="17" grpId="0" animBg="1"/>
      <p:bldP spid="39" grpId="0"/>
      <p:bldP spid="40" grpId="0"/>
      <p:bldP spid="41" grpId="0"/>
      <p:bldP spid="42" grpId="0"/>
      <p:bldP spid="52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398734" y="2687669"/>
            <a:ext cx="4199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 b="1" dirty="0">
                <a:solidFill>
                  <a:srgbClr val="FF0000"/>
                </a:solidFill>
                <a:latin typeface="+mj-lt"/>
                <a:ea typeface="微软雅黑" panose="020B0503020204020204" pitchFamily="34" charset="-122"/>
              </a:rPr>
              <a:t>LUYỆN TẬP</a:t>
            </a:r>
            <a:endParaRPr lang="zh-CN" altLang="en-US" sz="5400" b="1" dirty="0">
              <a:solidFill>
                <a:srgbClr val="FF0000"/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66442">
            <a:off x="5029325" y="1785129"/>
            <a:ext cx="6305347" cy="38267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FDC36C-3286-4415-A578-DE4AA87C9D72}"/>
              </a:ext>
            </a:extLst>
          </p:cNvPr>
          <p:cNvSpPr txBox="1"/>
          <p:nvPr/>
        </p:nvSpPr>
        <p:spPr>
          <a:xfrm rot="20658041">
            <a:off x="5160402" y="2800118"/>
            <a:ext cx="56001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Làm bài tập trắc nghiệm trên Google Forms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Action Button: Go Home 4">
            <a:hlinkClick r:id="rId6" highlightClick="1"/>
            <a:extLst>
              <a:ext uri="{FF2B5EF4-FFF2-40B4-BE49-F238E27FC236}">
                <a16:creationId xmlns:a16="http://schemas.microsoft.com/office/drawing/2014/main" id="{FC379680-7A8B-44A7-8FEC-CDF67A6CDCD8}"/>
              </a:ext>
            </a:extLst>
          </p:cNvPr>
          <p:cNvSpPr/>
          <p:nvPr/>
        </p:nvSpPr>
        <p:spPr>
          <a:xfrm rot="20765218">
            <a:off x="6842399" y="4453924"/>
            <a:ext cx="3019558" cy="892503"/>
          </a:xfrm>
          <a:prstGeom prst="actionButtonHome">
            <a:avLst/>
          </a:prstGeom>
          <a:ln>
            <a:solidFill>
              <a:srgbClr val="E2A8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25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" grpId="0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369" y="596323"/>
            <a:ext cx="11183816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492" y="3247326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8262" y="-1060848"/>
            <a:ext cx="609600" cy="609600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0E944226-9D03-4201-A03E-7D2167B1C8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1367790"/>
            <a:ext cx="6126129" cy="256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012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44" y="1116106"/>
            <a:ext cx="4578457" cy="46661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172" y="5818079"/>
            <a:ext cx="2439742" cy="90954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716" y="4622688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03" y="4400531"/>
            <a:ext cx="2343136" cy="20305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925" y="4646374"/>
            <a:ext cx="1048141" cy="1650548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5415381" y="872577"/>
            <a:ext cx="797378" cy="748148"/>
            <a:chOff x="7531331" y="1259522"/>
            <a:chExt cx="797378" cy="748148"/>
          </a:xfrm>
        </p:grpSpPr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7531331" y="1259522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631082" y="1292772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01</a:t>
              </a:r>
              <a:endParaRPr lang="zh-C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426614" y="2604096"/>
            <a:ext cx="748147" cy="748148"/>
            <a:chOff x="7531329" y="2452432"/>
            <a:chExt cx="748147" cy="748148"/>
          </a:xfrm>
        </p:grpSpPr>
        <p:sp>
          <p:nvSpPr>
            <p:cNvPr id="18" name="Freeform 10"/>
            <p:cNvSpPr>
              <a:spLocks/>
            </p:cNvSpPr>
            <p:nvPr/>
          </p:nvSpPr>
          <p:spPr bwMode="auto">
            <a:xfrm>
              <a:off x="7531329" y="2452432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7578182" y="2472563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02</a:t>
              </a:r>
              <a:endParaRPr lang="zh-C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6475724" y="967382"/>
            <a:ext cx="4255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Khái niệm thị trường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644091" y="2712148"/>
            <a:ext cx="35189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Các loại thị trường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9218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874878" y="2052962"/>
            <a:ext cx="38411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细黑" panose="02010600040101010101" pitchFamily="2" charset="-122"/>
              </a:rPr>
              <a:t>NỘI DUNG BÀI HỌC</a:t>
            </a:r>
            <a:endParaRPr lang="zh-CN" altLang="en-US" sz="5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华文细黑" panose="02010600040101010101" pitchFamily="2" charset="-122"/>
            </a:endParaRPr>
          </a:p>
        </p:txBody>
      </p:sp>
      <p:grpSp>
        <p:nvGrpSpPr>
          <p:cNvPr id="20" name="组合 16">
            <a:extLst>
              <a:ext uri="{FF2B5EF4-FFF2-40B4-BE49-F238E27FC236}">
                <a16:creationId xmlns:a16="http://schemas.microsoft.com/office/drawing/2014/main" id="{6B8CBD75-47F7-468F-A93D-EA64D7975ABE}"/>
              </a:ext>
            </a:extLst>
          </p:cNvPr>
          <p:cNvGrpSpPr/>
          <p:nvPr/>
        </p:nvGrpSpPr>
        <p:grpSpPr>
          <a:xfrm>
            <a:off x="5428886" y="4626243"/>
            <a:ext cx="748147" cy="748148"/>
            <a:chOff x="7531329" y="2452432"/>
            <a:chExt cx="748147" cy="748148"/>
          </a:xfrm>
        </p:grpSpPr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1652CE35-9CB1-453D-96F1-596623A49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1329" y="2452432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文本框 18">
              <a:extLst>
                <a:ext uri="{FF2B5EF4-FFF2-40B4-BE49-F238E27FC236}">
                  <a16:creationId xmlns:a16="http://schemas.microsoft.com/office/drawing/2014/main" id="{DF0ED526-7672-438D-8478-D1C5F0EC762B}"/>
                </a:ext>
              </a:extLst>
            </p:cNvPr>
            <p:cNvSpPr txBox="1"/>
            <p:nvPr/>
          </p:nvSpPr>
          <p:spPr>
            <a:xfrm>
              <a:off x="7578182" y="2472563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altLang="zh-CN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03</a:t>
              </a:r>
              <a:endParaRPr lang="zh-C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文本框 26">
            <a:extLst>
              <a:ext uri="{FF2B5EF4-FFF2-40B4-BE49-F238E27FC236}">
                <a16:creationId xmlns:a16="http://schemas.microsoft.com/office/drawing/2014/main" id="{35922BD0-B678-4402-8031-9BAD8CDA7087}"/>
              </a:ext>
            </a:extLst>
          </p:cNvPr>
          <p:cNvSpPr txBox="1"/>
          <p:nvPr/>
        </p:nvSpPr>
        <p:spPr>
          <a:xfrm>
            <a:off x="6646363" y="4734295"/>
            <a:ext cx="5407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Các chức năng của thị trường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5200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250"/>
                            </p:stCondLst>
                            <p:childTnLst>
                              <p:par>
                                <p:cTn id="5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5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ợ Nổi Cái Răng - Địa Điểm Du Lịch Độc Đáo Miền Tây Sông Nước _ Tin Tức 24h _ ANTV">
            <a:hlinkClick r:id="" action="ppaction://media"/>
            <a:extLst>
              <a:ext uri="{FF2B5EF4-FFF2-40B4-BE49-F238E27FC236}">
                <a16:creationId xmlns:a16="http://schemas.microsoft.com/office/drawing/2014/main" id="{B1E3C3B1-1A26-47AF-8E0B-6057B00CE89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254" y="688158"/>
            <a:ext cx="10020691" cy="5438006"/>
          </a:xfrm>
        </p:spPr>
      </p:pic>
    </p:spTree>
    <p:extLst>
      <p:ext uri="{BB962C8B-B14F-4D97-AF65-F5344CB8AC3E}">
        <p14:creationId xmlns:p14="http://schemas.microsoft.com/office/powerpoint/2010/main" val="321639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248865" y="-2620652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8" name="图片 30">
            <a:extLst>
              <a:ext uri="{FF2B5EF4-FFF2-40B4-BE49-F238E27FC236}">
                <a16:creationId xmlns:a16="http://schemas.microsoft.com/office/drawing/2014/main" id="{DBBF2CE8-F6C1-41FC-8EE5-518525D56A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0991" y="521701"/>
            <a:ext cx="4792907" cy="5723645"/>
          </a:xfrm>
          <a:prstGeom prst="rect">
            <a:avLst/>
          </a:prstGeom>
          <a:solidFill>
            <a:schemeClr val="bg1"/>
          </a:solidFill>
          <a:ln w="127000" cap="rnd">
            <a:solidFill>
              <a:schemeClr val="accent1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文本框 32">
            <a:extLst>
              <a:ext uri="{FF2B5EF4-FFF2-40B4-BE49-F238E27FC236}">
                <a16:creationId xmlns:a16="http://schemas.microsoft.com/office/drawing/2014/main" id="{E2B65763-4D77-4678-B7AC-8B11B77D4DFF}"/>
              </a:ext>
            </a:extLst>
          </p:cNvPr>
          <p:cNvSpPr txBox="1"/>
          <p:nvPr/>
        </p:nvSpPr>
        <p:spPr>
          <a:xfrm>
            <a:off x="2909882" y="612654"/>
            <a:ext cx="4492487" cy="5359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altLang="zh-CN" sz="3200" dirty="0">
                <a:solidFill>
                  <a:srgbClr val="FF0000"/>
                </a:solidFill>
                <a:latin typeface="+mj-lt"/>
                <a:ea typeface="幼圆" panose="02010509060101010101" pitchFamily="49" charset="-122"/>
              </a:rPr>
              <a:t>Các em xem video và trả lời câu hỏi sau đây</a:t>
            </a:r>
          </a:p>
          <a:p>
            <a:pPr marL="514350" indent="-514350" algn="ctr">
              <a:lnSpc>
                <a:spcPct val="120000"/>
              </a:lnSpc>
              <a:buAutoNum type="arabicPeriod"/>
            </a:pPr>
            <a:r>
              <a:rPr lang="vi-VN" altLang="zh-CN" sz="3200" b="1" dirty="0">
                <a:solidFill>
                  <a:srgbClr val="F8F8F8"/>
                </a:solidFill>
                <a:latin typeface="+mj-lt"/>
                <a:ea typeface="幼圆" panose="02010509060101010101" pitchFamily="49" charset="-122"/>
              </a:rPr>
              <a:t>Các chủ thể xuất hiện trong đoạn video gồm những ai?</a:t>
            </a:r>
          </a:p>
          <a:p>
            <a:pPr marL="514350" indent="-514350" algn="ctr">
              <a:lnSpc>
                <a:spcPct val="120000"/>
              </a:lnSpc>
              <a:buFontTx/>
              <a:buAutoNum type="arabicPeriod"/>
            </a:pPr>
            <a:r>
              <a:rPr lang="vi-VN" altLang="zh-CN" sz="3200" b="1" dirty="0">
                <a:solidFill>
                  <a:srgbClr val="F8F8F8"/>
                </a:solidFill>
                <a:latin typeface="+mj-lt"/>
                <a:ea typeface="幼圆" panose="02010509060101010101" pitchFamily="49" charset="-122"/>
              </a:rPr>
              <a:t>Trong đoạn video đang diễn ra việc gì?</a:t>
            </a:r>
          </a:p>
          <a:p>
            <a:pPr marL="514350" indent="-514350" algn="ctr">
              <a:lnSpc>
                <a:spcPct val="120000"/>
              </a:lnSpc>
              <a:buFontTx/>
              <a:buAutoNum type="arabicPeriod"/>
            </a:pPr>
            <a:endParaRPr lang="vi-VN" altLang="zh-CN" sz="3200" b="1" dirty="0">
              <a:solidFill>
                <a:srgbClr val="F8F8F8"/>
              </a:solidFill>
              <a:latin typeface="+mj-lt"/>
              <a:ea typeface="幼圆" panose="02010509060101010101" pitchFamily="49" charset="-122"/>
            </a:endParaRPr>
          </a:p>
          <a:p>
            <a:pPr marL="514350" indent="-514350" algn="ctr">
              <a:lnSpc>
                <a:spcPct val="120000"/>
              </a:lnSpc>
              <a:buAutoNum type="arabicPeriod"/>
            </a:pPr>
            <a:r>
              <a:rPr lang="vi-VN" altLang="zh-CN" sz="3200" b="1" dirty="0">
                <a:solidFill>
                  <a:srgbClr val="F8F8F8"/>
                </a:solidFill>
                <a:latin typeface="+mj-lt"/>
                <a:ea typeface="幼圆" panose="02010509060101010101" pitchFamily="49" charset="-122"/>
              </a:rPr>
              <a:t>Mục đích là để làm gì?</a:t>
            </a:r>
          </a:p>
        </p:txBody>
      </p:sp>
    </p:spTree>
    <p:extLst>
      <p:ext uri="{BB962C8B-B14F-4D97-AF65-F5344CB8AC3E}">
        <p14:creationId xmlns:p14="http://schemas.microsoft.com/office/powerpoint/2010/main" val="12588922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3646" y="1250734"/>
            <a:ext cx="7099530" cy="309154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2" name="文本框 31"/>
          <p:cNvSpPr txBox="1"/>
          <p:nvPr/>
        </p:nvSpPr>
        <p:spPr>
          <a:xfrm>
            <a:off x="2943678" y="1865482"/>
            <a:ext cx="12186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547004" y="1732655"/>
            <a:ext cx="51179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 b="1" dirty="0">
                <a:solidFill>
                  <a:srgbClr val="FFC000"/>
                </a:solidFill>
                <a:latin typeface="+mj-lt"/>
                <a:ea typeface="幼圆" panose="02010509060101010101" pitchFamily="49" charset="-122"/>
              </a:rPr>
              <a:t>KHÁI NIỆM </a:t>
            </a:r>
          </a:p>
          <a:p>
            <a:r>
              <a:rPr lang="vi-VN" altLang="zh-CN" sz="5400" b="1" dirty="0">
                <a:solidFill>
                  <a:srgbClr val="FFC000"/>
                </a:solidFill>
                <a:latin typeface="+mj-lt"/>
                <a:ea typeface="幼圆" panose="02010509060101010101" pitchFamily="49" charset="-122"/>
              </a:rPr>
              <a:t>THỊ TRƯỜNG</a:t>
            </a:r>
            <a:endParaRPr lang="en-US" altLang="zh-CN" sz="5400" b="1" dirty="0">
              <a:solidFill>
                <a:srgbClr val="FFC000"/>
              </a:solidFill>
              <a:latin typeface="+mj-lt"/>
              <a:ea typeface="幼圆" panose="02010509060101010101" pitchFamily="49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20" y="3486981"/>
            <a:ext cx="6297563" cy="234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5614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4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9218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7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188769" y="206498"/>
            <a:ext cx="5899372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vi-VN" altLang="zh-CN" sz="4400" b="1" dirty="0">
                <a:solidFill>
                  <a:srgbClr val="FF0000"/>
                </a:solidFill>
                <a:latin typeface="+mj-lt"/>
                <a:ea typeface="幼圆" panose="02010509060101010101" pitchFamily="49" charset="-122"/>
              </a:rPr>
              <a:t>1. Khái niệm thị trường</a:t>
            </a:r>
            <a:endParaRPr lang="zh-CN" altLang="en-US" sz="4400" b="1" dirty="0">
              <a:solidFill>
                <a:srgbClr val="FF0000"/>
              </a:solidFill>
              <a:latin typeface="+mj-lt"/>
              <a:ea typeface="幼圆" panose="020105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503173" y="5271816"/>
            <a:ext cx="1906670" cy="126609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433002" y="3647291"/>
            <a:ext cx="3085101" cy="2507317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Frame 31">
            <a:extLst>
              <a:ext uri="{FF2B5EF4-FFF2-40B4-BE49-F238E27FC236}">
                <a16:creationId xmlns:a16="http://schemas.microsoft.com/office/drawing/2014/main" id="{F84A2E55-ADC7-47F8-943C-4FB4F83DA4F0}"/>
              </a:ext>
            </a:extLst>
          </p:cNvPr>
          <p:cNvSpPr/>
          <p:nvPr/>
        </p:nvSpPr>
        <p:spPr>
          <a:xfrm>
            <a:off x="4918621" y="1846787"/>
            <a:ext cx="6861362" cy="4429536"/>
          </a:xfrm>
          <a:prstGeom prst="frame">
            <a:avLst>
              <a:gd name="adj1" fmla="val 23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4C247E5-878D-40D5-98EB-DBB6ACD5CB67}"/>
              </a:ext>
            </a:extLst>
          </p:cNvPr>
          <p:cNvSpPr txBox="1"/>
          <p:nvPr/>
        </p:nvSpPr>
        <p:spPr>
          <a:xfrm>
            <a:off x="5191173" y="1840493"/>
            <a:ext cx="6230762" cy="4435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Thị trường là ................................</a:t>
            </a:r>
          </a:p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đổi, mua bán mà ở đó ....................................... tác động qua lại lẫn nhau để xác định ..................... và ........................ hàng hóa, dịch vụ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1B8915E-4410-43BF-BFC6-3EC036B46F15}"/>
              </a:ext>
            </a:extLst>
          </p:cNvPr>
          <p:cNvSpPr txBox="1"/>
          <p:nvPr/>
        </p:nvSpPr>
        <p:spPr>
          <a:xfrm>
            <a:off x="7980105" y="1874926"/>
            <a:ext cx="2674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48F06F-3198-4EAF-BA7D-3672A386DE83}"/>
              </a:ext>
            </a:extLst>
          </p:cNvPr>
          <p:cNvSpPr txBox="1"/>
          <p:nvPr/>
        </p:nvSpPr>
        <p:spPr>
          <a:xfrm>
            <a:off x="5138455" y="3354903"/>
            <a:ext cx="3878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thể kinh tế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3BE598C-5AD5-4C81-AFD0-1FFE79E69251}"/>
              </a:ext>
            </a:extLst>
          </p:cNvPr>
          <p:cNvSpPr txBox="1"/>
          <p:nvPr/>
        </p:nvSpPr>
        <p:spPr>
          <a:xfrm>
            <a:off x="4918621" y="4834880"/>
            <a:ext cx="2328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+mj-lt"/>
              </a:rPr>
              <a:t>giá cả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AE4CEAE-8069-4BE7-A1C8-6EFC32C598F2}"/>
              </a:ext>
            </a:extLst>
          </p:cNvPr>
          <p:cNvSpPr txBox="1"/>
          <p:nvPr/>
        </p:nvSpPr>
        <p:spPr>
          <a:xfrm>
            <a:off x="8851136" y="4836515"/>
            <a:ext cx="2046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lượng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8DB0EFD-6CC8-4A45-B329-ABFBFCA56206}"/>
              </a:ext>
            </a:extLst>
          </p:cNvPr>
          <p:cNvSpPr/>
          <p:nvPr/>
        </p:nvSpPr>
        <p:spPr>
          <a:xfrm>
            <a:off x="160569" y="1975195"/>
            <a:ext cx="457689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spc="50" dirty="0">
                <a:ln w="0"/>
                <a:solidFill>
                  <a:srgbClr val="FFC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</a:rPr>
              <a:t>Em hãy điền </a:t>
            </a:r>
          </a:p>
          <a:p>
            <a:pPr algn="ctr"/>
            <a:r>
              <a:rPr lang="vi-VN" sz="3200" b="1" spc="50" dirty="0">
                <a:ln w="0"/>
                <a:solidFill>
                  <a:srgbClr val="FFC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</a:rPr>
              <a:t>những cụm từ thích hợp</a:t>
            </a:r>
          </a:p>
          <a:p>
            <a:pPr algn="ctr"/>
            <a:r>
              <a:rPr lang="vi-VN" sz="3200" b="1" spc="50" dirty="0">
                <a:ln w="0"/>
                <a:solidFill>
                  <a:srgbClr val="FFC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</a:rPr>
              <a:t>v</a:t>
            </a:r>
            <a:r>
              <a:rPr lang="vi-VN" sz="3200" b="1" cap="none" spc="50" dirty="0">
                <a:ln w="0"/>
                <a:solidFill>
                  <a:srgbClr val="FFC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</a:rPr>
              <a:t>ào chỗ trống</a:t>
            </a:r>
            <a:endParaRPr lang="en-US" sz="3200" b="1" cap="none" spc="50" dirty="0">
              <a:ln w="0"/>
              <a:solidFill>
                <a:srgbClr val="FFC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37248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B7A55FD3-F102-42AE-8FE1-D122A05D5B1D}"/>
              </a:ext>
            </a:extLst>
          </p:cNvPr>
          <p:cNvSpPr/>
          <p:nvPr/>
        </p:nvSpPr>
        <p:spPr>
          <a:xfrm>
            <a:off x="98934" y="4691922"/>
            <a:ext cx="1703065" cy="2054666"/>
          </a:xfrm>
          <a:prstGeom prst="rtTriangle">
            <a:avLst/>
          </a:prstGeom>
          <a:solidFill>
            <a:srgbClr val="2A3D52"/>
          </a:solidFill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589EA466-AFF9-4D59-BA5F-E406838930AD}"/>
              </a:ext>
            </a:extLst>
          </p:cNvPr>
          <p:cNvSpPr/>
          <p:nvPr/>
        </p:nvSpPr>
        <p:spPr>
          <a:xfrm rot="10800000">
            <a:off x="10389155" y="70988"/>
            <a:ext cx="1703065" cy="2054666"/>
          </a:xfrm>
          <a:prstGeom prst="rtTriangle">
            <a:avLst/>
          </a:prstGeom>
          <a:solidFill>
            <a:srgbClr val="2A3D52"/>
          </a:solidFill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984BA4-5DD6-46F6-B41D-F7BCBDC2F517}"/>
              </a:ext>
            </a:extLst>
          </p:cNvPr>
          <p:cNvCxnSpPr>
            <a:cxnSpLocks/>
          </p:cNvCxnSpPr>
          <p:nvPr/>
        </p:nvCxnSpPr>
        <p:spPr>
          <a:xfrm>
            <a:off x="950467" y="996196"/>
            <a:ext cx="0" cy="4870032"/>
          </a:xfrm>
          <a:prstGeom prst="line">
            <a:avLst/>
          </a:prstGeom>
          <a:ln w="57150">
            <a:solidFill>
              <a:srgbClr val="2A3D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8">
            <a:extLst>
              <a:ext uri="{FF2B5EF4-FFF2-40B4-BE49-F238E27FC236}">
                <a16:creationId xmlns:a16="http://schemas.microsoft.com/office/drawing/2014/main" id="{48E11E5B-E0AD-4180-87A0-2D704FB046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6" name="图片 9">
            <a:extLst>
              <a:ext uri="{FF2B5EF4-FFF2-40B4-BE49-F238E27FC236}">
                <a16:creationId xmlns:a16="http://schemas.microsoft.com/office/drawing/2014/main" id="{11AB7930-4B28-4321-9647-89AFCB846D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60" y="113419"/>
            <a:ext cx="1133571" cy="982326"/>
          </a:xfrm>
          <a:prstGeom prst="rect">
            <a:avLst/>
          </a:prstGeom>
        </p:spPr>
      </p:pic>
      <p:pic>
        <p:nvPicPr>
          <p:cNvPr id="17" name="图片 10">
            <a:extLst>
              <a:ext uri="{FF2B5EF4-FFF2-40B4-BE49-F238E27FC236}">
                <a16:creationId xmlns:a16="http://schemas.microsoft.com/office/drawing/2014/main" id="{72387696-5CFC-44E7-9AA2-F259C82970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17" y="5528404"/>
            <a:ext cx="702097" cy="1105620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79D1D128-CC8A-4C30-AF39-28256E6E19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094" y="171199"/>
            <a:ext cx="675801" cy="1063241"/>
          </a:xfrm>
          <a:prstGeom prst="rect">
            <a:avLst/>
          </a:prstGeom>
        </p:spPr>
      </p:pic>
      <p:sp>
        <p:nvSpPr>
          <p:cNvPr id="19" name="文本框 13">
            <a:extLst>
              <a:ext uri="{FF2B5EF4-FFF2-40B4-BE49-F238E27FC236}">
                <a16:creationId xmlns:a16="http://schemas.microsoft.com/office/drawing/2014/main" id="{CB37E2A0-D515-4AD4-BED2-FAAFCACF4DDE}"/>
              </a:ext>
            </a:extLst>
          </p:cNvPr>
          <p:cNvSpPr txBox="1"/>
          <p:nvPr/>
        </p:nvSpPr>
        <p:spPr>
          <a:xfrm>
            <a:off x="2215653" y="162180"/>
            <a:ext cx="6487673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vi-VN" altLang="zh-CN" sz="3600" b="1" dirty="0">
                <a:solidFill>
                  <a:srgbClr val="2A3D52"/>
                </a:solidFill>
                <a:latin typeface="+mj-lt"/>
                <a:ea typeface="幼圆" panose="02010509060101010101" pitchFamily="49" charset="-122"/>
              </a:rPr>
              <a:t>Các yếu tố cấu thành thị trường</a:t>
            </a:r>
            <a:endParaRPr lang="zh-CN" altLang="en-US" sz="3600" b="1" dirty="0">
              <a:solidFill>
                <a:srgbClr val="2A3D52"/>
              </a:solidFill>
              <a:latin typeface="+mj-lt"/>
              <a:ea typeface="幼圆" panose="02010509060101010101" pitchFamily="49" charset="-122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8B670BA-B685-40EA-8854-8ABDA4948F60}"/>
              </a:ext>
            </a:extLst>
          </p:cNvPr>
          <p:cNvCxnSpPr>
            <a:cxnSpLocks/>
          </p:cNvCxnSpPr>
          <p:nvPr/>
        </p:nvCxnSpPr>
        <p:spPr>
          <a:xfrm>
            <a:off x="1661323" y="996196"/>
            <a:ext cx="6080202" cy="0"/>
          </a:xfrm>
          <a:prstGeom prst="line">
            <a:avLst/>
          </a:prstGeom>
          <a:ln w="57150">
            <a:solidFill>
              <a:srgbClr val="2A3D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7">
            <a:extLst>
              <a:ext uri="{FF2B5EF4-FFF2-40B4-BE49-F238E27FC236}">
                <a16:creationId xmlns:a16="http://schemas.microsoft.com/office/drawing/2014/main" id="{45EF54FB-DCFC-48D7-9B30-2833A31B43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17" y="491598"/>
            <a:ext cx="1709504" cy="637312"/>
          </a:xfrm>
          <a:prstGeom prst="rect">
            <a:avLst/>
          </a:prstGeom>
        </p:spPr>
      </p:pic>
      <p:grpSp>
        <p:nvGrpSpPr>
          <p:cNvPr id="39" name="Group 6">
            <a:extLst>
              <a:ext uri="{FF2B5EF4-FFF2-40B4-BE49-F238E27FC236}">
                <a16:creationId xmlns:a16="http://schemas.microsoft.com/office/drawing/2014/main" id="{D8315E0B-54E8-44B8-9F64-B459107A2125}"/>
              </a:ext>
            </a:extLst>
          </p:cNvPr>
          <p:cNvGrpSpPr>
            <a:grpSpLocks/>
          </p:cNvGrpSpPr>
          <p:nvPr/>
        </p:nvGrpSpPr>
        <p:grpSpPr bwMode="auto">
          <a:xfrm>
            <a:off x="959426" y="1057818"/>
            <a:ext cx="3699374" cy="2425700"/>
            <a:chOff x="753" y="526"/>
            <a:chExt cx="2038" cy="1528"/>
          </a:xfrm>
        </p:grpSpPr>
        <p:sp>
          <p:nvSpPr>
            <p:cNvPr id="40" name="Arc 7">
              <a:extLst>
                <a:ext uri="{FF2B5EF4-FFF2-40B4-BE49-F238E27FC236}">
                  <a16:creationId xmlns:a16="http://schemas.microsoft.com/office/drawing/2014/main" id="{7DAF5357-DA71-47DE-BA4F-C6205953A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" y="526"/>
              <a:ext cx="1935" cy="1528"/>
            </a:xfrm>
            <a:custGeom>
              <a:avLst/>
              <a:gdLst>
                <a:gd name="T0" fmla="*/ 0 w 20530"/>
                <a:gd name="T1" fmla="*/ 0 h 21600"/>
                <a:gd name="T2" fmla="*/ 0 w 20530"/>
                <a:gd name="T3" fmla="*/ 0 h 21600"/>
                <a:gd name="T4" fmla="*/ 0 w 2053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530" h="21600" fill="none" extrusionOk="0">
                  <a:moveTo>
                    <a:pt x="-1" y="14885"/>
                  </a:moveTo>
                  <a:cubicBezTo>
                    <a:pt x="2900" y="6017"/>
                    <a:pt x="11167" y="13"/>
                    <a:pt x="20498" y="0"/>
                  </a:cubicBezTo>
                </a:path>
                <a:path w="20530" h="21600" stroke="0" extrusionOk="0">
                  <a:moveTo>
                    <a:pt x="-1" y="14885"/>
                  </a:moveTo>
                  <a:cubicBezTo>
                    <a:pt x="2900" y="6017"/>
                    <a:pt x="11167" y="13"/>
                    <a:pt x="20498" y="0"/>
                  </a:cubicBezTo>
                  <a:lnTo>
                    <a:pt x="20530" y="21600"/>
                  </a:lnTo>
                  <a:lnTo>
                    <a:pt x="-1" y="14885"/>
                  </a:lnTo>
                  <a:close/>
                </a:path>
              </a:pathLst>
            </a:custGeom>
            <a:solidFill>
              <a:srgbClr val="A2FFA3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Rectangle 8">
              <a:extLst>
                <a:ext uri="{FF2B5EF4-FFF2-40B4-BE49-F238E27FC236}">
                  <a16:creationId xmlns:a16="http://schemas.microsoft.com/office/drawing/2014/main" id="{76BCBAA0-8050-45DE-B269-5666F5FC81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0" y="1110"/>
              <a:ext cx="1911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vi-VN" altLang="en-US" sz="3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 thể tham gia</a:t>
              </a:r>
              <a:endPara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Group 15">
            <a:extLst>
              <a:ext uri="{FF2B5EF4-FFF2-40B4-BE49-F238E27FC236}">
                <a16:creationId xmlns:a16="http://schemas.microsoft.com/office/drawing/2014/main" id="{EF905B1E-B7A3-4E24-86B9-3FEFD3C52815}"/>
              </a:ext>
            </a:extLst>
          </p:cNvPr>
          <p:cNvGrpSpPr>
            <a:grpSpLocks/>
          </p:cNvGrpSpPr>
          <p:nvPr/>
        </p:nvGrpSpPr>
        <p:grpSpPr bwMode="auto">
          <a:xfrm>
            <a:off x="4442751" y="4270120"/>
            <a:ext cx="3805238" cy="2425700"/>
            <a:chOff x="1701" y="2447"/>
            <a:chExt cx="2397" cy="1528"/>
          </a:xfrm>
        </p:grpSpPr>
        <p:sp>
          <p:nvSpPr>
            <p:cNvPr id="45" name="Arc 16">
              <a:extLst>
                <a:ext uri="{FF2B5EF4-FFF2-40B4-BE49-F238E27FC236}">
                  <a16:creationId xmlns:a16="http://schemas.microsoft.com/office/drawing/2014/main" id="{D3BF4CFE-73EB-40A3-9084-E0681FB79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1" y="2447"/>
              <a:ext cx="2397" cy="1528"/>
            </a:xfrm>
            <a:custGeom>
              <a:avLst/>
              <a:gdLst>
                <a:gd name="T0" fmla="*/ 0 w 25437"/>
                <a:gd name="T1" fmla="*/ 0 h 21600"/>
                <a:gd name="T2" fmla="*/ 0 w 25437"/>
                <a:gd name="T3" fmla="*/ 0 h 21600"/>
                <a:gd name="T4" fmla="*/ 0 w 2543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5437" h="21600" fill="none" extrusionOk="0">
                  <a:moveTo>
                    <a:pt x="25437" y="17478"/>
                  </a:moveTo>
                  <a:cubicBezTo>
                    <a:pt x="21747" y="20157"/>
                    <a:pt x="17305" y="21599"/>
                    <a:pt x="12746" y="21600"/>
                  </a:cubicBezTo>
                  <a:cubicBezTo>
                    <a:pt x="8163" y="21600"/>
                    <a:pt x="3699" y="20142"/>
                    <a:pt x="-1" y="17438"/>
                  </a:cubicBezTo>
                </a:path>
                <a:path w="25437" h="21600" stroke="0" extrusionOk="0">
                  <a:moveTo>
                    <a:pt x="25437" y="17478"/>
                  </a:moveTo>
                  <a:cubicBezTo>
                    <a:pt x="21747" y="20157"/>
                    <a:pt x="17305" y="21599"/>
                    <a:pt x="12746" y="21600"/>
                  </a:cubicBezTo>
                  <a:cubicBezTo>
                    <a:pt x="8163" y="21600"/>
                    <a:pt x="3699" y="20142"/>
                    <a:pt x="-1" y="17438"/>
                  </a:cubicBezTo>
                  <a:lnTo>
                    <a:pt x="12746" y="0"/>
                  </a:lnTo>
                  <a:lnTo>
                    <a:pt x="25437" y="17478"/>
                  </a:lnTo>
                  <a:close/>
                </a:path>
              </a:pathLst>
            </a:custGeom>
            <a:solidFill>
              <a:srgbClr val="FDA4B5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Rectangle 17">
              <a:extLst>
                <a:ext uri="{FF2B5EF4-FFF2-40B4-BE49-F238E27FC236}">
                  <a16:creationId xmlns:a16="http://schemas.microsoft.com/office/drawing/2014/main" id="{FCA087B9-F0AF-43BD-80EA-F96D78DA63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4" y="3254"/>
              <a:ext cx="1610" cy="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vi-VN" altLang="en-US" sz="3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Khách thể của</a:t>
              </a:r>
            </a:p>
            <a:p>
              <a:pPr algn="ctr">
                <a:lnSpc>
                  <a:spcPct val="90000"/>
                </a:lnSpc>
              </a:pPr>
              <a:r>
                <a:rPr lang="vi-VN" altLang="en-US" sz="3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 trường</a:t>
              </a:r>
              <a:endPara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oup 3">
            <a:extLst>
              <a:ext uri="{FF2B5EF4-FFF2-40B4-BE49-F238E27FC236}">
                <a16:creationId xmlns:a16="http://schemas.microsoft.com/office/drawing/2014/main" id="{94854FBF-FFC4-4178-9679-2A90AD1CDB68}"/>
              </a:ext>
            </a:extLst>
          </p:cNvPr>
          <p:cNvGrpSpPr>
            <a:grpSpLocks/>
          </p:cNvGrpSpPr>
          <p:nvPr/>
        </p:nvGrpSpPr>
        <p:grpSpPr bwMode="auto">
          <a:xfrm>
            <a:off x="8641696" y="956355"/>
            <a:ext cx="3074988" cy="2802823"/>
            <a:chOff x="3019" y="641"/>
            <a:chExt cx="1937" cy="1528"/>
          </a:xfrm>
        </p:grpSpPr>
        <p:sp>
          <p:nvSpPr>
            <p:cNvPr id="49" name="Arc 4">
              <a:extLst>
                <a:ext uri="{FF2B5EF4-FFF2-40B4-BE49-F238E27FC236}">
                  <a16:creationId xmlns:a16="http://schemas.microsoft.com/office/drawing/2014/main" id="{A65C840A-50B5-4C5D-9E1F-A93F86CFE2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9" y="641"/>
              <a:ext cx="1937" cy="1528"/>
            </a:xfrm>
            <a:custGeom>
              <a:avLst/>
              <a:gdLst>
                <a:gd name="T0" fmla="*/ 0 w 20555"/>
                <a:gd name="T1" fmla="*/ 0 h 21600"/>
                <a:gd name="T2" fmla="*/ 0 w 20555"/>
                <a:gd name="T3" fmla="*/ 0 h 21600"/>
                <a:gd name="T4" fmla="*/ 0 w 2055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555" h="21600" fill="none" extrusionOk="0">
                  <a:moveTo>
                    <a:pt x="0" y="0"/>
                  </a:moveTo>
                  <a:cubicBezTo>
                    <a:pt x="10" y="0"/>
                    <a:pt x="21" y="-1"/>
                    <a:pt x="32" y="0"/>
                  </a:cubicBezTo>
                  <a:cubicBezTo>
                    <a:pt x="9366" y="0"/>
                    <a:pt x="17644" y="5995"/>
                    <a:pt x="20555" y="14864"/>
                  </a:cubicBezTo>
                </a:path>
                <a:path w="20555" h="21600" stroke="0" extrusionOk="0">
                  <a:moveTo>
                    <a:pt x="0" y="0"/>
                  </a:moveTo>
                  <a:cubicBezTo>
                    <a:pt x="10" y="0"/>
                    <a:pt x="21" y="-1"/>
                    <a:pt x="32" y="0"/>
                  </a:cubicBezTo>
                  <a:cubicBezTo>
                    <a:pt x="9366" y="0"/>
                    <a:pt x="17644" y="5995"/>
                    <a:pt x="20555" y="14864"/>
                  </a:cubicBezTo>
                  <a:lnTo>
                    <a:pt x="3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D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Rectangle 5">
              <a:extLst>
                <a:ext uri="{FF2B5EF4-FFF2-40B4-BE49-F238E27FC236}">
                  <a16:creationId xmlns:a16="http://schemas.microsoft.com/office/drawing/2014/main" id="{554C9916-3C47-48F7-BC73-A1973825AC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166"/>
              <a:ext cx="1455" cy="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vi-VN" altLang="en-US" sz="3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Yếu tố giá cả</a:t>
              </a:r>
              <a:endPara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893704D-BF83-44AC-99E7-196CBDE6A2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3045" y="1869027"/>
            <a:ext cx="4103146" cy="3143250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25496190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B7A55FD3-F102-42AE-8FE1-D122A05D5B1D}"/>
              </a:ext>
            </a:extLst>
          </p:cNvPr>
          <p:cNvSpPr/>
          <p:nvPr/>
        </p:nvSpPr>
        <p:spPr>
          <a:xfrm>
            <a:off x="98934" y="4691922"/>
            <a:ext cx="1703065" cy="2054666"/>
          </a:xfrm>
          <a:prstGeom prst="rtTriangle">
            <a:avLst/>
          </a:prstGeom>
          <a:solidFill>
            <a:srgbClr val="2A3D52"/>
          </a:solidFill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589EA466-AFF9-4D59-BA5F-E406838930AD}"/>
              </a:ext>
            </a:extLst>
          </p:cNvPr>
          <p:cNvSpPr/>
          <p:nvPr/>
        </p:nvSpPr>
        <p:spPr>
          <a:xfrm rot="10800000">
            <a:off x="10389155" y="70988"/>
            <a:ext cx="1703065" cy="2054666"/>
          </a:xfrm>
          <a:prstGeom prst="rtTriangle">
            <a:avLst/>
          </a:prstGeom>
          <a:solidFill>
            <a:srgbClr val="2A3D52"/>
          </a:solidFill>
          <a:ln w="1270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984BA4-5DD6-46F6-B41D-F7BCBDC2F517}"/>
              </a:ext>
            </a:extLst>
          </p:cNvPr>
          <p:cNvCxnSpPr>
            <a:cxnSpLocks/>
          </p:cNvCxnSpPr>
          <p:nvPr/>
        </p:nvCxnSpPr>
        <p:spPr>
          <a:xfrm>
            <a:off x="950467" y="996196"/>
            <a:ext cx="0" cy="4870032"/>
          </a:xfrm>
          <a:prstGeom prst="line">
            <a:avLst/>
          </a:prstGeom>
          <a:ln w="57150">
            <a:solidFill>
              <a:srgbClr val="2A3D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8">
            <a:extLst>
              <a:ext uri="{FF2B5EF4-FFF2-40B4-BE49-F238E27FC236}">
                <a16:creationId xmlns:a16="http://schemas.microsoft.com/office/drawing/2014/main" id="{48E11E5B-E0AD-4180-87A0-2D704FB046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6" name="图片 9">
            <a:extLst>
              <a:ext uri="{FF2B5EF4-FFF2-40B4-BE49-F238E27FC236}">
                <a16:creationId xmlns:a16="http://schemas.microsoft.com/office/drawing/2014/main" id="{11AB7930-4B28-4321-9647-89AFCB846D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60" y="113419"/>
            <a:ext cx="1133571" cy="982326"/>
          </a:xfrm>
          <a:prstGeom prst="rect">
            <a:avLst/>
          </a:prstGeom>
        </p:spPr>
      </p:pic>
      <p:pic>
        <p:nvPicPr>
          <p:cNvPr id="17" name="图片 10">
            <a:extLst>
              <a:ext uri="{FF2B5EF4-FFF2-40B4-BE49-F238E27FC236}">
                <a16:creationId xmlns:a16="http://schemas.microsoft.com/office/drawing/2014/main" id="{72387696-5CFC-44E7-9AA2-F259C82970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17" y="5528404"/>
            <a:ext cx="702097" cy="1105620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79D1D128-CC8A-4C30-AF39-28256E6E19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094" y="171199"/>
            <a:ext cx="675801" cy="1063241"/>
          </a:xfrm>
          <a:prstGeom prst="rect">
            <a:avLst/>
          </a:prstGeom>
        </p:spPr>
      </p:pic>
      <p:sp>
        <p:nvSpPr>
          <p:cNvPr id="19" name="文本框 13">
            <a:extLst>
              <a:ext uri="{FF2B5EF4-FFF2-40B4-BE49-F238E27FC236}">
                <a16:creationId xmlns:a16="http://schemas.microsoft.com/office/drawing/2014/main" id="{CB37E2A0-D515-4AD4-BED2-FAAFCACF4DDE}"/>
              </a:ext>
            </a:extLst>
          </p:cNvPr>
          <p:cNvSpPr txBox="1"/>
          <p:nvPr/>
        </p:nvSpPr>
        <p:spPr>
          <a:xfrm>
            <a:off x="2215653" y="162180"/>
            <a:ext cx="400622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vi-VN" altLang="zh-CN" sz="3600" b="1" dirty="0">
                <a:solidFill>
                  <a:srgbClr val="2A3D52"/>
                </a:solidFill>
                <a:latin typeface="+mj-lt"/>
                <a:ea typeface="幼圆" panose="02010509060101010101" pitchFamily="49" charset="-122"/>
              </a:rPr>
              <a:t>Các chủ thể kinh tế</a:t>
            </a:r>
            <a:endParaRPr lang="zh-CN" altLang="en-US" sz="3600" b="1" dirty="0">
              <a:solidFill>
                <a:srgbClr val="2A3D52"/>
              </a:solidFill>
              <a:latin typeface="+mj-lt"/>
              <a:ea typeface="幼圆" panose="02010509060101010101" pitchFamily="49" charset="-122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8B670BA-B685-40EA-8854-8ABDA4948F60}"/>
              </a:ext>
            </a:extLst>
          </p:cNvPr>
          <p:cNvCxnSpPr>
            <a:cxnSpLocks/>
          </p:cNvCxnSpPr>
          <p:nvPr/>
        </p:nvCxnSpPr>
        <p:spPr>
          <a:xfrm>
            <a:off x="1661323" y="996196"/>
            <a:ext cx="4289311" cy="0"/>
          </a:xfrm>
          <a:prstGeom prst="line">
            <a:avLst/>
          </a:prstGeom>
          <a:ln w="57150">
            <a:solidFill>
              <a:srgbClr val="2A3D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7">
            <a:extLst>
              <a:ext uri="{FF2B5EF4-FFF2-40B4-BE49-F238E27FC236}">
                <a16:creationId xmlns:a16="http://schemas.microsoft.com/office/drawing/2014/main" id="{45EF54FB-DCFC-48D7-9B30-2833A31B43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17" y="491598"/>
            <a:ext cx="1709504" cy="637312"/>
          </a:xfrm>
          <a:prstGeom prst="rect">
            <a:avLst/>
          </a:prstGeom>
        </p:spPr>
      </p:pic>
      <p:grpSp>
        <p:nvGrpSpPr>
          <p:cNvPr id="23" name="Group 3">
            <a:extLst>
              <a:ext uri="{FF2B5EF4-FFF2-40B4-BE49-F238E27FC236}">
                <a16:creationId xmlns:a16="http://schemas.microsoft.com/office/drawing/2014/main" id="{0A03835F-6061-4DBF-B4B3-8CE6D9782275}"/>
              </a:ext>
            </a:extLst>
          </p:cNvPr>
          <p:cNvGrpSpPr>
            <a:grpSpLocks/>
          </p:cNvGrpSpPr>
          <p:nvPr/>
        </p:nvGrpSpPr>
        <p:grpSpPr bwMode="auto">
          <a:xfrm>
            <a:off x="6748946" y="1159574"/>
            <a:ext cx="3074988" cy="2425700"/>
            <a:chOff x="3019" y="641"/>
            <a:chExt cx="1937" cy="1528"/>
          </a:xfrm>
        </p:grpSpPr>
        <p:sp>
          <p:nvSpPr>
            <p:cNvPr id="24" name="Arc 4">
              <a:extLst>
                <a:ext uri="{FF2B5EF4-FFF2-40B4-BE49-F238E27FC236}">
                  <a16:creationId xmlns:a16="http://schemas.microsoft.com/office/drawing/2014/main" id="{47827314-10C9-4EF5-951B-5848A2276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9" y="641"/>
              <a:ext cx="1937" cy="1528"/>
            </a:xfrm>
            <a:custGeom>
              <a:avLst/>
              <a:gdLst>
                <a:gd name="T0" fmla="*/ 0 w 20555"/>
                <a:gd name="T1" fmla="*/ 0 h 21600"/>
                <a:gd name="T2" fmla="*/ 0 w 20555"/>
                <a:gd name="T3" fmla="*/ 0 h 21600"/>
                <a:gd name="T4" fmla="*/ 0 w 2055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555" h="21600" fill="none" extrusionOk="0">
                  <a:moveTo>
                    <a:pt x="0" y="0"/>
                  </a:moveTo>
                  <a:cubicBezTo>
                    <a:pt x="10" y="0"/>
                    <a:pt x="21" y="-1"/>
                    <a:pt x="32" y="0"/>
                  </a:cubicBezTo>
                  <a:cubicBezTo>
                    <a:pt x="9366" y="0"/>
                    <a:pt x="17644" y="5995"/>
                    <a:pt x="20555" y="14864"/>
                  </a:cubicBezTo>
                </a:path>
                <a:path w="20555" h="21600" stroke="0" extrusionOk="0">
                  <a:moveTo>
                    <a:pt x="0" y="0"/>
                  </a:moveTo>
                  <a:cubicBezTo>
                    <a:pt x="10" y="0"/>
                    <a:pt x="21" y="-1"/>
                    <a:pt x="32" y="0"/>
                  </a:cubicBezTo>
                  <a:cubicBezTo>
                    <a:pt x="9366" y="0"/>
                    <a:pt x="17644" y="5995"/>
                    <a:pt x="20555" y="14864"/>
                  </a:cubicBezTo>
                  <a:lnTo>
                    <a:pt x="3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D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Rectangle 5">
              <a:extLst>
                <a:ext uri="{FF2B5EF4-FFF2-40B4-BE49-F238E27FC236}">
                  <a16:creationId xmlns:a16="http://schemas.microsoft.com/office/drawing/2014/main" id="{EDA79675-3590-4CF2-BDB6-D0A231B92B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6" y="1086"/>
              <a:ext cx="1276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altLang="en-US" sz="3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altLang="en-US" sz="3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mua</a:t>
              </a:r>
              <a:endPara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6">
            <a:extLst>
              <a:ext uri="{FF2B5EF4-FFF2-40B4-BE49-F238E27FC236}">
                <a16:creationId xmlns:a16="http://schemas.microsoft.com/office/drawing/2014/main" id="{63419022-CDDE-42FD-8F06-15D013FE6251}"/>
              </a:ext>
            </a:extLst>
          </p:cNvPr>
          <p:cNvGrpSpPr>
            <a:grpSpLocks/>
          </p:cNvGrpSpPr>
          <p:nvPr/>
        </p:nvGrpSpPr>
        <p:grpSpPr bwMode="auto">
          <a:xfrm>
            <a:off x="3300896" y="1159574"/>
            <a:ext cx="3071813" cy="2425700"/>
            <a:chOff x="847" y="641"/>
            <a:chExt cx="1935" cy="1528"/>
          </a:xfrm>
        </p:grpSpPr>
        <p:sp>
          <p:nvSpPr>
            <p:cNvPr id="27" name="Arc 7">
              <a:extLst>
                <a:ext uri="{FF2B5EF4-FFF2-40B4-BE49-F238E27FC236}">
                  <a16:creationId xmlns:a16="http://schemas.microsoft.com/office/drawing/2014/main" id="{34E05A88-5C54-4A9C-A71F-D6D354A9A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" y="641"/>
              <a:ext cx="1935" cy="1528"/>
            </a:xfrm>
            <a:custGeom>
              <a:avLst/>
              <a:gdLst>
                <a:gd name="T0" fmla="*/ 0 w 20530"/>
                <a:gd name="T1" fmla="*/ 0 h 21600"/>
                <a:gd name="T2" fmla="*/ 0 w 20530"/>
                <a:gd name="T3" fmla="*/ 0 h 21600"/>
                <a:gd name="T4" fmla="*/ 0 w 2053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530" h="21600" fill="none" extrusionOk="0">
                  <a:moveTo>
                    <a:pt x="-1" y="14885"/>
                  </a:moveTo>
                  <a:cubicBezTo>
                    <a:pt x="2900" y="6017"/>
                    <a:pt x="11167" y="13"/>
                    <a:pt x="20498" y="0"/>
                  </a:cubicBezTo>
                </a:path>
                <a:path w="20530" h="21600" stroke="0" extrusionOk="0">
                  <a:moveTo>
                    <a:pt x="-1" y="14885"/>
                  </a:moveTo>
                  <a:cubicBezTo>
                    <a:pt x="2900" y="6017"/>
                    <a:pt x="11167" y="13"/>
                    <a:pt x="20498" y="0"/>
                  </a:cubicBezTo>
                  <a:lnTo>
                    <a:pt x="20530" y="21600"/>
                  </a:lnTo>
                  <a:lnTo>
                    <a:pt x="-1" y="14885"/>
                  </a:lnTo>
                  <a:close/>
                </a:path>
              </a:pathLst>
            </a:custGeom>
            <a:solidFill>
              <a:srgbClr val="A2FFA3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Rectangle 8">
              <a:extLst>
                <a:ext uri="{FF2B5EF4-FFF2-40B4-BE49-F238E27FC236}">
                  <a16:creationId xmlns:a16="http://schemas.microsoft.com/office/drawing/2014/main" id="{BD0DC9A0-4581-4B00-99C4-11E1A7223B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6" y="1094"/>
              <a:ext cx="1209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altLang="en-US" sz="3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altLang="en-US" sz="3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endPara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9">
            <a:extLst>
              <a:ext uri="{FF2B5EF4-FFF2-40B4-BE49-F238E27FC236}">
                <a16:creationId xmlns:a16="http://schemas.microsoft.com/office/drawing/2014/main" id="{AD1937E4-E55A-4DFD-9660-43EE7A458881}"/>
              </a:ext>
            </a:extLst>
          </p:cNvPr>
          <p:cNvGrpSpPr>
            <a:grpSpLocks/>
          </p:cNvGrpSpPr>
          <p:nvPr/>
        </p:nvGrpSpPr>
        <p:grpSpPr bwMode="auto">
          <a:xfrm>
            <a:off x="3021496" y="3116962"/>
            <a:ext cx="3232150" cy="2711450"/>
            <a:chOff x="671" y="1874"/>
            <a:chExt cx="2036" cy="1708"/>
          </a:xfrm>
        </p:grpSpPr>
        <p:sp>
          <p:nvSpPr>
            <p:cNvPr id="30" name="Arc 10">
              <a:extLst>
                <a:ext uri="{FF2B5EF4-FFF2-40B4-BE49-F238E27FC236}">
                  <a16:creationId xmlns:a16="http://schemas.microsoft.com/office/drawing/2014/main" id="{8830F410-BF9A-46FA-A2F3-AA2A0E75A8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" y="1874"/>
              <a:ext cx="2036" cy="1708"/>
            </a:xfrm>
            <a:custGeom>
              <a:avLst/>
              <a:gdLst>
                <a:gd name="T0" fmla="*/ 0 w 21600"/>
                <a:gd name="T1" fmla="*/ 0 h 24154"/>
                <a:gd name="T2" fmla="*/ 0 w 21600"/>
                <a:gd name="T3" fmla="*/ 0 h 24154"/>
                <a:gd name="T4" fmla="*/ 0 w 21600"/>
                <a:gd name="T5" fmla="*/ 0 h 24154"/>
                <a:gd name="T6" fmla="*/ 0 60000 65536"/>
                <a:gd name="T7" fmla="*/ 0 60000 65536"/>
                <a:gd name="T8" fmla="*/ 0 60000 65536"/>
                <a:gd name="T9" fmla="*/ 0 w 21600"/>
                <a:gd name="T10" fmla="*/ 0 h 24154"/>
                <a:gd name="T11" fmla="*/ 21600 w 21600"/>
                <a:gd name="T12" fmla="*/ 24154 h 241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4154" fill="none" extrusionOk="0">
                  <a:moveTo>
                    <a:pt x="8856" y="24153"/>
                  </a:moveTo>
                  <a:cubicBezTo>
                    <a:pt x="3290" y="20086"/>
                    <a:pt x="0" y="13607"/>
                    <a:pt x="0" y="6714"/>
                  </a:cubicBezTo>
                  <a:cubicBezTo>
                    <a:pt x="-1" y="4433"/>
                    <a:pt x="361" y="2167"/>
                    <a:pt x="1069" y="-1"/>
                  </a:cubicBezTo>
                </a:path>
                <a:path w="21600" h="24154" stroke="0" extrusionOk="0">
                  <a:moveTo>
                    <a:pt x="8856" y="24153"/>
                  </a:moveTo>
                  <a:cubicBezTo>
                    <a:pt x="3290" y="20086"/>
                    <a:pt x="0" y="13607"/>
                    <a:pt x="0" y="6714"/>
                  </a:cubicBezTo>
                  <a:cubicBezTo>
                    <a:pt x="-1" y="4433"/>
                    <a:pt x="361" y="2167"/>
                    <a:pt x="1069" y="-1"/>
                  </a:cubicBezTo>
                  <a:lnTo>
                    <a:pt x="21600" y="6714"/>
                  </a:lnTo>
                  <a:lnTo>
                    <a:pt x="8856" y="24153"/>
                  </a:lnTo>
                  <a:close/>
                </a:path>
              </a:pathLst>
            </a:custGeom>
            <a:solidFill>
              <a:srgbClr val="F6BF69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000" dirty="0">
                  <a:solidFill>
                    <a:srgbClr val="0000CC"/>
                  </a:solidFill>
                </a:rPr>
                <a:t>    </a:t>
              </a:r>
              <a:r>
                <a:rPr lang="en-US" altLang="en-US" sz="3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altLang="en-US" sz="3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altLang="en-US" sz="3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altLang="en-US" sz="3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altLang="en-US" sz="3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altLang="en-US" sz="3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endPara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Rectangle 11">
              <a:extLst>
                <a:ext uri="{FF2B5EF4-FFF2-40B4-BE49-F238E27FC236}">
                  <a16:creationId xmlns:a16="http://schemas.microsoft.com/office/drawing/2014/main" id="{DD2A9D66-6CDD-4F24-A033-983E3075C9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0" y="2408"/>
              <a:ext cx="115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endParaRPr lang="en-US" altLang="en-US" sz="3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12">
            <a:extLst>
              <a:ext uri="{FF2B5EF4-FFF2-40B4-BE49-F238E27FC236}">
                <a16:creationId xmlns:a16="http://schemas.microsoft.com/office/drawing/2014/main" id="{5A6CC46F-F0BE-469D-8B7E-289D5C17913C}"/>
              </a:ext>
            </a:extLst>
          </p:cNvPr>
          <p:cNvGrpSpPr>
            <a:grpSpLocks/>
          </p:cNvGrpSpPr>
          <p:nvPr/>
        </p:nvGrpSpPr>
        <p:grpSpPr bwMode="auto">
          <a:xfrm>
            <a:off x="6872771" y="3101087"/>
            <a:ext cx="3232150" cy="2717800"/>
            <a:chOff x="3097" y="1864"/>
            <a:chExt cx="2036" cy="1712"/>
          </a:xfrm>
        </p:grpSpPr>
        <p:sp>
          <p:nvSpPr>
            <p:cNvPr id="33" name="Arc 13">
              <a:extLst>
                <a:ext uri="{FF2B5EF4-FFF2-40B4-BE49-F238E27FC236}">
                  <a16:creationId xmlns:a16="http://schemas.microsoft.com/office/drawing/2014/main" id="{CE9D4863-DA15-4D97-9F23-3B547BFD0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7" y="1864"/>
              <a:ext cx="2036" cy="1712"/>
            </a:xfrm>
            <a:custGeom>
              <a:avLst/>
              <a:gdLst>
                <a:gd name="T0" fmla="*/ 0 w 21600"/>
                <a:gd name="T1" fmla="*/ 0 h 24208"/>
                <a:gd name="T2" fmla="*/ 0 w 21600"/>
                <a:gd name="T3" fmla="*/ 0 h 24208"/>
                <a:gd name="T4" fmla="*/ 0 w 21600"/>
                <a:gd name="T5" fmla="*/ 0 h 242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4208" fill="none" extrusionOk="0">
                  <a:moveTo>
                    <a:pt x="20523" y="0"/>
                  </a:moveTo>
                  <a:cubicBezTo>
                    <a:pt x="21236" y="2173"/>
                    <a:pt x="21600" y="4445"/>
                    <a:pt x="21600" y="6733"/>
                  </a:cubicBezTo>
                  <a:cubicBezTo>
                    <a:pt x="21600" y="13647"/>
                    <a:pt x="18289" y="20143"/>
                    <a:pt x="12695" y="24207"/>
                  </a:cubicBezTo>
                </a:path>
                <a:path w="21600" h="24208" stroke="0" extrusionOk="0">
                  <a:moveTo>
                    <a:pt x="20523" y="0"/>
                  </a:moveTo>
                  <a:cubicBezTo>
                    <a:pt x="21236" y="2173"/>
                    <a:pt x="21600" y="4445"/>
                    <a:pt x="21600" y="6733"/>
                  </a:cubicBezTo>
                  <a:cubicBezTo>
                    <a:pt x="21600" y="13647"/>
                    <a:pt x="18289" y="20143"/>
                    <a:pt x="12695" y="24207"/>
                  </a:cubicBezTo>
                  <a:lnTo>
                    <a:pt x="0" y="6733"/>
                  </a:lnTo>
                  <a:lnTo>
                    <a:pt x="20523" y="0"/>
                  </a:lnTo>
                  <a:close/>
                </a:path>
              </a:pathLst>
            </a:custGeom>
            <a:solidFill>
              <a:srgbClr val="D49FFF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Rectangle 14">
              <a:extLst>
                <a:ext uri="{FF2B5EF4-FFF2-40B4-BE49-F238E27FC236}">
                  <a16:creationId xmlns:a16="http://schemas.microsoft.com/office/drawing/2014/main" id="{2D589A7C-8C86-4D6A-BE5F-5594134705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2" y="2236"/>
              <a:ext cx="861" cy="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3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Doanh</a:t>
              </a:r>
              <a:r>
                <a:rPr lang="en-US" altLang="en-US" sz="3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altLang="en-US" sz="3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endPara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15">
            <a:extLst>
              <a:ext uri="{FF2B5EF4-FFF2-40B4-BE49-F238E27FC236}">
                <a16:creationId xmlns:a16="http://schemas.microsoft.com/office/drawing/2014/main" id="{30B37EB4-B67C-40B4-8169-FF75F0D10F37}"/>
              </a:ext>
            </a:extLst>
          </p:cNvPr>
          <p:cNvGrpSpPr>
            <a:grpSpLocks/>
          </p:cNvGrpSpPr>
          <p:nvPr/>
        </p:nvGrpSpPr>
        <p:grpSpPr bwMode="auto">
          <a:xfrm>
            <a:off x="4656621" y="4026599"/>
            <a:ext cx="3805238" cy="2425700"/>
            <a:chOff x="1701" y="2447"/>
            <a:chExt cx="2397" cy="1528"/>
          </a:xfrm>
        </p:grpSpPr>
        <p:sp>
          <p:nvSpPr>
            <p:cNvPr id="36" name="Arc 16">
              <a:extLst>
                <a:ext uri="{FF2B5EF4-FFF2-40B4-BE49-F238E27FC236}">
                  <a16:creationId xmlns:a16="http://schemas.microsoft.com/office/drawing/2014/main" id="{0CA0028C-0AF8-4242-9A0A-1E34162CA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1" y="2447"/>
              <a:ext cx="2397" cy="1528"/>
            </a:xfrm>
            <a:custGeom>
              <a:avLst/>
              <a:gdLst>
                <a:gd name="T0" fmla="*/ 0 w 25437"/>
                <a:gd name="T1" fmla="*/ 0 h 21600"/>
                <a:gd name="T2" fmla="*/ 0 w 25437"/>
                <a:gd name="T3" fmla="*/ 0 h 21600"/>
                <a:gd name="T4" fmla="*/ 0 w 2543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5437" h="21600" fill="none" extrusionOk="0">
                  <a:moveTo>
                    <a:pt x="25437" y="17478"/>
                  </a:moveTo>
                  <a:cubicBezTo>
                    <a:pt x="21747" y="20157"/>
                    <a:pt x="17305" y="21599"/>
                    <a:pt x="12746" y="21600"/>
                  </a:cubicBezTo>
                  <a:cubicBezTo>
                    <a:pt x="8163" y="21600"/>
                    <a:pt x="3699" y="20142"/>
                    <a:pt x="-1" y="17438"/>
                  </a:cubicBezTo>
                </a:path>
                <a:path w="25437" h="21600" stroke="0" extrusionOk="0">
                  <a:moveTo>
                    <a:pt x="25437" y="17478"/>
                  </a:moveTo>
                  <a:cubicBezTo>
                    <a:pt x="21747" y="20157"/>
                    <a:pt x="17305" y="21599"/>
                    <a:pt x="12746" y="21600"/>
                  </a:cubicBezTo>
                  <a:cubicBezTo>
                    <a:pt x="8163" y="21600"/>
                    <a:pt x="3699" y="20142"/>
                    <a:pt x="-1" y="17438"/>
                  </a:cubicBezTo>
                  <a:lnTo>
                    <a:pt x="12746" y="0"/>
                  </a:lnTo>
                  <a:lnTo>
                    <a:pt x="25437" y="17478"/>
                  </a:lnTo>
                  <a:close/>
                </a:path>
              </a:pathLst>
            </a:custGeom>
            <a:solidFill>
              <a:srgbClr val="FDA4B5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Rectangle 17">
              <a:extLst>
                <a:ext uri="{FF2B5EF4-FFF2-40B4-BE49-F238E27FC236}">
                  <a16:creationId xmlns:a16="http://schemas.microsoft.com/office/drawing/2014/main" id="{F47186DC-20AA-468A-829F-2252511502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5" y="3170"/>
              <a:ext cx="996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altLang="en-US" sz="3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altLang="en-US" sz="3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endPara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AutoShape 18">
            <a:extLst>
              <a:ext uri="{FF2B5EF4-FFF2-40B4-BE49-F238E27FC236}">
                <a16:creationId xmlns:a16="http://schemas.microsoft.com/office/drawing/2014/main" id="{8A31BDCA-634B-467A-BE4C-342B579F4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2684" y="2751837"/>
            <a:ext cx="3319462" cy="2149475"/>
          </a:xfrm>
          <a:prstGeom prst="star16">
            <a:avLst>
              <a:gd name="adj" fmla="val 37500"/>
            </a:avLst>
          </a:prstGeom>
          <a:solidFill>
            <a:srgbClr val="FEFF72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lIns="90488" tIns="44450" rIns="90488" bIns="44450" anchor="ctr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chủ thể </a:t>
            </a:r>
          </a:p>
          <a:p>
            <a:pPr algn="ctr"/>
            <a:r>
              <a:rPr lang="en-US" altLang="en-US" sz="3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 tế</a:t>
            </a:r>
          </a:p>
          <a:p>
            <a:pPr algn="ctr"/>
            <a:endParaRPr lang="en-US" altLang="en-US" sz="30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4" descr="Những phẩm chất cần có của người bán hàng chuyên nghiệp">
            <a:extLst>
              <a:ext uri="{FF2B5EF4-FFF2-40B4-BE49-F238E27FC236}">
                <a16:creationId xmlns:a16="http://schemas.microsoft.com/office/drawing/2014/main" id="{10615670-FE8E-4FDE-8D98-83CC23986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372" y="2391078"/>
            <a:ext cx="637729" cy="71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Khái niệm về trade Marketing - MISA.VN">
            <a:extLst>
              <a:ext uri="{FF2B5EF4-FFF2-40B4-BE49-F238E27FC236}">
                <a16:creationId xmlns:a16="http://schemas.microsoft.com/office/drawing/2014/main" id="{41F51D08-BF75-4956-B9FE-FC93465DA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185" y="2382025"/>
            <a:ext cx="742949" cy="61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4" descr="down game songoku: [Nhà đất-CafeF] - 7 dự án xây trụ sở làm việc của Chính  Phủ sẽ được kiểm toán năm 2014">
            <a:extLst>
              <a:ext uri="{FF2B5EF4-FFF2-40B4-BE49-F238E27FC236}">
                <a16:creationId xmlns:a16="http://schemas.microsoft.com/office/drawing/2014/main" id="{2A34AD53-8595-4EB0-B736-A89F009DB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027" y="5009707"/>
            <a:ext cx="783594" cy="532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0" descr="Thành Lập Công Ty TNHH 1 Thành Viên Năm 2020?">
            <a:extLst>
              <a:ext uri="{FF2B5EF4-FFF2-40B4-BE49-F238E27FC236}">
                <a16:creationId xmlns:a16="http://schemas.microsoft.com/office/drawing/2014/main" id="{DCA6EC8E-A356-4E8D-92D2-C8DAC12D3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420" y="5822169"/>
            <a:ext cx="741639" cy="52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2" descr="Vingroup chủ động ứng phó với dịch Covid-19">
            <a:extLst>
              <a:ext uri="{FF2B5EF4-FFF2-40B4-BE49-F238E27FC236}">
                <a16:creationId xmlns:a16="http://schemas.microsoft.com/office/drawing/2014/main" id="{59D4D44B-DDBB-4125-B57E-042FCB40D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135" y="4810825"/>
            <a:ext cx="746826" cy="57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65005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韩式黑板"/>
  <p:tag name="ISPRING_UUID" val="{A58084B7-9D7F-48CB-84E2-DC9AECA40EDB}"/>
  <p:tag name="ISPRING_RESOURCE_FOLDER" val="D:\LUU\GA GDCD 2022-2023\SP MO DUN 9 -  THIẾT KẾ BÀI GIẢNG - PHẠM THỊ KIM SANH - THPT TRƯƠNG VĨNH KÝ\"/>
  <p:tag name="ISPRING_PRESENTATION_PATH" val="D:\LUU\GA GDCD 2022-2023\SP MO DUN 9 -  THIẾT KẾ BÀI GIẢNG - PHẠM THỊ KIM SANH - THPT TRƯƠNG VĨNH KÝ.pptx"/>
  <p:tag name="ISPRING_PROJECT_VERSION" val="9.3"/>
  <p:tag name="ISPRING_PROJECT_FOLDER_UPDATED" val="1"/>
  <p:tag name="ISPRING_SCREEN_RECS_UPDATED" val="D:\LUU\GA GDCD 2022-2023\SP MO DUN 9 -  THIẾT KẾ BÀI GIẢNG - PHẠM THỊ KIM SANH - THPT TRƯƠNG VĨNH KÝ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HAS_SCREEN_REC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2432</TotalTime>
  <Words>764</Words>
  <Application>Microsoft Office PowerPoint</Application>
  <PresentationFormat>Widescreen</PresentationFormat>
  <Paragraphs>132</Paragraphs>
  <Slides>22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Agency FB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韩式黑板</dc:title>
  <dc:creator>PC</dc:creator>
  <cp:lastModifiedBy>Nguyen Nga</cp:lastModifiedBy>
  <cp:revision>96</cp:revision>
  <dcterms:created xsi:type="dcterms:W3CDTF">2017-04-05T12:41:11Z</dcterms:created>
  <dcterms:modified xsi:type="dcterms:W3CDTF">2025-09-28T07:32:27Z</dcterms:modified>
</cp:coreProperties>
</file>