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64" r:id="rId2"/>
    <p:sldId id="258" r:id="rId3"/>
    <p:sldId id="259" r:id="rId4"/>
    <p:sldId id="256" r:id="rId5"/>
    <p:sldId id="257" r:id="rId6"/>
    <p:sldId id="260" r:id="rId7"/>
    <p:sldId id="695" r:id="rId8"/>
    <p:sldId id="681" r:id="rId9"/>
    <p:sldId id="655" r:id="rId10"/>
    <p:sldId id="631" r:id="rId11"/>
    <p:sldId id="682" r:id="rId12"/>
    <p:sldId id="674" r:id="rId13"/>
    <p:sldId id="683" r:id="rId14"/>
    <p:sldId id="684" r:id="rId15"/>
    <p:sldId id="656" r:id="rId16"/>
    <p:sldId id="685" r:id="rId17"/>
    <p:sldId id="686" r:id="rId18"/>
    <p:sldId id="687" r:id="rId19"/>
    <p:sldId id="688" r:id="rId20"/>
    <p:sldId id="689" r:id="rId21"/>
    <p:sldId id="690" r:id="rId22"/>
    <p:sldId id="691" r:id="rId23"/>
    <p:sldId id="692" r:id="rId24"/>
    <p:sldId id="693" r:id="rId25"/>
    <p:sldId id="694" r:id="rId26"/>
    <p:sldId id="707" r:id="rId27"/>
    <p:sldId id="696" r:id="rId28"/>
    <p:sldId id="697" r:id="rId29"/>
    <p:sldId id="698" r:id="rId30"/>
    <p:sldId id="699" r:id="rId31"/>
    <p:sldId id="700" r:id="rId32"/>
    <p:sldId id="701" r:id="rId33"/>
    <p:sldId id="702" r:id="rId34"/>
    <p:sldId id="703" r:id="rId35"/>
    <p:sldId id="704" r:id="rId36"/>
    <p:sldId id="705" r:id="rId37"/>
    <p:sldId id="706" r:id="rId38"/>
    <p:sldId id="418" r:id="rId39"/>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264"/>
            <p14:sldId id="258"/>
            <p14:sldId id="259"/>
            <p14:sldId id="256"/>
            <p14:sldId id="257"/>
            <p14:sldId id="260"/>
            <p14:sldId id="695"/>
            <p14:sldId id="681"/>
            <p14:sldId id="655"/>
            <p14:sldId id="631"/>
            <p14:sldId id="682"/>
            <p14:sldId id="674"/>
            <p14:sldId id="683"/>
            <p14:sldId id="684"/>
            <p14:sldId id="656"/>
            <p14:sldId id="685"/>
            <p14:sldId id="686"/>
            <p14:sldId id="687"/>
            <p14:sldId id="688"/>
            <p14:sldId id="689"/>
            <p14:sldId id="690"/>
            <p14:sldId id="691"/>
            <p14:sldId id="692"/>
            <p14:sldId id="693"/>
            <p14:sldId id="694"/>
            <p14:sldId id="707"/>
            <p14:sldId id="696"/>
            <p14:sldId id="697"/>
            <p14:sldId id="698"/>
            <p14:sldId id="699"/>
            <p14:sldId id="700"/>
            <p14:sldId id="701"/>
            <p14:sldId id="702"/>
            <p14:sldId id="703"/>
            <p14:sldId id="704"/>
            <p14:sldId id="705"/>
            <p14:sldId id="706"/>
            <p14:sldId id="418"/>
          </p14:sldIdLst>
        </p14:section>
      </p14:sectionLst>
    </p:ex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00"/>
    <a:srgbClr val="CDD2CC"/>
    <a:srgbClr val="E3E6E2"/>
    <a:srgbClr val="FEF1E6"/>
    <a:srgbClr val="7C9B3F"/>
    <a:srgbClr val="708B39"/>
    <a:srgbClr val="32879E"/>
    <a:srgbClr val="667F35"/>
    <a:srgbClr val="BACDD4"/>
    <a:srgbClr val="AAC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32" autoAdjust="0"/>
    <p:restoredTop sz="93685" autoAdjust="0"/>
  </p:normalViewPr>
  <p:slideViewPr>
    <p:cSldViewPr>
      <p:cViewPr varScale="1">
        <p:scale>
          <a:sx n="66" d="100"/>
          <a:sy n="66" d="100"/>
        </p:scale>
        <p:origin x="88" y="44"/>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02/24/2025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31</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33</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34</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35</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36</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37</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38</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1567495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611894-28B8-4005-BA35-73238799DD5F}" type="datetimeFigureOut">
              <a:rPr lang="en-US" smtClean="0"/>
              <a:t>02/24/2025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02/24/2025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02/24/2025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02/24/2025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02/24/2025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611894-28B8-4005-BA35-73238799DD5F}" type="datetimeFigureOut">
              <a:rPr lang="en-US" smtClean="0"/>
              <a:t>02/24/2025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611894-28B8-4005-BA35-73238799DD5F}" type="datetimeFigureOut">
              <a:rPr lang="en-US" smtClean="0"/>
              <a:t>02/24/2025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611894-28B8-4005-BA35-73238799DD5F}" type="datetimeFigureOut">
              <a:rPr lang="en-US" smtClean="0"/>
              <a:t>02/24/2025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02/24/2025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02/24/2025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slide" Target="slide4.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3.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w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png"/><Relationship Id="rId5" Type="http://schemas.microsoft.com/office/2007/relationships/hdphoto" Target="../media/hdphoto14.wdp"/><Relationship Id="rId4" Type="http://schemas.openxmlformats.org/officeDocument/2006/relationships/image" Target="../media/image61.png"/><Relationship Id="rId9" Type="http://schemas.openxmlformats.org/officeDocument/2006/relationships/image" Target="../media/image63.wmf"/></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image" Target="../media/image49.png"/><Relationship Id="rId7" Type="http://schemas.openxmlformats.org/officeDocument/2006/relationships/oleObject" Target="../embeddings/oleObject5.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2.png"/><Relationship Id="rId5" Type="http://schemas.microsoft.com/office/2007/relationships/hdphoto" Target="../media/hdphoto14.wdp"/><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78.wmf"/><Relationship Id="rId3" Type="http://schemas.openxmlformats.org/officeDocument/2006/relationships/image" Target="../media/image72.png"/><Relationship Id="rId7" Type="http://schemas.openxmlformats.org/officeDocument/2006/relationships/image" Target="../media/image75.wmf"/><Relationship Id="rId12" Type="http://schemas.openxmlformats.org/officeDocument/2006/relationships/oleObject" Target="../embeddings/oleObject10.bin"/><Relationship Id="rId17" Type="http://schemas.openxmlformats.org/officeDocument/2006/relationships/image" Target="../media/image80.wmf"/><Relationship Id="rId2" Type="http://schemas.openxmlformats.org/officeDocument/2006/relationships/notesSlide" Target="../notesSlides/notesSlide11.xml"/><Relationship Id="rId16" Type="http://schemas.openxmlformats.org/officeDocument/2006/relationships/oleObject" Target="../embeddings/oleObject12.bin"/><Relationship Id="rId1" Type="http://schemas.openxmlformats.org/officeDocument/2006/relationships/slideLayout" Target="../slideLayouts/slideLayout2.xml"/><Relationship Id="rId6" Type="http://schemas.openxmlformats.org/officeDocument/2006/relationships/oleObject" Target="../embeddings/oleObject7.bin"/><Relationship Id="rId11" Type="http://schemas.openxmlformats.org/officeDocument/2006/relationships/image" Target="../media/image77.wmf"/><Relationship Id="rId5" Type="http://schemas.openxmlformats.org/officeDocument/2006/relationships/image" Target="../media/image74.wmf"/><Relationship Id="rId15" Type="http://schemas.openxmlformats.org/officeDocument/2006/relationships/image" Target="../media/image79.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76.wmf"/><Relationship Id="rId14" Type="http://schemas.openxmlformats.org/officeDocument/2006/relationships/oleObject" Target="../embeddings/oleObject11.bin"/></Relationships>
</file>

<file path=ppt/slides/_rels/slide18.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72.png"/><Relationship Id="rId12" Type="http://schemas.openxmlformats.org/officeDocument/2006/relationships/image" Target="../media/image82.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oleObject" Target="../embeddings/oleObject14.bin"/><Relationship Id="rId5" Type="http://schemas.openxmlformats.org/officeDocument/2006/relationships/image" Target="../media/image66.png"/><Relationship Id="rId10" Type="http://schemas.openxmlformats.org/officeDocument/2006/relationships/image" Target="../media/image81.wmf"/><Relationship Id="rId4" Type="http://schemas.openxmlformats.org/officeDocument/2006/relationships/image" Target="../media/image53.png"/><Relationship Id="rId9" Type="http://schemas.openxmlformats.org/officeDocument/2006/relationships/oleObject" Target="../embeddings/oleObject13.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76.wmf"/><Relationship Id="rId18" Type="http://schemas.openxmlformats.org/officeDocument/2006/relationships/oleObject" Target="../embeddings/oleObject16.bin"/><Relationship Id="rId26" Type="http://schemas.openxmlformats.org/officeDocument/2006/relationships/oleObject" Target="../embeddings/oleObject20.bin"/><Relationship Id="rId3" Type="http://schemas.openxmlformats.org/officeDocument/2006/relationships/image" Target="../media/image53.png"/><Relationship Id="rId21" Type="http://schemas.openxmlformats.org/officeDocument/2006/relationships/image" Target="../media/image85.wmf"/><Relationship Id="rId7" Type="http://schemas.openxmlformats.org/officeDocument/2006/relationships/image" Target="../media/image83.wmf"/><Relationship Id="rId12" Type="http://schemas.openxmlformats.org/officeDocument/2006/relationships/oleObject" Target="../embeddings/oleObject8.bin"/><Relationship Id="rId17" Type="http://schemas.openxmlformats.org/officeDocument/2006/relationships/image" Target="../media/image78.wmf"/><Relationship Id="rId25" Type="http://schemas.openxmlformats.org/officeDocument/2006/relationships/image" Target="../media/image87.wmf"/><Relationship Id="rId2" Type="http://schemas.openxmlformats.org/officeDocument/2006/relationships/notesSlide" Target="../notesSlides/notesSlide13.xml"/><Relationship Id="rId16" Type="http://schemas.openxmlformats.org/officeDocument/2006/relationships/oleObject" Target="../embeddings/oleObject10.bin"/><Relationship Id="rId20" Type="http://schemas.openxmlformats.org/officeDocument/2006/relationships/oleObject" Target="../embeddings/oleObject17.bin"/><Relationship Id="rId1" Type="http://schemas.openxmlformats.org/officeDocument/2006/relationships/slideLayout" Target="../slideLayouts/slideLayout2.xml"/><Relationship Id="rId6" Type="http://schemas.openxmlformats.org/officeDocument/2006/relationships/oleObject" Target="../embeddings/oleObject15.bin"/><Relationship Id="rId11" Type="http://schemas.openxmlformats.org/officeDocument/2006/relationships/image" Target="../media/image75.wmf"/><Relationship Id="rId24" Type="http://schemas.openxmlformats.org/officeDocument/2006/relationships/oleObject" Target="../embeddings/oleObject19.bin"/><Relationship Id="rId5" Type="http://schemas.openxmlformats.org/officeDocument/2006/relationships/image" Target="../media/image67.png"/><Relationship Id="rId15" Type="http://schemas.openxmlformats.org/officeDocument/2006/relationships/image" Target="../media/image77.wmf"/><Relationship Id="rId23" Type="http://schemas.openxmlformats.org/officeDocument/2006/relationships/image" Target="../media/image86.wmf"/><Relationship Id="rId10" Type="http://schemas.openxmlformats.org/officeDocument/2006/relationships/oleObject" Target="../embeddings/oleObject7.bin"/><Relationship Id="rId19" Type="http://schemas.openxmlformats.org/officeDocument/2006/relationships/image" Target="../media/image84.wmf"/><Relationship Id="rId4" Type="http://schemas.openxmlformats.org/officeDocument/2006/relationships/image" Target="../media/image66.png"/><Relationship Id="rId9" Type="http://schemas.openxmlformats.org/officeDocument/2006/relationships/image" Target="../media/image74.wmf"/><Relationship Id="rId14" Type="http://schemas.openxmlformats.org/officeDocument/2006/relationships/oleObject" Target="../embeddings/oleObject9.bin"/><Relationship Id="rId22" Type="http://schemas.openxmlformats.org/officeDocument/2006/relationships/oleObject" Target="../embeddings/oleObject18.bin"/><Relationship Id="rId27" Type="http://schemas.openxmlformats.org/officeDocument/2006/relationships/image" Target="../media/image88.w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openxmlformats.org/officeDocument/2006/relationships/image" Target="../media/image12.png"/><Relationship Id="rId3" Type="http://schemas.openxmlformats.org/officeDocument/2006/relationships/slideLayout" Target="../slideLayouts/slideLayout1.xml"/><Relationship Id="rId21" Type="http://schemas.openxmlformats.org/officeDocument/2006/relationships/image" Target="../media/image16.jpeg"/><Relationship Id="rId7" Type="http://schemas.openxmlformats.org/officeDocument/2006/relationships/image" Target="../media/image7.png"/><Relationship Id="rId12" Type="http://schemas.openxmlformats.org/officeDocument/2006/relationships/image" Target="../media/image9.png"/><Relationship Id="rId17" Type="http://schemas.openxmlformats.org/officeDocument/2006/relationships/image" Target="../media/image10.png"/><Relationship Id="rId2" Type="http://schemas.openxmlformats.org/officeDocument/2006/relationships/audio" Target="../media/media2.wav"/><Relationship Id="rId16" Type="http://schemas.openxmlformats.org/officeDocument/2006/relationships/image" Target="../media/image13.png"/><Relationship Id="rId20" Type="http://schemas.openxmlformats.org/officeDocument/2006/relationships/image" Target="../media/image15.png"/><Relationship Id="rId1" Type="http://schemas.microsoft.com/office/2007/relationships/media" Target="../media/media2.wav"/><Relationship Id="rId6" Type="http://schemas.openxmlformats.org/officeDocument/2006/relationships/image" Target="../media/image18.png"/><Relationship Id="rId11" Type="http://schemas.microsoft.com/office/2007/relationships/hdphoto" Target="../media/hdphoto4.wdp"/><Relationship Id="rId24" Type="http://schemas.openxmlformats.org/officeDocument/2006/relationships/image" Target="../media/image19.png"/><Relationship Id="rId5" Type="http://schemas.microsoft.com/office/2007/relationships/hdphoto" Target="../media/hdphoto2.wdp"/><Relationship Id="rId15" Type="http://schemas.openxmlformats.org/officeDocument/2006/relationships/image" Target="../media/image12.png"/><Relationship Id="rId23"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90.png"/><Relationship Id="rId14" Type="http://schemas.openxmlformats.org/officeDocument/2006/relationships/image" Target="../media/image3.png"/><Relationship Id="rId22"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image" Target="../media/image53.png"/><Relationship Id="rId7" Type="http://schemas.openxmlformats.org/officeDocument/2006/relationships/image" Target="../media/image89.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oleObject" Target="../embeddings/oleObject21.bin"/><Relationship Id="rId5" Type="http://schemas.openxmlformats.org/officeDocument/2006/relationships/image" Target="../media/image70.png"/><Relationship Id="rId10" Type="http://schemas.openxmlformats.org/officeDocument/2006/relationships/image" Target="../media/image91.png"/><Relationship Id="rId4" Type="http://schemas.openxmlformats.org/officeDocument/2006/relationships/image" Target="../media/image69.png"/><Relationship Id="rId9" Type="http://schemas.openxmlformats.org/officeDocument/2006/relationships/image" Target="../media/image90.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92.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png"/><Relationship Id="rId5" Type="http://schemas.microsoft.com/office/2007/relationships/hdphoto" Target="../media/hdphoto14.wdp"/><Relationship Id="rId4" Type="http://schemas.openxmlformats.org/officeDocument/2006/relationships/image" Target="../media/image61.png"/><Relationship Id="rId9" Type="http://schemas.openxmlformats.org/officeDocument/2006/relationships/image" Target="../media/image93.wmf"/></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image" Target="../media/image69.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96.wmf"/><Relationship Id="rId5" Type="http://schemas.openxmlformats.org/officeDocument/2006/relationships/image" Target="../media/image53.png"/><Relationship Id="rId10" Type="http://schemas.openxmlformats.org/officeDocument/2006/relationships/oleObject" Target="../embeddings/oleObject25.bin"/><Relationship Id="rId4" Type="http://schemas.openxmlformats.org/officeDocument/2006/relationships/image" Target="../media/image94.png"/><Relationship Id="rId9" Type="http://schemas.openxmlformats.org/officeDocument/2006/relationships/image" Target="../media/image95.wmf"/></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01.w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oleObject" Target="../embeddings/oleObject26.bin"/><Relationship Id="rId5" Type="http://schemas.openxmlformats.org/officeDocument/2006/relationships/image" Target="../media/image100.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02.w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oleObject" Target="../embeddings/oleObject27.bin"/><Relationship Id="rId5" Type="http://schemas.openxmlformats.org/officeDocument/2006/relationships/image" Target="../media/image100.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03.w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oleObject" Target="../embeddings/oleObject28.bin"/><Relationship Id="rId5" Type="http://schemas.openxmlformats.org/officeDocument/2006/relationships/image" Target="../media/image100.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14.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7.wdp"/><Relationship Id="rId11" Type="http://schemas.openxmlformats.org/officeDocument/2006/relationships/image" Target="../media/image1.png"/><Relationship Id="rId5" Type="http://schemas.openxmlformats.org/officeDocument/2006/relationships/image" Target="../media/image21.png"/><Relationship Id="rId15" Type="http://schemas.openxmlformats.org/officeDocument/2006/relationships/image" Target="../media/image23.png"/><Relationship Id="rId10" Type="http://schemas.openxmlformats.org/officeDocument/2006/relationships/image" Target="../media/image10.png"/><Relationship Id="rId4" Type="http://schemas.openxmlformats.org/officeDocument/2006/relationships/image" Target="../media/image20.jpeg"/><Relationship Id="rId9" Type="http://schemas.microsoft.com/office/2007/relationships/hdphoto" Target="../media/hdphoto6.wdp"/><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15.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0.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05.w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oleObject" Target="../embeddings/oleObject29.bin"/><Relationship Id="rId5" Type="http://schemas.openxmlformats.org/officeDocument/2006/relationships/image" Target="../media/image100.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06.w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oleObject" Target="../embeddings/oleObject30.bin"/><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07.w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oleObject" Target="../embeddings/oleObject31.bin"/><Relationship Id="rId5" Type="http://schemas.openxmlformats.org/officeDocument/2006/relationships/image" Target="../media/image10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53.png"/><Relationship Id="rId7" Type="http://schemas.openxmlformats.org/officeDocument/2006/relationships/image" Target="../media/image108.w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oleObject" Target="../embeddings/oleObject32.bin"/><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53.png"/><Relationship Id="rId7" Type="http://schemas.openxmlformats.org/officeDocument/2006/relationships/image" Target="../media/image110.w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oleObject" Target="../embeddings/oleObject33.bin"/><Relationship Id="rId5" Type="http://schemas.openxmlformats.org/officeDocument/2006/relationships/image" Target="../media/image100.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26.png"/><Relationship Id="rId12" Type="http://schemas.openxmlformats.org/officeDocument/2006/relationships/image" Target="../media/image10.png"/><Relationship Id="rId17" Type="http://schemas.openxmlformats.org/officeDocument/2006/relationships/image" Target="../media/image28.png"/><Relationship Id="rId2" Type="http://schemas.openxmlformats.org/officeDocument/2006/relationships/audio" Target="../media/media2.wav"/><Relationship Id="rId16" Type="http://schemas.openxmlformats.org/officeDocument/2006/relationships/image" Target="../media/image27.png"/><Relationship Id="rId1" Type="http://schemas.microsoft.com/office/2007/relationships/media" Target="../media/media2.wav"/><Relationship Id="rId6" Type="http://schemas.microsoft.com/office/2007/relationships/hdphoto" Target="../media/hdphoto8.wdp"/><Relationship Id="rId11" Type="http://schemas.microsoft.com/office/2007/relationships/hdphoto" Target="../media/hdphoto6.wdp"/><Relationship Id="rId5" Type="http://schemas.openxmlformats.org/officeDocument/2006/relationships/image" Target="../media/image25.png"/><Relationship Id="rId15" Type="http://schemas.openxmlformats.org/officeDocument/2006/relationships/image" Target="../media/image15.png"/><Relationship Id="rId10" Type="http://schemas.openxmlformats.org/officeDocument/2006/relationships/image" Target="../media/image16.jpeg"/><Relationship Id="rId4" Type="http://schemas.openxmlformats.org/officeDocument/2006/relationships/image" Target="../media/image24.png"/><Relationship Id="rId9" Type="http://schemas.openxmlformats.org/officeDocument/2006/relationships/image" Target="../media/image3.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png"/><Relationship Id="rId3" Type="http://schemas.openxmlformats.org/officeDocument/2006/relationships/slideLayout" Target="../slideLayouts/slideLayout1.xml"/><Relationship Id="rId7" Type="http://schemas.microsoft.com/office/2007/relationships/hdphoto" Target="../media/hdphoto10.wdp"/><Relationship Id="rId12" Type="http://schemas.microsoft.com/office/2007/relationships/hdphoto" Target="../media/hdphoto6.wdp"/><Relationship Id="rId17" Type="http://schemas.openxmlformats.org/officeDocument/2006/relationships/image" Target="../media/image33.png"/><Relationship Id="rId2" Type="http://schemas.openxmlformats.org/officeDocument/2006/relationships/audio" Target="../media/media2.wav"/><Relationship Id="rId16" Type="http://schemas.openxmlformats.org/officeDocument/2006/relationships/image" Target="../media/image32.png"/><Relationship Id="rId1" Type="http://schemas.microsoft.com/office/2007/relationships/media" Target="../media/media2.wav"/><Relationship Id="rId6" Type="http://schemas.openxmlformats.org/officeDocument/2006/relationships/image" Target="../media/image30.png"/><Relationship Id="rId11" Type="http://schemas.openxmlformats.org/officeDocument/2006/relationships/image" Target="../media/image16.jpe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3.png"/><Relationship Id="rId4" Type="http://schemas.openxmlformats.org/officeDocument/2006/relationships/image" Target="../media/image29.jpeg"/><Relationship Id="rId9" Type="http://schemas.microsoft.com/office/2007/relationships/hdphoto" Target="../media/hdphoto11.wdp"/><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36.png"/><Relationship Id="rId12" Type="http://schemas.openxmlformats.org/officeDocument/2006/relationships/image" Target="../media/image15.png"/><Relationship Id="rId2" Type="http://schemas.openxmlformats.org/officeDocument/2006/relationships/audio" Target="../media/media2.wav"/><Relationship Id="rId16" Type="http://schemas.openxmlformats.org/officeDocument/2006/relationships/image" Target="../media/image41.png"/><Relationship Id="rId1" Type="http://schemas.microsoft.com/office/2007/relationships/media" Target="../media/media2.wav"/><Relationship Id="rId6" Type="http://schemas.microsoft.com/office/2007/relationships/hdphoto" Target="../media/hdphoto12.wdp"/><Relationship Id="rId11" Type="http://schemas.openxmlformats.org/officeDocument/2006/relationships/image" Target="../media/image14.png"/><Relationship Id="rId5" Type="http://schemas.openxmlformats.org/officeDocument/2006/relationships/image" Target="../media/image35.png"/><Relationship Id="rId15" Type="http://schemas.openxmlformats.org/officeDocument/2006/relationships/image" Target="../media/image40.png"/><Relationship Id="rId10" Type="http://schemas.openxmlformats.org/officeDocument/2006/relationships/image" Target="../media/image1.png"/><Relationship Id="rId4" Type="http://schemas.openxmlformats.org/officeDocument/2006/relationships/image" Target="../media/image34.jpeg"/><Relationship Id="rId9" Type="http://schemas.openxmlformats.org/officeDocument/2006/relationships/image" Target="../media/image37.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49.png"/><Relationship Id="rId7" Type="http://schemas.openxmlformats.org/officeDocument/2006/relationships/image" Target="../media/image50.wmf"/><Relationship Id="rId12"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oleObject" Target="../embeddings/oleObject1.bin"/><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50.wmf"/></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4.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260.png"/><Relationship Id="rId10" Type="http://schemas.openxmlformats.org/officeDocument/2006/relationships/image" Target="../media/image57.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2899840" y="6044519"/>
            <a:ext cx="812588" cy="812588"/>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894"/>
            <a:ext cx="12188825" cy="6856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08113"/>
            <a:ext cx="12188825" cy="1076679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437765" y="94452"/>
            <a:ext cx="7211721" cy="26235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98417" y="344419"/>
            <a:ext cx="4224233" cy="1733423"/>
          </a:xfrm>
          <a:prstGeom prst="rect">
            <a:avLst/>
          </a:prstGeom>
          <a:noFill/>
        </p:spPr>
        <p:txBody>
          <a:bodyPr wrap="none" rtlCol="0">
            <a:spAutoFit/>
          </a:bodyPr>
          <a:lstStyle/>
          <a:p>
            <a:pPr algn="ctr"/>
            <a:r>
              <a:rPr lang="en-US" sz="5332" b="1" dirty="0">
                <a:solidFill>
                  <a:srgbClr val="CC0066"/>
                </a:solidFill>
                <a:latin typeface="Arial" panose="020B0604020202020204" pitchFamily="34" charset="0"/>
                <a:cs typeface="Arial" panose="020B0604020202020204" pitchFamily="34" charset="0"/>
              </a:rPr>
              <a:t>GIẢI CỨU</a:t>
            </a:r>
          </a:p>
          <a:p>
            <a:pPr algn="ctr"/>
            <a:r>
              <a:rPr lang="en-US" sz="5332"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4971" y="5999779"/>
            <a:ext cx="1425826" cy="78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812" y="3441129"/>
            <a:ext cx="1688523" cy="402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692983" y="3962400"/>
            <a:ext cx="7793055" cy="523220"/>
          </a:xfrm>
          <a:prstGeom prst="rect">
            <a:avLst/>
          </a:prstGeom>
          <a:noFill/>
        </p:spPr>
        <p:txBody>
          <a:bodyPr wrap="square" rtlCol="0">
            <a:spAutoFit/>
          </a:bodyPr>
          <a:lstStyle/>
          <a:p>
            <a:r>
              <a:rPr lang="en-US" sz="2800" b="1">
                <a:latin typeface="Arial" pitchFamily="34" charset="0"/>
                <a:cs typeface="Arial" pitchFamily="34" charset="0"/>
              </a:rPr>
              <a:t>Thời gian chạy trung bình cự li 100m : </a:t>
            </a:r>
            <a:endParaRPr lang="vi-VN" sz="2800" b="1">
              <a:latin typeface="Arial" pitchFamily="34" charset="0"/>
              <a:cs typeface="Arial"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807916587"/>
              </p:ext>
            </p:extLst>
          </p:nvPr>
        </p:nvGraphicFramePr>
        <p:xfrm>
          <a:off x="3735388" y="4557713"/>
          <a:ext cx="6626225" cy="1050925"/>
        </p:xfrm>
        <a:graphic>
          <a:graphicData uri="http://schemas.openxmlformats.org/presentationml/2006/ole">
            <mc:AlternateContent xmlns:mc="http://schemas.openxmlformats.org/markup-compatibility/2006">
              <mc:Choice xmlns:v="urn:schemas-microsoft-com:vml" Requires="v">
                <p:oleObj name="Equation" r:id="rId4" imgW="2552400" imgH="406080" progId="Equation.DSMT4">
                  <p:embed/>
                </p:oleObj>
              </mc:Choice>
              <mc:Fallback>
                <p:oleObj name="Equation" r:id="rId4" imgW="2552400" imgH="406080" progId="Equation.DSMT4">
                  <p:embed/>
                  <p:pic>
                    <p:nvPicPr>
                      <p:cNvPr id="0" name=""/>
                      <p:cNvPicPr/>
                      <p:nvPr/>
                    </p:nvPicPr>
                    <p:blipFill>
                      <a:blip r:embed="rId5"/>
                      <a:stretch>
                        <a:fillRect/>
                      </a:stretch>
                    </p:blipFill>
                    <p:spPr>
                      <a:xfrm>
                        <a:off x="3735388" y="4557713"/>
                        <a:ext cx="6626225" cy="1050925"/>
                      </a:xfrm>
                      <a:prstGeom prst="rect">
                        <a:avLst/>
                      </a:prstGeom>
                    </p:spPr>
                  </p:pic>
                </p:oleObj>
              </mc:Fallback>
            </mc:AlternateContent>
          </a:graphicData>
        </a:graphic>
      </p:graphicFrame>
      <p:grpSp>
        <p:nvGrpSpPr>
          <p:cNvPr id="5" name="Group 4"/>
          <p:cNvGrpSpPr/>
          <p:nvPr/>
        </p:nvGrpSpPr>
        <p:grpSpPr>
          <a:xfrm>
            <a:off x="156327" y="946412"/>
            <a:ext cx="11881685" cy="1752600"/>
            <a:chOff x="156327" y="57412"/>
            <a:chExt cx="11881685" cy="1752600"/>
          </a:xfrm>
        </p:grpSpPr>
        <p:sp>
          <p:nvSpPr>
            <p:cNvPr id="15" name="Rounded Rectangle 14"/>
            <p:cNvSpPr/>
            <p:nvPr/>
          </p:nvSpPr>
          <p:spPr>
            <a:xfrm>
              <a:off x="1172864" y="191024"/>
              <a:ext cx="10865148" cy="1485376"/>
            </a:xfrm>
            <a:prstGeom prst="roundRect">
              <a:avLst>
                <a:gd name="adj" fmla="val 3662"/>
              </a:avLst>
            </a:prstGeom>
            <a:gradFill flip="none" rotWithShape="1">
              <a:gsLst>
                <a:gs pos="0">
                  <a:srgbClr val="94B0B7"/>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6" name="TextBox 15"/>
            <p:cNvSpPr txBox="1"/>
            <p:nvPr/>
          </p:nvSpPr>
          <p:spPr>
            <a:xfrm>
              <a:off x="1979612" y="254000"/>
              <a:ext cx="10058400" cy="1292662"/>
            </a:xfrm>
            <a:prstGeom prst="rect">
              <a:avLst/>
            </a:prstGeom>
            <a:noFill/>
          </p:spPr>
          <p:txBody>
            <a:bodyPr wrap="square" rtlCol="0">
              <a:spAutoFit/>
            </a:bodyPr>
            <a:lstStyle/>
            <a:p>
              <a:pPr algn="just"/>
              <a:r>
                <a:rPr lang="vi-VN" sz="2600" b="1" dirty="0">
                  <a:latin typeface="Arial" pitchFamily="34" charset="0"/>
                  <a:cs typeface="Arial" pitchFamily="34" charset="0"/>
                </a:rPr>
                <a:t>Bảng sau cho biết thời gian chạy cự li 100m của các bạn trong lớp (đơn vị giây)</a:t>
              </a:r>
              <a:r>
                <a:rPr lang="en-US" sz="2600" b="1" dirty="0">
                  <a:latin typeface="Arial" pitchFamily="34" charset="0"/>
                  <a:cs typeface="Arial" pitchFamily="34" charset="0"/>
                </a:rPr>
                <a:t>. </a:t>
              </a:r>
              <a:r>
                <a:rPr lang="en-US" sz="2600" b="1" dirty="0" err="1">
                  <a:latin typeface="Arial" pitchFamily="34" charset="0"/>
                  <a:cs typeface="Arial" pitchFamily="34" charset="0"/>
                </a:rPr>
                <a:t>Hãy</a:t>
              </a:r>
              <a:r>
                <a:rPr lang="en-US" sz="2600" b="1" dirty="0">
                  <a:latin typeface="Arial" pitchFamily="34" charset="0"/>
                  <a:cs typeface="Arial" pitchFamily="34" charset="0"/>
                </a:rPr>
                <a:t> </a:t>
              </a:r>
              <a:r>
                <a:rPr lang="en-US" sz="2600" b="1" dirty="0" err="1">
                  <a:latin typeface="Arial" pitchFamily="34" charset="0"/>
                  <a:cs typeface="Arial" pitchFamily="34" charset="0"/>
                </a:rPr>
                <a:t>tính</a:t>
              </a:r>
              <a:r>
                <a:rPr lang="en-US" sz="2600" b="1" dirty="0">
                  <a:latin typeface="Arial" pitchFamily="34" charset="0"/>
                  <a:cs typeface="Arial" pitchFamily="34" charset="0"/>
                </a:rPr>
                <a:t> </a:t>
              </a:r>
              <a:r>
                <a:rPr lang="en-US" sz="2600" b="1" dirty="0" err="1">
                  <a:latin typeface="Arial" pitchFamily="34" charset="0"/>
                  <a:cs typeface="Arial" pitchFamily="34" charset="0"/>
                </a:rPr>
                <a:t>thời</a:t>
              </a:r>
              <a:r>
                <a:rPr lang="en-US" sz="2600" b="1" dirty="0">
                  <a:latin typeface="Arial" pitchFamily="34" charset="0"/>
                  <a:cs typeface="Arial" pitchFamily="34" charset="0"/>
                </a:rPr>
                <a:t> </a:t>
              </a:r>
              <a:r>
                <a:rPr lang="en-US" sz="2600" b="1" dirty="0" err="1">
                  <a:latin typeface="Arial" pitchFamily="34" charset="0"/>
                  <a:cs typeface="Arial" pitchFamily="34" charset="0"/>
                </a:rPr>
                <a:t>gian</a:t>
              </a:r>
              <a:r>
                <a:rPr lang="en-US" sz="2600" b="1" dirty="0">
                  <a:latin typeface="Arial" pitchFamily="34" charset="0"/>
                  <a:cs typeface="Arial" pitchFamily="34" charset="0"/>
                </a:rPr>
                <a:t> </a:t>
              </a:r>
              <a:r>
                <a:rPr lang="en-US" sz="2600" b="1" dirty="0" err="1">
                  <a:latin typeface="Arial" pitchFamily="34" charset="0"/>
                  <a:cs typeface="Arial" pitchFamily="34" charset="0"/>
                </a:rPr>
                <a:t>chạy</a:t>
              </a:r>
              <a:r>
                <a:rPr lang="en-US" sz="2600" b="1" dirty="0">
                  <a:latin typeface="Arial" pitchFamily="34" charset="0"/>
                  <a:cs typeface="Arial" pitchFamily="34" charset="0"/>
                </a:rPr>
                <a:t> </a:t>
              </a:r>
              <a:r>
                <a:rPr lang="en-US" sz="2600" b="1" dirty="0" err="1">
                  <a:latin typeface="Arial" pitchFamily="34" charset="0"/>
                  <a:cs typeface="Arial" pitchFamily="34" charset="0"/>
                </a:rPr>
                <a:t>trung</a:t>
              </a:r>
              <a:r>
                <a:rPr lang="en-US" sz="2600" b="1" dirty="0">
                  <a:latin typeface="Arial" pitchFamily="34" charset="0"/>
                  <a:cs typeface="Arial" pitchFamily="34" charset="0"/>
                </a:rPr>
                <a:t> </a:t>
              </a:r>
              <a:r>
                <a:rPr lang="en-US" sz="2600" b="1" dirty="0" err="1">
                  <a:latin typeface="Arial" pitchFamily="34" charset="0"/>
                  <a:cs typeface="Arial" pitchFamily="34" charset="0"/>
                </a:rPr>
                <a:t>bình</a:t>
              </a:r>
              <a:r>
                <a:rPr lang="en-US" sz="2600" b="1" dirty="0">
                  <a:latin typeface="Arial" pitchFamily="34" charset="0"/>
                  <a:cs typeface="Arial" pitchFamily="34" charset="0"/>
                </a:rPr>
                <a:t> </a:t>
              </a:r>
              <a:r>
                <a:rPr lang="en-US" sz="2600" b="1" dirty="0" err="1">
                  <a:latin typeface="Arial" pitchFamily="34" charset="0"/>
                  <a:cs typeface="Arial" pitchFamily="34" charset="0"/>
                </a:rPr>
                <a:t>cự</a:t>
              </a:r>
              <a:r>
                <a:rPr lang="en-US" sz="2600" b="1" dirty="0">
                  <a:latin typeface="Arial" pitchFamily="34" charset="0"/>
                  <a:cs typeface="Arial" pitchFamily="34" charset="0"/>
                </a:rPr>
                <a:t> li 100m </a:t>
              </a:r>
              <a:r>
                <a:rPr lang="en-US" sz="2600" b="1" dirty="0" err="1">
                  <a:latin typeface="Arial" pitchFamily="34" charset="0"/>
                  <a:cs typeface="Arial" pitchFamily="34" charset="0"/>
                </a:rPr>
                <a:t>của</a:t>
              </a:r>
              <a:r>
                <a:rPr lang="en-US" sz="2600" b="1" dirty="0">
                  <a:latin typeface="Arial" pitchFamily="34" charset="0"/>
                  <a:cs typeface="Arial" pitchFamily="34" charset="0"/>
                </a:rPr>
                <a:t> </a:t>
              </a:r>
              <a:r>
                <a:rPr lang="en-US" sz="2600" b="1" dirty="0" err="1">
                  <a:latin typeface="Arial" pitchFamily="34" charset="0"/>
                  <a:cs typeface="Arial" pitchFamily="34" charset="0"/>
                </a:rPr>
                <a:t>các</a:t>
              </a:r>
              <a:r>
                <a:rPr lang="en-US" sz="2600" b="1" dirty="0">
                  <a:latin typeface="Arial" pitchFamily="34" charset="0"/>
                  <a:cs typeface="Arial" pitchFamily="34" charset="0"/>
                </a:rPr>
                <a:t> </a:t>
              </a:r>
              <a:r>
                <a:rPr lang="en-US" sz="2600" b="1" dirty="0" err="1">
                  <a:latin typeface="Arial" pitchFamily="34" charset="0"/>
                  <a:cs typeface="Arial" pitchFamily="34" charset="0"/>
                </a:rPr>
                <a:t>bạn</a:t>
              </a:r>
              <a:r>
                <a:rPr lang="en-US" sz="2600" b="1" dirty="0">
                  <a:latin typeface="Arial" pitchFamily="34" charset="0"/>
                  <a:cs typeface="Arial" pitchFamily="34" charset="0"/>
                </a:rPr>
                <a:t> </a:t>
              </a:r>
              <a:r>
                <a:rPr lang="en-US" sz="2600" b="1" dirty="0" err="1">
                  <a:latin typeface="Arial" pitchFamily="34" charset="0"/>
                  <a:cs typeface="Arial" pitchFamily="34" charset="0"/>
                </a:rPr>
                <a:t>trong</a:t>
              </a:r>
              <a:r>
                <a:rPr lang="en-US" sz="2600" b="1" dirty="0">
                  <a:latin typeface="Arial" pitchFamily="34" charset="0"/>
                  <a:cs typeface="Arial" pitchFamily="34" charset="0"/>
                </a:rPr>
                <a:t> </a:t>
              </a:r>
              <a:r>
                <a:rPr lang="en-US" sz="2600" b="1" dirty="0" err="1">
                  <a:latin typeface="Arial" pitchFamily="34" charset="0"/>
                  <a:cs typeface="Arial" pitchFamily="34" charset="0"/>
                </a:rPr>
                <a:t>lớp</a:t>
              </a:r>
              <a:r>
                <a:rPr lang="en-US" sz="2600" b="1" dirty="0">
                  <a:latin typeface="Arial" pitchFamily="34" charset="0"/>
                  <a:cs typeface="Arial" pitchFamily="34" charset="0"/>
                </a:rPr>
                <a:t> ? (</a:t>
              </a:r>
              <a:r>
                <a:rPr lang="vi-VN" sz="2600" b="1" dirty="0">
                  <a:latin typeface="Arial" pitchFamily="34" charset="0"/>
                  <a:cs typeface="Arial" pitchFamily="34" charset="0"/>
                </a:rPr>
                <a:t>Làm tròn đến hàng phần trăm)</a:t>
              </a:r>
            </a:p>
          </p:txBody>
        </p:sp>
        <p:pic>
          <p:nvPicPr>
            <p:cNvPr id="664611" name="Picture 35"/>
            <p:cNvPicPr>
              <a:picLocks noChangeAspect="1" noChangeArrowheads="1"/>
            </p:cNvPicPr>
            <p:nvPr/>
          </p:nvPicPr>
          <p:blipFill rotWithShape="1">
            <a:blip r:embed="rId6">
              <a:extLst>
                <a:ext uri="{28A0092B-C50C-407E-A947-70E740481C1C}">
                  <a14:useLocalDpi xmlns:a14="http://schemas.microsoft.com/office/drawing/2010/main" val="0"/>
                </a:ext>
              </a:extLst>
            </a:blip>
            <a:srcRect b="14986"/>
            <a:stretch/>
          </p:blipFill>
          <p:spPr bwMode="auto">
            <a:xfrm>
              <a:off x="156327" y="57412"/>
              <a:ext cx="171571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96" y="15949"/>
            <a:ext cx="8153216"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9412" y="457200"/>
            <a:ext cx="3085092" cy="523220"/>
          </a:xfrm>
          <a:prstGeom prst="rect">
            <a:avLst/>
          </a:prstGeom>
          <a:noFill/>
        </p:spPr>
        <p:txBody>
          <a:bodyPr wrap="square" rtlCol="0">
            <a:spAutoFit/>
          </a:bodyPr>
          <a:lstStyle/>
          <a:p>
            <a:r>
              <a:rPr lang="en-US" sz="2800" b="1">
                <a:solidFill>
                  <a:srgbClr val="C00000"/>
                </a:solidFill>
                <a:latin typeface="Arial" pitchFamily="34" charset="0"/>
                <a:cs typeface="Arial" pitchFamily="34" charset="0"/>
              </a:rPr>
              <a:t>1. Số trung bình</a:t>
            </a:r>
            <a:endParaRPr lang="vi-VN" b="1">
              <a:solidFill>
                <a:srgbClr val="C00000"/>
              </a:solidFill>
              <a:latin typeface="Arial" pitchFamily="34" charset="0"/>
              <a:cs typeface="Arial" pitchFamily="34" charset="0"/>
            </a:endParaRPr>
          </a:p>
        </p:txBody>
      </p:sp>
      <p:pic>
        <p:nvPicPr>
          <p:cNvPr id="664697" name="Picture 1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2" y="2623879"/>
            <a:ext cx="8915400" cy="79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692983" y="5751493"/>
            <a:ext cx="9887829" cy="954107"/>
          </a:xfrm>
          <a:prstGeom prst="rect">
            <a:avLst/>
          </a:prstGeom>
          <a:noFill/>
        </p:spPr>
        <p:txBody>
          <a:bodyPr wrap="square" rtlCol="0">
            <a:spAutoFit/>
          </a:bodyPr>
          <a:lstStyle/>
          <a:p>
            <a:r>
              <a:rPr lang="en-US" sz="2800" b="1">
                <a:latin typeface="Arial" pitchFamily="34" charset="0"/>
                <a:cs typeface="Arial" pitchFamily="34" charset="0"/>
              </a:rPr>
              <a:t>Vậy thời gian chạy trung bình cự li 100m của các bạn trong lớp là khoẳng </a:t>
            </a:r>
            <a:r>
              <a:rPr lang="en-US" sz="2800" b="1">
                <a:solidFill>
                  <a:srgbClr val="C00000"/>
                </a:solidFill>
                <a:latin typeface="Arial" pitchFamily="34" charset="0"/>
                <a:cs typeface="Arial" pitchFamily="34" charset="0"/>
              </a:rPr>
              <a:t>14,08</a:t>
            </a:r>
            <a:r>
              <a:rPr lang="en-US" sz="2800" b="1">
                <a:latin typeface="Arial" pitchFamily="34" charset="0"/>
                <a:cs typeface="Arial" pitchFamily="34" charset="0"/>
              </a:rPr>
              <a:t> giây.</a:t>
            </a:r>
            <a:endParaRPr lang="vi-VN" sz="2800" b="1">
              <a:latin typeface="Arial" pitchFamily="34" charset="0"/>
              <a:cs typeface="Arial" pitchFamily="34" charset="0"/>
            </a:endParaRPr>
          </a:p>
        </p:txBody>
      </p:sp>
    </p:spTree>
    <p:extLst>
      <p:ext uri="{BB962C8B-B14F-4D97-AF65-F5344CB8AC3E}">
        <p14:creationId xmlns:p14="http://schemas.microsoft.com/office/powerpoint/2010/main" val="17347479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64697"/>
                                        </p:tgtEl>
                                        <p:attrNameLst>
                                          <p:attrName>style.visibility</p:attrName>
                                        </p:attrNameLst>
                                      </p:cBhvr>
                                      <p:to>
                                        <p:strVal val="visible"/>
                                      </p:to>
                                    </p:set>
                                    <p:animEffect transition="in" filter="wipe(left)">
                                      <p:cBhvr>
                                        <p:cTn id="11" dur="500"/>
                                        <p:tgtEl>
                                          <p:spTgt spid="66469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6" y="15949"/>
            <a:ext cx="8153216"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379412" y="457200"/>
            <a:ext cx="3085092" cy="523220"/>
          </a:xfrm>
          <a:prstGeom prst="rect">
            <a:avLst/>
          </a:prstGeom>
          <a:noFill/>
        </p:spPr>
        <p:txBody>
          <a:bodyPr wrap="square" rtlCol="0">
            <a:spAutoFit/>
          </a:bodyPr>
          <a:lstStyle/>
          <a:p>
            <a:r>
              <a:rPr lang="en-US" sz="2800" b="1">
                <a:solidFill>
                  <a:srgbClr val="C00000"/>
                </a:solidFill>
                <a:latin typeface="Arial" pitchFamily="34" charset="0"/>
                <a:cs typeface="Arial" pitchFamily="34" charset="0"/>
              </a:rPr>
              <a:t>2. Trung vị .</a:t>
            </a:r>
            <a:endParaRPr lang="vi-VN" b="1">
              <a:solidFill>
                <a:srgbClr val="C00000"/>
              </a:solidFill>
              <a:latin typeface="Arial" pitchFamily="34" charset="0"/>
              <a:cs typeface="Arial" pitchFamily="34" charset="0"/>
            </a:endParaRPr>
          </a:p>
        </p:txBody>
      </p:sp>
      <p:grpSp>
        <p:nvGrpSpPr>
          <p:cNvPr id="9" name="Group 8"/>
          <p:cNvGrpSpPr/>
          <p:nvPr/>
        </p:nvGrpSpPr>
        <p:grpSpPr>
          <a:xfrm>
            <a:off x="74612" y="1054297"/>
            <a:ext cx="12114212" cy="2046149"/>
            <a:chOff x="74612" y="1054297"/>
            <a:chExt cx="12114212" cy="2046149"/>
          </a:xfrm>
        </p:grpSpPr>
        <p:sp>
          <p:nvSpPr>
            <p:cNvPr id="41" name="Rounded Rectangle 40"/>
            <p:cNvSpPr/>
            <p:nvPr/>
          </p:nvSpPr>
          <p:spPr>
            <a:xfrm>
              <a:off x="1827212" y="1066800"/>
              <a:ext cx="10287000" cy="2033645"/>
            </a:xfrm>
            <a:prstGeom prst="roundRect">
              <a:avLst>
                <a:gd name="adj" fmla="val 3662"/>
              </a:avLst>
            </a:prstGeom>
            <a:gradFill flip="none" rotWithShape="1">
              <a:gsLst>
                <a:gs pos="0">
                  <a:srgbClr val="ABB3A9"/>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42" name="TextBox 41"/>
            <p:cNvSpPr txBox="1"/>
            <p:nvPr/>
          </p:nvSpPr>
          <p:spPr>
            <a:xfrm>
              <a:off x="1921957" y="1084510"/>
              <a:ext cx="10266867" cy="2015936"/>
            </a:xfrm>
            <a:prstGeom prst="rect">
              <a:avLst/>
            </a:prstGeom>
            <a:noFill/>
          </p:spPr>
          <p:txBody>
            <a:bodyPr wrap="square" rtlCol="0">
              <a:spAutoFit/>
            </a:bodyPr>
            <a:lstStyle/>
            <a:p>
              <a:r>
                <a:rPr lang="vi-VN" sz="2500" b="1">
                  <a:latin typeface="Arial" pitchFamily="34" charset="0"/>
                  <a:cs typeface="Arial" pitchFamily="34" charset="0"/>
                </a:rPr>
                <a:t>Một công ty nhỏ gồm 1 giám đốc và 5 nhân viên, thu nhập mỗi tháng của giám đốc là 20 triệu đồng, của nhân viên là 4 triệu đồng.</a:t>
              </a:r>
              <a:br>
                <a:rPr lang="en-US" sz="2500" b="1">
                  <a:latin typeface="Arial" pitchFamily="34" charset="0"/>
                  <a:cs typeface="Arial" pitchFamily="34" charset="0"/>
                </a:rPr>
              </a:br>
              <a:r>
                <a:rPr lang="en-US" sz="2500" b="1">
                  <a:latin typeface="Arial" pitchFamily="34" charset="0"/>
                  <a:cs typeface="Arial" pitchFamily="34" charset="0"/>
                </a:rPr>
                <a:t>a) Tính thu nhập trung bình của các thành viên trong công ty.</a:t>
              </a:r>
              <a:br>
                <a:rPr lang="en-US" sz="2500" b="1">
                  <a:latin typeface="Arial" pitchFamily="34" charset="0"/>
                  <a:cs typeface="Arial" pitchFamily="34" charset="0"/>
                </a:rPr>
              </a:br>
              <a:r>
                <a:rPr lang="vi-VN" sz="2500" b="1">
                  <a:latin typeface="Arial" pitchFamily="34" charset="0"/>
                  <a:cs typeface="Arial" pitchFamily="34" charset="0"/>
                </a:rPr>
                <a:t>b) Thu nhập trung bình có phản ánh đúng thu nhập của nhân viên trong công ty không?</a:t>
              </a:r>
            </a:p>
          </p:txBody>
        </p:sp>
        <p:grpSp>
          <p:nvGrpSpPr>
            <p:cNvPr id="44" name="Group 43"/>
            <p:cNvGrpSpPr/>
            <p:nvPr/>
          </p:nvGrpSpPr>
          <p:grpSpPr>
            <a:xfrm>
              <a:off x="74612" y="1054297"/>
              <a:ext cx="1688903" cy="1688903"/>
              <a:chOff x="276225" y="1031675"/>
              <a:chExt cx="1688903" cy="1688903"/>
            </a:xfrm>
          </p:grpSpPr>
          <p:pic>
            <p:nvPicPr>
              <p:cNvPr id="45" name="Picture 18"/>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1000"/>
                        </a14:imgEffect>
                      </a14:imgLayer>
                    </a14:imgProps>
                  </a:ext>
                  <a:ext uri="{28A0092B-C50C-407E-A947-70E740481C1C}">
                    <a14:useLocalDpi xmlns:a14="http://schemas.microsoft.com/office/drawing/2010/main" val="0"/>
                  </a:ext>
                </a:extLst>
              </a:blip>
              <a:srcRect/>
              <a:stretch>
                <a:fillRect/>
              </a:stretch>
            </p:blipFill>
            <p:spPr bwMode="auto">
              <a:xfrm>
                <a:off x="276225" y="1031675"/>
                <a:ext cx="1688903" cy="16889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9913" b="25799"/>
              <a:stretch/>
            </p:blipFill>
            <p:spPr bwMode="auto">
              <a:xfrm>
                <a:off x="428625" y="1390305"/>
                <a:ext cx="1295481" cy="34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794950" y="1523879"/>
                <a:ext cx="678967"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p>
            </p:txBody>
          </p:sp>
        </p:grpSp>
      </p:grpSp>
      <p:pic>
        <p:nvPicPr>
          <p:cNvPr id="48" name="Picture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7212" y="3138664"/>
            <a:ext cx="1525880" cy="363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593337" y="3640793"/>
            <a:ext cx="11139875" cy="523220"/>
          </a:xfrm>
          <a:prstGeom prst="rect">
            <a:avLst/>
          </a:prstGeom>
          <a:noFill/>
        </p:spPr>
        <p:txBody>
          <a:bodyPr wrap="square" rtlCol="0">
            <a:spAutoFit/>
          </a:bodyPr>
          <a:lstStyle/>
          <a:p>
            <a:r>
              <a:rPr lang="en-US" sz="2800" b="1">
                <a:latin typeface="Arial" pitchFamily="34" charset="0"/>
                <a:cs typeface="Arial" pitchFamily="34" charset="0"/>
              </a:rPr>
              <a:t>a) Thu nhập trung bình của các thành viên trong công ty là:</a:t>
            </a:r>
          </a:p>
        </p:txBody>
      </p:sp>
      <p:grpSp>
        <p:nvGrpSpPr>
          <p:cNvPr id="5" name="Group 4"/>
          <p:cNvGrpSpPr/>
          <p:nvPr/>
        </p:nvGrpSpPr>
        <p:grpSpPr>
          <a:xfrm>
            <a:off x="3046412" y="4164013"/>
            <a:ext cx="6934200" cy="1017587"/>
            <a:chOff x="3046412" y="4164013"/>
            <a:chExt cx="6934200" cy="1017587"/>
          </a:xfrm>
        </p:grpSpPr>
        <p:graphicFrame>
          <p:nvGraphicFramePr>
            <p:cNvPr id="2" name="Object 1"/>
            <p:cNvGraphicFramePr>
              <a:graphicFrameLocks noChangeAspect="1"/>
            </p:cNvGraphicFramePr>
            <p:nvPr>
              <p:extLst>
                <p:ext uri="{D42A27DB-BD31-4B8C-83A1-F6EECF244321}">
                  <p14:modId xmlns:p14="http://schemas.microsoft.com/office/powerpoint/2010/main" val="3372697432"/>
                </p:ext>
              </p:extLst>
            </p:nvPr>
          </p:nvGraphicFramePr>
          <p:xfrm>
            <a:off x="3046412" y="4164013"/>
            <a:ext cx="4845050" cy="1017587"/>
          </p:xfrm>
          <a:graphic>
            <a:graphicData uri="http://schemas.openxmlformats.org/presentationml/2006/ole">
              <mc:AlternateContent xmlns:mc="http://schemas.openxmlformats.org/markup-compatibility/2006">
                <mc:Choice xmlns:v="urn:schemas-microsoft-com:vml" Requires="v">
                  <p:oleObj name="Equation" r:id="rId8" imgW="1866600" imgH="393480" progId="Equation.DSMT4">
                    <p:embed/>
                  </p:oleObj>
                </mc:Choice>
                <mc:Fallback>
                  <p:oleObj name="Equation" r:id="rId8" imgW="1866600" imgH="393480" progId="Equation.DSMT4">
                    <p:embed/>
                    <p:pic>
                      <p:nvPicPr>
                        <p:cNvPr id="0" name=""/>
                        <p:cNvPicPr>
                          <a:picLocks noChangeAspect="1" noChangeArrowheads="1"/>
                        </p:cNvPicPr>
                        <p:nvPr/>
                      </p:nvPicPr>
                      <p:blipFill>
                        <a:blip r:embed="rId9"/>
                        <a:srcRect/>
                        <a:stretch>
                          <a:fillRect/>
                        </a:stretch>
                      </p:blipFill>
                      <p:spPr bwMode="auto">
                        <a:xfrm>
                          <a:off x="3046412" y="4164013"/>
                          <a:ext cx="484505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0" name="TextBox 49"/>
            <p:cNvSpPr txBox="1"/>
            <p:nvPr/>
          </p:nvSpPr>
          <p:spPr>
            <a:xfrm>
              <a:off x="7923212" y="4384357"/>
              <a:ext cx="2057400" cy="492443"/>
            </a:xfrm>
            <a:prstGeom prst="rect">
              <a:avLst/>
            </a:prstGeom>
            <a:noFill/>
          </p:spPr>
          <p:txBody>
            <a:bodyPr wrap="square" rtlCol="0">
              <a:spAutoFit/>
            </a:bodyPr>
            <a:lstStyle/>
            <a:p>
              <a:r>
                <a:rPr lang="en-US" sz="2600" b="1">
                  <a:latin typeface="Arial" pitchFamily="34" charset="0"/>
                  <a:cs typeface="Arial" pitchFamily="34" charset="0"/>
                </a:rPr>
                <a:t>(triệu đồng)</a:t>
              </a:r>
              <a:endParaRPr lang="vi-VN" sz="2600" b="1">
                <a:latin typeface="Arial" pitchFamily="34" charset="0"/>
                <a:cs typeface="Arial" pitchFamily="34" charset="0"/>
              </a:endParaRPr>
            </a:p>
          </p:txBody>
        </p:sp>
      </p:grpSp>
      <p:sp>
        <p:nvSpPr>
          <p:cNvPr id="51" name="TextBox 50"/>
          <p:cNvSpPr txBox="1"/>
          <p:nvPr/>
        </p:nvSpPr>
        <p:spPr>
          <a:xfrm>
            <a:off x="593337" y="5089029"/>
            <a:ext cx="11139875" cy="892552"/>
          </a:xfrm>
          <a:prstGeom prst="rect">
            <a:avLst/>
          </a:prstGeom>
          <a:noFill/>
        </p:spPr>
        <p:txBody>
          <a:bodyPr wrap="square" rtlCol="0">
            <a:spAutoFit/>
          </a:bodyPr>
          <a:lstStyle/>
          <a:p>
            <a:r>
              <a:rPr lang="vi-VN" sz="2600" b="1" dirty="0">
                <a:latin typeface="Arial" pitchFamily="34" charset="0"/>
                <a:cs typeface="Arial" pitchFamily="34" charset="0"/>
              </a:rPr>
              <a:t>b) Thu nhập trung bình này không phản ánh đúng thu nhập của các thành viên trong công ty.</a:t>
            </a:r>
          </a:p>
        </p:txBody>
      </p:sp>
    </p:spTree>
    <p:extLst>
      <p:ext uri="{BB962C8B-B14F-4D97-AF65-F5344CB8AC3E}">
        <p14:creationId xmlns:p14="http://schemas.microsoft.com/office/powerpoint/2010/main" val="26310459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500"/>
                                        <p:tgtEl>
                                          <p:spTgt spid="49"/>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6" y="15949"/>
            <a:ext cx="8153216"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379412" y="457200"/>
            <a:ext cx="3085092" cy="523220"/>
          </a:xfrm>
          <a:prstGeom prst="rect">
            <a:avLst/>
          </a:prstGeom>
          <a:noFill/>
        </p:spPr>
        <p:txBody>
          <a:bodyPr wrap="square" rtlCol="0">
            <a:spAutoFit/>
          </a:bodyPr>
          <a:lstStyle/>
          <a:p>
            <a:r>
              <a:rPr lang="en-US" sz="2800" b="1">
                <a:solidFill>
                  <a:srgbClr val="C00000"/>
                </a:solidFill>
                <a:latin typeface="Arial" pitchFamily="34" charset="0"/>
                <a:cs typeface="Arial" pitchFamily="34" charset="0"/>
              </a:rPr>
              <a:t>2. Trung vị .</a:t>
            </a:r>
            <a:endParaRPr lang="vi-VN" b="1">
              <a:solidFill>
                <a:srgbClr val="C00000"/>
              </a:solidFill>
              <a:latin typeface="Arial" pitchFamily="34" charset="0"/>
              <a:cs typeface="Arial" pitchFamily="34" charset="0"/>
            </a:endParaRPr>
          </a:p>
        </p:txBody>
      </p:sp>
      <p:grpSp>
        <p:nvGrpSpPr>
          <p:cNvPr id="52" name="Group 51"/>
          <p:cNvGrpSpPr/>
          <p:nvPr/>
        </p:nvGrpSpPr>
        <p:grpSpPr>
          <a:xfrm>
            <a:off x="379411" y="2133600"/>
            <a:ext cx="11809413" cy="4419600"/>
            <a:chOff x="379412" y="1126197"/>
            <a:chExt cx="11353800" cy="2836203"/>
          </a:xfrm>
        </p:grpSpPr>
        <p:sp>
          <p:nvSpPr>
            <p:cNvPr id="53" name="Rounded Rectangle 52"/>
            <p:cNvSpPr/>
            <p:nvPr/>
          </p:nvSpPr>
          <p:spPr>
            <a:xfrm>
              <a:off x="379412" y="1126197"/>
              <a:ext cx="11353800" cy="2836203"/>
            </a:xfrm>
            <a:prstGeom prst="roundRect">
              <a:avLst>
                <a:gd name="adj" fmla="val 3585"/>
              </a:avLst>
            </a:prstGeom>
            <a:blipFill dpi="0" rotWithShape="1">
              <a:blip r:embed="rId4">
                <a:extLst>
                  <a:ext uri="{28A0092B-C50C-407E-A947-70E740481C1C}">
                    <a14:useLocalDpi xmlns:a14="http://schemas.microsoft.com/office/drawing/2010/main" val="0"/>
                  </a:ext>
                </a:extLst>
              </a:blip>
              <a:srcRect/>
              <a:stretch>
                <a:fillRect/>
              </a:stretch>
            </a:blip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455613" y="1143000"/>
              <a:ext cx="11277599" cy="780130"/>
            </a:xfrm>
            <a:prstGeom prst="rect">
              <a:avLst/>
            </a:prstGeom>
            <a:noFill/>
          </p:spPr>
          <p:txBody>
            <a:bodyPr wrap="square" rtlCol="0">
              <a:spAutoFit/>
            </a:bodyPr>
            <a:lstStyle/>
            <a:p>
              <a:pPr marL="457200" indent="-457200">
                <a:buFont typeface="Wingdings" pitchFamily="2" charset="2"/>
                <a:buChar char="v"/>
              </a:pPr>
              <a:r>
                <a:rPr lang="en-US" sz="2800" b="1" dirty="0" err="1">
                  <a:latin typeface="Arial" pitchFamily="34" charset="0"/>
                  <a:cs typeface="Arial" pitchFamily="34" charset="0"/>
                </a:rPr>
                <a:t>Để</a:t>
              </a:r>
              <a:r>
                <a:rPr lang="en-US" sz="2800" b="1" dirty="0">
                  <a:latin typeface="Arial" pitchFamily="34" charset="0"/>
                  <a:cs typeface="Arial" pitchFamily="34" charset="0"/>
                </a:rPr>
                <a:t> </a:t>
              </a:r>
              <a:r>
                <a:rPr lang="en-US" sz="2800" b="1" dirty="0" err="1">
                  <a:latin typeface="Arial" pitchFamily="34" charset="0"/>
                  <a:cs typeface="Arial" pitchFamily="34" charset="0"/>
                </a:rPr>
                <a:t>tìm</a:t>
              </a:r>
              <a:r>
                <a:rPr lang="en-US" sz="2800" b="1" dirty="0">
                  <a:latin typeface="Arial" pitchFamily="34" charset="0"/>
                  <a:cs typeface="Arial" pitchFamily="34" charset="0"/>
                </a:rPr>
                <a:t> </a:t>
              </a:r>
              <a:r>
                <a:rPr lang="en-US" sz="2800" b="1" dirty="0" err="1">
                  <a:solidFill>
                    <a:srgbClr val="C00000"/>
                  </a:solidFill>
                  <a:latin typeface="Arial" pitchFamily="34" charset="0"/>
                  <a:cs typeface="Arial" pitchFamily="34" charset="0"/>
                </a:rPr>
                <a:t>trung</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vị</a:t>
              </a:r>
              <a:r>
                <a:rPr lang="en-US" sz="2800" b="1" dirty="0">
                  <a:solidFill>
                    <a:srgbClr val="C00000"/>
                  </a:solidFill>
                  <a:latin typeface="Arial" pitchFamily="34" charset="0"/>
                  <a:cs typeface="Arial" pitchFamily="34" charset="0"/>
                </a:rPr>
                <a:t> </a:t>
              </a:r>
              <a:r>
                <a:rPr lang="vi-VN" sz="2800" b="1" dirty="0">
                  <a:latin typeface="Arial" pitchFamily="34" charset="0"/>
                  <a:cs typeface="Arial" pitchFamily="34" charset="0"/>
                </a:rPr>
                <a:t>(kí hiệu Me) c</a:t>
              </a:r>
              <a:r>
                <a:rPr lang="en-US" sz="2800" b="1" dirty="0" err="1">
                  <a:latin typeface="Arial" pitchFamily="34" charset="0"/>
                  <a:cs typeface="Arial" pitchFamily="34" charset="0"/>
                </a:rPr>
                <a:t>ủa</a:t>
              </a:r>
              <a:r>
                <a:rPr lang="en-US" sz="2800" b="1" dirty="0">
                  <a:latin typeface="Arial" pitchFamily="34" charset="0"/>
                  <a:cs typeface="Arial" pitchFamily="34" charset="0"/>
                </a:rPr>
                <a:t> </a:t>
              </a:r>
              <a:r>
                <a:rPr lang="en-US" sz="2800" b="1" dirty="0" err="1">
                  <a:latin typeface="Arial" pitchFamily="34" charset="0"/>
                  <a:cs typeface="Arial" pitchFamily="34" charset="0"/>
                </a:rPr>
                <a:t>một</a:t>
              </a:r>
              <a:r>
                <a:rPr lang="en-US" sz="2800" b="1" dirty="0">
                  <a:latin typeface="Arial" pitchFamily="34" charset="0"/>
                  <a:cs typeface="Arial" pitchFamily="34" charset="0"/>
                </a:rPr>
                <a:t> </a:t>
              </a:r>
              <a:r>
                <a:rPr lang="en-US" sz="2800" b="1" dirty="0" err="1">
                  <a:latin typeface="Arial" pitchFamily="34" charset="0"/>
                  <a:cs typeface="Arial" pitchFamily="34" charset="0"/>
                </a:rPr>
                <a:t>mẫu</a:t>
              </a:r>
              <a:r>
                <a:rPr lang="en-US" sz="2800" b="1" dirty="0">
                  <a:latin typeface="Arial" pitchFamily="34" charset="0"/>
                  <a:cs typeface="Arial" pitchFamily="34" charset="0"/>
                </a:rPr>
                <a:t> </a:t>
              </a:r>
              <a:r>
                <a:rPr lang="en-US" sz="2800" b="1" dirty="0" err="1">
                  <a:latin typeface="Arial" pitchFamily="34" charset="0"/>
                  <a:cs typeface="Arial" pitchFamily="34" charset="0"/>
                </a:rPr>
                <a:t>số</a:t>
              </a:r>
              <a:r>
                <a:rPr lang="en-US" sz="2800" b="1" dirty="0">
                  <a:latin typeface="Arial" pitchFamily="34" charset="0"/>
                  <a:cs typeface="Arial" pitchFamily="34" charset="0"/>
                </a:rPr>
                <a:t> </a:t>
              </a:r>
              <a:r>
                <a:rPr lang="en-US" sz="2800" b="1" dirty="0" err="1">
                  <a:latin typeface="Arial" pitchFamily="34" charset="0"/>
                  <a:cs typeface="Arial" pitchFamily="34" charset="0"/>
                </a:rPr>
                <a:t>liệu</a:t>
              </a:r>
              <a:r>
                <a:rPr lang="vi-VN" sz="2800" b="1" dirty="0">
                  <a:latin typeface="Arial" pitchFamily="34" charset="0"/>
                  <a:cs typeface="Arial" pitchFamily="34" charset="0"/>
                </a:rPr>
                <a:t> có n số liệu</a:t>
              </a:r>
              <a:r>
                <a:rPr lang="en-US" sz="2800" b="1" dirty="0">
                  <a:latin typeface="Arial" pitchFamily="34" charset="0"/>
                  <a:cs typeface="Arial" pitchFamily="34" charset="0"/>
                </a:rPr>
                <a:t>, ta </a:t>
              </a:r>
              <a:r>
                <a:rPr lang="en-US" sz="2800" b="1" dirty="0" err="1">
                  <a:latin typeface="Arial" pitchFamily="34" charset="0"/>
                  <a:cs typeface="Arial" pitchFamily="34" charset="0"/>
                </a:rPr>
                <a:t>thực</a:t>
              </a:r>
              <a:r>
                <a:rPr lang="en-US" sz="2800" b="1" dirty="0">
                  <a:latin typeface="Arial" pitchFamily="34" charset="0"/>
                  <a:cs typeface="Arial" pitchFamily="34" charset="0"/>
                </a:rPr>
                <a:t> </a:t>
              </a:r>
              <a:r>
                <a:rPr lang="vi-VN" sz="2800" b="1" dirty="0">
                  <a:latin typeface="Arial" pitchFamily="34" charset="0"/>
                  <a:cs typeface="Arial" pitchFamily="34" charset="0"/>
                </a:rPr>
                <a:t>hiện:</a:t>
              </a:r>
            </a:p>
          </p:txBody>
        </p:sp>
      </p:grpSp>
      <p:sp>
        <p:nvSpPr>
          <p:cNvPr id="56" name="TextBox 55"/>
          <p:cNvSpPr txBox="1"/>
          <p:nvPr/>
        </p:nvSpPr>
        <p:spPr>
          <a:xfrm>
            <a:off x="531812" y="3058180"/>
            <a:ext cx="11201400" cy="523220"/>
          </a:xfrm>
          <a:prstGeom prst="rect">
            <a:avLst/>
          </a:prstGeom>
          <a:noFill/>
        </p:spPr>
        <p:txBody>
          <a:bodyPr wrap="square" rtlCol="0">
            <a:spAutoFit/>
          </a:bodyPr>
          <a:lstStyle/>
          <a:p>
            <a:pPr marL="457200" indent="-457200">
              <a:buFont typeface="Arial" pitchFamily="34" charset="0"/>
              <a:buChar char="•"/>
            </a:pPr>
            <a:r>
              <a:rPr lang="en-US" sz="2800" b="1" dirty="0" err="1">
                <a:latin typeface="Arial" pitchFamily="34" charset="0"/>
                <a:cs typeface="Arial" pitchFamily="34" charset="0"/>
              </a:rPr>
              <a:t>Sắp</a:t>
            </a:r>
            <a:r>
              <a:rPr lang="en-US" sz="2800" b="1" dirty="0">
                <a:latin typeface="Arial" pitchFamily="34" charset="0"/>
                <a:cs typeface="Arial" pitchFamily="34" charset="0"/>
              </a:rPr>
              <a:t> </a:t>
            </a:r>
            <a:r>
              <a:rPr lang="en-US" sz="2800" b="1" dirty="0" err="1">
                <a:latin typeface="Arial" pitchFamily="34" charset="0"/>
                <a:cs typeface="Arial" pitchFamily="34" charset="0"/>
              </a:rPr>
              <a:t>xếp</a:t>
            </a:r>
            <a:r>
              <a:rPr lang="en-US" sz="2800" b="1" dirty="0">
                <a:latin typeface="Arial" pitchFamily="34" charset="0"/>
                <a:cs typeface="Arial" pitchFamily="34" charset="0"/>
              </a:rPr>
              <a:t> </a:t>
            </a:r>
            <a:r>
              <a:rPr lang="en-US" sz="2800" b="1" dirty="0" err="1">
                <a:latin typeface="Arial" pitchFamily="34" charset="0"/>
                <a:cs typeface="Arial" pitchFamily="34" charset="0"/>
              </a:rPr>
              <a:t>các</a:t>
            </a:r>
            <a:r>
              <a:rPr lang="en-US" sz="2800" b="1" dirty="0">
                <a:latin typeface="Arial" pitchFamily="34" charset="0"/>
                <a:cs typeface="Arial" pitchFamily="34" charset="0"/>
              </a:rPr>
              <a:t> </a:t>
            </a:r>
            <a:r>
              <a:rPr lang="en-US" sz="2800" b="1" dirty="0" err="1">
                <a:latin typeface="Arial" pitchFamily="34" charset="0"/>
                <a:cs typeface="Arial" pitchFamily="34" charset="0"/>
              </a:rPr>
              <a:t>giá</a:t>
            </a:r>
            <a:r>
              <a:rPr lang="en-US" sz="2800" b="1" dirty="0">
                <a:latin typeface="Arial" pitchFamily="34" charset="0"/>
                <a:cs typeface="Arial" pitchFamily="34" charset="0"/>
              </a:rPr>
              <a:t> </a:t>
            </a:r>
            <a:r>
              <a:rPr lang="en-US" sz="2800" b="1" dirty="0" err="1">
                <a:latin typeface="Arial" pitchFamily="34" charset="0"/>
                <a:cs typeface="Arial" pitchFamily="34" charset="0"/>
              </a:rPr>
              <a:t>trị</a:t>
            </a:r>
            <a:r>
              <a:rPr lang="en-US" sz="2800" b="1" dirty="0">
                <a:latin typeface="Arial" pitchFamily="34" charset="0"/>
                <a:cs typeface="Arial" pitchFamily="34" charset="0"/>
              </a:rPr>
              <a:t> </a:t>
            </a:r>
            <a:r>
              <a:rPr lang="en-US" sz="2800" b="1" dirty="0" err="1">
                <a:latin typeface="Arial" pitchFamily="34" charset="0"/>
                <a:cs typeface="Arial" pitchFamily="34" charset="0"/>
              </a:rPr>
              <a:t>trong</a:t>
            </a:r>
            <a:r>
              <a:rPr lang="en-US" sz="2800" b="1" dirty="0">
                <a:latin typeface="Arial" pitchFamily="34" charset="0"/>
                <a:cs typeface="Arial" pitchFamily="34" charset="0"/>
              </a:rPr>
              <a:t> </a:t>
            </a:r>
            <a:r>
              <a:rPr lang="en-US" sz="2800" b="1" dirty="0" err="1">
                <a:latin typeface="Arial" pitchFamily="34" charset="0"/>
                <a:cs typeface="Arial" pitchFamily="34" charset="0"/>
              </a:rPr>
              <a:t>mẫu</a:t>
            </a:r>
            <a:r>
              <a:rPr lang="en-US" sz="2800" b="1" dirty="0">
                <a:latin typeface="Arial" pitchFamily="34" charset="0"/>
                <a:cs typeface="Arial" pitchFamily="34" charset="0"/>
              </a:rPr>
              <a:t> </a:t>
            </a:r>
            <a:r>
              <a:rPr lang="en-US" sz="2800" b="1" dirty="0" err="1">
                <a:latin typeface="Arial" pitchFamily="34" charset="0"/>
                <a:cs typeface="Arial" pitchFamily="34" charset="0"/>
              </a:rPr>
              <a:t>số</a:t>
            </a:r>
            <a:r>
              <a:rPr lang="en-US" sz="2800" b="1" dirty="0">
                <a:latin typeface="Arial" pitchFamily="34" charset="0"/>
                <a:cs typeface="Arial" pitchFamily="34" charset="0"/>
              </a:rPr>
              <a:t> </a:t>
            </a:r>
            <a:r>
              <a:rPr lang="en-US" sz="2800" b="1" dirty="0" err="1">
                <a:latin typeface="Arial" pitchFamily="34" charset="0"/>
                <a:cs typeface="Arial" pitchFamily="34" charset="0"/>
              </a:rPr>
              <a:t>liệu</a:t>
            </a:r>
            <a:r>
              <a:rPr lang="en-US" sz="2800" b="1" dirty="0">
                <a:latin typeface="Arial" pitchFamily="34" charset="0"/>
                <a:cs typeface="Arial" pitchFamily="34" charset="0"/>
              </a:rPr>
              <a:t> </a:t>
            </a:r>
            <a:r>
              <a:rPr lang="en-US" sz="2800" b="1" dirty="0" err="1">
                <a:latin typeface="Arial" pitchFamily="34" charset="0"/>
                <a:cs typeface="Arial" pitchFamily="34" charset="0"/>
              </a:rPr>
              <a:t>theo</a:t>
            </a:r>
            <a:r>
              <a:rPr lang="en-US" sz="2800" b="1" dirty="0">
                <a:latin typeface="Arial" pitchFamily="34" charset="0"/>
                <a:cs typeface="Arial" pitchFamily="34" charset="0"/>
              </a:rPr>
              <a:t> </a:t>
            </a:r>
            <a:r>
              <a:rPr lang="en-US" sz="2800" b="1" dirty="0" err="1">
                <a:latin typeface="Arial" pitchFamily="34" charset="0"/>
                <a:cs typeface="Arial" pitchFamily="34" charset="0"/>
              </a:rPr>
              <a:t>thứ</a:t>
            </a:r>
            <a:r>
              <a:rPr lang="en-US" sz="2800" b="1" dirty="0">
                <a:latin typeface="Arial" pitchFamily="34" charset="0"/>
                <a:cs typeface="Arial" pitchFamily="34" charset="0"/>
              </a:rPr>
              <a:t> </a:t>
            </a:r>
            <a:r>
              <a:rPr lang="en-US" sz="2800" b="1" dirty="0" err="1">
                <a:latin typeface="Arial" pitchFamily="34" charset="0"/>
                <a:cs typeface="Arial" pitchFamily="34" charset="0"/>
              </a:rPr>
              <a:t>tự</a:t>
            </a:r>
            <a:r>
              <a:rPr lang="en-US" sz="2800" b="1" dirty="0">
                <a:latin typeface="Arial" pitchFamily="34" charset="0"/>
                <a:cs typeface="Arial" pitchFamily="34" charset="0"/>
              </a:rPr>
              <a:t> </a:t>
            </a:r>
            <a:r>
              <a:rPr lang="en-US" sz="2800" b="1" dirty="0" err="1">
                <a:latin typeface="Arial" pitchFamily="34" charset="0"/>
                <a:cs typeface="Arial" pitchFamily="34" charset="0"/>
              </a:rPr>
              <a:t>không</a:t>
            </a:r>
            <a:r>
              <a:rPr lang="en-US" sz="2800" b="1" dirty="0">
                <a:latin typeface="Arial" pitchFamily="34" charset="0"/>
                <a:cs typeface="Arial" pitchFamily="34" charset="0"/>
              </a:rPr>
              <a:t> </a:t>
            </a:r>
            <a:r>
              <a:rPr lang="en-US" sz="2800" b="1" dirty="0" err="1">
                <a:latin typeface="Arial" pitchFamily="34" charset="0"/>
                <a:cs typeface="Arial" pitchFamily="34" charset="0"/>
              </a:rPr>
              <a:t>giảm</a:t>
            </a:r>
            <a:endParaRPr lang="vi-VN" sz="2800" b="1" dirty="0">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57" name="TextBox 56"/>
              <p:cNvSpPr txBox="1"/>
              <p:nvPr/>
            </p:nvSpPr>
            <p:spPr>
              <a:xfrm>
                <a:off x="531812" y="3733800"/>
                <a:ext cx="10287000" cy="2567562"/>
              </a:xfrm>
              <a:prstGeom prst="rect">
                <a:avLst/>
              </a:prstGeom>
              <a:noFill/>
            </p:spPr>
            <p:txBody>
              <a:bodyPr wrap="square" rtlCol="0">
                <a:spAutoFit/>
              </a:bodyPr>
              <a:lstStyle/>
              <a:p>
                <a:pPr marL="457200" indent="-457200">
                  <a:buFont typeface="Arial" pitchFamily="34" charset="0"/>
                  <a:buChar char="•"/>
                </a:pPr>
                <a:r>
                  <a:rPr lang="en-US" sz="2800" b="1" dirty="0">
                    <a:latin typeface="Arial" pitchFamily="34" charset="0"/>
                    <a:cs typeface="Arial" pitchFamily="34" charset="0"/>
                  </a:rPr>
                  <a:t>Nếu</a:t>
                </a:r>
                <a:r>
                  <a:rPr lang="vi-VN" sz="2800" b="1" dirty="0">
                    <a:latin typeface="Arial" pitchFamily="34" charset="0"/>
                    <a:cs typeface="Arial" pitchFamily="34" charset="0"/>
                  </a:rPr>
                  <a:t> n</a:t>
                </a:r>
                <a:r>
                  <a:rPr lang="en-US" sz="2800" b="1" dirty="0">
                    <a:latin typeface="Arial" pitchFamily="34" charset="0"/>
                    <a:cs typeface="Arial" pitchFamily="34" charset="0"/>
                  </a:rPr>
                  <a:t> </a:t>
                </a:r>
                <a:r>
                  <a:rPr lang="en-US" sz="2800" b="1" dirty="0" err="1">
                    <a:latin typeface="Arial" pitchFamily="34" charset="0"/>
                    <a:cs typeface="Arial" pitchFamily="34" charset="0"/>
                  </a:rPr>
                  <a:t>là</a:t>
                </a:r>
                <a:r>
                  <a:rPr lang="en-US" sz="2800" b="1" dirty="0">
                    <a:latin typeface="Arial" pitchFamily="34" charset="0"/>
                    <a:cs typeface="Arial" pitchFamily="34" charset="0"/>
                  </a:rPr>
                  <a:t> </a:t>
                </a:r>
                <a:r>
                  <a:rPr lang="en-US" sz="2800" b="1" dirty="0" err="1">
                    <a:latin typeface="Arial" pitchFamily="34" charset="0"/>
                    <a:cs typeface="Arial" pitchFamily="34" charset="0"/>
                  </a:rPr>
                  <a:t>số</a:t>
                </a:r>
                <a:r>
                  <a:rPr lang="en-US" sz="2800" b="1" dirty="0">
                    <a:latin typeface="Arial" pitchFamily="34" charset="0"/>
                    <a:cs typeface="Arial" pitchFamily="34" charset="0"/>
                  </a:rPr>
                  <a:t> </a:t>
                </a:r>
                <a:r>
                  <a:rPr lang="en-US" sz="2800" b="1" dirty="0" err="1">
                    <a:latin typeface="Arial" pitchFamily="34" charset="0"/>
                    <a:cs typeface="Arial" pitchFamily="34" charset="0"/>
                  </a:rPr>
                  <a:t>lẻ</a:t>
                </a:r>
                <a:r>
                  <a:rPr lang="en-US" sz="2800" b="1" dirty="0">
                    <a:latin typeface="Arial" pitchFamily="34" charset="0"/>
                    <a:cs typeface="Arial" pitchFamily="34" charset="0"/>
                  </a:rPr>
                  <a:t> </a:t>
                </a:r>
                <a:r>
                  <a:rPr lang="en-US" sz="2800" b="1" dirty="0" err="1">
                    <a:latin typeface="Arial" pitchFamily="34" charset="0"/>
                    <a:cs typeface="Arial" pitchFamily="34" charset="0"/>
                  </a:rPr>
                  <a:t>thì</a:t>
                </a:r>
                <a:r>
                  <a:rPr lang="en-US" sz="2800" b="1" dirty="0">
                    <a:latin typeface="Arial" pitchFamily="34" charset="0"/>
                    <a:cs typeface="Arial" pitchFamily="34" charset="0"/>
                  </a:rPr>
                  <a:t> </a:t>
                </a:r>
                <a:r>
                  <a:rPr lang="en-US" sz="2800" b="1" dirty="0" err="1">
                    <a:latin typeface="Arial" pitchFamily="34" charset="0"/>
                    <a:cs typeface="Arial" pitchFamily="34" charset="0"/>
                  </a:rPr>
                  <a:t>giá</a:t>
                </a:r>
                <a:r>
                  <a:rPr lang="en-US" sz="2800" b="1" dirty="0">
                    <a:latin typeface="Arial" pitchFamily="34" charset="0"/>
                    <a:cs typeface="Arial" pitchFamily="34" charset="0"/>
                  </a:rPr>
                  <a:t> </a:t>
                </a:r>
                <a:r>
                  <a:rPr lang="en-US" sz="2800" b="1" dirty="0" err="1">
                    <a:latin typeface="Arial" pitchFamily="34" charset="0"/>
                    <a:cs typeface="Arial" pitchFamily="34" charset="0"/>
                  </a:rPr>
                  <a:t>trị</a:t>
                </a:r>
                <a:r>
                  <a:rPr lang="en-US" sz="2800" b="1" dirty="0">
                    <a:latin typeface="Arial" pitchFamily="34" charset="0"/>
                    <a:cs typeface="Arial" pitchFamily="34" charset="0"/>
                  </a:rPr>
                  <a:t> </a:t>
                </a:r>
                <a:r>
                  <a:rPr lang="en-US" sz="2800" b="1" dirty="0" err="1">
                    <a:latin typeface="Arial" pitchFamily="34" charset="0"/>
                    <a:cs typeface="Arial" pitchFamily="34" charset="0"/>
                  </a:rPr>
                  <a:t>chính</a:t>
                </a:r>
                <a:r>
                  <a:rPr lang="en-US" sz="2800" b="1" dirty="0">
                    <a:latin typeface="Arial" pitchFamily="34" charset="0"/>
                    <a:cs typeface="Arial" pitchFamily="34" charset="0"/>
                  </a:rPr>
                  <a:t> </a:t>
                </a:r>
                <a:r>
                  <a:rPr lang="en-US" sz="2800" b="1" dirty="0" err="1">
                    <a:latin typeface="Arial" pitchFamily="34" charset="0"/>
                    <a:cs typeface="Arial" pitchFamily="34" charset="0"/>
                  </a:rPr>
                  <a:t>giữa</a:t>
                </a:r>
                <a:r>
                  <a:rPr lang="en-US" sz="2800" b="1" dirty="0">
                    <a:latin typeface="Arial" pitchFamily="34" charset="0"/>
                    <a:cs typeface="Arial" pitchFamily="34" charset="0"/>
                  </a:rPr>
                  <a:t> </a:t>
                </a:r>
                <a:r>
                  <a:rPr lang="en-US" sz="2800" b="1" dirty="0" err="1">
                    <a:latin typeface="Arial" pitchFamily="34" charset="0"/>
                    <a:cs typeface="Arial" pitchFamily="34" charset="0"/>
                  </a:rPr>
                  <a:t>của</a:t>
                </a:r>
                <a:r>
                  <a:rPr lang="en-US" sz="2800" b="1" dirty="0">
                    <a:latin typeface="Arial" pitchFamily="34" charset="0"/>
                    <a:cs typeface="Arial" pitchFamily="34" charset="0"/>
                  </a:rPr>
                  <a:t> </a:t>
                </a:r>
                <a:r>
                  <a:rPr lang="en-US" sz="2800" b="1" dirty="0" err="1">
                    <a:latin typeface="Arial" pitchFamily="34" charset="0"/>
                    <a:cs typeface="Arial" pitchFamily="34" charset="0"/>
                  </a:rPr>
                  <a:t>mẫu</a:t>
                </a:r>
                <a:r>
                  <a:rPr lang="en-US" sz="2800" b="1" dirty="0">
                    <a:latin typeface="Arial" pitchFamily="34" charset="0"/>
                    <a:cs typeface="Arial" pitchFamily="34" charset="0"/>
                  </a:rPr>
                  <a:t> </a:t>
                </a:r>
                <a:r>
                  <a:rPr lang="en-US" sz="2800" b="1" dirty="0" err="1">
                    <a:latin typeface="Arial" pitchFamily="34" charset="0"/>
                    <a:cs typeface="Arial" pitchFamily="34" charset="0"/>
                  </a:rPr>
                  <a:t>là</a:t>
                </a:r>
                <a:r>
                  <a:rPr lang="en-US" sz="2800" b="1" dirty="0">
                    <a:latin typeface="Arial" pitchFamily="34" charset="0"/>
                    <a:cs typeface="Arial" pitchFamily="34" charset="0"/>
                  </a:rPr>
                  <a:t> </a:t>
                </a:r>
                <a:r>
                  <a:rPr lang="en-US" sz="2800" b="1" dirty="0" err="1">
                    <a:latin typeface="Arial" pitchFamily="34" charset="0"/>
                    <a:cs typeface="Arial" pitchFamily="34" charset="0"/>
                  </a:rPr>
                  <a:t>trung</a:t>
                </a:r>
                <a:r>
                  <a:rPr lang="en-US" sz="2800" b="1" dirty="0">
                    <a:latin typeface="Arial" pitchFamily="34" charset="0"/>
                    <a:cs typeface="Arial" pitchFamily="34" charset="0"/>
                  </a:rPr>
                  <a:t> </a:t>
                </a:r>
                <a:r>
                  <a:rPr lang="en-US" sz="2800" b="1" dirty="0" err="1">
                    <a:latin typeface="Arial" pitchFamily="34" charset="0"/>
                    <a:cs typeface="Arial" pitchFamily="34" charset="0"/>
                  </a:rPr>
                  <a:t>vị</a:t>
                </a:r>
                <a:r>
                  <a:rPr lang="vi-VN" sz="2800" b="1" dirty="0">
                    <a:latin typeface="Arial" pitchFamily="34" charset="0"/>
                    <a:cs typeface="Arial" pitchFamily="34" charset="0"/>
                  </a:rPr>
                  <a:t> (vị trí chính giữa của msl là </a:t>
                </a:r>
                <a14:m>
                  <m:oMath xmlns:m="http://schemas.openxmlformats.org/officeDocument/2006/math">
                    <m:f>
                      <m:fPr>
                        <m:ctrlPr>
                          <a:rPr lang="vi-VN" sz="2800" b="1" i="1" smtClean="0">
                            <a:solidFill>
                              <a:srgbClr val="FF0000"/>
                            </a:solidFill>
                            <a:latin typeface="Cambria Math" panose="02040503050406030204" pitchFamily="18" charset="0"/>
                            <a:cs typeface="Arial" pitchFamily="34" charset="0"/>
                          </a:rPr>
                        </m:ctrlPr>
                      </m:fPr>
                      <m:num>
                        <m:r>
                          <m:rPr>
                            <m:sty m:val="p"/>
                          </m:rPr>
                          <a:rPr lang="vi-VN" sz="2800" b="1" i="1">
                            <a:solidFill>
                              <a:srgbClr val="FF0000"/>
                            </a:solidFill>
                            <a:latin typeface="Cambria Math" panose="02040503050406030204" pitchFamily="18" charset="0"/>
                            <a:cs typeface="Arial" pitchFamily="34" charset="0"/>
                          </a:rPr>
                          <m:t>n</m:t>
                        </m:r>
                        <m:r>
                          <a:rPr lang="vi-VN" sz="2800" b="1" i="1" smtClean="0">
                            <a:solidFill>
                              <a:srgbClr val="FF0000"/>
                            </a:solidFill>
                            <a:latin typeface="Cambria Math" panose="02040503050406030204" pitchFamily="18" charset="0"/>
                            <a:cs typeface="Arial" pitchFamily="34" charset="0"/>
                          </a:rPr>
                          <m:t>+</m:t>
                        </m:r>
                        <m:r>
                          <a:rPr lang="vi-VN" sz="2800" b="1" i="1">
                            <a:solidFill>
                              <a:srgbClr val="FF0000"/>
                            </a:solidFill>
                            <a:latin typeface="Cambria Math" panose="02040503050406030204" pitchFamily="18" charset="0"/>
                            <a:cs typeface="Arial" pitchFamily="34" charset="0"/>
                          </a:rPr>
                          <m:t>1</m:t>
                        </m:r>
                      </m:num>
                      <m:den>
                        <m:r>
                          <a:rPr lang="vi-VN" sz="2800" b="1" i="1">
                            <a:solidFill>
                              <a:srgbClr val="FF0000"/>
                            </a:solidFill>
                            <a:latin typeface="Cambria Math" panose="02040503050406030204" pitchFamily="18" charset="0"/>
                            <a:cs typeface="Arial" pitchFamily="34" charset="0"/>
                          </a:rPr>
                          <m:t>2</m:t>
                        </m:r>
                      </m:den>
                    </m:f>
                  </m:oMath>
                </a14:m>
                <a:r>
                  <a:rPr lang="vi-VN" sz="2800" b="1" dirty="0">
                    <a:latin typeface="Arial" pitchFamily="34" charset="0"/>
                    <a:cs typeface="Arial" pitchFamily="34" charset="0"/>
                  </a:rPr>
                  <a:t>) </a:t>
                </a:r>
              </a:p>
              <a:p>
                <a:pPr marL="457200"/>
                <a:r>
                  <a:rPr lang="en-US" sz="2800" b="1" dirty="0" err="1">
                    <a:latin typeface="Arial" pitchFamily="34" charset="0"/>
                    <a:cs typeface="Arial" pitchFamily="34" charset="0"/>
                  </a:rPr>
                  <a:t>Nếu</a:t>
                </a:r>
                <a:r>
                  <a:rPr lang="en-US" sz="2800" b="1" dirty="0">
                    <a:latin typeface="Arial" pitchFamily="34" charset="0"/>
                    <a:cs typeface="Arial" pitchFamily="34" charset="0"/>
                  </a:rPr>
                  <a:t> </a:t>
                </a:r>
                <a:r>
                  <a:rPr lang="vi-VN" sz="2800" b="1" dirty="0">
                    <a:latin typeface="Arial" pitchFamily="34" charset="0"/>
                    <a:cs typeface="Arial" pitchFamily="34" charset="0"/>
                  </a:rPr>
                  <a:t>n </a:t>
                </a:r>
                <a:r>
                  <a:rPr lang="en-US" sz="2800" b="1" dirty="0" err="1">
                    <a:latin typeface="Arial" pitchFamily="34" charset="0"/>
                    <a:cs typeface="Arial" pitchFamily="34" charset="0"/>
                  </a:rPr>
                  <a:t>là</a:t>
                </a:r>
                <a:r>
                  <a:rPr lang="en-US" sz="2800" b="1" dirty="0">
                    <a:latin typeface="Arial" pitchFamily="34" charset="0"/>
                    <a:cs typeface="Arial" pitchFamily="34" charset="0"/>
                  </a:rPr>
                  <a:t> </a:t>
                </a:r>
                <a:r>
                  <a:rPr lang="en-US" sz="2800" b="1" dirty="0" err="1">
                    <a:latin typeface="Arial" pitchFamily="34" charset="0"/>
                    <a:cs typeface="Arial" pitchFamily="34" charset="0"/>
                  </a:rPr>
                  <a:t>số</a:t>
                </a:r>
                <a:r>
                  <a:rPr lang="en-US" sz="2800" b="1" dirty="0">
                    <a:latin typeface="Arial" pitchFamily="34" charset="0"/>
                    <a:cs typeface="Arial" pitchFamily="34" charset="0"/>
                  </a:rPr>
                  <a:t> </a:t>
                </a:r>
                <a:r>
                  <a:rPr lang="en-US" sz="2800" b="1" dirty="0" err="1">
                    <a:latin typeface="Arial" pitchFamily="34" charset="0"/>
                    <a:cs typeface="Arial" pitchFamily="34" charset="0"/>
                  </a:rPr>
                  <a:t>chẵn</a:t>
                </a:r>
                <a:r>
                  <a:rPr lang="en-US" sz="2800" b="1" dirty="0">
                    <a:latin typeface="Arial" pitchFamily="34" charset="0"/>
                    <a:cs typeface="Arial" pitchFamily="34" charset="0"/>
                  </a:rPr>
                  <a:t> </a:t>
                </a:r>
                <a:r>
                  <a:rPr lang="en-US" sz="2800" b="1" dirty="0" err="1">
                    <a:latin typeface="Arial" pitchFamily="34" charset="0"/>
                    <a:cs typeface="Arial" pitchFamily="34" charset="0"/>
                  </a:rPr>
                  <a:t>thì</a:t>
                </a:r>
                <a:r>
                  <a:rPr lang="en-US" sz="2800" b="1" dirty="0">
                    <a:latin typeface="Arial" pitchFamily="34" charset="0"/>
                    <a:cs typeface="Arial" pitchFamily="34" charset="0"/>
                  </a:rPr>
                  <a:t> </a:t>
                </a:r>
                <a:r>
                  <a:rPr lang="en-US" sz="2800" b="1" dirty="0" err="1">
                    <a:latin typeface="Arial" pitchFamily="34" charset="0"/>
                    <a:cs typeface="Arial" pitchFamily="34" charset="0"/>
                  </a:rPr>
                  <a:t>trung</a:t>
                </a:r>
                <a:r>
                  <a:rPr lang="en-US" sz="2800" b="1" dirty="0">
                    <a:latin typeface="Arial" pitchFamily="34" charset="0"/>
                    <a:cs typeface="Arial" pitchFamily="34" charset="0"/>
                  </a:rPr>
                  <a:t> </a:t>
                </a:r>
                <a:r>
                  <a:rPr lang="en-US" sz="2800" b="1" dirty="0" err="1">
                    <a:latin typeface="Arial" pitchFamily="34" charset="0"/>
                    <a:cs typeface="Arial" pitchFamily="34" charset="0"/>
                  </a:rPr>
                  <a:t>vị</a:t>
                </a:r>
                <a:r>
                  <a:rPr lang="en-US" sz="2800" b="1" dirty="0">
                    <a:latin typeface="Arial" pitchFamily="34" charset="0"/>
                    <a:cs typeface="Arial" pitchFamily="34" charset="0"/>
                  </a:rPr>
                  <a:t> </a:t>
                </a:r>
                <a:r>
                  <a:rPr lang="en-US" sz="2800" b="1" dirty="0" err="1">
                    <a:latin typeface="Arial" pitchFamily="34" charset="0"/>
                    <a:cs typeface="Arial" pitchFamily="34" charset="0"/>
                  </a:rPr>
                  <a:t>là</a:t>
                </a:r>
                <a:r>
                  <a:rPr lang="en-US" sz="2800" b="1" dirty="0">
                    <a:latin typeface="Arial" pitchFamily="34" charset="0"/>
                    <a:cs typeface="Arial" pitchFamily="34" charset="0"/>
                  </a:rPr>
                  <a:t> </a:t>
                </a:r>
                <a:r>
                  <a:rPr lang="en-US" sz="2800" b="1" dirty="0" err="1">
                    <a:latin typeface="Arial" pitchFamily="34" charset="0"/>
                    <a:cs typeface="Arial" pitchFamily="34" charset="0"/>
                  </a:rPr>
                  <a:t>trung</a:t>
                </a:r>
                <a:r>
                  <a:rPr lang="en-US" sz="2800" b="1" dirty="0">
                    <a:latin typeface="Arial" pitchFamily="34" charset="0"/>
                    <a:cs typeface="Arial" pitchFamily="34" charset="0"/>
                  </a:rPr>
                  <a:t> </a:t>
                </a:r>
                <a:r>
                  <a:rPr lang="en-US" sz="2800" b="1" dirty="0" err="1">
                    <a:latin typeface="Arial" pitchFamily="34" charset="0"/>
                    <a:cs typeface="Arial" pitchFamily="34" charset="0"/>
                  </a:rPr>
                  <a:t>bình</a:t>
                </a:r>
                <a:r>
                  <a:rPr lang="en-US" sz="2800" b="1" dirty="0">
                    <a:latin typeface="Arial" pitchFamily="34" charset="0"/>
                    <a:cs typeface="Arial" pitchFamily="34" charset="0"/>
                  </a:rPr>
                  <a:t> </a:t>
                </a:r>
                <a:r>
                  <a:rPr lang="en-US" sz="2800" b="1" dirty="0" err="1">
                    <a:latin typeface="Arial" pitchFamily="34" charset="0"/>
                    <a:cs typeface="Arial" pitchFamily="34" charset="0"/>
                  </a:rPr>
                  <a:t>cộng</a:t>
                </a:r>
                <a:r>
                  <a:rPr lang="en-US" sz="2800" b="1" dirty="0">
                    <a:latin typeface="Arial" pitchFamily="34" charset="0"/>
                    <a:cs typeface="Arial" pitchFamily="34" charset="0"/>
                  </a:rPr>
                  <a:t> </a:t>
                </a:r>
                <a:r>
                  <a:rPr lang="en-US" sz="2800" b="1" dirty="0" err="1">
                    <a:latin typeface="Arial" pitchFamily="34" charset="0"/>
                    <a:cs typeface="Arial" pitchFamily="34" charset="0"/>
                  </a:rPr>
                  <a:t>của</a:t>
                </a:r>
                <a:r>
                  <a:rPr lang="en-US" sz="2800" b="1" dirty="0">
                    <a:latin typeface="Arial" pitchFamily="34" charset="0"/>
                    <a:cs typeface="Arial" pitchFamily="34" charset="0"/>
                  </a:rPr>
                  <a:t> </a:t>
                </a:r>
                <a:r>
                  <a:rPr lang="en-US" sz="2800" b="1" dirty="0" err="1">
                    <a:latin typeface="Arial" pitchFamily="34" charset="0"/>
                    <a:cs typeface="Arial" pitchFamily="34" charset="0"/>
                  </a:rPr>
                  <a:t>hai</a:t>
                </a:r>
                <a:r>
                  <a:rPr lang="en-US" sz="2800" b="1" dirty="0">
                    <a:latin typeface="Arial" pitchFamily="34" charset="0"/>
                    <a:cs typeface="Arial" pitchFamily="34" charset="0"/>
                  </a:rPr>
                  <a:t> </a:t>
                </a:r>
                <a:r>
                  <a:rPr lang="en-US" sz="2800" b="1" dirty="0" err="1">
                    <a:latin typeface="Arial" pitchFamily="34" charset="0"/>
                    <a:cs typeface="Arial" pitchFamily="34" charset="0"/>
                  </a:rPr>
                  <a:t>giá</a:t>
                </a:r>
                <a:r>
                  <a:rPr lang="en-US" sz="2800" b="1" dirty="0">
                    <a:latin typeface="Arial" pitchFamily="34" charset="0"/>
                    <a:cs typeface="Arial" pitchFamily="34" charset="0"/>
                  </a:rPr>
                  <a:t> </a:t>
                </a:r>
                <a:r>
                  <a:rPr lang="en-US" sz="2800" b="1" dirty="0" err="1">
                    <a:latin typeface="Arial" pitchFamily="34" charset="0"/>
                    <a:cs typeface="Arial" pitchFamily="34" charset="0"/>
                  </a:rPr>
                  <a:t>trị</a:t>
                </a:r>
                <a:r>
                  <a:rPr lang="en-US" sz="2800" b="1" dirty="0">
                    <a:latin typeface="Arial" pitchFamily="34" charset="0"/>
                    <a:cs typeface="Arial" pitchFamily="34" charset="0"/>
                  </a:rPr>
                  <a:t> </a:t>
                </a:r>
                <a:r>
                  <a:rPr lang="en-US" sz="2800" b="1" dirty="0" err="1">
                    <a:latin typeface="Arial" pitchFamily="34" charset="0"/>
                    <a:cs typeface="Arial" pitchFamily="34" charset="0"/>
                  </a:rPr>
                  <a:t>chính</a:t>
                </a:r>
                <a:r>
                  <a:rPr lang="en-US" sz="2800" b="1" dirty="0">
                    <a:latin typeface="Arial" pitchFamily="34" charset="0"/>
                    <a:cs typeface="Arial" pitchFamily="34" charset="0"/>
                  </a:rPr>
                  <a:t> </a:t>
                </a:r>
                <a:r>
                  <a:rPr lang="en-US" sz="2800" b="1" dirty="0" err="1">
                    <a:latin typeface="Arial" pitchFamily="34" charset="0"/>
                    <a:cs typeface="Arial" pitchFamily="34" charset="0"/>
                  </a:rPr>
                  <a:t>giữa</a:t>
                </a:r>
                <a:r>
                  <a:rPr lang="en-US" sz="2800" b="1" dirty="0">
                    <a:latin typeface="Arial" pitchFamily="34" charset="0"/>
                    <a:cs typeface="Arial" pitchFamily="34" charset="0"/>
                  </a:rPr>
                  <a:t> </a:t>
                </a:r>
                <a:r>
                  <a:rPr lang="en-US" sz="2800" b="1" dirty="0" err="1">
                    <a:latin typeface="Arial" pitchFamily="34" charset="0"/>
                    <a:cs typeface="Arial" pitchFamily="34" charset="0"/>
                  </a:rPr>
                  <a:t>của</a:t>
                </a:r>
                <a:r>
                  <a:rPr lang="en-US" sz="2800" b="1" dirty="0">
                    <a:latin typeface="Arial" pitchFamily="34" charset="0"/>
                    <a:cs typeface="Arial" pitchFamily="34" charset="0"/>
                  </a:rPr>
                  <a:t> </a:t>
                </a:r>
                <a:r>
                  <a:rPr lang="en-US" sz="2800" b="1" dirty="0" err="1">
                    <a:latin typeface="Arial" pitchFamily="34" charset="0"/>
                    <a:cs typeface="Arial" pitchFamily="34" charset="0"/>
                  </a:rPr>
                  <a:t>mẫu</a:t>
                </a:r>
                <a:r>
                  <a:rPr lang="vi-VN" sz="2800" b="1" dirty="0">
                    <a:latin typeface="Arial" pitchFamily="34" charset="0"/>
                    <a:cs typeface="Arial" pitchFamily="34" charset="0"/>
                  </a:rPr>
                  <a:t> </a:t>
                </a:r>
                <a:r>
                  <a:rPr lang="vi-VN" sz="2800" b="1" dirty="0">
                    <a:cs typeface="Arial" pitchFamily="34" charset="0"/>
                  </a:rPr>
                  <a:t>(hai vị trí chính giữa của msl là </a:t>
                </a:r>
                <a14:m>
                  <m:oMath xmlns:m="http://schemas.openxmlformats.org/officeDocument/2006/math">
                    <m:f>
                      <m:fPr>
                        <m:ctrlPr>
                          <a:rPr lang="vi-VN" sz="2800" b="1" i="1" smtClean="0">
                            <a:solidFill>
                              <a:srgbClr val="FF0000"/>
                            </a:solidFill>
                            <a:latin typeface="Cambria Math" panose="02040503050406030204" pitchFamily="18" charset="0"/>
                            <a:cs typeface="Arial" pitchFamily="34" charset="0"/>
                          </a:rPr>
                        </m:ctrlPr>
                      </m:fPr>
                      <m:num>
                        <m:r>
                          <m:rPr>
                            <m:sty m:val="p"/>
                          </m:rPr>
                          <a:rPr lang="vi-VN" sz="2800" b="1" i="1">
                            <a:solidFill>
                              <a:srgbClr val="FF0000"/>
                            </a:solidFill>
                            <a:latin typeface="Cambria Math" panose="02040503050406030204" pitchFamily="18" charset="0"/>
                            <a:cs typeface="Arial" pitchFamily="34" charset="0"/>
                          </a:rPr>
                          <m:t>n</m:t>
                        </m:r>
                      </m:num>
                      <m:den>
                        <m:r>
                          <a:rPr lang="vi-VN" sz="2800" b="1" i="1">
                            <a:solidFill>
                              <a:srgbClr val="FF0000"/>
                            </a:solidFill>
                            <a:latin typeface="Cambria Math" panose="02040503050406030204" pitchFamily="18" charset="0"/>
                            <a:cs typeface="Arial" pitchFamily="34" charset="0"/>
                          </a:rPr>
                          <m:t>2</m:t>
                        </m:r>
                      </m:den>
                    </m:f>
                  </m:oMath>
                </a14:m>
                <a:r>
                  <a:rPr lang="vi-VN" sz="2800" b="1" dirty="0">
                    <a:cs typeface="Arial" pitchFamily="34" charset="0"/>
                  </a:rPr>
                  <a:t> và </a:t>
                </a:r>
                <a14:m>
                  <m:oMath xmlns:m="http://schemas.openxmlformats.org/officeDocument/2006/math">
                    <m:f>
                      <m:fPr>
                        <m:ctrlPr>
                          <a:rPr lang="vi-VN" sz="2800" b="1" i="1" smtClean="0">
                            <a:solidFill>
                              <a:srgbClr val="FF0000"/>
                            </a:solidFill>
                            <a:latin typeface="Cambria Math" panose="02040503050406030204" pitchFamily="18" charset="0"/>
                            <a:cs typeface="Arial" pitchFamily="34" charset="0"/>
                          </a:rPr>
                        </m:ctrlPr>
                      </m:fPr>
                      <m:num>
                        <m:r>
                          <m:rPr>
                            <m:sty m:val="p"/>
                          </m:rPr>
                          <a:rPr lang="vi-VN" sz="2800" b="1" i="1">
                            <a:solidFill>
                              <a:srgbClr val="FF0000"/>
                            </a:solidFill>
                            <a:latin typeface="Cambria Math" panose="02040503050406030204" pitchFamily="18" charset="0"/>
                            <a:cs typeface="Arial" pitchFamily="34" charset="0"/>
                          </a:rPr>
                          <m:t>n</m:t>
                        </m:r>
                      </m:num>
                      <m:den>
                        <m:r>
                          <a:rPr lang="vi-VN" sz="2800" b="1" i="1">
                            <a:solidFill>
                              <a:srgbClr val="FF0000"/>
                            </a:solidFill>
                            <a:latin typeface="Cambria Math" panose="02040503050406030204" pitchFamily="18" charset="0"/>
                            <a:cs typeface="Arial" pitchFamily="34" charset="0"/>
                          </a:rPr>
                          <m:t>2</m:t>
                        </m:r>
                      </m:den>
                    </m:f>
                    <m:r>
                      <a:rPr lang="vi-VN" sz="2800" b="1" i="1" smtClean="0">
                        <a:solidFill>
                          <a:srgbClr val="FF0000"/>
                        </a:solidFill>
                        <a:latin typeface="Cambria Math" panose="02040503050406030204" pitchFamily="18" charset="0"/>
                        <a:cs typeface="Arial" pitchFamily="34" charset="0"/>
                      </a:rPr>
                      <m:t>+</m:t>
                    </m:r>
                    <m:r>
                      <a:rPr lang="vi-VN" sz="2800" b="1" i="1">
                        <a:solidFill>
                          <a:srgbClr val="FF0000"/>
                        </a:solidFill>
                        <a:latin typeface="Cambria Math" panose="02040503050406030204" pitchFamily="18" charset="0"/>
                        <a:cs typeface="Arial" pitchFamily="34" charset="0"/>
                      </a:rPr>
                      <m:t>1</m:t>
                    </m:r>
                  </m:oMath>
                </a14:m>
                <a:r>
                  <a:rPr lang="vi-VN" sz="2800" b="1" dirty="0">
                    <a:cs typeface="Arial" pitchFamily="34" charset="0"/>
                  </a:rPr>
                  <a:t>) </a:t>
                </a:r>
                <a:endParaRPr lang="vi-VN" sz="2800" b="1" dirty="0">
                  <a:latin typeface="Arial" pitchFamily="34" charset="0"/>
                  <a:cs typeface="Arial" pitchFamily="34" charset="0"/>
                </a:endParaRPr>
              </a:p>
            </p:txBody>
          </p:sp>
        </mc:Choice>
        <mc:Fallback>
          <p:sp>
            <p:nvSpPr>
              <p:cNvPr id="57" name="TextBox 56"/>
              <p:cNvSpPr txBox="1">
                <a:spLocks noRot="1" noChangeAspect="1" noMove="1" noResize="1" noEditPoints="1" noAdjustHandles="1" noChangeArrowheads="1" noChangeShapeType="1" noTextEdit="1"/>
              </p:cNvSpPr>
              <p:nvPr/>
            </p:nvSpPr>
            <p:spPr>
              <a:xfrm>
                <a:off x="531812" y="3733800"/>
                <a:ext cx="10287000" cy="2567562"/>
              </a:xfrm>
              <a:prstGeom prst="rect">
                <a:avLst/>
              </a:prstGeom>
              <a:blipFill>
                <a:blip r:embed="rId5"/>
                <a:stretch>
                  <a:fillRect l="-1066" t="-2613" b="-1663"/>
                </a:stretch>
              </a:blipFill>
            </p:spPr>
            <p:txBody>
              <a:bodyPr/>
              <a:lstStyle/>
              <a:p>
                <a:r>
                  <a:rPr lang="en-US">
                    <a:noFill/>
                  </a:rPr>
                  <a:t> </a:t>
                </a:r>
              </a:p>
            </p:txBody>
          </p:sp>
        </mc:Fallback>
      </mc:AlternateContent>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52497" y="3734560"/>
            <a:ext cx="1347555" cy="1447040"/>
          </a:xfrm>
          <a:prstGeom prst="rect">
            <a:avLst/>
          </a:prstGeom>
        </p:spPr>
      </p:pic>
      <p:sp>
        <p:nvSpPr>
          <p:cNvPr id="3" name="TextBox 2">
            <a:extLst>
              <a:ext uri="{FF2B5EF4-FFF2-40B4-BE49-F238E27FC236}">
                <a16:creationId xmlns:a16="http://schemas.microsoft.com/office/drawing/2014/main" id="{7C2B827E-52BC-F124-E2D4-E6D47A41F5DF}"/>
              </a:ext>
            </a:extLst>
          </p:cNvPr>
          <p:cNvSpPr txBox="1"/>
          <p:nvPr/>
        </p:nvSpPr>
        <p:spPr>
          <a:xfrm>
            <a:off x="379411" y="1027093"/>
            <a:ext cx="11809413" cy="954107"/>
          </a:xfrm>
          <a:prstGeom prst="rect">
            <a:avLst/>
          </a:prstGeom>
          <a:noFill/>
        </p:spPr>
        <p:txBody>
          <a:bodyPr wrap="square" rtlCol="0">
            <a:spAutoFit/>
          </a:bodyPr>
          <a:lstStyle/>
          <a:p>
            <a:r>
              <a:rPr lang="vi-VN" sz="2800" dirty="0">
                <a:latin typeface="+mj-lt"/>
                <a:cs typeface="Arial" pitchFamily="34" charset="0"/>
              </a:rPr>
              <a:t>    Trong trường hợp mẫu số liệu có số liệu bất thường (rất lớn hoặc rất bé so với đa số các giá trị khác), ta dùng trung vị để đo xu thế trung tâm.</a:t>
            </a:r>
          </a:p>
        </p:txBody>
      </p:sp>
    </p:spTree>
    <p:extLst>
      <p:ext uri="{BB962C8B-B14F-4D97-AF65-F5344CB8AC3E}">
        <p14:creationId xmlns:p14="http://schemas.microsoft.com/office/powerpoint/2010/main" val="10819194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6" y="15949"/>
            <a:ext cx="8153216"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379412" y="457200"/>
            <a:ext cx="3085092" cy="523220"/>
          </a:xfrm>
          <a:prstGeom prst="rect">
            <a:avLst/>
          </a:prstGeom>
          <a:noFill/>
        </p:spPr>
        <p:txBody>
          <a:bodyPr wrap="square" rtlCol="0">
            <a:spAutoFit/>
          </a:bodyPr>
          <a:lstStyle/>
          <a:p>
            <a:r>
              <a:rPr lang="en-US" sz="2800" b="1">
                <a:solidFill>
                  <a:srgbClr val="C00000"/>
                </a:solidFill>
                <a:latin typeface="Arial" pitchFamily="34" charset="0"/>
                <a:cs typeface="Arial" pitchFamily="34" charset="0"/>
              </a:rPr>
              <a:t>2. Trung vị .</a:t>
            </a:r>
            <a:endParaRPr lang="vi-VN" b="1">
              <a:solidFill>
                <a:srgbClr val="C00000"/>
              </a:solidFill>
              <a:latin typeface="Arial" pitchFamily="34" charset="0"/>
              <a:cs typeface="Arial" pitchFamily="34" charset="0"/>
            </a:endParaRP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894" y="2416621"/>
            <a:ext cx="1688523" cy="402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71259" y="914400"/>
            <a:ext cx="11714352" cy="1595351"/>
            <a:chOff x="171259" y="978999"/>
            <a:chExt cx="11714352" cy="1595351"/>
          </a:xfrm>
        </p:grpSpPr>
        <p:sp>
          <p:nvSpPr>
            <p:cNvPr id="15" name="Rounded Rectangle 14"/>
            <p:cNvSpPr/>
            <p:nvPr/>
          </p:nvSpPr>
          <p:spPr>
            <a:xfrm>
              <a:off x="964574" y="1098699"/>
              <a:ext cx="10921037" cy="1295400"/>
            </a:xfrm>
            <a:prstGeom prst="roundRect">
              <a:avLst>
                <a:gd name="adj" fmla="val 9218"/>
              </a:avLst>
            </a:prstGeom>
            <a:gradFill flip="none" rotWithShape="1">
              <a:gsLst>
                <a:gs pos="0">
                  <a:srgbClr val="B1B9AF"/>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13493" t="12538" r="16345" b="11211"/>
            <a:stretch/>
          </p:blipFill>
          <p:spPr>
            <a:xfrm>
              <a:off x="171259" y="978999"/>
              <a:ext cx="1586633" cy="1595351"/>
            </a:xfrm>
            <a:prstGeom prst="rect">
              <a:avLst/>
            </a:prstGeom>
          </p:spPr>
        </p:pic>
        <p:sp>
          <p:nvSpPr>
            <p:cNvPr id="17" name="Rectangle 16"/>
            <p:cNvSpPr/>
            <p:nvPr/>
          </p:nvSpPr>
          <p:spPr>
            <a:xfrm>
              <a:off x="625091" y="1465587"/>
              <a:ext cx="678967"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a:t>
              </a:r>
            </a:p>
          </p:txBody>
        </p:sp>
        <p:pic>
          <p:nvPicPr>
            <p:cNvPr id="18" name="Picture 17"/>
            <p:cNvPicPr>
              <a:picLocks noChangeAspect="1" noChangeArrowheads="1"/>
            </p:cNvPicPr>
            <p:nvPr/>
          </p:nvPicPr>
          <p:blipFill rotWithShape="1">
            <a:blip r:embed="rId6">
              <a:extLst>
                <a:ext uri="{28A0092B-C50C-407E-A947-70E740481C1C}">
                  <a14:useLocalDpi xmlns:a14="http://schemas.microsoft.com/office/drawing/2010/main" val="0"/>
                </a:ext>
              </a:extLst>
            </a:blip>
            <a:srcRect r="8652" b="33102"/>
            <a:stretch/>
          </p:blipFill>
          <p:spPr bwMode="auto">
            <a:xfrm>
              <a:off x="346903" y="1338184"/>
              <a:ext cx="1235343" cy="37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208212" y="1179493"/>
              <a:ext cx="9525000" cy="954107"/>
            </a:xfrm>
            <a:prstGeom prst="rect">
              <a:avLst/>
            </a:prstGeom>
            <a:noFill/>
          </p:spPr>
          <p:txBody>
            <a:bodyPr wrap="square" rtlCol="0">
              <a:spAutoFit/>
            </a:bodyPr>
            <a:lstStyle/>
            <a:p>
              <a:r>
                <a:rPr lang="en-US" sz="2800" b="1">
                  <a:latin typeface="Arial" pitchFamily="34" charset="0"/>
                  <a:cs typeface="Arial" pitchFamily="34" charset="0"/>
                </a:rPr>
                <a:t>Hãy tìm trung vị cho mẫu số liệu về lương của giám đốc và nhân viên công ty được cho trong hoạt động 3</a:t>
              </a:r>
              <a:endParaRPr lang="vi-VN" sz="2800" b="1">
                <a:latin typeface="Arial" pitchFamily="34" charset="0"/>
                <a:cs typeface="Arial" pitchFamily="34" charset="0"/>
              </a:endParaRPr>
            </a:p>
          </p:txBody>
        </p:sp>
      </p:grpSp>
      <p:sp>
        <p:nvSpPr>
          <p:cNvPr id="24" name="TextBox 23"/>
          <p:cNvSpPr txBox="1"/>
          <p:nvPr/>
        </p:nvSpPr>
        <p:spPr>
          <a:xfrm>
            <a:off x="449962" y="2898338"/>
            <a:ext cx="8393299" cy="523220"/>
          </a:xfrm>
          <a:prstGeom prst="rect">
            <a:avLst/>
          </a:prstGeom>
          <a:noFill/>
        </p:spPr>
        <p:txBody>
          <a:bodyPr wrap="square" rtlCol="0">
            <a:spAutoFit/>
          </a:bodyPr>
          <a:lstStyle/>
          <a:p>
            <a:pPr marL="457200" indent="-457200">
              <a:buFont typeface="Arial" pitchFamily="34" charset="0"/>
              <a:buChar char="•"/>
            </a:pPr>
            <a:r>
              <a:rPr lang="en-US" sz="2800" b="1">
                <a:latin typeface="Arial" pitchFamily="34" charset="0"/>
                <a:cs typeface="Arial" pitchFamily="34" charset="0"/>
              </a:rPr>
              <a:t>Sắp xếp số liệu theo thứ tự không giảm :</a:t>
            </a:r>
            <a:endParaRPr lang="vi-VN" sz="2800" b="1">
              <a:latin typeface="Arial" pitchFamily="34" charset="0"/>
              <a:cs typeface="Arial" pitchFamily="34" charset="0"/>
            </a:endParaRPr>
          </a:p>
        </p:txBody>
      </p:sp>
      <p:sp>
        <p:nvSpPr>
          <p:cNvPr id="25" name="TextBox 24"/>
          <p:cNvSpPr txBox="1"/>
          <p:nvPr/>
        </p:nvSpPr>
        <p:spPr>
          <a:xfrm>
            <a:off x="3633344" y="3355538"/>
            <a:ext cx="4584220" cy="584775"/>
          </a:xfrm>
          <a:prstGeom prst="rect">
            <a:avLst/>
          </a:prstGeom>
          <a:noFill/>
        </p:spPr>
        <p:txBody>
          <a:bodyPr wrap="square" rtlCol="0">
            <a:spAutoFit/>
          </a:bodyPr>
          <a:lstStyle/>
          <a:p>
            <a:r>
              <a:rPr lang="en-US" sz="3200" b="1" dirty="0">
                <a:solidFill>
                  <a:srgbClr val="C00000"/>
                </a:solidFill>
                <a:latin typeface="Arial" pitchFamily="34" charset="0"/>
                <a:cs typeface="Arial" pitchFamily="34" charset="0"/>
              </a:rPr>
              <a:t>4     4     4     4     4     20</a:t>
            </a:r>
            <a:endParaRPr lang="vi-VN" sz="3200" b="1" dirty="0">
              <a:solidFill>
                <a:srgbClr val="C00000"/>
              </a:solidFill>
              <a:latin typeface="Arial" pitchFamily="34" charset="0"/>
              <a:cs typeface="Arial" pitchFamily="34" charset="0"/>
            </a:endParaRPr>
          </a:p>
        </p:txBody>
      </p:sp>
      <p:sp>
        <p:nvSpPr>
          <p:cNvPr id="28" name="TextBox 27"/>
          <p:cNvSpPr txBox="1"/>
          <p:nvPr/>
        </p:nvSpPr>
        <p:spPr>
          <a:xfrm>
            <a:off x="449962" y="4346138"/>
            <a:ext cx="11435649" cy="954107"/>
          </a:xfrm>
          <a:prstGeom prst="rect">
            <a:avLst/>
          </a:prstGeom>
          <a:noFill/>
        </p:spPr>
        <p:txBody>
          <a:bodyPr wrap="square" rtlCol="0">
            <a:spAutoFit/>
          </a:bodyPr>
          <a:lstStyle/>
          <a:p>
            <a:pPr marL="457200" indent="-457200">
              <a:buFont typeface="Arial" pitchFamily="34" charset="0"/>
              <a:buChar char="•"/>
            </a:pPr>
            <a:r>
              <a:rPr lang="en-US" sz="2800" b="1">
                <a:latin typeface="Arial" pitchFamily="34" charset="0"/>
                <a:cs typeface="Arial" pitchFamily="34" charset="0"/>
              </a:rPr>
              <a:t>Dãy trên có 2 giá trị chính giữa cùng bằng 4, vậy trung vị của mẫu số liệu cũng bằng 4</a:t>
            </a:r>
            <a:endParaRPr lang="vi-VN" sz="2800" b="1">
              <a:latin typeface="Arial" pitchFamily="34" charset="0"/>
              <a:cs typeface="Arial" pitchFamily="34" charset="0"/>
            </a:endParaRPr>
          </a:p>
        </p:txBody>
      </p:sp>
      <p:sp>
        <p:nvSpPr>
          <p:cNvPr id="29" name="TextBox 28"/>
          <p:cNvSpPr txBox="1"/>
          <p:nvPr/>
        </p:nvSpPr>
        <p:spPr>
          <a:xfrm>
            <a:off x="161628" y="5334000"/>
            <a:ext cx="11876384" cy="1292662"/>
          </a:xfrm>
          <a:prstGeom prst="rect">
            <a:avLst/>
          </a:prstGeom>
          <a:solidFill>
            <a:srgbClr val="FEF1E6"/>
          </a:solidFill>
        </p:spPr>
        <p:txBody>
          <a:bodyPr wrap="square" rtlCol="0">
            <a:spAutoFit/>
          </a:bodyPr>
          <a:lstStyle/>
          <a:p>
            <a:pPr marL="457200" indent="-457200" algn="just">
              <a:buFont typeface="Wingdings" pitchFamily="2" charset="2"/>
              <a:buChar char="v"/>
            </a:pPr>
            <a:r>
              <a:rPr lang="en-US" sz="2600" b="1" dirty="0">
                <a:solidFill>
                  <a:srgbClr val="C00000"/>
                </a:solidFill>
                <a:latin typeface="Arial" pitchFamily="34" charset="0"/>
                <a:cs typeface="Arial" pitchFamily="34" charset="0"/>
              </a:rPr>
              <a:t>Ý </a:t>
            </a:r>
            <a:r>
              <a:rPr lang="en-US" sz="2600" b="1" dirty="0" err="1">
                <a:solidFill>
                  <a:srgbClr val="C00000"/>
                </a:solidFill>
                <a:latin typeface="Arial" pitchFamily="34" charset="0"/>
                <a:cs typeface="Arial" pitchFamily="34" charset="0"/>
              </a:rPr>
              <a:t>nghĩa</a:t>
            </a:r>
            <a:r>
              <a:rPr lang="en-US" sz="2600" b="1" dirty="0">
                <a:latin typeface="Arial" pitchFamily="34" charset="0"/>
                <a:cs typeface="Arial" pitchFamily="34" charset="0"/>
              </a:rPr>
              <a:t>: Trung </a:t>
            </a:r>
            <a:r>
              <a:rPr lang="en-US" sz="2600" b="1" dirty="0" err="1">
                <a:latin typeface="Arial" pitchFamily="34" charset="0"/>
                <a:cs typeface="Arial" pitchFamily="34" charset="0"/>
              </a:rPr>
              <a:t>vị</a:t>
            </a:r>
            <a:r>
              <a:rPr lang="en-US" sz="2600" b="1" dirty="0">
                <a:latin typeface="Arial" pitchFamily="34" charset="0"/>
                <a:cs typeface="Arial" pitchFamily="34" charset="0"/>
              </a:rPr>
              <a:t> </a:t>
            </a:r>
            <a:r>
              <a:rPr lang="en-US" sz="2600" b="1" dirty="0" err="1">
                <a:latin typeface="Arial" pitchFamily="34" charset="0"/>
                <a:cs typeface="Arial" pitchFamily="34" charset="0"/>
              </a:rPr>
              <a:t>không</a:t>
            </a:r>
            <a:r>
              <a:rPr lang="en-US" sz="2600" b="1" dirty="0">
                <a:latin typeface="Arial" pitchFamily="34" charset="0"/>
                <a:cs typeface="Arial" pitchFamily="34" charset="0"/>
              </a:rPr>
              <a:t> </a:t>
            </a:r>
            <a:r>
              <a:rPr lang="en-US" sz="2600" b="1" dirty="0" err="1">
                <a:latin typeface="Arial" pitchFamily="34" charset="0"/>
                <a:cs typeface="Arial" pitchFamily="34" charset="0"/>
              </a:rPr>
              <a:t>bị</a:t>
            </a:r>
            <a:r>
              <a:rPr lang="en-US" sz="2600" b="1" dirty="0">
                <a:latin typeface="Arial" pitchFamily="34" charset="0"/>
                <a:cs typeface="Arial" pitchFamily="34" charset="0"/>
              </a:rPr>
              <a:t> </a:t>
            </a:r>
            <a:r>
              <a:rPr lang="en-US" sz="2600" b="1" dirty="0" err="1">
                <a:latin typeface="Arial" pitchFamily="34" charset="0"/>
                <a:cs typeface="Arial" pitchFamily="34" charset="0"/>
              </a:rPr>
              <a:t>ảnh</a:t>
            </a:r>
            <a:r>
              <a:rPr lang="en-US" sz="2600" b="1" dirty="0">
                <a:latin typeface="Arial" pitchFamily="34" charset="0"/>
                <a:cs typeface="Arial" pitchFamily="34" charset="0"/>
              </a:rPr>
              <a:t> </a:t>
            </a:r>
            <a:r>
              <a:rPr lang="en-US" sz="2600" b="1" dirty="0" err="1">
                <a:latin typeface="Arial" pitchFamily="34" charset="0"/>
                <a:cs typeface="Arial" pitchFamily="34" charset="0"/>
              </a:rPr>
              <a:t>hưởng</a:t>
            </a:r>
            <a:r>
              <a:rPr lang="en-US" sz="2600" b="1" dirty="0">
                <a:latin typeface="Arial" pitchFamily="34" charset="0"/>
                <a:cs typeface="Arial" pitchFamily="34" charset="0"/>
              </a:rPr>
              <a:t> </a:t>
            </a:r>
            <a:r>
              <a:rPr lang="en-US" sz="2600" b="1" dirty="0" err="1">
                <a:latin typeface="Arial" pitchFamily="34" charset="0"/>
                <a:cs typeface="Arial" pitchFamily="34" charset="0"/>
              </a:rPr>
              <a:t>bởi</a:t>
            </a:r>
            <a:r>
              <a:rPr lang="en-US" sz="2600" b="1" dirty="0">
                <a:latin typeface="Arial" pitchFamily="34" charset="0"/>
                <a:cs typeface="Arial" pitchFamily="34" charset="0"/>
              </a:rPr>
              <a:t> </a:t>
            </a:r>
            <a:r>
              <a:rPr lang="en-US" sz="2600" b="1" dirty="0" err="1">
                <a:latin typeface="Arial" pitchFamily="34" charset="0"/>
                <a:cs typeface="Arial" pitchFamily="34" charset="0"/>
              </a:rPr>
              <a:t>giá</a:t>
            </a:r>
            <a:r>
              <a:rPr lang="en-US" sz="2600" b="1" dirty="0">
                <a:latin typeface="Arial" pitchFamily="34" charset="0"/>
                <a:cs typeface="Arial" pitchFamily="34" charset="0"/>
              </a:rPr>
              <a:t> </a:t>
            </a:r>
            <a:r>
              <a:rPr lang="en-US" sz="2600" b="1" dirty="0" err="1">
                <a:latin typeface="Arial" pitchFamily="34" charset="0"/>
                <a:cs typeface="Arial" pitchFamily="34" charset="0"/>
              </a:rPr>
              <a:t>trị</a:t>
            </a:r>
            <a:r>
              <a:rPr lang="en-US" sz="2600" b="1" dirty="0">
                <a:latin typeface="Arial" pitchFamily="34" charset="0"/>
                <a:cs typeface="Arial" pitchFamily="34" charset="0"/>
              </a:rPr>
              <a:t> </a:t>
            </a:r>
            <a:r>
              <a:rPr lang="en-US" sz="2600" b="1" dirty="0" err="1">
                <a:latin typeface="Arial" pitchFamily="34" charset="0"/>
                <a:cs typeface="Arial" pitchFamily="34" charset="0"/>
              </a:rPr>
              <a:t>bất</a:t>
            </a:r>
            <a:r>
              <a:rPr lang="en-US" sz="2600" b="1" dirty="0">
                <a:latin typeface="Arial" pitchFamily="34" charset="0"/>
                <a:cs typeface="Arial" pitchFamily="34" charset="0"/>
              </a:rPr>
              <a:t> </a:t>
            </a:r>
            <a:r>
              <a:rPr lang="en-US" sz="2600" b="1" dirty="0" err="1">
                <a:latin typeface="Arial" pitchFamily="34" charset="0"/>
                <a:cs typeface="Arial" pitchFamily="34" charset="0"/>
              </a:rPr>
              <a:t>thường</a:t>
            </a:r>
            <a:r>
              <a:rPr lang="en-US" sz="2600" b="1" dirty="0">
                <a:latin typeface="Arial" pitchFamily="34" charset="0"/>
                <a:cs typeface="Arial" pitchFamily="34" charset="0"/>
              </a:rPr>
              <a:t>.</a:t>
            </a:r>
            <a:r>
              <a:rPr lang="vi-VN" sz="2600" b="1" dirty="0">
                <a:latin typeface="Arial" pitchFamily="34" charset="0"/>
                <a:cs typeface="Arial" pitchFamily="34" charset="0"/>
              </a:rPr>
              <a:t> Khi msl có giá trị bất thường người ta thường dùng trung vị làm đại diện cho các số liệu thống kê.</a:t>
            </a:r>
          </a:p>
        </p:txBody>
      </p:sp>
      <p:pic>
        <p:nvPicPr>
          <p:cNvPr id="5" name="Picture 4">
            <a:extLst>
              <a:ext uri="{FF2B5EF4-FFF2-40B4-BE49-F238E27FC236}">
                <a16:creationId xmlns:a16="http://schemas.microsoft.com/office/drawing/2014/main" id="{9BD2847E-240D-81AB-ACDD-9BB99119894C}"/>
              </a:ext>
            </a:extLst>
          </p:cNvPr>
          <p:cNvPicPr>
            <a:picLocks noChangeAspect="1"/>
          </p:cNvPicPr>
          <p:nvPr/>
        </p:nvPicPr>
        <p:blipFill>
          <a:blip r:embed="rId7"/>
          <a:stretch>
            <a:fillRect/>
          </a:stretch>
        </p:blipFill>
        <p:spPr>
          <a:xfrm>
            <a:off x="4903051" y="3851565"/>
            <a:ext cx="2044805" cy="520727"/>
          </a:xfrm>
          <a:prstGeom prst="rect">
            <a:avLst/>
          </a:prstGeom>
        </p:spPr>
      </p:pic>
    </p:spTree>
    <p:extLst>
      <p:ext uri="{BB962C8B-B14F-4D97-AF65-F5344CB8AC3E}">
        <p14:creationId xmlns:p14="http://schemas.microsoft.com/office/powerpoint/2010/main" val="4701681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6" y="15949"/>
            <a:ext cx="8153216"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379412" y="457200"/>
            <a:ext cx="3085092" cy="523220"/>
          </a:xfrm>
          <a:prstGeom prst="rect">
            <a:avLst/>
          </a:prstGeom>
          <a:noFill/>
        </p:spPr>
        <p:txBody>
          <a:bodyPr wrap="square" rtlCol="0">
            <a:spAutoFit/>
          </a:bodyPr>
          <a:lstStyle/>
          <a:p>
            <a:r>
              <a:rPr lang="en-US" sz="2800" b="1">
                <a:solidFill>
                  <a:srgbClr val="C00000"/>
                </a:solidFill>
                <a:latin typeface="Arial" pitchFamily="34" charset="0"/>
                <a:cs typeface="Arial" pitchFamily="34" charset="0"/>
              </a:rPr>
              <a:t>2. Trung vị .</a:t>
            </a:r>
            <a:endParaRPr lang="vi-VN" b="1">
              <a:solidFill>
                <a:srgbClr val="C00000"/>
              </a:solidFill>
              <a:latin typeface="Arial" pitchFamily="34" charset="0"/>
              <a:cs typeface="Arial" pitchFamily="34" charset="0"/>
            </a:endParaRP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147" y="3227470"/>
            <a:ext cx="1688523" cy="402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379412" y="3810000"/>
            <a:ext cx="5676900" cy="523220"/>
          </a:xfrm>
          <a:prstGeom prst="rect">
            <a:avLst/>
          </a:prstGeom>
          <a:noFill/>
        </p:spPr>
        <p:txBody>
          <a:bodyPr wrap="square" rtlCol="0">
            <a:spAutoFit/>
          </a:bodyPr>
          <a:lstStyle/>
          <a:p>
            <a:r>
              <a:rPr lang="en-US" sz="2800" b="1">
                <a:latin typeface="Arial" pitchFamily="34" charset="0"/>
                <a:cs typeface="Arial" pitchFamily="34" charset="0"/>
              </a:rPr>
              <a:t>Số trung bình của mẫu số liệu :</a:t>
            </a:r>
            <a:endParaRPr lang="vi-VN" sz="2800" b="1">
              <a:latin typeface="Arial" pitchFamily="34" charset="0"/>
              <a:cs typeface="Arial" pitchFamily="34" charset="0"/>
            </a:endParaRPr>
          </a:p>
        </p:txBody>
      </p:sp>
      <p:grpSp>
        <p:nvGrpSpPr>
          <p:cNvPr id="5" name="Group 4"/>
          <p:cNvGrpSpPr/>
          <p:nvPr/>
        </p:nvGrpSpPr>
        <p:grpSpPr>
          <a:xfrm>
            <a:off x="74612" y="904351"/>
            <a:ext cx="11963400" cy="2299518"/>
            <a:chOff x="74612" y="904351"/>
            <a:chExt cx="11963400" cy="2299518"/>
          </a:xfrm>
        </p:grpSpPr>
        <p:sp>
          <p:nvSpPr>
            <p:cNvPr id="21" name="Rounded Rectangle 20"/>
            <p:cNvSpPr/>
            <p:nvPr/>
          </p:nvSpPr>
          <p:spPr>
            <a:xfrm>
              <a:off x="1172864" y="1048011"/>
              <a:ext cx="10865148" cy="2155857"/>
            </a:xfrm>
            <a:prstGeom prst="roundRect">
              <a:avLst>
                <a:gd name="adj" fmla="val 3662"/>
              </a:avLst>
            </a:prstGeom>
            <a:gradFill flip="none" rotWithShape="1">
              <a:gsLst>
                <a:gs pos="0">
                  <a:srgbClr val="94B0B7"/>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22" name="TextBox 21"/>
            <p:cNvSpPr txBox="1"/>
            <p:nvPr/>
          </p:nvSpPr>
          <p:spPr>
            <a:xfrm>
              <a:off x="1979612" y="1110988"/>
              <a:ext cx="10058400" cy="2092881"/>
            </a:xfrm>
            <a:prstGeom prst="rect">
              <a:avLst/>
            </a:prstGeom>
            <a:noFill/>
          </p:spPr>
          <p:txBody>
            <a:bodyPr wrap="square" rtlCol="0">
              <a:spAutoFit/>
            </a:bodyPr>
            <a:lstStyle/>
            <a:p>
              <a:r>
                <a:rPr lang="vi-VN" sz="2600" b="1">
                  <a:latin typeface="Arial" pitchFamily="34" charset="0"/>
                  <a:cs typeface="Arial" pitchFamily="34" charset="0"/>
                </a:rPr>
                <a:t>Chiều dài đơn vị (feet) của 7 con cá voi trưởng thành được cho như sau:</a:t>
              </a:r>
              <a:r>
                <a:rPr lang="en-US" sz="2600" b="1">
                  <a:latin typeface="Arial" pitchFamily="34" charset="0"/>
                  <a:cs typeface="Arial" pitchFamily="34" charset="0"/>
                </a:rPr>
                <a:t>   </a:t>
              </a:r>
              <a:r>
                <a:rPr lang="en-US" sz="2600" b="1">
                  <a:solidFill>
                    <a:schemeClr val="accent2">
                      <a:lumMod val="75000"/>
                    </a:schemeClr>
                  </a:solidFill>
                  <a:latin typeface="Arial" pitchFamily="34" charset="0"/>
                  <a:cs typeface="Arial" pitchFamily="34" charset="0"/>
                </a:rPr>
                <a:t>48    53    51    31    53    112    52</a:t>
              </a:r>
              <a:r>
                <a:rPr lang="en-US" sz="2600" b="1">
                  <a:latin typeface="Arial" pitchFamily="34" charset="0"/>
                  <a:cs typeface="Arial" pitchFamily="34" charset="0"/>
                </a:rPr>
                <a:t>.</a:t>
              </a:r>
              <a:br>
                <a:rPr lang="en-US" sz="2600" b="1">
                  <a:latin typeface="Arial" pitchFamily="34" charset="0"/>
                  <a:cs typeface="Arial" pitchFamily="34" charset="0"/>
                </a:rPr>
              </a:br>
              <a:r>
                <a:rPr lang="vi-VN" sz="2600" b="1">
                  <a:latin typeface="Arial" pitchFamily="34" charset="0"/>
                  <a:cs typeface="Arial" pitchFamily="34" charset="0"/>
                </a:rPr>
                <a:t>Tìm số trung bình và số trung vị của mẫu số liệu trên. </a:t>
              </a:r>
              <a:endParaRPr lang="en-US" sz="2600" b="1">
                <a:latin typeface="Arial" pitchFamily="34" charset="0"/>
                <a:cs typeface="Arial" pitchFamily="34" charset="0"/>
              </a:endParaRPr>
            </a:p>
            <a:p>
              <a:pPr algn="just"/>
              <a:r>
                <a:rPr lang="vi-VN" sz="2600" b="1">
                  <a:latin typeface="Arial" pitchFamily="34" charset="0"/>
                  <a:cs typeface="Arial" pitchFamily="34" charset="0"/>
                </a:rPr>
                <a:t>Trong hai số đó, số nào phù hợp hơn để đại diện cho chiều dài của 7 con cá voi trưởng thành này.</a:t>
              </a:r>
            </a:p>
          </p:txBody>
        </p:sp>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13493" t="12538" r="16345" b="11211"/>
            <a:stretch/>
          </p:blipFill>
          <p:spPr>
            <a:xfrm>
              <a:off x="74612" y="904351"/>
              <a:ext cx="1828800" cy="1838849"/>
            </a:xfrm>
            <a:prstGeom prst="rect">
              <a:avLst/>
            </a:prstGeom>
          </p:spPr>
        </p:pic>
        <p:sp>
          <p:nvSpPr>
            <p:cNvPr id="30" name="Rectangle 29"/>
            <p:cNvSpPr/>
            <p:nvPr/>
          </p:nvSpPr>
          <p:spPr>
            <a:xfrm>
              <a:off x="608012" y="1498662"/>
              <a:ext cx="678967"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a:t>
              </a:r>
            </a:p>
          </p:txBody>
        </p:sp>
        <p:pic>
          <p:nvPicPr>
            <p:cNvPr id="33" name="Picture 31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93" r="9819" b="20455"/>
            <a:stretch/>
          </p:blipFill>
          <p:spPr bwMode="auto">
            <a:xfrm>
              <a:off x="203977" y="1289909"/>
              <a:ext cx="1451063" cy="50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33"/>
          <p:cNvGraphicFramePr>
            <a:graphicFrameLocks noChangeAspect="1"/>
          </p:cNvGraphicFramePr>
          <p:nvPr>
            <p:extLst>
              <p:ext uri="{D42A27DB-BD31-4B8C-83A1-F6EECF244321}">
                <p14:modId xmlns:p14="http://schemas.microsoft.com/office/powerpoint/2010/main" val="1658406685"/>
              </p:ext>
            </p:extLst>
          </p:nvPr>
        </p:nvGraphicFramePr>
        <p:xfrm>
          <a:off x="6022032" y="3644034"/>
          <a:ext cx="5888476" cy="927966"/>
        </p:xfrm>
        <a:graphic>
          <a:graphicData uri="http://schemas.openxmlformats.org/presentationml/2006/ole">
            <mc:AlternateContent xmlns:mc="http://schemas.openxmlformats.org/markup-compatibility/2006">
              <mc:Choice xmlns:v="urn:schemas-microsoft-com:vml" Requires="v">
                <p:oleObj name="Equation" r:id="rId7" imgW="2616120" imgH="393480" progId="Equation.DSMT4">
                  <p:embed/>
                </p:oleObj>
              </mc:Choice>
              <mc:Fallback>
                <p:oleObj name="Equation" r:id="rId7" imgW="2616120" imgH="393480" progId="Equation.DSMT4">
                  <p:embed/>
                  <p:pic>
                    <p:nvPicPr>
                      <p:cNvPr id="0" name=""/>
                      <p:cNvPicPr>
                        <a:picLocks noChangeAspect="1" noChangeArrowheads="1"/>
                      </p:cNvPicPr>
                      <p:nvPr/>
                    </p:nvPicPr>
                    <p:blipFill>
                      <a:blip r:embed="rId8"/>
                      <a:srcRect/>
                      <a:stretch>
                        <a:fillRect/>
                      </a:stretch>
                    </p:blipFill>
                    <p:spPr bwMode="auto">
                      <a:xfrm>
                        <a:off x="6022032" y="3644034"/>
                        <a:ext cx="5888476" cy="927966"/>
                      </a:xfrm>
                      <a:prstGeom prst="rect">
                        <a:avLst/>
                      </a:prstGeom>
                      <a:noFill/>
                      <a:ln>
                        <a:noFill/>
                      </a:ln>
                    </p:spPr>
                  </p:pic>
                </p:oleObj>
              </mc:Fallback>
            </mc:AlternateContent>
          </a:graphicData>
        </a:graphic>
      </p:graphicFrame>
      <p:sp>
        <p:nvSpPr>
          <p:cNvPr id="35" name="TextBox 34"/>
          <p:cNvSpPr txBox="1"/>
          <p:nvPr/>
        </p:nvSpPr>
        <p:spPr>
          <a:xfrm>
            <a:off x="379412" y="4390073"/>
            <a:ext cx="7467600" cy="523220"/>
          </a:xfrm>
          <a:prstGeom prst="rect">
            <a:avLst/>
          </a:prstGeom>
          <a:noFill/>
        </p:spPr>
        <p:txBody>
          <a:bodyPr wrap="square" rtlCol="0">
            <a:spAutoFit/>
          </a:bodyPr>
          <a:lstStyle/>
          <a:p>
            <a:r>
              <a:rPr lang="en-US" sz="2800" b="1">
                <a:latin typeface="Arial" pitchFamily="34" charset="0"/>
                <a:cs typeface="Arial" pitchFamily="34" charset="0"/>
              </a:rPr>
              <a:t>Sắp xếp số liệu theo thứ tự không giảm :</a:t>
            </a:r>
            <a:endParaRPr lang="vi-VN" sz="2800" b="1">
              <a:latin typeface="Arial" pitchFamily="34" charset="0"/>
              <a:cs typeface="Arial" pitchFamily="34" charset="0"/>
            </a:endParaRPr>
          </a:p>
        </p:txBody>
      </p:sp>
      <p:sp>
        <p:nvSpPr>
          <p:cNvPr id="36" name="TextBox 35"/>
          <p:cNvSpPr txBox="1"/>
          <p:nvPr/>
        </p:nvSpPr>
        <p:spPr>
          <a:xfrm>
            <a:off x="2665412" y="4886712"/>
            <a:ext cx="5410200" cy="523220"/>
          </a:xfrm>
          <a:prstGeom prst="rect">
            <a:avLst/>
          </a:prstGeom>
          <a:noFill/>
        </p:spPr>
        <p:txBody>
          <a:bodyPr wrap="square" rtlCol="0">
            <a:spAutoFit/>
          </a:bodyPr>
          <a:lstStyle/>
          <a:p>
            <a:r>
              <a:rPr lang="en-US" sz="2800" b="1">
                <a:solidFill>
                  <a:schemeClr val="tx2">
                    <a:lumMod val="75000"/>
                  </a:schemeClr>
                </a:solidFill>
                <a:latin typeface="Arial" pitchFamily="34" charset="0"/>
                <a:cs typeface="Arial" pitchFamily="34" charset="0"/>
              </a:rPr>
              <a:t>31 ; 48 ; 51 ; 52 ; 53 ; 53 ; 112</a:t>
            </a:r>
            <a:endParaRPr lang="vi-VN" sz="2800" b="1">
              <a:solidFill>
                <a:schemeClr val="tx2">
                  <a:lumMod val="75000"/>
                </a:schemeClr>
              </a:solidFill>
              <a:latin typeface="Arial" pitchFamily="34" charset="0"/>
              <a:cs typeface="Arial" pitchFamily="34" charset="0"/>
            </a:endParaRPr>
          </a:p>
        </p:txBody>
      </p:sp>
      <p:sp>
        <p:nvSpPr>
          <p:cNvPr id="37" name="TextBox 36"/>
          <p:cNvSpPr txBox="1"/>
          <p:nvPr/>
        </p:nvSpPr>
        <p:spPr>
          <a:xfrm>
            <a:off x="379412" y="5344180"/>
            <a:ext cx="11468008" cy="523220"/>
          </a:xfrm>
          <a:prstGeom prst="rect">
            <a:avLst/>
          </a:prstGeom>
          <a:noFill/>
        </p:spPr>
        <p:txBody>
          <a:bodyPr wrap="square" rtlCol="0">
            <a:spAutoFit/>
          </a:bodyPr>
          <a:lstStyle/>
          <a:p>
            <a:r>
              <a:rPr lang="en-US" sz="2800" b="1">
                <a:latin typeface="Arial" pitchFamily="34" charset="0"/>
                <a:cs typeface="Arial" pitchFamily="34" charset="0"/>
              </a:rPr>
              <a:t>Số trung vị của mẫu số liệu trên là: </a:t>
            </a:r>
            <a:r>
              <a:rPr lang="en-US" sz="2800" b="1">
                <a:solidFill>
                  <a:srgbClr val="C00000"/>
                </a:solidFill>
                <a:latin typeface="Arial" pitchFamily="34" charset="0"/>
                <a:cs typeface="Arial" pitchFamily="34" charset="0"/>
              </a:rPr>
              <a:t>52</a:t>
            </a:r>
            <a:r>
              <a:rPr lang="en-US" sz="2800" b="1">
                <a:latin typeface="Arial" pitchFamily="34" charset="0"/>
                <a:cs typeface="Arial" pitchFamily="34" charset="0"/>
              </a:rPr>
              <a:t>.</a:t>
            </a:r>
            <a:endParaRPr lang="vi-VN" sz="2800" b="1">
              <a:latin typeface="Arial" pitchFamily="34" charset="0"/>
              <a:cs typeface="Arial" pitchFamily="34" charset="0"/>
            </a:endParaRPr>
          </a:p>
        </p:txBody>
      </p:sp>
      <p:sp>
        <p:nvSpPr>
          <p:cNvPr id="38" name="TextBox 37"/>
          <p:cNvSpPr txBox="1"/>
          <p:nvPr/>
        </p:nvSpPr>
        <p:spPr>
          <a:xfrm>
            <a:off x="379412" y="5827693"/>
            <a:ext cx="11468008" cy="954107"/>
          </a:xfrm>
          <a:prstGeom prst="rect">
            <a:avLst/>
          </a:prstGeom>
          <a:noFill/>
        </p:spPr>
        <p:txBody>
          <a:bodyPr wrap="square" rtlCol="0">
            <a:spAutoFit/>
          </a:bodyPr>
          <a:lstStyle/>
          <a:p>
            <a:r>
              <a:rPr lang="vi-VN" sz="2800" b="1">
                <a:latin typeface="Arial" pitchFamily="34" charset="0"/>
                <a:cs typeface="Arial" pitchFamily="34" charset="0"/>
              </a:rPr>
              <a:t>Ở mẫu số liệu này có giá trị 112 là giá trị bất thường do đó để đo xu thế trung tâm của mẫu số liệu ta dùng số trung vị</a:t>
            </a:r>
            <a:r>
              <a:rPr lang="en-US" sz="2800" b="1">
                <a:latin typeface="Arial" pitchFamily="34" charset="0"/>
                <a:cs typeface="Arial" pitchFamily="34" charset="0"/>
              </a:rPr>
              <a:t> .</a:t>
            </a:r>
            <a:endParaRPr lang="vi-VN" sz="2800" b="1">
              <a:latin typeface="Arial" pitchFamily="34" charset="0"/>
              <a:cs typeface="Arial" pitchFamily="34" charset="0"/>
            </a:endParaRPr>
          </a:p>
        </p:txBody>
      </p:sp>
    </p:spTree>
    <p:extLst>
      <p:ext uri="{BB962C8B-B14F-4D97-AF65-F5344CB8AC3E}">
        <p14:creationId xmlns:p14="http://schemas.microsoft.com/office/powerpoint/2010/main" val="21321627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5"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20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9" y="26581"/>
            <a:ext cx="485376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74612" y="620851"/>
            <a:ext cx="12114212" cy="2046149"/>
            <a:chOff x="74612" y="1054297"/>
            <a:chExt cx="12114212" cy="2046149"/>
          </a:xfrm>
        </p:grpSpPr>
        <p:sp>
          <p:nvSpPr>
            <p:cNvPr id="22" name="Rounded Rectangle 21"/>
            <p:cNvSpPr/>
            <p:nvPr/>
          </p:nvSpPr>
          <p:spPr>
            <a:xfrm>
              <a:off x="1827212" y="1066800"/>
              <a:ext cx="10287000" cy="2033645"/>
            </a:xfrm>
            <a:prstGeom prst="roundRect">
              <a:avLst>
                <a:gd name="adj" fmla="val 3662"/>
              </a:avLst>
            </a:prstGeom>
            <a:gradFill flip="none" rotWithShape="1">
              <a:gsLst>
                <a:gs pos="0">
                  <a:srgbClr val="ABB3A9"/>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0" name="TextBox 29"/>
            <p:cNvSpPr txBox="1"/>
            <p:nvPr/>
          </p:nvSpPr>
          <p:spPr>
            <a:xfrm>
              <a:off x="1921957" y="1084510"/>
              <a:ext cx="10266867" cy="2015936"/>
            </a:xfrm>
            <a:prstGeom prst="rect">
              <a:avLst/>
            </a:prstGeom>
            <a:noFill/>
          </p:spPr>
          <p:txBody>
            <a:bodyPr wrap="square" rtlCol="0">
              <a:spAutoFit/>
            </a:bodyPr>
            <a:lstStyle/>
            <a:p>
              <a:r>
                <a:rPr lang="vi-VN" sz="2500" b="1">
                  <a:latin typeface="Arial" pitchFamily="34" charset="0"/>
                  <a:cs typeface="Arial" pitchFamily="34" charset="0"/>
                </a:rPr>
                <a:t>Điểm (thang điểm 100) của 12 thí sinh cao điểm nhất trong cuộc thi như sau:</a:t>
              </a:r>
              <a:r>
                <a:rPr lang="en-US" sz="2500" b="1">
                  <a:latin typeface="Arial" pitchFamily="34" charset="0"/>
                  <a:cs typeface="Arial" pitchFamily="34" charset="0"/>
                </a:rPr>
                <a:t>  </a:t>
              </a:r>
              <a:r>
                <a:rPr lang="en-US" sz="2500" b="1">
                  <a:solidFill>
                    <a:schemeClr val="accent2">
                      <a:lumMod val="75000"/>
                    </a:schemeClr>
                  </a:solidFill>
                  <a:latin typeface="Arial" pitchFamily="34" charset="0"/>
                  <a:cs typeface="Arial" pitchFamily="34" charset="0"/>
                </a:rPr>
                <a:t>58   74    92    81    97    88    75    69    87    69    75   77</a:t>
              </a:r>
              <a:r>
                <a:rPr lang="en-US" sz="2500" b="1">
                  <a:latin typeface="Arial" pitchFamily="34" charset="0"/>
                  <a:cs typeface="Arial" pitchFamily="34" charset="0"/>
                </a:rPr>
                <a:t>.</a:t>
              </a:r>
            </a:p>
            <a:p>
              <a:r>
                <a:rPr lang="vi-VN" sz="2500" b="1">
                  <a:latin typeface="Arial" pitchFamily="34" charset="0"/>
                  <a:cs typeface="Arial" pitchFamily="34" charset="0"/>
                </a:rPr>
                <a:t>Ban tổ chức muốn trao các giải Nhất, Nhì, Ba, Tư cho các thí sinh này, mỗi giải trao 25% số thí sinh (3 thí sinh). Em hãy giúp ban tổ chức xác định các ngưỡng điểm để phân loại thí sinh.</a:t>
              </a:r>
            </a:p>
          </p:txBody>
        </p:sp>
        <p:grpSp>
          <p:nvGrpSpPr>
            <p:cNvPr id="31" name="Group 30"/>
            <p:cNvGrpSpPr/>
            <p:nvPr/>
          </p:nvGrpSpPr>
          <p:grpSpPr>
            <a:xfrm>
              <a:off x="74612" y="1054297"/>
              <a:ext cx="1688903" cy="1688903"/>
              <a:chOff x="276225" y="1031675"/>
              <a:chExt cx="1688903" cy="1688903"/>
            </a:xfrm>
          </p:grpSpPr>
          <p:pic>
            <p:nvPicPr>
              <p:cNvPr id="32" name="Picture 18"/>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1000"/>
                        </a14:imgEffect>
                      </a14:imgLayer>
                    </a14:imgProps>
                  </a:ext>
                  <a:ext uri="{28A0092B-C50C-407E-A947-70E740481C1C}">
                    <a14:useLocalDpi xmlns:a14="http://schemas.microsoft.com/office/drawing/2010/main" val="0"/>
                  </a:ext>
                </a:extLst>
              </a:blip>
              <a:srcRect/>
              <a:stretch>
                <a:fillRect/>
              </a:stretch>
            </p:blipFill>
            <p:spPr bwMode="auto">
              <a:xfrm>
                <a:off x="276225" y="1031675"/>
                <a:ext cx="1688903" cy="16889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9913" b="25799"/>
              <a:stretch/>
            </p:blipFill>
            <p:spPr bwMode="auto">
              <a:xfrm>
                <a:off x="428625" y="1390305"/>
                <a:ext cx="1295481" cy="34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794950" y="1523879"/>
                <a:ext cx="678967"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4</a:t>
                </a:r>
              </a:p>
            </p:txBody>
          </p:sp>
        </p:grpSp>
      </p:grpSp>
      <p:pic>
        <p:nvPicPr>
          <p:cNvPr id="35"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7612" y="2750770"/>
            <a:ext cx="1535021" cy="36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227012" y="3200400"/>
            <a:ext cx="10439400" cy="492443"/>
          </a:xfrm>
          <a:prstGeom prst="rect">
            <a:avLst/>
          </a:prstGeom>
          <a:noFill/>
        </p:spPr>
        <p:txBody>
          <a:bodyPr wrap="square" rtlCol="0">
            <a:spAutoFit/>
          </a:bodyPr>
          <a:lstStyle/>
          <a:p>
            <a:r>
              <a:rPr lang="vi-VN" sz="2600" b="1">
                <a:latin typeface="Arial" pitchFamily="34" charset="0"/>
                <a:cs typeface="Arial" pitchFamily="34" charset="0"/>
              </a:rPr>
              <a:t>Sắp xếp dãy số liệu trên theo thứ tự không giảm, ta được:</a:t>
            </a:r>
          </a:p>
        </p:txBody>
      </p:sp>
      <p:sp>
        <p:nvSpPr>
          <p:cNvPr id="39" name="TextBox 38"/>
          <p:cNvSpPr txBox="1"/>
          <p:nvPr/>
        </p:nvSpPr>
        <p:spPr>
          <a:xfrm>
            <a:off x="1522493" y="3723620"/>
            <a:ext cx="7696120" cy="523220"/>
          </a:xfrm>
          <a:prstGeom prst="rect">
            <a:avLst/>
          </a:prstGeom>
          <a:noFill/>
        </p:spPr>
        <p:txBody>
          <a:bodyPr wrap="square" rtlCol="0">
            <a:spAutoFit/>
          </a:bodyPr>
          <a:lstStyle/>
          <a:p>
            <a:r>
              <a:rPr lang="vi-VN" sz="2800" b="1">
                <a:solidFill>
                  <a:schemeClr val="accent2">
                    <a:lumMod val="75000"/>
                  </a:schemeClr>
                </a:solidFill>
                <a:latin typeface="Arial" pitchFamily="34" charset="0"/>
                <a:cs typeface="Arial" pitchFamily="34" charset="0"/>
              </a:rPr>
              <a:t>58; 69; 69; 74; 75; 75; 77; 81; 87; 88; 92; 97.</a:t>
            </a:r>
          </a:p>
        </p:txBody>
      </p:sp>
      <p:sp>
        <p:nvSpPr>
          <p:cNvPr id="40" name="TextBox 39"/>
          <p:cNvSpPr txBox="1"/>
          <p:nvPr/>
        </p:nvSpPr>
        <p:spPr>
          <a:xfrm>
            <a:off x="227012" y="4246840"/>
            <a:ext cx="11353800" cy="892552"/>
          </a:xfrm>
          <a:prstGeom prst="rect">
            <a:avLst/>
          </a:prstGeom>
          <a:noFill/>
        </p:spPr>
        <p:txBody>
          <a:bodyPr wrap="square" rtlCol="0">
            <a:spAutoFit/>
          </a:bodyPr>
          <a:lstStyle/>
          <a:p>
            <a:r>
              <a:rPr lang="en-US" sz="2600" b="1">
                <a:latin typeface="Arial" pitchFamily="34" charset="0"/>
                <a:cs typeface="Arial" pitchFamily="34" charset="0"/>
              </a:rPr>
              <a:t>Khi đó : </a:t>
            </a:r>
            <a:r>
              <a:rPr lang="vi-VN" sz="2600" b="1">
                <a:latin typeface="Arial" pitchFamily="34" charset="0"/>
                <a:cs typeface="Arial" pitchFamily="34" charset="0"/>
              </a:rPr>
              <a:t>Nhóm giải tư: </a:t>
            </a:r>
            <a:r>
              <a:rPr lang="vi-VN" sz="2600" b="1">
                <a:solidFill>
                  <a:schemeClr val="accent2">
                    <a:lumMod val="75000"/>
                  </a:schemeClr>
                </a:solidFill>
                <a:latin typeface="Arial" pitchFamily="34" charset="0"/>
                <a:cs typeface="Arial" pitchFamily="34" charset="0"/>
              </a:rPr>
              <a:t>58; 69; 69</a:t>
            </a:r>
            <a:r>
              <a:rPr lang="vi-VN" sz="2600" b="1">
                <a:latin typeface="Arial" pitchFamily="34" charset="0"/>
                <a:cs typeface="Arial" pitchFamily="34" charset="0"/>
              </a:rPr>
              <a:t>. Nhóm giải ba: </a:t>
            </a:r>
            <a:r>
              <a:rPr lang="vi-VN" sz="2600" b="1">
                <a:solidFill>
                  <a:schemeClr val="accent2">
                    <a:lumMod val="75000"/>
                  </a:schemeClr>
                </a:solidFill>
                <a:latin typeface="Arial" pitchFamily="34" charset="0"/>
                <a:cs typeface="Arial" pitchFamily="34" charset="0"/>
              </a:rPr>
              <a:t>74; 75; 75</a:t>
            </a:r>
            <a:r>
              <a:rPr lang="vi-VN" sz="2600" b="1">
                <a:latin typeface="Arial" pitchFamily="34" charset="0"/>
                <a:cs typeface="Arial" pitchFamily="34" charset="0"/>
              </a:rPr>
              <a:t>.</a:t>
            </a:r>
            <a:br>
              <a:rPr lang="en-US" sz="2600" b="1">
                <a:latin typeface="Arial" pitchFamily="34" charset="0"/>
                <a:cs typeface="Arial" pitchFamily="34" charset="0"/>
              </a:rPr>
            </a:br>
            <a:r>
              <a:rPr lang="en-US" sz="2600" b="1">
                <a:latin typeface="Arial" pitchFamily="34" charset="0"/>
                <a:cs typeface="Arial" pitchFamily="34" charset="0"/>
              </a:rPr>
              <a:t>             </a:t>
            </a:r>
            <a:r>
              <a:rPr lang="vi-VN" sz="2600" b="1">
                <a:latin typeface="Arial" pitchFamily="34" charset="0"/>
                <a:cs typeface="Arial" pitchFamily="34" charset="0"/>
              </a:rPr>
              <a:t> Nhóm giải nhì: </a:t>
            </a:r>
            <a:r>
              <a:rPr lang="vi-VN" sz="2600" b="1">
                <a:solidFill>
                  <a:schemeClr val="accent2">
                    <a:lumMod val="75000"/>
                  </a:schemeClr>
                </a:solidFill>
                <a:latin typeface="Arial" pitchFamily="34" charset="0"/>
                <a:cs typeface="Arial" pitchFamily="34" charset="0"/>
              </a:rPr>
              <a:t>77; 81; 87</a:t>
            </a:r>
            <a:r>
              <a:rPr lang="vi-VN" sz="2600" b="1">
                <a:latin typeface="Arial" pitchFamily="34" charset="0"/>
                <a:cs typeface="Arial" pitchFamily="34" charset="0"/>
              </a:rPr>
              <a:t>. Nhóm giải nhất: </a:t>
            </a:r>
            <a:r>
              <a:rPr lang="vi-VN" sz="2600" b="1">
                <a:solidFill>
                  <a:schemeClr val="accent2">
                    <a:lumMod val="75000"/>
                  </a:schemeClr>
                </a:solidFill>
                <a:latin typeface="Arial" pitchFamily="34" charset="0"/>
                <a:cs typeface="Arial" pitchFamily="34" charset="0"/>
              </a:rPr>
              <a:t>88; 92; 97</a:t>
            </a:r>
            <a:r>
              <a:rPr lang="vi-VN" sz="2600" b="1">
                <a:latin typeface="Arial" pitchFamily="34" charset="0"/>
                <a:cs typeface="Arial" pitchFamily="34" charset="0"/>
              </a:rPr>
              <a:t>.</a:t>
            </a:r>
            <a:r>
              <a:rPr lang="en-US" sz="2600" b="1">
                <a:latin typeface="Arial" pitchFamily="34" charset="0"/>
                <a:cs typeface="Arial" pitchFamily="34" charset="0"/>
              </a:rPr>
              <a:t> </a:t>
            </a:r>
            <a:endParaRPr lang="vi-VN" sz="2600" b="1">
              <a:latin typeface="Arial" pitchFamily="34" charset="0"/>
              <a:cs typeface="Arial" pitchFamily="34" charset="0"/>
            </a:endParaRPr>
          </a:p>
        </p:txBody>
      </p:sp>
      <p:sp>
        <p:nvSpPr>
          <p:cNvPr id="41" name="TextBox 40"/>
          <p:cNvSpPr txBox="1"/>
          <p:nvPr/>
        </p:nvSpPr>
        <p:spPr>
          <a:xfrm>
            <a:off x="66862" y="5146065"/>
            <a:ext cx="12268200" cy="492443"/>
          </a:xfrm>
          <a:prstGeom prst="rect">
            <a:avLst/>
          </a:prstGeom>
          <a:noFill/>
        </p:spPr>
        <p:txBody>
          <a:bodyPr wrap="square" rtlCol="0">
            <a:spAutoFit/>
          </a:bodyPr>
          <a:lstStyle/>
          <a:p>
            <a:r>
              <a:rPr lang="vi-VN" sz="2500" b="1">
                <a:latin typeface="Arial" pitchFamily="34" charset="0"/>
                <a:cs typeface="Arial" pitchFamily="34" charset="0"/>
              </a:rPr>
              <a:t>Ngưỡng điểm phân loại giữa nhóm giải tư và nhóm giải ba :(69 + 74):2 =</a:t>
            </a:r>
            <a:r>
              <a:rPr lang="vi-VN" sz="2500" b="1">
                <a:solidFill>
                  <a:schemeClr val="accent2">
                    <a:lumMod val="75000"/>
                  </a:schemeClr>
                </a:solidFill>
                <a:latin typeface="Arial" pitchFamily="34" charset="0"/>
                <a:cs typeface="Arial" pitchFamily="34" charset="0"/>
              </a:rPr>
              <a:t> 71,5</a:t>
            </a:r>
          </a:p>
        </p:txBody>
      </p:sp>
      <p:sp>
        <p:nvSpPr>
          <p:cNvPr id="42" name="TextBox 41"/>
          <p:cNvSpPr txBox="1"/>
          <p:nvPr/>
        </p:nvSpPr>
        <p:spPr>
          <a:xfrm>
            <a:off x="66862" y="5673751"/>
            <a:ext cx="12268200" cy="492443"/>
          </a:xfrm>
          <a:prstGeom prst="rect">
            <a:avLst/>
          </a:prstGeom>
          <a:noFill/>
        </p:spPr>
        <p:txBody>
          <a:bodyPr wrap="square" rtlCol="0">
            <a:spAutoFit/>
          </a:bodyPr>
          <a:lstStyle/>
          <a:p>
            <a:r>
              <a:rPr lang="vi-VN" sz="2500" b="1">
                <a:latin typeface="Arial" pitchFamily="34" charset="0"/>
                <a:cs typeface="Arial" pitchFamily="34" charset="0"/>
              </a:rPr>
              <a:t>Ngưỡng điểm phân loại giữa nhóm giải ba và nhóm giải nhì : (75 + 77):2 = </a:t>
            </a:r>
            <a:r>
              <a:rPr lang="vi-VN" sz="2500" b="1">
                <a:solidFill>
                  <a:schemeClr val="accent2">
                    <a:lumMod val="75000"/>
                  </a:schemeClr>
                </a:solidFill>
                <a:latin typeface="Arial" pitchFamily="34" charset="0"/>
                <a:cs typeface="Arial" pitchFamily="34" charset="0"/>
              </a:rPr>
              <a:t>76</a:t>
            </a:r>
          </a:p>
        </p:txBody>
      </p:sp>
      <p:sp>
        <p:nvSpPr>
          <p:cNvPr id="43" name="TextBox 42"/>
          <p:cNvSpPr txBox="1"/>
          <p:nvPr/>
        </p:nvSpPr>
        <p:spPr>
          <a:xfrm>
            <a:off x="-1588" y="6212865"/>
            <a:ext cx="12420600" cy="477054"/>
          </a:xfrm>
          <a:prstGeom prst="rect">
            <a:avLst/>
          </a:prstGeom>
          <a:noFill/>
        </p:spPr>
        <p:txBody>
          <a:bodyPr wrap="square" rtlCol="0">
            <a:spAutoFit/>
          </a:bodyPr>
          <a:lstStyle/>
          <a:p>
            <a:r>
              <a:rPr lang="vi-VN" sz="2500" b="1">
                <a:latin typeface="Arial" pitchFamily="34" charset="0"/>
                <a:cs typeface="Arial" pitchFamily="34" charset="0"/>
              </a:rPr>
              <a:t>Ngưỡng điểm phân loại giữa nhóm giải nhì và nhóm giải nhất: (87 + 88)</a:t>
            </a:r>
            <a:r>
              <a:rPr lang="en-US" sz="2500" b="1">
                <a:latin typeface="Arial" pitchFamily="34" charset="0"/>
                <a:cs typeface="Arial" pitchFamily="34" charset="0"/>
              </a:rPr>
              <a:t>:2</a:t>
            </a:r>
            <a:r>
              <a:rPr lang="vi-VN" sz="2500" b="1">
                <a:latin typeface="Arial" pitchFamily="34" charset="0"/>
                <a:cs typeface="Arial" pitchFamily="34" charset="0"/>
              </a:rPr>
              <a:t> = </a:t>
            </a:r>
            <a:r>
              <a:rPr lang="vi-VN" sz="2500" b="1">
                <a:solidFill>
                  <a:schemeClr val="accent2">
                    <a:lumMod val="75000"/>
                  </a:schemeClr>
                </a:solidFill>
                <a:latin typeface="Arial" pitchFamily="34" charset="0"/>
                <a:cs typeface="Arial" pitchFamily="34" charset="0"/>
              </a:rPr>
              <a:t>87,5</a:t>
            </a:r>
          </a:p>
        </p:txBody>
      </p:sp>
    </p:spTree>
    <p:extLst>
      <p:ext uri="{BB962C8B-B14F-4D97-AF65-F5344CB8AC3E}">
        <p14:creationId xmlns:p14="http://schemas.microsoft.com/office/powerpoint/2010/main" val="13356395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0" grpId="0"/>
      <p:bldP spid="41"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20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9" y="26581"/>
            <a:ext cx="485376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150812" y="685800"/>
            <a:ext cx="8077200" cy="4038600"/>
          </a:xfrm>
          <a:prstGeom prst="roundRect">
            <a:avLst>
              <a:gd name="adj" fmla="val 3585"/>
            </a:avLst>
          </a:prstGeom>
          <a:blipFill dpi="0" rotWithShape="1">
            <a:blip r:embed="rId4">
              <a:extLst>
                <a:ext uri="{28A0092B-C50C-407E-A947-70E740481C1C}">
                  <a14:useLocalDpi xmlns:a14="http://schemas.microsoft.com/office/drawing/2010/main" val="0"/>
                </a:ext>
              </a:extLst>
            </a:blip>
            <a:srcRect/>
            <a:stretch>
              <a:fillRect/>
            </a:stretch>
          </a:blip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0812" y="865183"/>
            <a:ext cx="7848600" cy="892552"/>
          </a:xfrm>
          <a:prstGeom prst="rect">
            <a:avLst/>
          </a:prstGeom>
          <a:noFill/>
        </p:spPr>
        <p:txBody>
          <a:bodyPr wrap="square" rtlCol="0">
            <a:spAutoFit/>
          </a:bodyPr>
          <a:lstStyle/>
          <a:p>
            <a:pPr marL="457200" indent="-457200">
              <a:buFont typeface="Wingdings" pitchFamily="2" charset="2"/>
              <a:buChar char="v"/>
            </a:pPr>
            <a:r>
              <a:rPr lang="en-US" sz="2600" b="1">
                <a:latin typeface="Arial" pitchFamily="34" charset="0"/>
                <a:cs typeface="Arial" pitchFamily="34" charset="0"/>
              </a:rPr>
              <a:t>Để tìm các </a:t>
            </a:r>
            <a:r>
              <a:rPr lang="en-US" sz="2600" b="1">
                <a:solidFill>
                  <a:srgbClr val="C00000"/>
                </a:solidFill>
                <a:latin typeface="Arial" pitchFamily="34" charset="0"/>
                <a:cs typeface="Arial" pitchFamily="34" charset="0"/>
              </a:rPr>
              <a:t>tứ phân vị </a:t>
            </a:r>
            <a:r>
              <a:rPr lang="en-US" sz="2600" b="1">
                <a:latin typeface="Arial" pitchFamily="34" charset="0"/>
                <a:cs typeface="Arial" pitchFamily="34" charset="0"/>
              </a:rPr>
              <a:t>của mẫu số liệu có n giá trị, ta thực hiện như sau:</a:t>
            </a:r>
            <a:endParaRPr lang="vi-VN" sz="2600" b="1">
              <a:latin typeface="Arial" pitchFamily="34" charset="0"/>
              <a:cs typeface="Arial" pitchFamily="34" charset="0"/>
            </a:endParaRPr>
          </a:p>
        </p:txBody>
      </p:sp>
      <p:sp>
        <p:nvSpPr>
          <p:cNvPr id="21" name="TextBox 20"/>
          <p:cNvSpPr txBox="1"/>
          <p:nvPr/>
        </p:nvSpPr>
        <p:spPr>
          <a:xfrm>
            <a:off x="303212" y="1752600"/>
            <a:ext cx="7696200" cy="492443"/>
          </a:xfrm>
          <a:prstGeom prst="rect">
            <a:avLst/>
          </a:prstGeom>
          <a:noFill/>
        </p:spPr>
        <p:txBody>
          <a:bodyPr wrap="square" rtlCol="0">
            <a:spAutoFit/>
          </a:bodyPr>
          <a:lstStyle/>
          <a:p>
            <a:pPr marL="457200" indent="-457200">
              <a:buFont typeface="Arial" pitchFamily="34" charset="0"/>
              <a:buChar char="•"/>
            </a:pPr>
            <a:r>
              <a:rPr lang="en-US" sz="2600" b="1">
                <a:latin typeface="Arial" pitchFamily="34" charset="0"/>
                <a:cs typeface="Arial" pitchFamily="34" charset="0"/>
              </a:rPr>
              <a:t>Sắp xếp mẫu số liệu theo thứ tự không giảm</a:t>
            </a:r>
            <a:endParaRPr lang="vi-VN" sz="2600" b="1">
              <a:latin typeface="Arial" pitchFamily="34" charset="0"/>
              <a:cs typeface="Arial" pitchFamily="34" charset="0"/>
            </a:endParaRPr>
          </a:p>
        </p:txBody>
      </p:sp>
      <p:pic>
        <p:nvPicPr>
          <p:cNvPr id="7055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7260" t="16937" r="3226" b="41482"/>
          <a:stretch/>
        </p:blipFill>
        <p:spPr bwMode="auto">
          <a:xfrm>
            <a:off x="8342587" y="923058"/>
            <a:ext cx="3847825" cy="143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298080" y="2295510"/>
            <a:ext cx="7010400" cy="492443"/>
          </a:xfrm>
          <a:prstGeom prst="rect">
            <a:avLst/>
          </a:prstGeom>
          <a:noFill/>
        </p:spPr>
        <p:txBody>
          <a:bodyPr wrap="square" rtlCol="0">
            <a:spAutoFit/>
          </a:bodyPr>
          <a:lstStyle/>
          <a:p>
            <a:pPr marL="457200" indent="-457200">
              <a:buFont typeface="Arial" pitchFamily="34" charset="0"/>
              <a:buChar char="•"/>
            </a:pPr>
            <a:r>
              <a:rPr lang="en-US" sz="2600" b="1">
                <a:latin typeface="Arial" pitchFamily="34" charset="0"/>
                <a:cs typeface="Arial" pitchFamily="34" charset="0"/>
              </a:rPr>
              <a:t>Tìm trung vị . Giá trị này là </a:t>
            </a:r>
            <a:r>
              <a:rPr lang="en-US" sz="2600" b="1">
                <a:solidFill>
                  <a:schemeClr val="accent2">
                    <a:lumMod val="75000"/>
                  </a:schemeClr>
                </a:solidFill>
                <a:latin typeface="Arial" pitchFamily="34" charset="0"/>
                <a:cs typeface="Arial" pitchFamily="34" charset="0"/>
              </a:rPr>
              <a:t>Q</a:t>
            </a:r>
            <a:r>
              <a:rPr lang="en-US" sz="2600" b="1" baseline="-25000">
                <a:solidFill>
                  <a:schemeClr val="accent2">
                    <a:lumMod val="75000"/>
                  </a:schemeClr>
                </a:solidFill>
                <a:latin typeface="Arial" pitchFamily="34" charset="0"/>
                <a:cs typeface="Arial" pitchFamily="34" charset="0"/>
              </a:rPr>
              <a:t>2</a:t>
            </a:r>
            <a:endParaRPr lang="vi-VN" sz="2600" b="1">
              <a:solidFill>
                <a:schemeClr val="accent2">
                  <a:lumMod val="75000"/>
                </a:schemeClr>
              </a:solidFill>
              <a:latin typeface="Arial" pitchFamily="34" charset="0"/>
              <a:cs typeface="Arial" pitchFamily="34" charset="0"/>
            </a:endParaRPr>
          </a:p>
        </p:txBody>
      </p:sp>
      <p:sp>
        <p:nvSpPr>
          <p:cNvPr id="25" name="TextBox 24"/>
          <p:cNvSpPr txBox="1"/>
          <p:nvPr/>
        </p:nvSpPr>
        <p:spPr>
          <a:xfrm>
            <a:off x="298079" y="2837644"/>
            <a:ext cx="7929933" cy="892552"/>
          </a:xfrm>
          <a:prstGeom prst="rect">
            <a:avLst/>
          </a:prstGeom>
          <a:noFill/>
        </p:spPr>
        <p:txBody>
          <a:bodyPr wrap="square" rtlCol="0">
            <a:spAutoFit/>
          </a:bodyPr>
          <a:lstStyle/>
          <a:p>
            <a:pPr marL="457200" indent="-457200">
              <a:buFont typeface="Arial" pitchFamily="34" charset="0"/>
              <a:buChar char="•"/>
            </a:pPr>
            <a:r>
              <a:rPr lang="en-US" sz="2600" b="1">
                <a:latin typeface="Arial" pitchFamily="34" charset="0"/>
                <a:cs typeface="Arial" pitchFamily="34" charset="0"/>
              </a:rPr>
              <a:t>Tìm trung vị của nửa số liệu bên trái Q</a:t>
            </a:r>
            <a:r>
              <a:rPr lang="en-US" sz="2600" b="1" baseline="-25000">
                <a:latin typeface="Arial" pitchFamily="34" charset="0"/>
                <a:cs typeface="Arial" pitchFamily="34" charset="0"/>
              </a:rPr>
              <a:t>2</a:t>
            </a:r>
            <a:r>
              <a:rPr lang="en-US" sz="2600" b="1">
                <a:latin typeface="Arial" pitchFamily="34" charset="0"/>
                <a:cs typeface="Arial" pitchFamily="34" charset="0"/>
              </a:rPr>
              <a:t> (không bao gồm Q</a:t>
            </a:r>
            <a:r>
              <a:rPr lang="en-US" sz="2600" b="1" baseline="-25000">
                <a:latin typeface="Arial" pitchFamily="34" charset="0"/>
                <a:cs typeface="Arial" pitchFamily="34" charset="0"/>
              </a:rPr>
              <a:t>2</a:t>
            </a:r>
            <a:r>
              <a:rPr lang="en-US" sz="2600" b="1">
                <a:latin typeface="Arial" pitchFamily="34" charset="0"/>
                <a:cs typeface="Arial" pitchFamily="34" charset="0"/>
              </a:rPr>
              <a:t> nếu n lẻ). Giá trị này là </a:t>
            </a:r>
            <a:r>
              <a:rPr lang="en-US" sz="2600" b="1">
                <a:solidFill>
                  <a:schemeClr val="accent2">
                    <a:lumMod val="75000"/>
                  </a:schemeClr>
                </a:solidFill>
                <a:latin typeface="Arial" pitchFamily="34" charset="0"/>
                <a:cs typeface="Arial" pitchFamily="34" charset="0"/>
              </a:rPr>
              <a:t>Q</a:t>
            </a:r>
            <a:r>
              <a:rPr lang="en-US" sz="2600" b="1" baseline="-25000">
                <a:solidFill>
                  <a:schemeClr val="accent2">
                    <a:lumMod val="75000"/>
                  </a:schemeClr>
                </a:solidFill>
                <a:latin typeface="Arial" pitchFamily="34" charset="0"/>
                <a:cs typeface="Arial" pitchFamily="34" charset="0"/>
              </a:rPr>
              <a:t>1</a:t>
            </a:r>
            <a:endParaRPr lang="vi-VN" sz="2600" b="1">
              <a:solidFill>
                <a:schemeClr val="accent2">
                  <a:lumMod val="75000"/>
                </a:schemeClr>
              </a:solidFill>
              <a:latin typeface="Arial" pitchFamily="34" charset="0"/>
              <a:cs typeface="Arial" pitchFamily="34" charset="0"/>
            </a:endParaRPr>
          </a:p>
        </p:txBody>
      </p:sp>
      <p:sp>
        <p:nvSpPr>
          <p:cNvPr id="26" name="TextBox 25"/>
          <p:cNvSpPr txBox="1"/>
          <p:nvPr/>
        </p:nvSpPr>
        <p:spPr>
          <a:xfrm>
            <a:off x="298079" y="3763787"/>
            <a:ext cx="7929933" cy="892552"/>
          </a:xfrm>
          <a:prstGeom prst="rect">
            <a:avLst/>
          </a:prstGeom>
          <a:noFill/>
        </p:spPr>
        <p:txBody>
          <a:bodyPr wrap="square" rtlCol="0">
            <a:spAutoFit/>
          </a:bodyPr>
          <a:lstStyle/>
          <a:p>
            <a:pPr marL="457200" indent="-457200">
              <a:buFont typeface="Arial" pitchFamily="34" charset="0"/>
              <a:buChar char="•"/>
            </a:pPr>
            <a:r>
              <a:rPr lang="en-US" sz="2600" b="1">
                <a:latin typeface="Arial" pitchFamily="34" charset="0"/>
                <a:cs typeface="Arial" pitchFamily="34" charset="0"/>
              </a:rPr>
              <a:t>Tìm trung vị của nửa số liệu bên phải Q</a:t>
            </a:r>
            <a:r>
              <a:rPr lang="en-US" sz="2600" b="1" baseline="-25000">
                <a:latin typeface="Arial" pitchFamily="34" charset="0"/>
                <a:cs typeface="Arial" pitchFamily="34" charset="0"/>
              </a:rPr>
              <a:t>2</a:t>
            </a:r>
            <a:r>
              <a:rPr lang="en-US" sz="2600" b="1">
                <a:latin typeface="Arial" pitchFamily="34" charset="0"/>
                <a:cs typeface="Arial" pitchFamily="34" charset="0"/>
              </a:rPr>
              <a:t> (không bao gồm Q</a:t>
            </a:r>
            <a:r>
              <a:rPr lang="en-US" sz="2600" b="1" baseline="-25000">
                <a:latin typeface="Arial" pitchFamily="34" charset="0"/>
                <a:cs typeface="Arial" pitchFamily="34" charset="0"/>
              </a:rPr>
              <a:t>2</a:t>
            </a:r>
            <a:r>
              <a:rPr lang="en-US" sz="2600" b="1">
                <a:latin typeface="Arial" pitchFamily="34" charset="0"/>
                <a:cs typeface="Arial" pitchFamily="34" charset="0"/>
              </a:rPr>
              <a:t> nếu n lẻ). Giá trị này là </a:t>
            </a:r>
            <a:r>
              <a:rPr lang="en-US" sz="2600" b="1">
                <a:solidFill>
                  <a:schemeClr val="accent2">
                    <a:lumMod val="75000"/>
                  </a:schemeClr>
                </a:solidFill>
                <a:latin typeface="Arial" pitchFamily="34" charset="0"/>
                <a:cs typeface="Arial" pitchFamily="34" charset="0"/>
              </a:rPr>
              <a:t>Q</a:t>
            </a:r>
            <a:r>
              <a:rPr lang="en-US" sz="2600" b="1" baseline="-25000">
                <a:solidFill>
                  <a:schemeClr val="accent2">
                    <a:lumMod val="75000"/>
                  </a:schemeClr>
                </a:solidFill>
                <a:latin typeface="Arial" pitchFamily="34" charset="0"/>
                <a:cs typeface="Arial" pitchFamily="34" charset="0"/>
              </a:rPr>
              <a:t>3</a:t>
            </a:r>
            <a:endParaRPr lang="vi-VN" sz="2600" b="1">
              <a:solidFill>
                <a:schemeClr val="accent2">
                  <a:lumMod val="75000"/>
                </a:schemeClr>
              </a:solidFill>
              <a:latin typeface="Arial" pitchFamily="34" charset="0"/>
              <a:cs typeface="Arial" pitchFamily="34" charset="0"/>
            </a:endParaRPr>
          </a:p>
        </p:txBody>
      </p:sp>
      <p:sp>
        <p:nvSpPr>
          <p:cNvPr id="27" name="TextBox 26"/>
          <p:cNvSpPr txBox="1"/>
          <p:nvPr/>
        </p:nvSpPr>
        <p:spPr>
          <a:xfrm>
            <a:off x="1093750" y="5029200"/>
            <a:ext cx="8734462" cy="492443"/>
          </a:xfrm>
          <a:prstGeom prst="rect">
            <a:avLst/>
          </a:prstGeom>
          <a:solidFill>
            <a:srgbClr val="CDD2CC"/>
          </a:solidFill>
        </p:spPr>
        <p:txBody>
          <a:bodyPr wrap="square" rtlCol="0">
            <a:spAutoFit/>
          </a:bodyPr>
          <a:lstStyle/>
          <a:p>
            <a:r>
              <a:rPr lang="en-US" sz="2600" b="1">
                <a:latin typeface="Arial" pitchFamily="34" charset="0"/>
                <a:cs typeface="Arial" pitchFamily="34" charset="0"/>
              </a:rPr>
              <a:t>Q</a:t>
            </a:r>
            <a:r>
              <a:rPr lang="en-US" sz="2600" b="1" baseline="-25000">
                <a:latin typeface="Arial" pitchFamily="34" charset="0"/>
                <a:cs typeface="Arial" pitchFamily="34" charset="0"/>
              </a:rPr>
              <a:t>1</a:t>
            </a:r>
            <a:r>
              <a:rPr lang="en-US" sz="2600" b="1">
                <a:latin typeface="Arial" pitchFamily="34" charset="0"/>
                <a:cs typeface="Arial" pitchFamily="34" charset="0"/>
              </a:rPr>
              <a:t> , Q</a:t>
            </a:r>
            <a:r>
              <a:rPr lang="en-US" sz="2600" b="1" baseline="-25000">
                <a:latin typeface="Arial" pitchFamily="34" charset="0"/>
                <a:cs typeface="Arial" pitchFamily="34" charset="0"/>
              </a:rPr>
              <a:t>2</a:t>
            </a:r>
            <a:r>
              <a:rPr lang="en-US" sz="2600" b="1">
                <a:latin typeface="Arial" pitchFamily="34" charset="0"/>
                <a:cs typeface="Arial" pitchFamily="34" charset="0"/>
              </a:rPr>
              <a:t> ,Q</a:t>
            </a:r>
            <a:r>
              <a:rPr lang="en-US" sz="2600" b="1" baseline="-25000">
                <a:latin typeface="Arial" pitchFamily="34" charset="0"/>
                <a:cs typeface="Arial" pitchFamily="34" charset="0"/>
              </a:rPr>
              <a:t>3</a:t>
            </a:r>
            <a:r>
              <a:rPr lang="en-US" sz="2600" b="1">
                <a:latin typeface="Arial" pitchFamily="34" charset="0"/>
                <a:cs typeface="Arial" pitchFamily="34" charset="0"/>
              </a:rPr>
              <a:t> được gọi là các </a:t>
            </a:r>
            <a:r>
              <a:rPr lang="en-US" sz="2600" b="1">
                <a:solidFill>
                  <a:schemeClr val="accent2">
                    <a:lumMod val="75000"/>
                  </a:schemeClr>
                </a:solidFill>
                <a:latin typeface="Arial" pitchFamily="34" charset="0"/>
                <a:cs typeface="Arial" pitchFamily="34" charset="0"/>
              </a:rPr>
              <a:t>tứ phân vị </a:t>
            </a:r>
            <a:r>
              <a:rPr lang="en-US" sz="2600" b="1">
                <a:latin typeface="Arial" pitchFamily="34" charset="0"/>
                <a:cs typeface="Arial" pitchFamily="34" charset="0"/>
              </a:rPr>
              <a:t>của mẫu số liệu</a:t>
            </a:r>
            <a:endParaRPr lang="vi-VN" sz="2600" b="1">
              <a:latin typeface="Arial" pitchFamily="34" charset="0"/>
              <a:cs typeface="Arial" pitchFamily="34" charset="0"/>
            </a:endParaRPr>
          </a:p>
        </p:txBody>
      </p:sp>
    </p:spTree>
    <p:extLst>
      <p:ext uri="{BB962C8B-B14F-4D97-AF65-F5344CB8AC3E}">
        <p14:creationId xmlns:p14="http://schemas.microsoft.com/office/powerpoint/2010/main" val="6612295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705538"/>
                                        </p:tgtEl>
                                        <p:attrNameLst>
                                          <p:attrName>style.visibility</p:attrName>
                                        </p:attrNameLst>
                                      </p:cBhvr>
                                      <p:to>
                                        <p:strVal val="visible"/>
                                      </p:to>
                                    </p:set>
                                    <p:animEffect transition="in" filter="wipe(left)">
                                      <p:cBhvr>
                                        <p:cTn id="14" dur="500"/>
                                        <p:tgtEl>
                                          <p:spTgt spid="7055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P spid="24" grpId="0"/>
      <p:bldP spid="25" grpId="0"/>
      <p:bldP spid="26"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20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9" y="26581"/>
            <a:ext cx="485376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55612" y="775881"/>
            <a:ext cx="11277600" cy="892552"/>
          </a:xfrm>
          <a:prstGeom prst="rect">
            <a:avLst/>
          </a:prstGeom>
          <a:solidFill>
            <a:schemeClr val="accent2">
              <a:lumMod val="20000"/>
              <a:lumOff val="80000"/>
            </a:schemeClr>
          </a:solidFill>
        </p:spPr>
        <p:txBody>
          <a:bodyPr wrap="square" rtlCol="0">
            <a:spAutoFit/>
          </a:bodyPr>
          <a:lstStyle/>
          <a:p>
            <a:pPr marL="457200" indent="-457200">
              <a:buFont typeface="Wingdings" pitchFamily="2" charset="2"/>
              <a:buChar char="v"/>
            </a:pPr>
            <a:r>
              <a:rPr lang="en-US" sz="2600" b="1">
                <a:solidFill>
                  <a:srgbClr val="FF0000"/>
                </a:solidFill>
                <a:latin typeface="Arial" pitchFamily="34" charset="0"/>
                <a:cs typeface="Arial" pitchFamily="34" charset="0"/>
              </a:rPr>
              <a:t>Chú ý</a:t>
            </a:r>
            <a:r>
              <a:rPr lang="en-US" sz="2600" b="1">
                <a:latin typeface="Arial" pitchFamily="34" charset="0"/>
                <a:cs typeface="Arial" pitchFamily="34" charset="0"/>
              </a:rPr>
              <a:t> : Q</a:t>
            </a:r>
            <a:r>
              <a:rPr lang="en-US" sz="2600" b="1" baseline="-25000">
                <a:latin typeface="Arial" pitchFamily="34" charset="0"/>
                <a:cs typeface="Arial" pitchFamily="34" charset="0"/>
              </a:rPr>
              <a:t>1</a:t>
            </a:r>
            <a:r>
              <a:rPr lang="en-US" sz="2600" b="1">
                <a:latin typeface="Arial" pitchFamily="34" charset="0"/>
                <a:cs typeface="Arial" pitchFamily="34" charset="0"/>
              </a:rPr>
              <a:t> được gọi là </a:t>
            </a:r>
            <a:r>
              <a:rPr lang="en-US" sz="2600" b="1">
                <a:solidFill>
                  <a:schemeClr val="accent2">
                    <a:lumMod val="75000"/>
                  </a:schemeClr>
                </a:solidFill>
                <a:latin typeface="Arial" pitchFamily="34" charset="0"/>
                <a:cs typeface="Arial" pitchFamily="34" charset="0"/>
              </a:rPr>
              <a:t>tứ phân vị thứ nhất </a:t>
            </a:r>
            <a:r>
              <a:rPr lang="en-US" sz="2600" b="1">
                <a:latin typeface="Arial" pitchFamily="34" charset="0"/>
                <a:cs typeface="Arial" pitchFamily="34" charset="0"/>
              </a:rPr>
              <a:t>hay tứ phân vị dưới</a:t>
            </a:r>
            <a:br>
              <a:rPr lang="en-US" sz="2600" b="1">
                <a:latin typeface="Arial" pitchFamily="34" charset="0"/>
                <a:cs typeface="Arial" pitchFamily="34" charset="0"/>
              </a:rPr>
            </a:br>
            <a:r>
              <a:rPr lang="en-US" sz="2600" b="1">
                <a:latin typeface="Arial" pitchFamily="34" charset="0"/>
                <a:cs typeface="Arial" pitchFamily="34" charset="0"/>
              </a:rPr>
              <a:t>             Q</a:t>
            </a:r>
            <a:r>
              <a:rPr lang="en-US" sz="2600" b="1" baseline="-25000">
                <a:latin typeface="Arial" pitchFamily="34" charset="0"/>
                <a:cs typeface="Arial" pitchFamily="34" charset="0"/>
              </a:rPr>
              <a:t>3</a:t>
            </a:r>
            <a:r>
              <a:rPr lang="en-US" sz="2600" b="1">
                <a:latin typeface="Arial" pitchFamily="34" charset="0"/>
                <a:cs typeface="Arial" pitchFamily="34" charset="0"/>
              </a:rPr>
              <a:t> được gọi là các </a:t>
            </a:r>
            <a:r>
              <a:rPr lang="en-US" sz="2600" b="1">
                <a:solidFill>
                  <a:schemeClr val="accent2">
                    <a:lumMod val="75000"/>
                  </a:schemeClr>
                </a:solidFill>
                <a:latin typeface="Arial" pitchFamily="34" charset="0"/>
                <a:cs typeface="Arial" pitchFamily="34" charset="0"/>
              </a:rPr>
              <a:t>tứ phân vị thứ ba </a:t>
            </a:r>
            <a:r>
              <a:rPr lang="en-US" sz="2600" b="1">
                <a:latin typeface="Arial" pitchFamily="34" charset="0"/>
                <a:cs typeface="Arial" pitchFamily="34" charset="0"/>
              </a:rPr>
              <a:t>hay tứ phân vị trên</a:t>
            </a:r>
            <a:endParaRPr lang="vi-VN" sz="2600" b="1">
              <a:latin typeface="Arial" pitchFamily="34" charset="0"/>
              <a:cs typeface="Arial" pitchFamily="34" charset="0"/>
            </a:endParaRPr>
          </a:p>
        </p:txBody>
      </p:sp>
      <p:sp>
        <p:nvSpPr>
          <p:cNvPr id="12" name="TextBox 11"/>
          <p:cNvSpPr txBox="1"/>
          <p:nvPr/>
        </p:nvSpPr>
        <p:spPr>
          <a:xfrm>
            <a:off x="446936" y="1828800"/>
            <a:ext cx="5876076" cy="2092881"/>
          </a:xfrm>
          <a:prstGeom prst="rect">
            <a:avLst/>
          </a:prstGeom>
          <a:noFill/>
        </p:spPr>
        <p:txBody>
          <a:bodyPr wrap="square" rtlCol="0">
            <a:spAutoFit/>
          </a:bodyPr>
          <a:lstStyle/>
          <a:p>
            <a:pPr marL="457200" indent="-457200">
              <a:buFont typeface="Wingdings" pitchFamily="2" charset="2"/>
              <a:buChar char="v"/>
            </a:pPr>
            <a:r>
              <a:rPr lang="en-US" sz="2600" b="1" dirty="0">
                <a:solidFill>
                  <a:srgbClr val="FF0000"/>
                </a:solidFill>
                <a:latin typeface="Arial" pitchFamily="34" charset="0"/>
                <a:cs typeface="Arial" pitchFamily="34" charset="0"/>
              </a:rPr>
              <a:t>Ý </a:t>
            </a:r>
            <a:r>
              <a:rPr lang="en-US" sz="2600" b="1" dirty="0" err="1">
                <a:solidFill>
                  <a:srgbClr val="FF0000"/>
                </a:solidFill>
                <a:latin typeface="Arial" pitchFamily="34" charset="0"/>
                <a:cs typeface="Arial" pitchFamily="34" charset="0"/>
              </a:rPr>
              <a:t>nghĩa</a:t>
            </a:r>
            <a:r>
              <a:rPr lang="en-US" sz="2600" b="1" dirty="0">
                <a:latin typeface="Arial" pitchFamily="34" charset="0"/>
                <a:cs typeface="Arial" pitchFamily="34" charset="0"/>
              </a:rPr>
              <a:t> : </a:t>
            </a:r>
            <a:r>
              <a:rPr lang="en-US" sz="2600" b="1" dirty="0" err="1">
                <a:latin typeface="Arial" pitchFamily="34" charset="0"/>
                <a:cs typeface="Arial" pitchFamily="34" charset="0"/>
              </a:rPr>
              <a:t>Các</a:t>
            </a:r>
            <a:r>
              <a:rPr lang="en-US" sz="2600" b="1" dirty="0">
                <a:latin typeface="Arial" pitchFamily="34" charset="0"/>
                <a:cs typeface="Arial" pitchFamily="34" charset="0"/>
              </a:rPr>
              <a:t> </a:t>
            </a:r>
            <a:r>
              <a:rPr lang="en-US" sz="2600" b="1" dirty="0" err="1">
                <a:latin typeface="Arial" pitchFamily="34" charset="0"/>
                <a:cs typeface="Arial" pitchFamily="34" charset="0"/>
              </a:rPr>
              <a:t>điểm</a:t>
            </a:r>
            <a:r>
              <a:rPr lang="en-US" sz="2600" b="1" dirty="0">
                <a:latin typeface="Arial" pitchFamily="34" charset="0"/>
                <a:cs typeface="Arial" pitchFamily="34" charset="0"/>
              </a:rPr>
              <a:t> Q</a:t>
            </a:r>
            <a:r>
              <a:rPr lang="en-US" sz="2600" b="1" baseline="-25000" dirty="0">
                <a:latin typeface="Arial" pitchFamily="34" charset="0"/>
                <a:cs typeface="Arial" pitchFamily="34" charset="0"/>
              </a:rPr>
              <a:t>1</a:t>
            </a:r>
            <a:r>
              <a:rPr lang="en-US" sz="2600" b="1" dirty="0">
                <a:latin typeface="Arial" pitchFamily="34" charset="0"/>
                <a:cs typeface="Arial" pitchFamily="34" charset="0"/>
              </a:rPr>
              <a:t> , Q</a:t>
            </a:r>
            <a:r>
              <a:rPr lang="en-US" sz="2600" b="1" baseline="-25000" dirty="0">
                <a:latin typeface="Arial" pitchFamily="34" charset="0"/>
                <a:cs typeface="Arial" pitchFamily="34" charset="0"/>
              </a:rPr>
              <a:t>2</a:t>
            </a:r>
            <a:r>
              <a:rPr lang="en-US" sz="2600" b="1" dirty="0">
                <a:latin typeface="Arial" pitchFamily="34" charset="0"/>
                <a:cs typeface="Arial" pitchFamily="34" charset="0"/>
              </a:rPr>
              <a:t> ,Q</a:t>
            </a:r>
            <a:r>
              <a:rPr lang="en-US" sz="2600" b="1" baseline="-25000" dirty="0">
                <a:latin typeface="Arial" pitchFamily="34" charset="0"/>
                <a:cs typeface="Arial" pitchFamily="34" charset="0"/>
              </a:rPr>
              <a:t>3</a:t>
            </a:r>
            <a:r>
              <a:rPr lang="en-US" sz="2600" b="1" dirty="0">
                <a:latin typeface="Arial" pitchFamily="34" charset="0"/>
                <a:cs typeface="Arial" pitchFamily="34" charset="0"/>
              </a:rPr>
              <a:t> chia </a:t>
            </a:r>
            <a:r>
              <a:rPr lang="en-US" sz="2600" b="1" dirty="0" err="1">
                <a:latin typeface="Arial" pitchFamily="34" charset="0"/>
                <a:cs typeface="Arial" pitchFamily="34" charset="0"/>
              </a:rPr>
              <a:t>mẫu</a:t>
            </a:r>
            <a:r>
              <a:rPr lang="en-US" sz="2600" b="1" dirty="0">
                <a:latin typeface="Arial" pitchFamily="34" charset="0"/>
                <a:cs typeface="Arial" pitchFamily="34" charset="0"/>
              </a:rPr>
              <a:t> </a:t>
            </a:r>
            <a:r>
              <a:rPr lang="en-US" sz="2600" b="1" dirty="0" err="1">
                <a:latin typeface="Arial" pitchFamily="34" charset="0"/>
                <a:cs typeface="Arial" pitchFamily="34" charset="0"/>
              </a:rPr>
              <a:t>số</a:t>
            </a:r>
            <a:r>
              <a:rPr lang="en-US" sz="2600" b="1" dirty="0">
                <a:latin typeface="Arial" pitchFamily="34" charset="0"/>
                <a:cs typeface="Arial" pitchFamily="34" charset="0"/>
              </a:rPr>
              <a:t> </a:t>
            </a:r>
            <a:r>
              <a:rPr lang="en-US" sz="2600" b="1" dirty="0" err="1">
                <a:latin typeface="Arial" pitchFamily="34" charset="0"/>
                <a:cs typeface="Arial" pitchFamily="34" charset="0"/>
              </a:rPr>
              <a:t>liệu</a:t>
            </a:r>
            <a:r>
              <a:rPr lang="en-US" sz="2600" b="1" dirty="0">
                <a:latin typeface="Arial" pitchFamily="34" charset="0"/>
                <a:cs typeface="Arial" pitchFamily="34" charset="0"/>
              </a:rPr>
              <a:t> </a:t>
            </a:r>
            <a:r>
              <a:rPr lang="en-US" sz="2600" b="1" dirty="0" err="1">
                <a:latin typeface="Arial" pitchFamily="34" charset="0"/>
                <a:cs typeface="Arial" pitchFamily="34" charset="0"/>
              </a:rPr>
              <a:t>đã</a:t>
            </a:r>
            <a:r>
              <a:rPr lang="en-US" sz="2600" b="1" dirty="0">
                <a:latin typeface="Arial" pitchFamily="34" charset="0"/>
                <a:cs typeface="Arial" pitchFamily="34" charset="0"/>
              </a:rPr>
              <a:t> </a:t>
            </a:r>
            <a:r>
              <a:rPr lang="en-US" sz="2600" b="1" dirty="0" err="1">
                <a:latin typeface="Arial" pitchFamily="34" charset="0"/>
                <a:cs typeface="Arial" pitchFamily="34" charset="0"/>
              </a:rPr>
              <a:t>sắp</a:t>
            </a:r>
            <a:r>
              <a:rPr lang="en-US" sz="2600" b="1" dirty="0">
                <a:latin typeface="Arial" pitchFamily="34" charset="0"/>
                <a:cs typeface="Arial" pitchFamily="34" charset="0"/>
              </a:rPr>
              <a:t> </a:t>
            </a:r>
            <a:r>
              <a:rPr lang="en-US" sz="2600" b="1" dirty="0" err="1">
                <a:latin typeface="Arial" pitchFamily="34" charset="0"/>
                <a:cs typeface="Arial" pitchFamily="34" charset="0"/>
              </a:rPr>
              <a:t>xếp</a:t>
            </a:r>
            <a:r>
              <a:rPr lang="en-US" sz="2600" b="1" dirty="0">
                <a:latin typeface="Arial" pitchFamily="34" charset="0"/>
                <a:cs typeface="Arial" pitchFamily="34" charset="0"/>
              </a:rPr>
              <a:t> </a:t>
            </a:r>
            <a:r>
              <a:rPr lang="en-US" sz="2600" b="1" dirty="0" err="1">
                <a:latin typeface="Arial" pitchFamily="34" charset="0"/>
                <a:cs typeface="Arial" pitchFamily="34" charset="0"/>
              </a:rPr>
              <a:t>theo</a:t>
            </a:r>
            <a:r>
              <a:rPr lang="en-US" sz="2600" b="1" dirty="0">
                <a:latin typeface="Arial" pitchFamily="34" charset="0"/>
                <a:cs typeface="Arial" pitchFamily="34" charset="0"/>
              </a:rPr>
              <a:t> </a:t>
            </a:r>
            <a:r>
              <a:rPr lang="en-US" sz="2600" b="1" dirty="0" err="1">
                <a:latin typeface="Arial" pitchFamily="34" charset="0"/>
                <a:cs typeface="Arial" pitchFamily="34" charset="0"/>
              </a:rPr>
              <a:t>thứ</a:t>
            </a:r>
            <a:r>
              <a:rPr lang="en-US" sz="2600" b="1" dirty="0">
                <a:latin typeface="Arial" pitchFamily="34" charset="0"/>
                <a:cs typeface="Arial" pitchFamily="34" charset="0"/>
              </a:rPr>
              <a:t> </a:t>
            </a:r>
            <a:r>
              <a:rPr lang="en-US" sz="2600" b="1" dirty="0" err="1">
                <a:latin typeface="Arial" pitchFamily="34" charset="0"/>
                <a:cs typeface="Arial" pitchFamily="34" charset="0"/>
              </a:rPr>
              <a:t>tự</a:t>
            </a:r>
            <a:r>
              <a:rPr lang="en-US" sz="2600" b="1" dirty="0">
                <a:latin typeface="Arial" pitchFamily="34" charset="0"/>
                <a:cs typeface="Arial" pitchFamily="34" charset="0"/>
              </a:rPr>
              <a:t> </a:t>
            </a:r>
            <a:r>
              <a:rPr lang="en-US" sz="2600" b="1" dirty="0" err="1">
                <a:latin typeface="Arial" pitchFamily="34" charset="0"/>
                <a:cs typeface="Arial" pitchFamily="34" charset="0"/>
              </a:rPr>
              <a:t>từ</a:t>
            </a:r>
            <a:r>
              <a:rPr lang="en-US" sz="2600" b="1" dirty="0">
                <a:latin typeface="Arial" pitchFamily="34" charset="0"/>
                <a:cs typeface="Arial" pitchFamily="34" charset="0"/>
              </a:rPr>
              <a:t> </a:t>
            </a:r>
            <a:r>
              <a:rPr lang="en-US" sz="2600" b="1" dirty="0" err="1">
                <a:latin typeface="Arial" pitchFamily="34" charset="0"/>
                <a:cs typeface="Arial" pitchFamily="34" charset="0"/>
              </a:rPr>
              <a:t>nhỏ</a:t>
            </a:r>
            <a:r>
              <a:rPr lang="en-US" sz="2600" b="1" dirty="0">
                <a:latin typeface="Arial" pitchFamily="34" charset="0"/>
                <a:cs typeface="Arial" pitchFamily="34" charset="0"/>
              </a:rPr>
              <a:t> </a:t>
            </a:r>
            <a:r>
              <a:rPr lang="en-US" sz="2600" b="1" dirty="0" err="1">
                <a:latin typeface="Arial" pitchFamily="34" charset="0"/>
                <a:cs typeface="Arial" pitchFamily="34" charset="0"/>
              </a:rPr>
              <a:t>đến</a:t>
            </a:r>
            <a:r>
              <a:rPr lang="en-US" sz="2600" b="1" dirty="0">
                <a:latin typeface="Arial" pitchFamily="34" charset="0"/>
                <a:cs typeface="Arial" pitchFamily="34" charset="0"/>
              </a:rPr>
              <a:t> </a:t>
            </a:r>
            <a:r>
              <a:rPr lang="en-US" sz="2600" b="1" dirty="0" err="1">
                <a:latin typeface="Arial" pitchFamily="34" charset="0"/>
                <a:cs typeface="Arial" pitchFamily="34" charset="0"/>
              </a:rPr>
              <a:t>lớn</a:t>
            </a:r>
            <a:r>
              <a:rPr lang="en-US" sz="2600" b="1" dirty="0">
                <a:latin typeface="Arial" pitchFamily="34" charset="0"/>
                <a:cs typeface="Arial" pitchFamily="34" charset="0"/>
              </a:rPr>
              <a:t> </a:t>
            </a:r>
            <a:r>
              <a:rPr lang="en-US" sz="2600" b="1" dirty="0" err="1">
                <a:latin typeface="Arial" pitchFamily="34" charset="0"/>
                <a:cs typeface="Arial" pitchFamily="34" charset="0"/>
              </a:rPr>
              <a:t>thành</a:t>
            </a:r>
            <a:r>
              <a:rPr lang="en-US" sz="2600" b="1" dirty="0">
                <a:latin typeface="Arial" pitchFamily="34" charset="0"/>
                <a:cs typeface="Arial" pitchFamily="34" charset="0"/>
              </a:rPr>
              <a:t> </a:t>
            </a:r>
            <a:r>
              <a:rPr lang="en-US" sz="2600" b="1" dirty="0" err="1">
                <a:latin typeface="Arial" pitchFamily="34" charset="0"/>
                <a:cs typeface="Arial" pitchFamily="34" charset="0"/>
              </a:rPr>
              <a:t>bốn</a:t>
            </a:r>
            <a:r>
              <a:rPr lang="en-US" sz="2600" b="1" dirty="0">
                <a:latin typeface="Arial" pitchFamily="34" charset="0"/>
                <a:cs typeface="Arial" pitchFamily="34" charset="0"/>
              </a:rPr>
              <a:t> </a:t>
            </a:r>
            <a:r>
              <a:rPr lang="en-US" sz="2600" b="1" dirty="0" err="1">
                <a:latin typeface="Arial" pitchFamily="34" charset="0"/>
                <a:cs typeface="Arial" pitchFamily="34" charset="0"/>
              </a:rPr>
              <a:t>phần</a:t>
            </a:r>
            <a:r>
              <a:rPr lang="en-US" sz="2600" b="1" dirty="0">
                <a:latin typeface="Arial" pitchFamily="34" charset="0"/>
                <a:cs typeface="Arial" pitchFamily="34" charset="0"/>
              </a:rPr>
              <a:t>, </a:t>
            </a:r>
            <a:r>
              <a:rPr lang="en-US" sz="2600" b="1" dirty="0" err="1">
                <a:latin typeface="Arial" pitchFamily="34" charset="0"/>
                <a:cs typeface="Arial" pitchFamily="34" charset="0"/>
              </a:rPr>
              <a:t>mỗi</a:t>
            </a:r>
            <a:r>
              <a:rPr lang="en-US" sz="2600" b="1" dirty="0">
                <a:latin typeface="Arial" pitchFamily="34" charset="0"/>
                <a:cs typeface="Arial" pitchFamily="34" charset="0"/>
              </a:rPr>
              <a:t> </a:t>
            </a:r>
            <a:r>
              <a:rPr lang="en-US" sz="2600" b="1" dirty="0" err="1">
                <a:latin typeface="Arial" pitchFamily="34" charset="0"/>
                <a:cs typeface="Arial" pitchFamily="34" charset="0"/>
              </a:rPr>
              <a:t>phần</a:t>
            </a:r>
            <a:r>
              <a:rPr lang="en-US" sz="2600" b="1" dirty="0">
                <a:latin typeface="Arial" pitchFamily="34" charset="0"/>
                <a:cs typeface="Arial" pitchFamily="34" charset="0"/>
              </a:rPr>
              <a:t> </a:t>
            </a:r>
            <a:r>
              <a:rPr lang="en-US" sz="2600" b="1" dirty="0" err="1">
                <a:latin typeface="Arial" pitchFamily="34" charset="0"/>
                <a:cs typeface="Arial" pitchFamily="34" charset="0"/>
              </a:rPr>
              <a:t>đều</a:t>
            </a:r>
            <a:r>
              <a:rPr lang="en-US" sz="2600" b="1" dirty="0">
                <a:latin typeface="Arial" pitchFamily="34" charset="0"/>
                <a:cs typeface="Arial" pitchFamily="34" charset="0"/>
              </a:rPr>
              <a:t> </a:t>
            </a:r>
            <a:r>
              <a:rPr lang="en-US" sz="2600" b="1" dirty="0" err="1">
                <a:latin typeface="Arial" pitchFamily="34" charset="0"/>
                <a:cs typeface="Arial" pitchFamily="34" charset="0"/>
              </a:rPr>
              <a:t>chứa</a:t>
            </a:r>
            <a:r>
              <a:rPr lang="en-US" sz="2600" b="1" dirty="0">
                <a:latin typeface="Arial" pitchFamily="34" charset="0"/>
                <a:cs typeface="Arial" pitchFamily="34" charset="0"/>
              </a:rPr>
              <a:t> 25% </a:t>
            </a:r>
            <a:r>
              <a:rPr lang="en-US" sz="2600" b="1" dirty="0" err="1">
                <a:latin typeface="Arial" pitchFamily="34" charset="0"/>
                <a:cs typeface="Arial" pitchFamily="34" charset="0"/>
              </a:rPr>
              <a:t>giá</a:t>
            </a:r>
            <a:r>
              <a:rPr lang="en-US" sz="2600" b="1" dirty="0">
                <a:latin typeface="Arial" pitchFamily="34" charset="0"/>
                <a:cs typeface="Arial" pitchFamily="34" charset="0"/>
              </a:rPr>
              <a:t> </a:t>
            </a:r>
            <a:r>
              <a:rPr lang="en-US" sz="2600" b="1" dirty="0" err="1">
                <a:latin typeface="Arial" pitchFamily="34" charset="0"/>
                <a:cs typeface="Arial" pitchFamily="34" charset="0"/>
              </a:rPr>
              <a:t>trị</a:t>
            </a:r>
            <a:r>
              <a:rPr lang="en-US" sz="2600" b="1" dirty="0">
                <a:latin typeface="Arial" pitchFamily="34" charset="0"/>
                <a:cs typeface="Arial" pitchFamily="34" charset="0"/>
              </a:rPr>
              <a:t>.</a:t>
            </a:r>
            <a:endParaRPr lang="vi-VN" sz="2600" b="1" dirty="0">
              <a:latin typeface="Arial" pitchFamily="34" charset="0"/>
              <a:cs typeface="Arial" pitchFamily="34" charset="0"/>
            </a:endParaRPr>
          </a:p>
        </p:txBody>
      </p:sp>
      <p:grpSp>
        <p:nvGrpSpPr>
          <p:cNvPr id="9" name="Group 8"/>
          <p:cNvGrpSpPr/>
          <p:nvPr/>
        </p:nvGrpSpPr>
        <p:grpSpPr>
          <a:xfrm>
            <a:off x="6627812" y="2133600"/>
            <a:ext cx="5363941" cy="1664732"/>
            <a:chOff x="6627812" y="2133600"/>
            <a:chExt cx="5363941" cy="1664732"/>
          </a:xfrm>
        </p:grpSpPr>
        <p:grpSp>
          <p:nvGrpSpPr>
            <p:cNvPr id="8" name="Group 7"/>
            <p:cNvGrpSpPr/>
            <p:nvPr/>
          </p:nvGrpSpPr>
          <p:grpSpPr>
            <a:xfrm>
              <a:off x="6627812" y="2133600"/>
              <a:ext cx="5363941" cy="1132798"/>
              <a:chOff x="6869093" y="2678113"/>
              <a:chExt cx="5363941" cy="1132798"/>
            </a:xfrm>
          </p:grpSpPr>
          <p:cxnSp>
            <p:nvCxnSpPr>
              <p:cNvPr id="4" name="Straight Connector 3"/>
              <p:cNvCxnSpPr/>
              <p:nvPr/>
            </p:nvCxnSpPr>
            <p:spPr>
              <a:xfrm>
                <a:off x="7389812" y="3276600"/>
                <a:ext cx="365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Object 4"/>
              <p:cNvGraphicFramePr>
                <a:graphicFrameLocks noChangeAspect="1"/>
              </p:cNvGraphicFramePr>
              <p:nvPr>
                <p:extLst>
                  <p:ext uri="{D42A27DB-BD31-4B8C-83A1-F6EECF244321}">
                    <p14:modId xmlns:p14="http://schemas.microsoft.com/office/powerpoint/2010/main" val="31513070"/>
                  </p:ext>
                </p:extLst>
              </p:nvPr>
            </p:nvGraphicFramePr>
            <p:xfrm>
              <a:off x="7357913" y="3175000"/>
              <a:ext cx="63500" cy="203200"/>
            </p:xfrm>
            <a:graphic>
              <a:graphicData uri="http://schemas.openxmlformats.org/presentationml/2006/ole">
                <mc:AlternateContent xmlns:mc="http://schemas.openxmlformats.org/markup-compatibility/2006">
                  <mc:Choice xmlns:v="urn:schemas-microsoft-com:vml" Requires="v">
                    <p:oleObj name="Equation" r:id="rId4" imgW="63360" imgH="203040" progId="Equation.DSMT4">
                      <p:embed/>
                    </p:oleObj>
                  </mc:Choice>
                  <mc:Fallback>
                    <p:oleObj name="Equation" r:id="rId4" imgW="63360" imgH="203040" progId="Equation.DSMT4">
                      <p:embed/>
                      <p:pic>
                        <p:nvPicPr>
                          <p:cNvPr id="0" name=""/>
                          <p:cNvPicPr/>
                          <p:nvPr/>
                        </p:nvPicPr>
                        <p:blipFill>
                          <a:blip r:embed="rId5"/>
                          <a:stretch>
                            <a:fillRect/>
                          </a:stretch>
                        </p:blipFill>
                        <p:spPr>
                          <a:xfrm>
                            <a:off x="7357913" y="3175000"/>
                            <a:ext cx="63500" cy="2032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136906089"/>
                  </p:ext>
                </p:extLst>
              </p:nvPr>
            </p:nvGraphicFramePr>
            <p:xfrm>
              <a:off x="8370077" y="3175000"/>
              <a:ext cx="63500" cy="203200"/>
            </p:xfrm>
            <a:graphic>
              <a:graphicData uri="http://schemas.openxmlformats.org/presentationml/2006/ole">
                <mc:AlternateContent xmlns:mc="http://schemas.openxmlformats.org/markup-compatibility/2006">
                  <mc:Choice xmlns:v="urn:schemas-microsoft-com:vml" Requires="v">
                    <p:oleObj name="Equation" r:id="rId6" imgW="63360" imgH="203040" progId="Equation.DSMT4">
                      <p:embed/>
                    </p:oleObj>
                  </mc:Choice>
                  <mc:Fallback>
                    <p:oleObj name="Equation" r:id="rId6" imgW="63360" imgH="203040" progId="Equation.DSMT4">
                      <p:embed/>
                      <p:pic>
                        <p:nvPicPr>
                          <p:cNvPr id="0" name=""/>
                          <p:cNvPicPr/>
                          <p:nvPr/>
                        </p:nvPicPr>
                        <p:blipFill>
                          <a:blip r:embed="rId7"/>
                          <a:stretch>
                            <a:fillRect/>
                          </a:stretch>
                        </p:blipFill>
                        <p:spPr>
                          <a:xfrm>
                            <a:off x="8370077" y="3175000"/>
                            <a:ext cx="63500" cy="2032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2736888"/>
                  </p:ext>
                </p:extLst>
              </p:nvPr>
            </p:nvGraphicFramePr>
            <p:xfrm>
              <a:off x="9665477" y="3175000"/>
              <a:ext cx="63500" cy="203200"/>
            </p:xfrm>
            <a:graphic>
              <a:graphicData uri="http://schemas.openxmlformats.org/presentationml/2006/ole">
                <mc:AlternateContent xmlns:mc="http://schemas.openxmlformats.org/markup-compatibility/2006">
                  <mc:Choice xmlns:v="urn:schemas-microsoft-com:vml" Requires="v">
                    <p:oleObj name="Equation" r:id="rId6" imgW="63360" imgH="203040" progId="Equation.DSMT4">
                      <p:embed/>
                    </p:oleObj>
                  </mc:Choice>
                  <mc:Fallback>
                    <p:oleObj name="Equation" r:id="rId6" imgW="63360" imgH="203040" progId="Equation.DSMT4">
                      <p:embed/>
                      <p:pic>
                        <p:nvPicPr>
                          <p:cNvPr id="0" name=""/>
                          <p:cNvPicPr/>
                          <p:nvPr/>
                        </p:nvPicPr>
                        <p:blipFill>
                          <a:blip r:embed="rId7"/>
                          <a:stretch>
                            <a:fillRect/>
                          </a:stretch>
                        </p:blipFill>
                        <p:spPr>
                          <a:xfrm>
                            <a:off x="9665477" y="3175000"/>
                            <a:ext cx="63500" cy="2032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134997039"/>
                  </p:ext>
                </p:extLst>
              </p:nvPr>
            </p:nvGraphicFramePr>
            <p:xfrm>
              <a:off x="11015662" y="3175000"/>
              <a:ext cx="63500" cy="203200"/>
            </p:xfrm>
            <a:graphic>
              <a:graphicData uri="http://schemas.openxmlformats.org/presentationml/2006/ole">
                <mc:AlternateContent xmlns:mc="http://schemas.openxmlformats.org/markup-compatibility/2006">
                  <mc:Choice xmlns:v="urn:schemas-microsoft-com:vml" Requires="v">
                    <p:oleObj name="Equation" r:id="rId6" imgW="63360" imgH="203040" progId="Equation.DSMT4">
                      <p:embed/>
                    </p:oleObj>
                  </mc:Choice>
                  <mc:Fallback>
                    <p:oleObj name="Equation" r:id="rId6" imgW="63360" imgH="203040" progId="Equation.DSMT4">
                      <p:embed/>
                      <p:pic>
                        <p:nvPicPr>
                          <p:cNvPr id="0" name=""/>
                          <p:cNvPicPr/>
                          <p:nvPr/>
                        </p:nvPicPr>
                        <p:blipFill>
                          <a:blip r:embed="rId7"/>
                          <a:stretch>
                            <a:fillRect/>
                          </a:stretch>
                        </p:blipFill>
                        <p:spPr>
                          <a:xfrm>
                            <a:off x="11015662" y="3175000"/>
                            <a:ext cx="63500" cy="2032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234036507"/>
                  </p:ext>
                </p:extLst>
              </p:nvPr>
            </p:nvGraphicFramePr>
            <p:xfrm>
              <a:off x="10437812" y="3175000"/>
              <a:ext cx="63500" cy="203200"/>
            </p:xfrm>
            <a:graphic>
              <a:graphicData uri="http://schemas.openxmlformats.org/presentationml/2006/ole">
                <mc:AlternateContent xmlns:mc="http://schemas.openxmlformats.org/markup-compatibility/2006">
                  <mc:Choice xmlns:v="urn:schemas-microsoft-com:vml" Requires="v">
                    <p:oleObj name="Equation" r:id="rId6" imgW="63360" imgH="203040" progId="Equation.DSMT4">
                      <p:embed/>
                    </p:oleObj>
                  </mc:Choice>
                  <mc:Fallback>
                    <p:oleObj name="Equation" r:id="rId6" imgW="63360" imgH="203040" progId="Equation.DSMT4">
                      <p:embed/>
                      <p:pic>
                        <p:nvPicPr>
                          <p:cNvPr id="0" name=""/>
                          <p:cNvPicPr/>
                          <p:nvPr/>
                        </p:nvPicPr>
                        <p:blipFill>
                          <a:blip r:embed="rId7"/>
                          <a:stretch>
                            <a:fillRect/>
                          </a:stretch>
                        </p:blipFill>
                        <p:spPr>
                          <a:xfrm>
                            <a:off x="10437812" y="3175000"/>
                            <a:ext cx="63500" cy="203200"/>
                          </a:xfrm>
                          <a:prstGeom prst="rect">
                            <a:avLst/>
                          </a:prstGeom>
                        </p:spPr>
                      </p:pic>
                    </p:oleObj>
                  </mc:Fallback>
                </mc:AlternateContent>
              </a:graphicData>
            </a:graphic>
          </p:graphicFrame>
          <p:sp>
            <p:nvSpPr>
              <p:cNvPr id="6" name="Left Brace 5"/>
              <p:cNvSpPr/>
              <p:nvPr/>
            </p:nvSpPr>
            <p:spPr>
              <a:xfrm rot="5400000">
                <a:off x="7847012" y="2590800"/>
                <a:ext cx="76200" cy="9906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p:cNvSpPr/>
              <p:nvPr/>
            </p:nvSpPr>
            <p:spPr>
              <a:xfrm rot="5400000">
                <a:off x="8978288" y="2450124"/>
                <a:ext cx="99648" cy="129539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Left Brace 27"/>
              <p:cNvSpPr/>
              <p:nvPr/>
            </p:nvSpPr>
            <p:spPr>
              <a:xfrm rot="5400000">
                <a:off x="10679692" y="2806305"/>
                <a:ext cx="126024" cy="6094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p:cNvSpPr/>
              <p:nvPr/>
            </p:nvSpPr>
            <p:spPr>
              <a:xfrm rot="16200000" flipV="1">
                <a:off x="10015157" y="3034720"/>
                <a:ext cx="126024" cy="76218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647897815"/>
                  </p:ext>
                </p:extLst>
              </p:nvPr>
            </p:nvGraphicFramePr>
            <p:xfrm>
              <a:off x="8207172" y="2678113"/>
              <a:ext cx="346482" cy="445477"/>
            </p:xfrm>
            <a:graphic>
              <a:graphicData uri="http://schemas.openxmlformats.org/presentationml/2006/ole">
                <mc:AlternateContent xmlns:mc="http://schemas.openxmlformats.org/markup-compatibility/2006">
                  <mc:Choice xmlns:v="urn:schemas-microsoft-com:vml" Requires="v">
                    <p:oleObj name="Equation" r:id="rId8" imgW="177480" imgH="228600" progId="Equation.DSMT4">
                      <p:embed/>
                    </p:oleObj>
                  </mc:Choice>
                  <mc:Fallback>
                    <p:oleObj name="Equation" r:id="rId8" imgW="177480" imgH="228600" progId="Equation.DSMT4">
                      <p:embed/>
                      <p:pic>
                        <p:nvPicPr>
                          <p:cNvPr id="0" name=""/>
                          <p:cNvPicPr/>
                          <p:nvPr/>
                        </p:nvPicPr>
                        <p:blipFill>
                          <a:blip r:embed="rId9"/>
                          <a:stretch>
                            <a:fillRect/>
                          </a:stretch>
                        </p:blipFill>
                        <p:spPr>
                          <a:xfrm>
                            <a:off x="8207172" y="2678113"/>
                            <a:ext cx="346482" cy="445477"/>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083483895"/>
                  </p:ext>
                </p:extLst>
              </p:nvPr>
            </p:nvGraphicFramePr>
            <p:xfrm>
              <a:off x="9512300" y="2678113"/>
              <a:ext cx="371475" cy="446087"/>
            </p:xfrm>
            <a:graphic>
              <a:graphicData uri="http://schemas.openxmlformats.org/presentationml/2006/ole">
                <mc:AlternateContent xmlns:mc="http://schemas.openxmlformats.org/markup-compatibility/2006">
                  <mc:Choice xmlns:v="urn:schemas-microsoft-com:vml" Requires="v">
                    <p:oleObj name="Equation" r:id="rId10" imgW="190440" imgH="228600" progId="Equation.DSMT4">
                      <p:embed/>
                    </p:oleObj>
                  </mc:Choice>
                  <mc:Fallback>
                    <p:oleObj name="Equation" r:id="rId10" imgW="190440" imgH="228600" progId="Equation.DSMT4">
                      <p:embed/>
                      <p:pic>
                        <p:nvPicPr>
                          <p:cNvPr id="0" name=""/>
                          <p:cNvPicPr/>
                          <p:nvPr/>
                        </p:nvPicPr>
                        <p:blipFill>
                          <a:blip r:embed="rId11"/>
                          <a:stretch>
                            <a:fillRect/>
                          </a:stretch>
                        </p:blipFill>
                        <p:spPr>
                          <a:xfrm>
                            <a:off x="9512300" y="2678113"/>
                            <a:ext cx="371475" cy="446087"/>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702474030"/>
                  </p:ext>
                </p:extLst>
              </p:nvPr>
            </p:nvGraphicFramePr>
            <p:xfrm>
              <a:off x="10274300" y="2678113"/>
              <a:ext cx="371475" cy="444500"/>
            </p:xfrm>
            <a:graphic>
              <a:graphicData uri="http://schemas.openxmlformats.org/presentationml/2006/ole">
                <mc:AlternateContent xmlns:mc="http://schemas.openxmlformats.org/markup-compatibility/2006">
                  <mc:Choice xmlns:v="urn:schemas-microsoft-com:vml" Requires="v">
                    <p:oleObj name="Equation" r:id="rId12" imgW="190440" imgH="228600" progId="Equation.DSMT4">
                      <p:embed/>
                    </p:oleObj>
                  </mc:Choice>
                  <mc:Fallback>
                    <p:oleObj name="Equation" r:id="rId12" imgW="190440" imgH="228600" progId="Equation.DSMT4">
                      <p:embed/>
                      <p:pic>
                        <p:nvPicPr>
                          <p:cNvPr id="0" name=""/>
                          <p:cNvPicPr/>
                          <p:nvPr/>
                        </p:nvPicPr>
                        <p:blipFill>
                          <a:blip r:embed="rId13"/>
                          <a:stretch>
                            <a:fillRect/>
                          </a:stretch>
                        </p:blipFill>
                        <p:spPr>
                          <a:xfrm>
                            <a:off x="10274300" y="2678113"/>
                            <a:ext cx="371475" cy="4445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947824781"/>
                  </p:ext>
                </p:extLst>
              </p:nvPr>
            </p:nvGraphicFramePr>
            <p:xfrm>
              <a:off x="7642991" y="2760215"/>
              <a:ext cx="484241" cy="261204"/>
            </p:xfrm>
            <a:graphic>
              <a:graphicData uri="http://schemas.openxmlformats.org/presentationml/2006/ole">
                <mc:AlternateContent xmlns:mc="http://schemas.openxmlformats.org/markup-compatibility/2006">
                  <mc:Choice xmlns:v="urn:schemas-microsoft-com:vml" Requires="v">
                    <p:oleObj name="Equation" r:id="rId14" imgW="330120" imgH="177480" progId="Equation.DSMT4">
                      <p:embed/>
                    </p:oleObj>
                  </mc:Choice>
                  <mc:Fallback>
                    <p:oleObj name="Equation" r:id="rId14" imgW="330120" imgH="177480" progId="Equation.DSMT4">
                      <p:embed/>
                      <p:pic>
                        <p:nvPicPr>
                          <p:cNvPr id="0" name=""/>
                          <p:cNvPicPr/>
                          <p:nvPr/>
                        </p:nvPicPr>
                        <p:blipFill>
                          <a:blip r:embed="rId15"/>
                          <a:stretch>
                            <a:fillRect/>
                          </a:stretch>
                        </p:blipFill>
                        <p:spPr>
                          <a:xfrm>
                            <a:off x="7642991" y="2760215"/>
                            <a:ext cx="484241" cy="261204"/>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1889366414"/>
                  </p:ext>
                </p:extLst>
              </p:nvPr>
            </p:nvGraphicFramePr>
            <p:xfrm>
              <a:off x="8785991" y="2786795"/>
              <a:ext cx="484241" cy="261204"/>
            </p:xfrm>
            <a:graphic>
              <a:graphicData uri="http://schemas.openxmlformats.org/presentationml/2006/ole">
                <mc:AlternateContent xmlns:mc="http://schemas.openxmlformats.org/markup-compatibility/2006">
                  <mc:Choice xmlns:v="urn:schemas-microsoft-com:vml" Requires="v">
                    <p:oleObj name="Equation" r:id="rId16" imgW="330120" imgH="177480" progId="Equation.DSMT4">
                      <p:embed/>
                    </p:oleObj>
                  </mc:Choice>
                  <mc:Fallback>
                    <p:oleObj name="Equation" r:id="rId16" imgW="330120" imgH="177480" progId="Equation.DSMT4">
                      <p:embed/>
                      <p:pic>
                        <p:nvPicPr>
                          <p:cNvPr id="0" name=""/>
                          <p:cNvPicPr/>
                          <p:nvPr/>
                        </p:nvPicPr>
                        <p:blipFill>
                          <a:blip r:embed="rId17"/>
                          <a:stretch>
                            <a:fillRect/>
                          </a:stretch>
                        </p:blipFill>
                        <p:spPr>
                          <a:xfrm>
                            <a:off x="8785991" y="2786795"/>
                            <a:ext cx="484241" cy="261204"/>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980844960"/>
                  </p:ext>
                </p:extLst>
              </p:nvPr>
            </p:nvGraphicFramePr>
            <p:xfrm>
              <a:off x="9836048" y="3549707"/>
              <a:ext cx="484241" cy="261204"/>
            </p:xfrm>
            <a:graphic>
              <a:graphicData uri="http://schemas.openxmlformats.org/presentationml/2006/ole">
                <mc:AlternateContent xmlns:mc="http://schemas.openxmlformats.org/markup-compatibility/2006">
                  <mc:Choice xmlns:v="urn:schemas-microsoft-com:vml" Requires="v">
                    <p:oleObj name="Equation" r:id="rId16" imgW="330120" imgH="177480" progId="Equation.DSMT4">
                      <p:embed/>
                    </p:oleObj>
                  </mc:Choice>
                  <mc:Fallback>
                    <p:oleObj name="Equation" r:id="rId16" imgW="330120" imgH="177480" progId="Equation.DSMT4">
                      <p:embed/>
                      <p:pic>
                        <p:nvPicPr>
                          <p:cNvPr id="0" name=""/>
                          <p:cNvPicPr/>
                          <p:nvPr/>
                        </p:nvPicPr>
                        <p:blipFill>
                          <a:blip r:embed="rId17"/>
                          <a:stretch>
                            <a:fillRect/>
                          </a:stretch>
                        </p:blipFill>
                        <p:spPr>
                          <a:xfrm>
                            <a:off x="9836048" y="3549707"/>
                            <a:ext cx="484241" cy="261204"/>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3099623823"/>
                  </p:ext>
                </p:extLst>
              </p:nvPr>
            </p:nvGraphicFramePr>
            <p:xfrm>
              <a:off x="10666412" y="2809832"/>
              <a:ext cx="484241" cy="261204"/>
            </p:xfrm>
            <a:graphic>
              <a:graphicData uri="http://schemas.openxmlformats.org/presentationml/2006/ole">
                <mc:AlternateContent xmlns:mc="http://schemas.openxmlformats.org/markup-compatibility/2006">
                  <mc:Choice xmlns:v="urn:schemas-microsoft-com:vml" Requires="v">
                    <p:oleObj name="Equation" r:id="rId16" imgW="330120" imgH="177480" progId="Equation.DSMT4">
                      <p:embed/>
                    </p:oleObj>
                  </mc:Choice>
                  <mc:Fallback>
                    <p:oleObj name="Equation" r:id="rId16" imgW="330120" imgH="177480" progId="Equation.DSMT4">
                      <p:embed/>
                      <p:pic>
                        <p:nvPicPr>
                          <p:cNvPr id="0" name=""/>
                          <p:cNvPicPr/>
                          <p:nvPr/>
                        </p:nvPicPr>
                        <p:blipFill>
                          <a:blip r:embed="rId17"/>
                          <a:stretch>
                            <a:fillRect/>
                          </a:stretch>
                        </p:blipFill>
                        <p:spPr>
                          <a:xfrm>
                            <a:off x="10666412" y="2809832"/>
                            <a:ext cx="484241" cy="261204"/>
                          </a:xfrm>
                          <a:prstGeom prst="rect">
                            <a:avLst/>
                          </a:prstGeom>
                        </p:spPr>
                      </p:pic>
                    </p:oleObj>
                  </mc:Fallback>
                </mc:AlternateContent>
              </a:graphicData>
            </a:graphic>
          </p:graphicFrame>
          <p:sp>
            <p:nvSpPr>
              <p:cNvPr id="36" name="TextBox 35"/>
              <p:cNvSpPr txBox="1"/>
              <p:nvPr/>
            </p:nvSpPr>
            <p:spPr>
              <a:xfrm>
                <a:off x="6869093" y="3415812"/>
                <a:ext cx="1739919" cy="338554"/>
              </a:xfrm>
              <a:prstGeom prst="rect">
                <a:avLst/>
              </a:prstGeom>
              <a:noFill/>
            </p:spPr>
            <p:txBody>
              <a:bodyPr wrap="square" rtlCol="0">
                <a:spAutoFit/>
              </a:bodyPr>
              <a:lstStyle/>
              <a:p>
                <a:r>
                  <a:rPr lang="en-US" sz="1600" b="1">
                    <a:latin typeface="Arial" pitchFamily="34" charset="0"/>
                    <a:cs typeface="Arial" pitchFamily="34" charset="0"/>
                  </a:rPr>
                  <a:t>Giá trị nhỏ nhất</a:t>
                </a:r>
                <a:endParaRPr lang="vi-VN" sz="1600" b="1">
                  <a:latin typeface="Arial" pitchFamily="34" charset="0"/>
                  <a:cs typeface="Arial" pitchFamily="34" charset="0"/>
                </a:endParaRPr>
              </a:p>
            </p:txBody>
          </p:sp>
          <p:sp>
            <p:nvSpPr>
              <p:cNvPr id="37" name="TextBox 36"/>
              <p:cNvSpPr txBox="1"/>
              <p:nvPr/>
            </p:nvSpPr>
            <p:spPr>
              <a:xfrm>
                <a:off x="10493115" y="3395246"/>
                <a:ext cx="1739919" cy="338554"/>
              </a:xfrm>
              <a:prstGeom prst="rect">
                <a:avLst/>
              </a:prstGeom>
              <a:noFill/>
            </p:spPr>
            <p:txBody>
              <a:bodyPr wrap="square" rtlCol="0">
                <a:spAutoFit/>
              </a:bodyPr>
              <a:lstStyle/>
              <a:p>
                <a:r>
                  <a:rPr lang="en-US" sz="1600" b="1">
                    <a:latin typeface="Arial" pitchFamily="34" charset="0"/>
                    <a:cs typeface="Arial" pitchFamily="34" charset="0"/>
                  </a:rPr>
                  <a:t>Giá trị lớn nhất</a:t>
                </a:r>
                <a:endParaRPr lang="vi-VN" sz="1600" b="1">
                  <a:latin typeface="Arial" pitchFamily="34" charset="0"/>
                  <a:cs typeface="Arial" pitchFamily="34" charset="0"/>
                </a:endParaRPr>
              </a:p>
            </p:txBody>
          </p:sp>
        </p:grpSp>
        <p:sp>
          <p:nvSpPr>
            <p:cNvPr id="38" name="TextBox 37"/>
            <p:cNvSpPr txBox="1"/>
            <p:nvPr/>
          </p:nvSpPr>
          <p:spPr>
            <a:xfrm>
              <a:off x="7770812" y="3429000"/>
              <a:ext cx="3206742" cy="369332"/>
            </a:xfrm>
            <a:prstGeom prst="rect">
              <a:avLst/>
            </a:prstGeom>
            <a:noFill/>
          </p:spPr>
          <p:txBody>
            <a:bodyPr wrap="square" rtlCol="0">
              <a:spAutoFit/>
            </a:bodyPr>
            <a:lstStyle/>
            <a:p>
              <a:r>
                <a:rPr lang="en-US" sz="1800" b="1">
                  <a:solidFill>
                    <a:srgbClr val="FF0000"/>
                  </a:solidFill>
                  <a:latin typeface="Arial" pitchFamily="34" charset="0"/>
                  <a:cs typeface="Arial" pitchFamily="34" charset="0"/>
                </a:rPr>
                <a:t>HÌnh 5.3a – Các tứ phân vị</a:t>
              </a:r>
              <a:endParaRPr lang="vi-VN" sz="1800" b="1">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13298808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20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9" y="-19457"/>
            <a:ext cx="485376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597" y="2762400"/>
            <a:ext cx="1424520" cy="33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71259" y="487362"/>
            <a:ext cx="11714352" cy="2226700"/>
            <a:chOff x="171259" y="487362"/>
            <a:chExt cx="11714352" cy="2226700"/>
          </a:xfrm>
        </p:grpSpPr>
        <p:sp>
          <p:nvSpPr>
            <p:cNvPr id="41" name="Rounded Rectangle 40"/>
            <p:cNvSpPr/>
            <p:nvPr/>
          </p:nvSpPr>
          <p:spPr>
            <a:xfrm>
              <a:off x="964574" y="607062"/>
              <a:ext cx="10921037" cy="2090100"/>
            </a:xfrm>
            <a:prstGeom prst="roundRect">
              <a:avLst>
                <a:gd name="adj" fmla="val 9218"/>
              </a:avLst>
            </a:prstGeom>
            <a:gradFill flip="none" rotWithShape="1">
              <a:gsLst>
                <a:gs pos="0">
                  <a:srgbClr val="B1B9AF"/>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l="13493" t="12538" r="16345" b="11211"/>
            <a:stretch/>
          </p:blipFill>
          <p:spPr>
            <a:xfrm>
              <a:off x="171259" y="487362"/>
              <a:ext cx="1586633" cy="1595351"/>
            </a:xfrm>
            <a:prstGeom prst="rect">
              <a:avLst/>
            </a:prstGeom>
          </p:spPr>
        </p:pic>
        <p:sp>
          <p:nvSpPr>
            <p:cNvPr id="43" name="Rectangle 42"/>
            <p:cNvSpPr/>
            <p:nvPr/>
          </p:nvSpPr>
          <p:spPr>
            <a:xfrm>
              <a:off x="625091" y="973950"/>
              <a:ext cx="678967"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p>
          </p:txBody>
        </p:sp>
        <p:pic>
          <p:nvPicPr>
            <p:cNvPr id="44" name="Picture 43"/>
            <p:cNvPicPr>
              <a:picLocks noChangeAspect="1" noChangeArrowheads="1"/>
            </p:cNvPicPr>
            <p:nvPr/>
          </p:nvPicPr>
          <p:blipFill rotWithShape="1">
            <a:blip r:embed="rId6">
              <a:extLst>
                <a:ext uri="{28A0092B-C50C-407E-A947-70E740481C1C}">
                  <a14:useLocalDpi xmlns:a14="http://schemas.microsoft.com/office/drawing/2010/main" val="0"/>
                </a:ext>
              </a:extLst>
            </a:blip>
            <a:srcRect r="8652" b="33102"/>
            <a:stretch/>
          </p:blipFill>
          <p:spPr bwMode="auto">
            <a:xfrm>
              <a:off x="346903" y="846547"/>
              <a:ext cx="1235343" cy="37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1979612" y="621181"/>
              <a:ext cx="9753600" cy="2092881"/>
            </a:xfrm>
            <a:prstGeom prst="rect">
              <a:avLst/>
            </a:prstGeom>
            <a:noFill/>
          </p:spPr>
          <p:txBody>
            <a:bodyPr wrap="square" rtlCol="0">
              <a:spAutoFit/>
            </a:bodyPr>
            <a:lstStyle/>
            <a:p>
              <a:r>
                <a:rPr lang="en-US" sz="2600" b="1">
                  <a:latin typeface="Arial" pitchFamily="34" charset="0"/>
                  <a:cs typeface="Arial" pitchFamily="34" charset="0"/>
                </a:rPr>
                <a:t>Hàm lượng Natri (đơn vị miligam) trong 100g một số loại ngũ cốc được cho như sau :</a:t>
              </a:r>
              <a:br>
                <a:rPr lang="en-US" sz="2600" b="1">
                  <a:latin typeface="Arial" pitchFamily="34" charset="0"/>
                  <a:cs typeface="Arial" pitchFamily="34" charset="0"/>
                </a:rPr>
              </a:br>
              <a:r>
                <a:rPr lang="en-US" sz="2600" b="1">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0     340   70   140   200   180   210   150   100   130</a:t>
              </a:r>
            </a:p>
            <a:p>
              <a:r>
                <a:rPr lang="en-US" sz="2600" b="1">
                  <a:solidFill>
                    <a:schemeClr val="tx2">
                      <a:lumMod val="75000"/>
                    </a:schemeClr>
                  </a:solidFill>
                  <a:latin typeface="Arial" pitchFamily="34" charset="0"/>
                  <a:cs typeface="Arial" pitchFamily="34" charset="0"/>
                </a:rPr>
                <a:t>    140 180  190  160   290   50     220   180   200   210</a:t>
              </a:r>
            </a:p>
            <a:p>
              <a:r>
                <a:rPr lang="en-US" sz="2600" b="1">
                  <a:latin typeface="Arial" pitchFamily="34" charset="0"/>
                  <a:cs typeface="Arial" pitchFamily="34" charset="0"/>
                </a:rPr>
                <a:t>Hãy tìm các tứ phân vị. Các tứ phân vị này cho thông tin gì?</a:t>
              </a:r>
              <a:endParaRPr lang="vi-VN" sz="2600" b="1">
                <a:latin typeface="Arial" pitchFamily="34" charset="0"/>
                <a:cs typeface="Arial" pitchFamily="34" charset="0"/>
              </a:endParaRPr>
            </a:p>
          </p:txBody>
        </p:sp>
      </p:grpSp>
      <p:sp>
        <p:nvSpPr>
          <p:cNvPr id="46" name="TextBox 45"/>
          <p:cNvSpPr txBox="1"/>
          <p:nvPr/>
        </p:nvSpPr>
        <p:spPr>
          <a:xfrm>
            <a:off x="531812" y="3154362"/>
            <a:ext cx="10134600" cy="492443"/>
          </a:xfrm>
          <a:prstGeom prst="rect">
            <a:avLst/>
          </a:prstGeom>
          <a:noFill/>
        </p:spPr>
        <p:txBody>
          <a:bodyPr wrap="square" rtlCol="0">
            <a:spAutoFit/>
          </a:bodyPr>
          <a:lstStyle/>
          <a:p>
            <a:r>
              <a:rPr lang="vi-VN" sz="2600" b="1">
                <a:latin typeface="Arial" pitchFamily="34" charset="0"/>
                <a:cs typeface="Arial" pitchFamily="34" charset="0"/>
              </a:rPr>
              <a:t>Sắp xếp </a:t>
            </a:r>
            <a:r>
              <a:rPr lang="en-US" sz="2600" b="1">
                <a:latin typeface="Arial" pitchFamily="34" charset="0"/>
                <a:cs typeface="Arial" pitchFamily="34" charset="0"/>
              </a:rPr>
              <a:t>các giá trị này </a:t>
            </a:r>
            <a:r>
              <a:rPr lang="vi-VN" sz="2600" b="1">
                <a:latin typeface="Arial" pitchFamily="34" charset="0"/>
                <a:cs typeface="Arial" pitchFamily="34" charset="0"/>
              </a:rPr>
              <a:t>theo thứ tự không giảm, ta được:</a:t>
            </a:r>
          </a:p>
        </p:txBody>
      </p:sp>
      <p:grpSp>
        <p:nvGrpSpPr>
          <p:cNvPr id="3" name="Group 2"/>
          <p:cNvGrpSpPr/>
          <p:nvPr/>
        </p:nvGrpSpPr>
        <p:grpSpPr>
          <a:xfrm>
            <a:off x="171258" y="3646805"/>
            <a:ext cx="12095354" cy="879157"/>
            <a:chOff x="171258" y="3646805"/>
            <a:chExt cx="12095354" cy="879157"/>
          </a:xfrm>
        </p:grpSpPr>
        <p:sp>
          <p:nvSpPr>
            <p:cNvPr id="47" name="TextBox 46"/>
            <p:cNvSpPr txBox="1"/>
            <p:nvPr/>
          </p:nvSpPr>
          <p:spPr>
            <a:xfrm>
              <a:off x="171258" y="3646805"/>
              <a:ext cx="12095354" cy="477054"/>
            </a:xfrm>
            <a:prstGeom prst="rect">
              <a:avLst/>
            </a:prstGeom>
            <a:noFill/>
          </p:spPr>
          <p:txBody>
            <a:bodyPr wrap="square" rtlCol="0">
              <a:spAutoFit/>
            </a:bodyPr>
            <a:lstStyle/>
            <a:p>
              <a:r>
                <a:rPr lang="en-US" sz="2500" b="1">
                  <a:latin typeface="Arial" pitchFamily="34" charset="0"/>
                  <a:cs typeface="Arial" pitchFamily="34" charset="0"/>
                </a:rPr>
                <a:t>0  50  70  100  130  140  140  150  160  </a:t>
              </a:r>
              <a:r>
                <a:rPr lang="en-US" sz="2500" b="1">
                  <a:solidFill>
                    <a:schemeClr val="accent2">
                      <a:lumMod val="75000"/>
                    </a:schemeClr>
                  </a:solidFill>
                  <a:latin typeface="Arial" pitchFamily="34" charset="0"/>
                  <a:cs typeface="Arial" pitchFamily="34" charset="0"/>
                </a:rPr>
                <a:t>180  180  </a:t>
              </a:r>
              <a:r>
                <a:rPr lang="en-US" sz="2500" b="1">
                  <a:latin typeface="Arial" pitchFamily="34" charset="0"/>
                  <a:cs typeface="Arial" pitchFamily="34" charset="0"/>
                </a:rPr>
                <a:t>190  200  200  210  220  290  340</a:t>
              </a:r>
              <a:endParaRPr lang="vi-VN" sz="2500" b="1">
                <a:latin typeface="Arial" pitchFamily="34" charset="0"/>
                <a:cs typeface="Arial" pitchFamily="34" charset="0"/>
              </a:endParaRPr>
            </a:p>
          </p:txBody>
        </p:sp>
        <p:sp>
          <p:nvSpPr>
            <p:cNvPr id="48" name="Left Brace 47"/>
            <p:cNvSpPr/>
            <p:nvPr/>
          </p:nvSpPr>
          <p:spPr>
            <a:xfrm rot="16200000" flipV="1">
              <a:off x="6539593" y="3573169"/>
              <a:ext cx="126025" cy="11172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a:off x="5408612" y="4156630"/>
              <a:ext cx="2552700" cy="369332"/>
            </a:xfrm>
            <a:prstGeom prst="rect">
              <a:avLst/>
            </a:prstGeom>
            <a:noFill/>
          </p:spPr>
          <p:txBody>
            <a:bodyPr wrap="square" rtlCol="0">
              <a:spAutoFit/>
            </a:bodyPr>
            <a:lstStyle/>
            <a:p>
              <a:r>
                <a:rPr lang="en-US" sz="1800" b="1">
                  <a:solidFill>
                    <a:schemeClr val="tx2">
                      <a:lumMod val="75000"/>
                    </a:schemeClr>
                  </a:solidFill>
                  <a:latin typeface="Arial" pitchFamily="34" charset="0"/>
                  <a:cs typeface="Arial" pitchFamily="34" charset="0"/>
                </a:rPr>
                <a:t>Hai giá trị chính giữa</a:t>
              </a:r>
              <a:endParaRPr lang="vi-VN" sz="1800" b="1">
                <a:solidFill>
                  <a:schemeClr val="tx2">
                    <a:lumMod val="75000"/>
                  </a:schemeClr>
                </a:solidFill>
                <a:latin typeface="Arial" pitchFamily="34" charset="0"/>
                <a:cs typeface="Arial" pitchFamily="34" charset="0"/>
              </a:endParaRPr>
            </a:p>
          </p:txBody>
        </p:sp>
      </p:grpSp>
      <mc:AlternateContent xmlns:mc="http://schemas.openxmlformats.org/markup-compatibility/2006" xmlns:a14="http://schemas.microsoft.com/office/drawing/2010/main">
        <mc:Choice Requires="a14">
          <p:sp>
            <p:nvSpPr>
              <p:cNvPr id="50" name="TextBox 49"/>
              <p:cNvSpPr txBox="1"/>
              <p:nvPr/>
            </p:nvSpPr>
            <p:spPr>
              <a:xfrm>
                <a:off x="303212" y="4449762"/>
                <a:ext cx="11810999" cy="492443"/>
              </a:xfrm>
              <a:prstGeom prst="rect">
                <a:avLst/>
              </a:prstGeom>
              <a:noFill/>
            </p:spPr>
            <p:txBody>
              <a:bodyPr wrap="square" rtlCol="0">
                <a:spAutoFit/>
              </a:bodyPr>
              <a:lstStyle/>
              <a:p>
                <a:pPr marL="457200" indent="-457200">
                  <a:buFont typeface="Arial" pitchFamily="34" charset="0"/>
                  <a:buChar char="•"/>
                </a:pPr>
                <a:r>
                  <a:rPr lang="en-US" sz="2600" b="1">
                    <a:latin typeface="Arial" pitchFamily="34" charset="0"/>
                    <a:cs typeface="Arial" pitchFamily="34" charset="0"/>
                  </a:rPr>
                  <a:t>Vì </a:t>
                </a:r>
                <a14:m>
                  <m:oMath xmlns:m="http://schemas.openxmlformats.org/officeDocument/2006/math">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𝟐𝟎</m:t>
                    </m:r>
                  </m:oMath>
                </a14:m>
                <a:r>
                  <a:rPr lang="en-US" sz="2600" b="1">
                    <a:latin typeface="Arial" pitchFamily="34" charset="0"/>
                    <a:cs typeface="Arial" pitchFamily="34" charset="0"/>
                  </a:rPr>
                  <a:t> là số chẵn nên Q</a:t>
                </a:r>
                <a:r>
                  <a:rPr lang="en-US" sz="2600" b="1" baseline="-25000">
                    <a:latin typeface="Arial" pitchFamily="34" charset="0"/>
                    <a:cs typeface="Arial" pitchFamily="34" charset="0"/>
                  </a:rPr>
                  <a:t>2</a:t>
                </a:r>
                <a:r>
                  <a:rPr lang="en-US" sz="2600" b="1">
                    <a:latin typeface="Arial" pitchFamily="34" charset="0"/>
                    <a:cs typeface="Arial" pitchFamily="34" charset="0"/>
                  </a:rPr>
                  <a:t> là trung bình cộng của 2 giá trị chính giữa</a:t>
                </a:r>
                <a:endParaRPr lang="vi-VN" sz="2600" b="1">
                  <a:latin typeface="Arial" pitchFamily="34" charset="0"/>
                  <a:cs typeface="Arial" pitchFamily="34"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303212" y="4449762"/>
                <a:ext cx="11810999" cy="492443"/>
              </a:xfrm>
              <a:prstGeom prst="rect">
                <a:avLst/>
              </a:prstGeom>
              <a:blipFill rotWithShape="1">
                <a:blip r:embed="rId8"/>
                <a:stretch>
                  <a:fillRect l="-826" t="-11111" b="-29630"/>
                </a:stretch>
              </a:blipFill>
            </p:spPr>
            <p:txBody>
              <a:bodyPr/>
              <a:lstStyle/>
              <a:p>
                <a:r>
                  <a:rPr lang="en-US">
                    <a:noFill/>
                  </a:rPr>
                  <a:t> </a:t>
                </a:r>
              </a:p>
            </p:txBody>
          </p:sp>
        </mc:Fallback>
      </mc:AlternateContent>
      <p:graphicFrame>
        <p:nvGraphicFramePr>
          <p:cNvPr id="51" name="Object 50"/>
          <p:cNvGraphicFramePr>
            <a:graphicFrameLocks noChangeAspect="1"/>
          </p:cNvGraphicFramePr>
          <p:nvPr>
            <p:extLst>
              <p:ext uri="{D42A27DB-BD31-4B8C-83A1-F6EECF244321}">
                <p14:modId xmlns:p14="http://schemas.microsoft.com/office/powerpoint/2010/main" val="1900901937"/>
              </p:ext>
            </p:extLst>
          </p:nvPr>
        </p:nvGraphicFramePr>
        <p:xfrm>
          <a:off x="3321070" y="4906962"/>
          <a:ext cx="3840142" cy="542018"/>
        </p:xfrm>
        <a:graphic>
          <a:graphicData uri="http://schemas.openxmlformats.org/presentationml/2006/ole">
            <mc:AlternateContent xmlns:mc="http://schemas.openxmlformats.org/markup-compatibility/2006">
              <mc:Choice xmlns:v="urn:schemas-microsoft-com:vml" Requires="v">
                <p:oleObj name="Equation" r:id="rId9" imgW="1625400" imgH="228600" progId="Equation.DSMT4">
                  <p:embed/>
                </p:oleObj>
              </mc:Choice>
              <mc:Fallback>
                <p:oleObj name="Equation" r:id="rId9" imgW="1625400" imgH="228600" progId="Equation.DSMT4">
                  <p:embed/>
                  <p:pic>
                    <p:nvPicPr>
                      <p:cNvPr id="0" name=""/>
                      <p:cNvPicPr/>
                      <p:nvPr/>
                    </p:nvPicPr>
                    <p:blipFill>
                      <a:blip r:embed="rId10"/>
                      <a:stretch>
                        <a:fillRect/>
                      </a:stretch>
                    </p:blipFill>
                    <p:spPr>
                      <a:xfrm>
                        <a:off x="3321070" y="4906962"/>
                        <a:ext cx="3840142" cy="542018"/>
                      </a:xfrm>
                      <a:prstGeom prst="rect">
                        <a:avLst/>
                      </a:prstGeom>
                    </p:spPr>
                  </p:pic>
                </p:oleObj>
              </mc:Fallback>
            </mc:AlternateContent>
          </a:graphicData>
        </a:graphic>
      </p:graphicFrame>
      <p:sp>
        <p:nvSpPr>
          <p:cNvPr id="52" name="TextBox 51"/>
          <p:cNvSpPr txBox="1"/>
          <p:nvPr/>
        </p:nvSpPr>
        <p:spPr>
          <a:xfrm>
            <a:off x="303211" y="5385265"/>
            <a:ext cx="11810999" cy="492443"/>
          </a:xfrm>
          <a:prstGeom prst="rect">
            <a:avLst/>
          </a:prstGeom>
          <a:noFill/>
        </p:spPr>
        <p:txBody>
          <a:bodyPr wrap="square" rtlCol="0">
            <a:spAutoFit/>
          </a:bodyPr>
          <a:lstStyle/>
          <a:p>
            <a:pPr marL="457200" indent="-457200">
              <a:buFont typeface="Arial" pitchFamily="34" charset="0"/>
              <a:buChar char="•"/>
            </a:pPr>
            <a:r>
              <a:rPr lang="en-US" sz="2600" b="1">
                <a:latin typeface="Arial" pitchFamily="34" charset="0"/>
                <a:cs typeface="Arial" pitchFamily="34" charset="0"/>
              </a:rPr>
              <a:t>Ta tìm Q</a:t>
            </a:r>
            <a:r>
              <a:rPr lang="en-US" sz="2600" b="1" baseline="-25000">
                <a:latin typeface="Arial" pitchFamily="34" charset="0"/>
                <a:cs typeface="Arial" pitchFamily="34" charset="0"/>
              </a:rPr>
              <a:t>1</a:t>
            </a:r>
            <a:r>
              <a:rPr lang="en-US" sz="2600" b="1">
                <a:latin typeface="Arial" pitchFamily="34" charset="0"/>
                <a:cs typeface="Arial" pitchFamily="34" charset="0"/>
              </a:rPr>
              <a:t> là trung vị của nửa số liệu bên trái Q</a:t>
            </a:r>
            <a:r>
              <a:rPr lang="en-US" sz="2600" b="1" baseline="-25000">
                <a:latin typeface="Arial" pitchFamily="34" charset="0"/>
                <a:cs typeface="Arial" pitchFamily="34" charset="0"/>
              </a:rPr>
              <a:t>2 </a:t>
            </a:r>
            <a:r>
              <a:rPr lang="en-US" sz="2600" b="1">
                <a:latin typeface="Arial" pitchFamily="34" charset="0"/>
                <a:cs typeface="Arial" pitchFamily="34" charset="0"/>
              </a:rPr>
              <a:t>: </a:t>
            </a:r>
            <a:endParaRPr lang="vi-VN" sz="2600" b="1">
              <a:latin typeface="Arial" pitchFamily="34" charset="0"/>
              <a:cs typeface="Arial" pitchFamily="34" charset="0"/>
            </a:endParaRPr>
          </a:p>
        </p:txBody>
      </p:sp>
      <p:sp>
        <p:nvSpPr>
          <p:cNvPr id="53" name="TextBox 52"/>
          <p:cNvSpPr txBox="1"/>
          <p:nvPr/>
        </p:nvSpPr>
        <p:spPr>
          <a:xfrm>
            <a:off x="2189066" y="5877708"/>
            <a:ext cx="6820091" cy="477054"/>
          </a:xfrm>
          <a:prstGeom prst="rect">
            <a:avLst/>
          </a:prstGeom>
          <a:noFill/>
        </p:spPr>
        <p:txBody>
          <a:bodyPr wrap="square" rtlCol="0">
            <a:spAutoFit/>
          </a:bodyPr>
          <a:lstStyle/>
          <a:p>
            <a:r>
              <a:rPr lang="en-US" sz="2500" b="1">
                <a:latin typeface="Arial" pitchFamily="34" charset="0"/>
                <a:cs typeface="Arial" pitchFamily="34" charset="0"/>
              </a:rPr>
              <a:t>0  50  70  100  130  140  140  150  160  180</a:t>
            </a:r>
            <a:endParaRPr lang="vi-VN" sz="2500" b="1">
              <a:latin typeface="Arial" pitchFamily="34" charset="0"/>
              <a:cs typeface="Arial" pitchFamily="34" charset="0"/>
            </a:endParaRPr>
          </a:p>
        </p:txBody>
      </p:sp>
      <p:graphicFrame>
        <p:nvGraphicFramePr>
          <p:cNvPr id="54" name="Object 53"/>
          <p:cNvGraphicFramePr>
            <a:graphicFrameLocks noChangeAspect="1"/>
          </p:cNvGraphicFramePr>
          <p:nvPr>
            <p:extLst>
              <p:ext uri="{D42A27DB-BD31-4B8C-83A1-F6EECF244321}">
                <p14:modId xmlns:p14="http://schemas.microsoft.com/office/powerpoint/2010/main" val="173553369"/>
              </p:ext>
            </p:extLst>
          </p:nvPr>
        </p:nvGraphicFramePr>
        <p:xfrm>
          <a:off x="3335338" y="6316662"/>
          <a:ext cx="3810000" cy="541338"/>
        </p:xfrm>
        <a:graphic>
          <a:graphicData uri="http://schemas.openxmlformats.org/presentationml/2006/ole">
            <mc:AlternateContent xmlns:mc="http://schemas.openxmlformats.org/markup-compatibility/2006">
              <mc:Choice xmlns:v="urn:schemas-microsoft-com:vml" Requires="v">
                <p:oleObj name="Equation" r:id="rId11" imgW="1612800" imgH="228600" progId="Equation.DSMT4">
                  <p:embed/>
                </p:oleObj>
              </mc:Choice>
              <mc:Fallback>
                <p:oleObj name="Equation" r:id="rId11" imgW="1612800" imgH="228600" progId="Equation.DSMT4">
                  <p:embed/>
                  <p:pic>
                    <p:nvPicPr>
                      <p:cNvPr id="0" name=""/>
                      <p:cNvPicPr/>
                      <p:nvPr/>
                    </p:nvPicPr>
                    <p:blipFill>
                      <a:blip r:embed="rId12"/>
                      <a:stretch>
                        <a:fillRect/>
                      </a:stretch>
                    </p:blipFill>
                    <p:spPr>
                      <a:xfrm>
                        <a:off x="3335338" y="6316662"/>
                        <a:ext cx="3810000" cy="541338"/>
                      </a:xfrm>
                      <a:prstGeom prst="rect">
                        <a:avLst/>
                      </a:prstGeom>
                    </p:spPr>
                  </p:pic>
                </p:oleObj>
              </mc:Fallback>
            </mc:AlternateContent>
          </a:graphicData>
        </a:graphic>
      </p:graphicFrame>
    </p:spTree>
    <p:extLst>
      <p:ext uri="{BB962C8B-B14F-4D97-AF65-F5344CB8AC3E}">
        <p14:creationId xmlns:p14="http://schemas.microsoft.com/office/powerpoint/2010/main" val="11201425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left)">
                                      <p:cBhvr>
                                        <p:cTn id="34" dur="500"/>
                                        <p:tgtEl>
                                          <p:spTgt spid="52"/>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left)">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left)">
                                      <p:cBhvr>
                                        <p:cTn id="4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p:bldP spid="52"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2281429"/>
            <a:ext cx="1424520" cy="33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71259" y="81049"/>
            <a:ext cx="11714352" cy="2145651"/>
            <a:chOff x="171259" y="568411"/>
            <a:chExt cx="11714352" cy="2145651"/>
          </a:xfrm>
        </p:grpSpPr>
        <p:sp>
          <p:nvSpPr>
            <p:cNvPr id="41" name="Rounded Rectangle 40"/>
            <p:cNvSpPr/>
            <p:nvPr/>
          </p:nvSpPr>
          <p:spPr>
            <a:xfrm>
              <a:off x="1827212" y="607062"/>
              <a:ext cx="10058399" cy="2090100"/>
            </a:xfrm>
            <a:prstGeom prst="roundRect">
              <a:avLst>
                <a:gd name="adj" fmla="val 3749"/>
              </a:avLst>
            </a:prstGeom>
            <a:gradFill flip="none" rotWithShape="1">
              <a:gsLst>
                <a:gs pos="0">
                  <a:srgbClr val="B1B9AF"/>
                </a:gs>
                <a:gs pos="35000">
                  <a:srgbClr val="CDE0C9">
                    <a:shade val="67500"/>
                    <a:satMod val="115000"/>
                  </a:srgbClr>
                </a:gs>
                <a:gs pos="100000">
                  <a:schemeClr val="bg1"/>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42" name="Picture 41"/>
            <p:cNvPicPr>
              <a:picLocks noChangeAspect="1"/>
            </p:cNvPicPr>
            <p:nvPr/>
          </p:nvPicPr>
          <p:blipFill rotWithShape="1">
            <a:blip r:embed="rId4" cstate="print">
              <a:extLst>
                <a:ext uri="{28A0092B-C50C-407E-A947-70E740481C1C}">
                  <a14:useLocalDpi xmlns:a14="http://schemas.microsoft.com/office/drawing/2010/main" val="0"/>
                </a:ext>
              </a:extLst>
            </a:blip>
            <a:srcRect l="13493" t="12538" r="16345" b="11211"/>
            <a:stretch/>
          </p:blipFill>
          <p:spPr>
            <a:xfrm>
              <a:off x="171259" y="568411"/>
              <a:ext cx="1586633" cy="1595351"/>
            </a:xfrm>
            <a:prstGeom prst="rect">
              <a:avLst/>
            </a:prstGeom>
          </p:spPr>
        </p:pic>
        <p:sp>
          <p:nvSpPr>
            <p:cNvPr id="43" name="Rectangle 42"/>
            <p:cNvSpPr/>
            <p:nvPr/>
          </p:nvSpPr>
          <p:spPr>
            <a:xfrm>
              <a:off x="625091" y="973950"/>
              <a:ext cx="678967"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p>
          </p:txBody>
        </p:sp>
        <p:pic>
          <p:nvPicPr>
            <p:cNvPr id="44" name="Picture 43"/>
            <p:cNvPicPr>
              <a:picLocks noChangeAspect="1" noChangeArrowheads="1"/>
            </p:cNvPicPr>
            <p:nvPr/>
          </p:nvPicPr>
          <p:blipFill rotWithShape="1">
            <a:blip r:embed="rId5">
              <a:extLst>
                <a:ext uri="{28A0092B-C50C-407E-A947-70E740481C1C}">
                  <a14:useLocalDpi xmlns:a14="http://schemas.microsoft.com/office/drawing/2010/main" val="0"/>
                </a:ext>
              </a:extLst>
            </a:blip>
            <a:srcRect r="8652" b="33102"/>
            <a:stretch/>
          </p:blipFill>
          <p:spPr bwMode="auto">
            <a:xfrm>
              <a:off x="346903" y="868362"/>
              <a:ext cx="1235343" cy="37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1979612" y="621181"/>
              <a:ext cx="9753600" cy="2092881"/>
            </a:xfrm>
            <a:prstGeom prst="rect">
              <a:avLst/>
            </a:prstGeom>
            <a:noFill/>
          </p:spPr>
          <p:txBody>
            <a:bodyPr wrap="square" rtlCol="0">
              <a:spAutoFit/>
            </a:bodyPr>
            <a:lstStyle/>
            <a:p>
              <a:r>
                <a:rPr lang="en-US" sz="2600" b="1">
                  <a:latin typeface="Arial" pitchFamily="34" charset="0"/>
                  <a:cs typeface="Arial" pitchFamily="34" charset="0"/>
                </a:rPr>
                <a:t>Hàm lượng Natri (đơn vị miligam) trong 100g một số loại ngũ cốc được cho như sau :</a:t>
              </a:r>
              <a:br>
                <a:rPr lang="en-US" sz="2600" b="1">
                  <a:latin typeface="Arial" pitchFamily="34" charset="0"/>
                  <a:cs typeface="Arial" pitchFamily="34" charset="0"/>
                </a:rPr>
              </a:br>
              <a:r>
                <a:rPr lang="en-US" sz="2600" b="1">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0     340   70   140   200   180   210   150   100   130</a:t>
              </a:r>
            </a:p>
            <a:p>
              <a:r>
                <a:rPr lang="en-US" sz="2600" b="1">
                  <a:solidFill>
                    <a:schemeClr val="tx2">
                      <a:lumMod val="75000"/>
                    </a:schemeClr>
                  </a:solidFill>
                  <a:latin typeface="Arial" pitchFamily="34" charset="0"/>
                  <a:cs typeface="Arial" pitchFamily="34" charset="0"/>
                </a:rPr>
                <a:t>    140 180  190  160   290   50     220   180   200   210</a:t>
              </a:r>
            </a:p>
            <a:p>
              <a:r>
                <a:rPr lang="en-US" sz="2600" b="1">
                  <a:latin typeface="Arial" pitchFamily="34" charset="0"/>
                  <a:cs typeface="Arial" pitchFamily="34" charset="0"/>
                </a:rPr>
                <a:t>Hãy tìm các tứ phân vị. Các tứ phân vị này cho thông tin gì?</a:t>
              </a:r>
              <a:endParaRPr lang="vi-VN" sz="2600" b="1">
                <a:latin typeface="Arial" pitchFamily="34" charset="0"/>
                <a:cs typeface="Arial" pitchFamily="34" charset="0"/>
              </a:endParaRPr>
            </a:p>
          </p:txBody>
        </p:sp>
      </p:grpSp>
      <p:sp>
        <p:nvSpPr>
          <p:cNvPr id="46" name="TextBox 45"/>
          <p:cNvSpPr txBox="1"/>
          <p:nvPr/>
        </p:nvSpPr>
        <p:spPr>
          <a:xfrm>
            <a:off x="531812" y="2667000"/>
            <a:ext cx="101346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Ta tìm Q</a:t>
            </a:r>
            <a:r>
              <a:rPr lang="en-US" sz="2600" b="1" baseline="-25000">
                <a:latin typeface="Arial" pitchFamily="34" charset="0"/>
                <a:cs typeface="Arial" pitchFamily="34" charset="0"/>
              </a:rPr>
              <a:t>3</a:t>
            </a:r>
            <a:r>
              <a:rPr lang="vi-VN" sz="2600" b="1">
                <a:latin typeface="Arial" pitchFamily="34" charset="0"/>
                <a:cs typeface="Arial" pitchFamily="34" charset="0"/>
              </a:rPr>
              <a:t> là trung vị của nửa số liệu bên </a:t>
            </a:r>
            <a:r>
              <a:rPr lang="en-US" sz="2600" b="1">
                <a:latin typeface="Arial" pitchFamily="34" charset="0"/>
                <a:cs typeface="Arial" pitchFamily="34" charset="0"/>
              </a:rPr>
              <a:t>phải</a:t>
            </a:r>
            <a:r>
              <a:rPr lang="vi-VN" sz="2600" b="1">
                <a:latin typeface="Arial" pitchFamily="34" charset="0"/>
                <a:cs typeface="Arial" pitchFamily="34" charset="0"/>
              </a:rPr>
              <a:t> Q</a:t>
            </a:r>
            <a:r>
              <a:rPr lang="vi-VN" sz="2600" b="1" baseline="-25000">
                <a:latin typeface="Arial" pitchFamily="34" charset="0"/>
                <a:cs typeface="Arial" pitchFamily="34" charset="0"/>
              </a:rPr>
              <a:t>2</a:t>
            </a:r>
            <a:r>
              <a:rPr lang="vi-VN" sz="2600" b="1">
                <a:latin typeface="Arial" pitchFamily="34" charset="0"/>
                <a:cs typeface="Arial" pitchFamily="34" charset="0"/>
              </a:rPr>
              <a:t> : </a:t>
            </a:r>
          </a:p>
        </p:txBody>
      </p:sp>
      <p:sp>
        <p:nvSpPr>
          <p:cNvPr id="22" name="TextBox 21"/>
          <p:cNvSpPr txBox="1"/>
          <p:nvPr/>
        </p:nvSpPr>
        <p:spPr>
          <a:xfrm>
            <a:off x="2448330" y="3170238"/>
            <a:ext cx="7599554" cy="477054"/>
          </a:xfrm>
          <a:prstGeom prst="rect">
            <a:avLst/>
          </a:prstGeom>
          <a:noFill/>
        </p:spPr>
        <p:txBody>
          <a:bodyPr wrap="square" rtlCol="0">
            <a:spAutoFit/>
          </a:bodyPr>
          <a:lstStyle/>
          <a:p>
            <a:r>
              <a:rPr lang="en-US" sz="2500" b="1">
                <a:solidFill>
                  <a:schemeClr val="accent2">
                    <a:lumMod val="75000"/>
                  </a:schemeClr>
                </a:solidFill>
                <a:latin typeface="Arial" pitchFamily="34" charset="0"/>
                <a:cs typeface="Arial" pitchFamily="34" charset="0"/>
              </a:rPr>
              <a:t>180  180  </a:t>
            </a:r>
            <a:r>
              <a:rPr lang="en-US" sz="2500" b="1">
                <a:latin typeface="Arial" pitchFamily="34" charset="0"/>
                <a:cs typeface="Arial" pitchFamily="34" charset="0"/>
              </a:rPr>
              <a:t>190  200  200  210   210  220  290  340</a:t>
            </a:r>
            <a:endParaRPr lang="vi-VN" sz="2500" b="1">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144064097"/>
              </p:ext>
            </p:extLst>
          </p:nvPr>
        </p:nvGraphicFramePr>
        <p:xfrm>
          <a:off x="3597275" y="3657600"/>
          <a:ext cx="3929063" cy="541338"/>
        </p:xfrm>
        <a:graphic>
          <a:graphicData uri="http://schemas.openxmlformats.org/presentationml/2006/ole">
            <mc:AlternateContent xmlns:mc="http://schemas.openxmlformats.org/markup-compatibility/2006">
              <mc:Choice xmlns:v="urn:schemas-microsoft-com:vml" Requires="v">
                <p:oleObj name="Equation" r:id="rId6" imgW="1663560" imgH="228600" progId="Equation.DSMT4">
                  <p:embed/>
                </p:oleObj>
              </mc:Choice>
              <mc:Fallback>
                <p:oleObj name="Equation" r:id="rId6" imgW="1663560" imgH="228600" progId="Equation.DSMT4">
                  <p:embed/>
                  <p:pic>
                    <p:nvPicPr>
                      <p:cNvPr id="0" name="Object 53"/>
                      <p:cNvPicPr>
                        <a:picLocks noChangeAspect="1" noChangeArrowheads="1"/>
                      </p:cNvPicPr>
                      <p:nvPr/>
                    </p:nvPicPr>
                    <p:blipFill>
                      <a:blip r:embed="rId7"/>
                      <a:srcRect/>
                      <a:stretch>
                        <a:fillRect/>
                      </a:stretch>
                    </p:blipFill>
                    <p:spPr bwMode="auto">
                      <a:xfrm>
                        <a:off x="3597275" y="3657600"/>
                        <a:ext cx="392906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oup 4"/>
          <p:cNvGrpSpPr/>
          <p:nvPr/>
        </p:nvGrpSpPr>
        <p:grpSpPr>
          <a:xfrm>
            <a:off x="3070046" y="4267200"/>
            <a:ext cx="5943600" cy="1283732"/>
            <a:chOff x="2894012" y="5257800"/>
            <a:chExt cx="5943600" cy="1283732"/>
          </a:xfrm>
        </p:grpSpPr>
        <p:cxnSp>
          <p:nvCxnSpPr>
            <p:cNvPr id="27" name="Straight Connector 26"/>
            <p:cNvCxnSpPr/>
            <p:nvPr/>
          </p:nvCxnSpPr>
          <p:spPr>
            <a:xfrm>
              <a:off x="3719531" y="5627687"/>
              <a:ext cx="365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Object 27"/>
            <p:cNvGraphicFramePr>
              <a:graphicFrameLocks noChangeAspect="1"/>
            </p:cNvGraphicFramePr>
            <p:nvPr>
              <p:extLst>
                <p:ext uri="{D42A27DB-BD31-4B8C-83A1-F6EECF244321}">
                  <p14:modId xmlns:p14="http://schemas.microsoft.com/office/powerpoint/2010/main" val="1206039993"/>
                </p:ext>
              </p:extLst>
            </p:nvPr>
          </p:nvGraphicFramePr>
          <p:xfrm>
            <a:off x="3687632" y="5526087"/>
            <a:ext cx="63500" cy="203200"/>
          </p:xfrm>
          <a:graphic>
            <a:graphicData uri="http://schemas.openxmlformats.org/presentationml/2006/ole">
              <mc:AlternateContent xmlns:mc="http://schemas.openxmlformats.org/markup-compatibility/2006">
                <mc:Choice xmlns:v="urn:schemas-microsoft-com:vml" Requires="v">
                  <p:oleObj name="Equation" r:id="rId8" imgW="63360" imgH="203040" progId="Equation.DSMT4">
                    <p:embed/>
                  </p:oleObj>
                </mc:Choice>
                <mc:Fallback>
                  <p:oleObj name="Equation" r:id="rId8" imgW="63360" imgH="203040" progId="Equation.DSMT4">
                    <p:embed/>
                    <p:pic>
                      <p:nvPicPr>
                        <p:cNvPr id="0" name=""/>
                        <p:cNvPicPr/>
                        <p:nvPr/>
                      </p:nvPicPr>
                      <p:blipFill>
                        <a:blip r:embed="rId9"/>
                        <a:stretch>
                          <a:fillRect/>
                        </a:stretch>
                      </p:blipFill>
                      <p:spPr>
                        <a:xfrm>
                          <a:off x="3687632" y="5526087"/>
                          <a:ext cx="63500" cy="2032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574942692"/>
                </p:ext>
              </p:extLst>
            </p:nvPr>
          </p:nvGraphicFramePr>
          <p:xfrm>
            <a:off x="4964112" y="5526087"/>
            <a:ext cx="63500" cy="203200"/>
          </p:xfrm>
          <a:graphic>
            <a:graphicData uri="http://schemas.openxmlformats.org/presentationml/2006/ole">
              <mc:AlternateContent xmlns:mc="http://schemas.openxmlformats.org/markup-compatibility/2006">
                <mc:Choice xmlns:v="urn:schemas-microsoft-com:vml" Requires="v">
                  <p:oleObj name="Equation" r:id="rId10" imgW="63360" imgH="203040" progId="Equation.DSMT4">
                    <p:embed/>
                  </p:oleObj>
                </mc:Choice>
                <mc:Fallback>
                  <p:oleObj name="Equation" r:id="rId10" imgW="63360" imgH="203040" progId="Equation.DSMT4">
                    <p:embed/>
                    <p:pic>
                      <p:nvPicPr>
                        <p:cNvPr id="0" name=""/>
                        <p:cNvPicPr/>
                        <p:nvPr/>
                      </p:nvPicPr>
                      <p:blipFill>
                        <a:blip r:embed="rId11"/>
                        <a:stretch>
                          <a:fillRect/>
                        </a:stretch>
                      </p:blipFill>
                      <p:spPr>
                        <a:xfrm>
                          <a:off x="4964112" y="5526087"/>
                          <a:ext cx="63500" cy="2032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997241543"/>
                </p:ext>
              </p:extLst>
            </p:nvPr>
          </p:nvGraphicFramePr>
          <p:xfrm>
            <a:off x="5573712" y="5526087"/>
            <a:ext cx="63500" cy="203200"/>
          </p:xfrm>
          <a:graphic>
            <a:graphicData uri="http://schemas.openxmlformats.org/presentationml/2006/ole">
              <mc:AlternateContent xmlns:mc="http://schemas.openxmlformats.org/markup-compatibility/2006">
                <mc:Choice xmlns:v="urn:schemas-microsoft-com:vml" Requires="v">
                  <p:oleObj name="Equation" r:id="rId10" imgW="63360" imgH="203040" progId="Equation.DSMT4">
                    <p:embed/>
                  </p:oleObj>
                </mc:Choice>
                <mc:Fallback>
                  <p:oleObj name="Equation" r:id="rId10" imgW="63360" imgH="203040" progId="Equation.DSMT4">
                    <p:embed/>
                    <p:pic>
                      <p:nvPicPr>
                        <p:cNvPr id="0" name=""/>
                        <p:cNvPicPr/>
                        <p:nvPr/>
                      </p:nvPicPr>
                      <p:blipFill>
                        <a:blip r:embed="rId11"/>
                        <a:stretch>
                          <a:fillRect/>
                        </a:stretch>
                      </p:blipFill>
                      <p:spPr>
                        <a:xfrm>
                          <a:off x="5573712" y="5526087"/>
                          <a:ext cx="63500" cy="2032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719840523"/>
                </p:ext>
              </p:extLst>
            </p:nvPr>
          </p:nvGraphicFramePr>
          <p:xfrm>
            <a:off x="7345381" y="5526087"/>
            <a:ext cx="63500" cy="203200"/>
          </p:xfrm>
          <a:graphic>
            <a:graphicData uri="http://schemas.openxmlformats.org/presentationml/2006/ole">
              <mc:AlternateContent xmlns:mc="http://schemas.openxmlformats.org/markup-compatibility/2006">
                <mc:Choice xmlns:v="urn:schemas-microsoft-com:vml" Requires="v">
                  <p:oleObj name="Equation" r:id="rId10" imgW="63360" imgH="203040" progId="Equation.DSMT4">
                    <p:embed/>
                  </p:oleObj>
                </mc:Choice>
                <mc:Fallback>
                  <p:oleObj name="Equation" r:id="rId10" imgW="63360" imgH="203040" progId="Equation.DSMT4">
                    <p:embed/>
                    <p:pic>
                      <p:nvPicPr>
                        <p:cNvPr id="0" name=""/>
                        <p:cNvPicPr/>
                        <p:nvPr/>
                      </p:nvPicPr>
                      <p:blipFill>
                        <a:blip r:embed="rId11"/>
                        <a:stretch>
                          <a:fillRect/>
                        </a:stretch>
                      </p:blipFill>
                      <p:spPr>
                        <a:xfrm>
                          <a:off x="7345381" y="5526087"/>
                          <a:ext cx="63500" cy="2032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659633464"/>
                </p:ext>
              </p:extLst>
            </p:nvPr>
          </p:nvGraphicFramePr>
          <p:xfrm>
            <a:off x="6018212" y="5526087"/>
            <a:ext cx="63500" cy="203200"/>
          </p:xfrm>
          <a:graphic>
            <a:graphicData uri="http://schemas.openxmlformats.org/presentationml/2006/ole">
              <mc:AlternateContent xmlns:mc="http://schemas.openxmlformats.org/markup-compatibility/2006">
                <mc:Choice xmlns:v="urn:schemas-microsoft-com:vml" Requires="v">
                  <p:oleObj name="Equation" r:id="rId10" imgW="63360" imgH="203040" progId="Equation.DSMT4">
                    <p:embed/>
                  </p:oleObj>
                </mc:Choice>
                <mc:Fallback>
                  <p:oleObj name="Equation" r:id="rId10" imgW="63360" imgH="203040" progId="Equation.DSMT4">
                    <p:embed/>
                    <p:pic>
                      <p:nvPicPr>
                        <p:cNvPr id="0" name=""/>
                        <p:cNvPicPr/>
                        <p:nvPr/>
                      </p:nvPicPr>
                      <p:blipFill>
                        <a:blip r:embed="rId11"/>
                        <a:stretch>
                          <a:fillRect/>
                        </a:stretch>
                      </p:blipFill>
                      <p:spPr>
                        <a:xfrm>
                          <a:off x="6018212" y="5526087"/>
                          <a:ext cx="63500" cy="20320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195798177"/>
                </p:ext>
              </p:extLst>
            </p:nvPr>
          </p:nvGraphicFramePr>
          <p:xfrm>
            <a:off x="4816474" y="5715000"/>
            <a:ext cx="346482" cy="445477"/>
          </p:xfrm>
          <a:graphic>
            <a:graphicData uri="http://schemas.openxmlformats.org/presentationml/2006/ole">
              <mc:AlternateContent xmlns:mc="http://schemas.openxmlformats.org/markup-compatibility/2006">
                <mc:Choice xmlns:v="urn:schemas-microsoft-com:vml" Requires="v">
                  <p:oleObj name="Equation" r:id="rId12" imgW="177480" imgH="228600" progId="Equation.DSMT4">
                    <p:embed/>
                  </p:oleObj>
                </mc:Choice>
                <mc:Fallback>
                  <p:oleObj name="Equation" r:id="rId12" imgW="177480" imgH="228600" progId="Equation.DSMT4">
                    <p:embed/>
                    <p:pic>
                      <p:nvPicPr>
                        <p:cNvPr id="0" name=""/>
                        <p:cNvPicPr/>
                        <p:nvPr/>
                      </p:nvPicPr>
                      <p:blipFill>
                        <a:blip r:embed="rId13"/>
                        <a:stretch>
                          <a:fillRect/>
                        </a:stretch>
                      </p:blipFill>
                      <p:spPr>
                        <a:xfrm>
                          <a:off x="4816474" y="5715000"/>
                          <a:ext cx="346482" cy="445477"/>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04468541"/>
                </p:ext>
              </p:extLst>
            </p:nvPr>
          </p:nvGraphicFramePr>
          <p:xfrm>
            <a:off x="5413374" y="5715000"/>
            <a:ext cx="371475" cy="446087"/>
          </p:xfrm>
          <a:graphic>
            <a:graphicData uri="http://schemas.openxmlformats.org/presentationml/2006/ole">
              <mc:AlternateContent xmlns:mc="http://schemas.openxmlformats.org/markup-compatibility/2006">
                <mc:Choice xmlns:v="urn:schemas-microsoft-com:vml" Requires="v">
                  <p:oleObj name="Equation" r:id="rId14" imgW="190440" imgH="228600" progId="Equation.DSMT4">
                    <p:embed/>
                  </p:oleObj>
                </mc:Choice>
                <mc:Fallback>
                  <p:oleObj name="Equation" r:id="rId14" imgW="190440" imgH="228600" progId="Equation.DSMT4">
                    <p:embed/>
                    <p:pic>
                      <p:nvPicPr>
                        <p:cNvPr id="0" name=""/>
                        <p:cNvPicPr/>
                        <p:nvPr/>
                      </p:nvPicPr>
                      <p:blipFill>
                        <a:blip r:embed="rId15"/>
                        <a:stretch>
                          <a:fillRect/>
                        </a:stretch>
                      </p:blipFill>
                      <p:spPr>
                        <a:xfrm>
                          <a:off x="5413374" y="5715000"/>
                          <a:ext cx="371475" cy="446087"/>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60719954"/>
                </p:ext>
              </p:extLst>
            </p:nvPr>
          </p:nvGraphicFramePr>
          <p:xfrm>
            <a:off x="5876632" y="5715000"/>
            <a:ext cx="371475" cy="444500"/>
          </p:xfrm>
          <a:graphic>
            <a:graphicData uri="http://schemas.openxmlformats.org/presentationml/2006/ole">
              <mc:AlternateContent xmlns:mc="http://schemas.openxmlformats.org/markup-compatibility/2006">
                <mc:Choice xmlns:v="urn:schemas-microsoft-com:vml" Requires="v">
                  <p:oleObj name="Equation" r:id="rId16" imgW="190440" imgH="228600" progId="Equation.DSMT4">
                    <p:embed/>
                  </p:oleObj>
                </mc:Choice>
                <mc:Fallback>
                  <p:oleObj name="Equation" r:id="rId16" imgW="190440" imgH="228600" progId="Equation.DSMT4">
                    <p:embed/>
                    <p:pic>
                      <p:nvPicPr>
                        <p:cNvPr id="0" name=""/>
                        <p:cNvPicPr/>
                        <p:nvPr/>
                      </p:nvPicPr>
                      <p:blipFill>
                        <a:blip r:embed="rId17"/>
                        <a:stretch>
                          <a:fillRect/>
                        </a:stretch>
                      </p:blipFill>
                      <p:spPr>
                        <a:xfrm>
                          <a:off x="5876632" y="5715000"/>
                          <a:ext cx="371475" cy="444500"/>
                        </a:xfrm>
                        <a:prstGeom prst="rect">
                          <a:avLst/>
                        </a:prstGeom>
                      </p:spPr>
                    </p:pic>
                  </p:oleObj>
                </mc:Fallback>
              </mc:AlternateContent>
            </a:graphicData>
          </a:graphic>
        </p:graphicFrame>
        <p:sp>
          <p:nvSpPr>
            <p:cNvPr id="26" name="TextBox 25"/>
            <p:cNvSpPr txBox="1"/>
            <p:nvPr/>
          </p:nvSpPr>
          <p:spPr>
            <a:xfrm>
              <a:off x="2894012" y="6172200"/>
              <a:ext cx="5943600" cy="369332"/>
            </a:xfrm>
            <a:prstGeom prst="rect">
              <a:avLst/>
            </a:prstGeom>
            <a:noFill/>
          </p:spPr>
          <p:txBody>
            <a:bodyPr wrap="square" rtlCol="0">
              <a:spAutoFit/>
            </a:bodyPr>
            <a:lstStyle/>
            <a:p>
              <a:r>
                <a:rPr lang="en-US" sz="1800" b="1">
                  <a:solidFill>
                    <a:srgbClr val="C00000"/>
                  </a:solidFill>
                  <a:latin typeface="Arial" pitchFamily="34" charset="0"/>
                  <a:cs typeface="Arial" pitchFamily="34" charset="0"/>
                </a:rPr>
                <a:t>HÌnh 5.4 – Hình ảnh về sự phân bố của mẫu số liệu </a:t>
              </a:r>
              <a:endParaRPr lang="vi-VN" sz="1800" b="1">
                <a:solidFill>
                  <a:srgbClr val="C00000"/>
                </a:solidFill>
                <a:latin typeface="Arial" pitchFamily="34" charset="0"/>
                <a:cs typeface="Arial" pitchFamily="34" charset="0"/>
              </a:endParaRPr>
            </a:p>
          </p:txBody>
        </p:sp>
        <p:graphicFrame>
          <p:nvGraphicFramePr>
            <p:cNvPr id="61" name="Object 60"/>
            <p:cNvGraphicFramePr>
              <a:graphicFrameLocks noChangeAspect="1"/>
            </p:cNvGraphicFramePr>
            <p:nvPr>
              <p:extLst>
                <p:ext uri="{D42A27DB-BD31-4B8C-83A1-F6EECF244321}">
                  <p14:modId xmlns:p14="http://schemas.microsoft.com/office/powerpoint/2010/main" val="3116194191"/>
                </p:ext>
              </p:extLst>
            </p:nvPr>
          </p:nvGraphicFramePr>
          <p:xfrm>
            <a:off x="4799012" y="5257800"/>
            <a:ext cx="372126" cy="261205"/>
          </p:xfrm>
          <a:graphic>
            <a:graphicData uri="http://schemas.openxmlformats.org/presentationml/2006/ole">
              <mc:AlternateContent xmlns:mc="http://schemas.openxmlformats.org/markup-compatibility/2006">
                <mc:Choice xmlns:v="urn:schemas-microsoft-com:vml" Requires="v">
                  <p:oleObj name="Equation" r:id="rId18" imgW="253800" imgH="177480" progId="Equation.DSMT4">
                    <p:embed/>
                  </p:oleObj>
                </mc:Choice>
                <mc:Fallback>
                  <p:oleObj name="Equation" r:id="rId18" imgW="253800" imgH="177480" progId="Equation.DSMT4">
                    <p:embed/>
                    <p:pic>
                      <p:nvPicPr>
                        <p:cNvPr id="0" name=""/>
                        <p:cNvPicPr/>
                        <p:nvPr/>
                      </p:nvPicPr>
                      <p:blipFill>
                        <a:blip r:embed="rId19"/>
                        <a:stretch>
                          <a:fillRect/>
                        </a:stretch>
                      </p:blipFill>
                      <p:spPr>
                        <a:xfrm>
                          <a:off x="4799012" y="5257800"/>
                          <a:ext cx="372126" cy="261205"/>
                        </a:xfrm>
                        <a:prstGeom prst="rect">
                          <a:avLst/>
                        </a:prstGeom>
                      </p:spPr>
                    </p:pic>
                  </p:oleObj>
                </mc:Fallback>
              </mc:AlternateContent>
            </a:graphicData>
          </a:graphic>
        </p:graphicFrame>
        <p:graphicFrame>
          <p:nvGraphicFramePr>
            <p:cNvPr id="62" name="Object 61"/>
            <p:cNvGraphicFramePr>
              <a:graphicFrameLocks noChangeAspect="1"/>
            </p:cNvGraphicFramePr>
            <p:nvPr>
              <p:extLst>
                <p:ext uri="{D42A27DB-BD31-4B8C-83A1-F6EECF244321}">
                  <p14:modId xmlns:p14="http://schemas.microsoft.com/office/powerpoint/2010/main" val="3408638165"/>
                </p:ext>
              </p:extLst>
            </p:nvPr>
          </p:nvGraphicFramePr>
          <p:xfrm>
            <a:off x="5413049" y="5257800"/>
            <a:ext cx="372126" cy="261205"/>
          </p:xfrm>
          <a:graphic>
            <a:graphicData uri="http://schemas.openxmlformats.org/presentationml/2006/ole">
              <mc:AlternateContent xmlns:mc="http://schemas.openxmlformats.org/markup-compatibility/2006">
                <mc:Choice xmlns:v="urn:schemas-microsoft-com:vml" Requires="v">
                  <p:oleObj name="Equation" r:id="rId20" imgW="253800" imgH="177480" progId="Equation.DSMT4">
                    <p:embed/>
                  </p:oleObj>
                </mc:Choice>
                <mc:Fallback>
                  <p:oleObj name="Equation" r:id="rId20" imgW="253800" imgH="177480" progId="Equation.DSMT4">
                    <p:embed/>
                    <p:pic>
                      <p:nvPicPr>
                        <p:cNvPr id="0" name=""/>
                        <p:cNvPicPr/>
                        <p:nvPr/>
                      </p:nvPicPr>
                      <p:blipFill>
                        <a:blip r:embed="rId21"/>
                        <a:stretch>
                          <a:fillRect/>
                        </a:stretch>
                      </p:blipFill>
                      <p:spPr>
                        <a:xfrm>
                          <a:off x="5413049" y="5257800"/>
                          <a:ext cx="372126" cy="261205"/>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1105612329"/>
                </p:ext>
              </p:extLst>
            </p:nvPr>
          </p:nvGraphicFramePr>
          <p:xfrm>
            <a:off x="5927725" y="5257800"/>
            <a:ext cx="407988" cy="261938"/>
          </p:xfrm>
          <a:graphic>
            <a:graphicData uri="http://schemas.openxmlformats.org/presentationml/2006/ole">
              <mc:AlternateContent xmlns:mc="http://schemas.openxmlformats.org/markup-compatibility/2006">
                <mc:Choice xmlns:v="urn:schemas-microsoft-com:vml" Requires="v">
                  <p:oleObj name="Equation" r:id="rId22" imgW="279360" imgH="177480" progId="Equation.DSMT4">
                    <p:embed/>
                  </p:oleObj>
                </mc:Choice>
                <mc:Fallback>
                  <p:oleObj name="Equation" r:id="rId22" imgW="279360" imgH="177480" progId="Equation.DSMT4">
                    <p:embed/>
                    <p:pic>
                      <p:nvPicPr>
                        <p:cNvPr id="0" name=""/>
                        <p:cNvPicPr/>
                        <p:nvPr/>
                      </p:nvPicPr>
                      <p:blipFill>
                        <a:blip r:embed="rId23"/>
                        <a:stretch>
                          <a:fillRect/>
                        </a:stretch>
                      </p:blipFill>
                      <p:spPr>
                        <a:xfrm>
                          <a:off x="5927725" y="5257800"/>
                          <a:ext cx="407988" cy="261938"/>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117840975"/>
                </p:ext>
              </p:extLst>
            </p:nvPr>
          </p:nvGraphicFramePr>
          <p:xfrm>
            <a:off x="7150100" y="5257800"/>
            <a:ext cx="388938" cy="261938"/>
          </p:xfrm>
          <a:graphic>
            <a:graphicData uri="http://schemas.openxmlformats.org/presentationml/2006/ole">
              <mc:AlternateContent xmlns:mc="http://schemas.openxmlformats.org/markup-compatibility/2006">
                <mc:Choice xmlns:v="urn:schemas-microsoft-com:vml" Requires="v">
                  <p:oleObj name="Equation" r:id="rId24" imgW="266400" imgH="177480" progId="Equation.DSMT4">
                    <p:embed/>
                  </p:oleObj>
                </mc:Choice>
                <mc:Fallback>
                  <p:oleObj name="Equation" r:id="rId24" imgW="266400" imgH="177480" progId="Equation.DSMT4">
                    <p:embed/>
                    <p:pic>
                      <p:nvPicPr>
                        <p:cNvPr id="0" name=""/>
                        <p:cNvPicPr/>
                        <p:nvPr/>
                      </p:nvPicPr>
                      <p:blipFill>
                        <a:blip r:embed="rId25"/>
                        <a:stretch>
                          <a:fillRect/>
                        </a:stretch>
                      </p:blipFill>
                      <p:spPr>
                        <a:xfrm>
                          <a:off x="7150100" y="5257800"/>
                          <a:ext cx="388938" cy="261938"/>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4185860548"/>
                </p:ext>
              </p:extLst>
            </p:nvPr>
          </p:nvGraphicFramePr>
          <p:xfrm>
            <a:off x="3579812" y="5257800"/>
            <a:ext cx="184150" cy="261938"/>
          </p:xfrm>
          <a:graphic>
            <a:graphicData uri="http://schemas.openxmlformats.org/presentationml/2006/ole">
              <mc:AlternateContent xmlns:mc="http://schemas.openxmlformats.org/markup-compatibility/2006">
                <mc:Choice xmlns:v="urn:schemas-microsoft-com:vml" Requires="v">
                  <p:oleObj name="Equation" r:id="rId26" imgW="126720" imgH="177480" progId="Equation.DSMT4">
                    <p:embed/>
                  </p:oleObj>
                </mc:Choice>
                <mc:Fallback>
                  <p:oleObj name="Equation" r:id="rId26" imgW="126720" imgH="177480" progId="Equation.DSMT4">
                    <p:embed/>
                    <p:pic>
                      <p:nvPicPr>
                        <p:cNvPr id="0" name=""/>
                        <p:cNvPicPr/>
                        <p:nvPr/>
                      </p:nvPicPr>
                      <p:blipFill>
                        <a:blip r:embed="rId27"/>
                        <a:stretch>
                          <a:fillRect/>
                        </a:stretch>
                      </p:blipFill>
                      <p:spPr>
                        <a:xfrm>
                          <a:off x="3579812" y="5257800"/>
                          <a:ext cx="184150" cy="261938"/>
                        </a:xfrm>
                        <a:prstGeom prst="rect">
                          <a:avLst/>
                        </a:prstGeom>
                      </p:spPr>
                    </p:pic>
                  </p:oleObj>
                </mc:Fallback>
              </mc:AlternateContent>
            </a:graphicData>
          </a:graphic>
        </p:graphicFrame>
      </p:grpSp>
      <p:sp>
        <p:nvSpPr>
          <p:cNvPr id="66" name="TextBox 65"/>
          <p:cNvSpPr txBox="1"/>
          <p:nvPr/>
        </p:nvSpPr>
        <p:spPr>
          <a:xfrm>
            <a:off x="336511" y="5562600"/>
            <a:ext cx="11549100" cy="1292662"/>
          </a:xfrm>
          <a:prstGeom prst="rect">
            <a:avLst/>
          </a:prstGeom>
          <a:noFill/>
        </p:spPr>
        <p:txBody>
          <a:bodyPr wrap="square" rtlCol="0">
            <a:spAutoFit/>
          </a:bodyPr>
          <a:lstStyle/>
          <a:p>
            <a:pPr marL="457200" indent="-457200">
              <a:buFont typeface="Wingdings" pitchFamily="2" charset="2"/>
              <a:buChar char="v"/>
            </a:pPr>
            <a:r>
              <a:rPr lang="en-US" sz="2600" b="1">
                <a:solidFill>
                  <a:srgbClr val="C00000"/>
                </a:solidFill>
                <a:latin typeface="Arial" pitchFamily="34" charset="0"/>
                <a:cs typeface="Arial" pitchFamily="34" charset="0"/>
              </a:rPr>
              <a:t>Nhận xét </a:t>
            </a:r>
            <a:r>
              <a:rPr lang="en-US" sz="2600" b="1">
                <a:latin typeface="Arial" pitchFamily="34" charset="0"/>
                <a:cs typeface="Arial" pitchFamily="34" charset="0"/>
              </a:rPr>
              <a:t>: Khoảng cách từ Q</a:t>
            </a:r>
            <a:r>
              <a:rPr lang="en-US" sz="2600" b="1" baseline="-25000">
                <a:latin typeface="Arial" pitchFamily="34" charset="0"/>
                <a:cs typeface="Arial" pitchFamily="34" charset="0"/>
              </a:rPr>
              <a:t>1</a:t>
            </a:r>
            <a:r>
              <a:rPr lang="en-US" sz="2600" b="1">
                <a:latin typeface="Arial" pitchFamily="34" charset="0"/>
                <a:cs typeface="Arial" pitchFamily="34" charset="0"/>
              </a:rPr>
              <a:t> đến Q</a:t>
            </a:r>
            <a:r>
              <a:rPr lang="en-US" sz="2600" b="1" baseline="-25000">
                <a:latin typeface="Arial" pitchFamily="34" charset="0"/>
                <a:cs typeface="Arial" pitchFamily="34" charset="0"/>
              </a:rPr>
              <a:t>2</a:t>
            </a:r>
            <a:r>
              <a:rPr lang="en-US" sz="2600" b="1">
                <a:latin typeface="Arial" pitchFamily="34" charset="0"/>
                <a:cs typeface="Arial" pitchFamily="34" charset="0"/>
              </a:rPr>
              <a:t> là 45 trong khi khoảng cách từ Q</a:t>
            </a:r>
            <a:r>
              <a:rPr lang="en-US" sz="2600" b="1" baseline="-25000">
                <a:latin typeface="Arial" pitchFamily="34" charset="0"/>
                <a:cs typeface="Arial" pitchFamily="34" charset="0"/>
              </a:rPr>
              <a:t>2</a:t>
            </a:r>
            <a:r>
              <a:rPr lang="en-US" sz="2600" b="1">
                <a:latin typeface="Arial" pitchFamily="34" charset="0"/>
                <a:cs typeface="Arial" pitchFamily="34" charset="0"/>
              </a:rPr>
              <a:t> đến Q</a:t>
            </a:r>
            <a:r>
              <a:rPr lang="en-US" sz="2600" b="1" baseline="-25000">
                <a:latin typeface="Arial" pitchFamily="34" charset="0"/>
                <a:cs typeface="Arial" pitchFamily="34" charset="0"/>
              </a:rPr>
              <a:t>3</a:t>
            </a:r>
            <a:r>
              <a:rPr lang="en-US" sz="2600" b="1">
                <a:latin typeface="Arial" pitchFamily="34" charset="0"/>
                <a:cs typeface="Arial" pitchFamily="34" charset="0"/>
              </a:rPr>
              <a:t> là 25. Điều này cho thấy mẫu số liệu tập trung với mật độ cao ở bên phải Q</a:t>
            </a:r>
            <a:r>
              <a:rPr lang="en-US" sz="2600" b="1" baseline="-25000">
                <a:latin typeface="Arial" pitchFamily="34" charset="0"/>
                <a:cs typeface="Arial" pitchFamily="34" charset="0"/>
              </a:rPr>
              <a:t>2</a:t>
            </a:r>
            <a:r>
              <a:rPr lang="en-US" sz="2600" b="1">
                <a:latin typeface="Arial" pitchFamily="34" charset="0"/>
                <a:cs typeface="Arial" pitchFamily="34" charset="0"/>
              </a:rPr>
              <a:t> và mật độ thấp ở bên trái Q</a:t>
            </a:r>
            <a:r>
              <a:rPr lang="en-US" sz="2600" b="1" baseline="-25000">
                <a:latin typeface="Arial" pitchFamily="34" charset="0"/>
                <a:cs typeface="Arial" pitchFamily="34" charset="0"/>
              </a:rPr>
              <a:t>2</a:t>
            </a:r>
            <a:endParaRPr lang="vi-VN" sz="2600" b="1">
              <a:latin typeface="Arial" pitchFamily="34" charset="0"/>
              <a:cs typeface="Arial" pitchFamily="34" charset="0"/>
            </a:endParaRPr>
          </a:p>
        </p:txBody>
      </p:sp>
    </p:spTree>
    <p:extLst>
      <p:ext uri="{BB962C8B-B14F-4D97-AF65-F5344CB8AC3E}">
        <p14:creationId xmlns:p14="http://schemas.microsoft.com/office/powerpoint/2010/main" val="12178530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wipe(left)">
                                      <p:cBhvr>
                                        <p:cTn id="2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2" grpId="0"/>
      <p:bldP spid="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ADMIN\Desktop\Giai cuu dai duong 2\3b.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5418873" y="4069956"/>
            <a:ext cx="1691275" cy="260939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Rounded Rectangle 27"/>
              <p:cNvSpPr/>
              <p:nvPr/>
            </p:nvSpPr>
            <p:spPr>
              <a:xfrm>
                <a:off x="74612" y="3006986"/>
                <a:ext cx="2764981"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latin typeface="Times New Roman" panose="02020603050405020304" pitchFamily="18" charset="0"/>
                    <a:cs typeface="Times New Roman" panose="02020603050405020304" pitchFamily="18" charset="0"/>
                  </a:rPr>
                  <a:t>A.</a:t>
                </a:r>
                <a14:m>
                  <m:oMath xmlns:m="http://schemas.openxmlformats.org/officeDocument/2006/math">
                    <m:sSub>
                      <m:sSubPr>
                        <m:ctrlPr>
                          <a:rPr lang="en-US" sz="3199" i="1" smtClean="0">
                            <a:solidFill>
                              <a:srgbClr val="0033CC"/>
                            </a:solidFill>
                            <a:latin typeface="Cambria Math" panose="02040503050406030204" pitchFamily="18" charset="0"/>
                            <a:ea typeface="Cambria Math" panose="02040503050406030204" pitchFamily="18" charset="0"/>
                          </a:rPr>
                        </m:ctrlPr>
                      </m:sSubPr>
                      <m:e>
                        <m:r>
                          <a:rPr lang="vi-VN" sz="3199" b="0" i="1" smtClean="0">
                            <a:solidFill>
                              <a:srgbClr val="0033CC"/>
                            </a:solidFill>
                            <a:latin typeface="Cambria Math" panose="02040503050406030204" pitchFamily="18" charset="0"/>
                            <a:ea typeface="Cambria Math" panose="02040503050406030204" pitchFamily="18" charset="0"/>
                          </a:rPr>
                          <m:t> </m:t>
                        </m:r>
                        <m:r>
                          <a:rPr lang="en-US" sz="3199" i="1">
                            <a:solidFill>
                              <a:srgbClr val="0033CC"/>
                            </a:solidFill>
                            <a:latin typeface="Cambria Math" panose="02040503050406030204" pitchFamily="18" charset="0"/>
                            <a:ea typeface="Cambria Math" panose="02040503050406030204" pitchFamily="18" charset="0"/>
                          </a:rPr>
                          <m:t>∆</m:t>
                        </m:r>
                      </m:e>
                      <m:sub>
                        <m:r>
                          <m:rPr>
                            <m:sty m:val="p"/>
                          </m:rPr>
                          <a:rPr lang="vi-VN" sz="3199" i="1">
                            <a:solidFill>
                              <a:srgbClr val="0033CC"/>
                            </a:solidFill>
                            <a:latin typeface="Cambria Math" panose="02040503050406030204" pitchFamily="18" charset="0"/>
                            <a:ea typeface="Cambria Math" panose="02040503050406030204" pitchFamily="18" charset="0"/>
                          </a:rPr>
                          <m:t>a</m:t>
                        </m:r>
                      </m:sub>
                    </m:sSub>
                    <m:r>
                      <a:rPr lang="vi-VN" sz="3199" b="0" i="1" smtClean="0">
                        <a:solidFill>
                          <a:srgbClr val="0033CC"/>
                        </a:solidFill>
                        <a:latin typeface="Cambria Math" panose="02040503050406030204" pitchFamily="18" charset="0"/>
                        <a:ea typeface="Cambria Math" panose="02040503050406030204" pitchFamily="18" charset="0"/>
                      </a:rPr>
                      <m:t>=</m:t>
                    </m:r>
                    <m:d>
                      <m:dPr>
                        <m:begChr m:val="|"/>
                        <m:endChr m:val="|"/>
                        <m:ctrlPr>
                          <a:rPr lang="vi-VN" sz="3199" b="0" i="1" smtClean="0">
                            <a:solidFill>
                              <a:srgbClr val="0033CC"/>
                            </a:solidFill>
                            <a:latin typeface="Cambria Math" panose="02040503050406030204" pitchFamily="18" charset="0"/>
                            <a:ea typeface="Cambria Math" panose="02040503050406030204" pitchFamily="18" charset="0"/>
                          </a:rPr>
                        </m:ctrlPr>
                      </m:dPr>
                      <m:e>
                        <m:r>
                          <m:rPr>
                            <m:sty m:val="p"/>
                          </m:rPr>
                          <a:rPr lang="vi-VN" sz="3199" i="1">
                            <a:solidFill>
                              <a:srgbClr val="0033CC"/>
                            </a:solidFill>
                            <a:latin typeface="Cambria Math" panose="02040503050406030204" pitchFamily="18" charset="0"/>
                            <a:ea typeface="Cambria Math" panose="02040503050406030204" pitchFamily="18" charset="0"/>
                          </a:rPr>
                          <m:t>a</m:t>
                        </m:r>
                        <m:r>
                          <a:rPr lang="vi-VN" sz="3199" b="0" i="1" smtClean="0">
                            <a:solidFill>
                              <a:srgbClr val="0033CC"/>
                            </a:solidFill>
                            <a:latin typeface="Cambria Math" panose="02040503050406030204" pitchFamily="18" charset="0"/>
                            <a:ea typeface="Cambria Math" panose="02040503050406030204" pitchFamily="18" charset="0"/>
                          </a:rPr>
                          <m:t>+</m:t>
                        </m:r>
                        <m:acc>
                          <m:accPr>
                            <m:chr m:val="̅"/>
                            <m:ctrlPr>
                              <a:rPr lang="vi-VN" sz="3199" b="0" i="1" smtClean="0">
                                <a:solidFill>
                                  <a:srgbClr val="0033CC"/>
                                </a:solidFill>
                                <a:latin typeface="Cambria Math" panose="02040503050406030204" pitchFamily="18" charset="0"/>
                                <a:ea typeface="Cambria Math" panose="02040503050406030204" pitchFamily="18" charset="0"/>
                              </a:rPr>
                            </m:ctrlPr>
                          </m:accPr>
                          <m:e>
                            <m:r>
                              <m:rPr>
                                <m:sty m:val="p"/>
                              </m:rPr>
                              <a:rPr lang="vi-VN" sz="3199" i="1">
                                <a:solidFill>
                                  <a:srgbClr val="0033CC"/>
                                </a:solidFill>
                                <a:latin typeface="Cambria Math" panose="02040503050406030204" pitchFamily="18" charset="0"/>
                                <a:ea typeface="Cambria Math" panose="02040503050406030204" pitchFamily="18" charset="0"/>
                              </a:rPr>
                              <m:t>a</m:t>
                            </m:r>
                          </m:e>
                        </m:acc>
                      </m:e>
                    </m:d>
                  </m:oMath>
                </a14:m>
                <a:endParaRPr lang="en-US" sz="3199" dirty="0">
                  <a:solidFill>
                    <a:srgbClr val="0033CC"/>
                  </a:solidFill>
                  <a:latin typeface="Times New Roman" panose="02020603050405020304" pitchFamily="18" charset="0"/>
                  <a:cs typeface="Times New Roman" panose="02020603050405020304" pitchFamily="18" charset="0"/>
                </a:endParaRPr>
              </a:p>
            </p:txBody>
          </p:sp>
        </mc:Choice>
        <mc:Fallback xmlns="">
          <p:sp>
            <p:nvSpPr>
              <p:cNvPr id="28" name="Rounded Rectangle 27"/>
              <p:cNvSpPr>
                <a:spLocks noRot="1" noChangeAspect="1" noMove="1" noResize="1" noEditPoints="1" noAdjustHandles="1" noChangeArrowheads="1" noChangeShapeType="1" noTextEdit="1"/>
              </p:cNvSpPr>
              <p:nvPr/>
            </p:nvSpPr>
            <p:spPr>
              <a:xfrm>
                <a:off x="74612" y="3006986"/>
                <a:ext cx="2764981" cy="914162"/>
              </a:xfrm>
              <a:prstGeom prst="roundRect">
                <a:avLst/>
              </a:prstGeom>
              <a:blipFill>
                <a:blip r:embed="rId6"/>
                <a:stretch>
                  <a:fillRect l="-3493" b="-1948"/>
                </a:stretch>
              </a:blipFill>
              <a:ln>
                <a:solidFill>
                  <a:srgbClr val="FFFFFF"/>
                </a:solidFill>
              </a:ln>
            </p:spPr>
            <p:txBody>
              <a:bodyPr/>
              <a:lstStyle/>
              <a:p>
                <a:r>
                  <a:rPr lang="en-US">
                    <a:noFill/>
                  </a:rPr>
                  <a:t> </a:t>
                </a:r>
              </a:p>
            </p:txBody>
          </p:sp>
        </mc:Fallback>
      </mc:AlternateContent>
      <p:pic>
        <p:nvPicPr>
          <p:cNvPr id="32" name="Picture 3" descr="C:\Users\ADMIN\Desktop\Giai cuu dai duong 2\3c.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45632" y="4343162"/>
            <a:ext cx="959809" cy="18283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3" name="Rounded Rectangle 32"/>
              <p:cNvSpPr/>
              <p:nvPr/>
            </p:nvSpPr>
            <p:spPr>
              <a:xfrm>
                <a:off x="3047207" y="3022706"/>
                <a:ext cx="2764982"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latin typeface="Times New Roman" panose="02020603050405020304" pitchFamily="18" charset="0"/>
                    <a:cs typeface="Times New Roman" panose="02020603050405020304" pitchFamily="18" charset="0"/>
                  </a:rPr>
                  <a:t>B.</a:t>
                </a:r>
                <a:r>
                  <a:rPr lang="en-US" sz="3199" dirty="0">
                    <a:solidFill>
                      <a:srgbClr val="0033CC"/>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lang="en-US" sz="3199" i="1">
                            <a:solidFill>
                              <a:srgbClr val="0033CC"/>
                            </a:solidFill>
                            <a:latin typeface="Cambria Math" panose="02040503050406030204" pitchFamily="18" charset="0"/>
                            <a:ea typeface="Cambria Math" panose="02040503050406030204" pitchFamily="18" charset="0"/>
                          </a:rPr>
                        </m:ctrlPr>
                      </m:sSubPr>
                      <m:e>
                        <m:r>
                          <a:rPr lang="en-US" sz="3199" i="1">
                            <a:solidFill>
                              <a:srgbClr val="0033CC"/>
                            </a:solidFill>
                            <a:latin typeface="Cambria Math" panose="02040503050406030204" pitchFamily="18" charset="0"/>
                            <a:ea typeface="Cambria Math" panose="02040503050406030204" pitchFamily="18" charset="0"/>
                          </a:rPr>
                          <m:t>∆</m:t>
                        </m:r>
                      </m:e>
                      <m:sub>
                        <m:r>
                          <m:rPr>
                            <m:sty m:val="p"/>
                          </m:rPr>
                          <a:rPr lang="vi-VN" sz="3199" i="1">
                            <a:solidFill>
                              <a:srgbClr val="0033CC"/>
                            </a:solidFill>
                            <a:latin typeface="Cambria Math" panose="02040503050406030204" pitchFamily="18" charset="0"/>
                            <a:ea typeface="Cambria Math" panose="02040503050406030204" pitchFamily="18" charset="0"/>
                          </a:rPr>
                          <m:t>a</m:t>
                        </m:r>
                      </m:sub>
                    </m:sSub>
                  </m:oMath>
                </a14:m>
                <a:r>
                  <a:rPr lang="vi-VN" sz="3199" dirty="0">
                    <a:solidFill>
                      <a:srgbClr val="0033CC"/>
                    </a:solidFill>
                    <a:latin typeface="Times New Roman" panose="02020603050405020304" pitchFamily="18" charset="0"/>
                    <a:cs typeface="Times New Roman" panose="02020603050405020304" pitchFamily="18" charset="0"/>
                  </a:rPr>
                  <a:t>=</a:t>
                </a:r>
                <a:r>
                  <a:rPr lang="vi-VN" sz="3199" dirty="0">
                    <a:solidFill>
                      <a:srgbClr val="0033CC"/>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m:rPr>
                        <m:sty m:val="p"/>
                      </m:rPr>
                      <a:rPr lang="vi-VN" sz="3199" i="1">
                        <a:solidFill>
                          <a:srgbClr val="0033CC"/>
                        </a:solidFill>
                        <a:latin typeface="Cambria Math" panose="02040503050406030204" pitchFamily="18" charset="0"/>
                        <a:ea typeface="Cambria Math" panose="02040503050406030204" pitchFamily="18" charset="0"/>
                      </a:rPr>
                      <m:t>a</m:t>
                    </m:r>
                    <m:r>
                      <a:rPr lang="vi-VN" sz="3199" i="1">
                        <a:solidFill>
                          <a:srgbClr val="0033CC"/>
                        </a:solidFill>
                        <a:latin typeface="Cambria Math" panose="02040503050406030204" pitchFamily="18" charset="0"/>
                        <a:ea typeface="Cambria Math" panose="02040503050406030204" pitchFamily="18" charset="0"/>
                      </a:rPr>
                      <m:t>+</m:t>
                    </m:r>
                    <m:acc>
                      <m:accPr>
                        <m:chr m:val="̅"/>
                        <m:ctrlPr>
                          <a:rPr lang="vi-VN" sz="3199" i="1">
                            <a:solidFill>
                              <a:srgbClr val="0033CC"/>
                            </a:solidFill>
                            <a:latin typeface="Cambria Math" panose="02040503050406030204" pitchFamily="18" charset="0"/>
                            <a:ea typeface="Cambria Math" panose="02040503050406030204" pitchFamily="18" charset="0"/>
                          </a:rPr>
                        </m:ctrlPr>
                      </m:accPr>
                      <m:e>
                        <m:r>
                          <m:rPr>
                            <m:sty m:val="p"/>
                          </m:rPr>
                          <a:rPr lang="vi-VN" sz="3199" i="1">
                            <a:solidFill>
                              <a:srgbClr val="0033CC"/>
                            </a:solidFill>
                            <a:latin typeface="Cambria Math" panose="02040503050406030204" pitchFamily="18" charset="0"/>
                            <a:ea typeface="Cambria Math" panose="02040503050406030204" pitchFamily="18" charset="0"/>
                          </a:rPr>
                          <m:t>a</m:t>
                        </m:r>
                      </m:e>
                    </m:acc>
                  </m:oMath>
                </a14:m>
                <a:endParaRPr lang="en-US" sz="3199" dirty="0">
                  <a:solidFill>
                    <a:srgbClr val="0033CC"/>
                  </a:solidFill>
                  <a:latin typeface="Times New Roman" panose="02020603050405020304" pitchFamily="18" charset="0"/>
                  <a:cs typeface="Times New Roman" panose="02020603050405020304" pitchFamily="18" charset="0"/>
                </a:endParaRPr>
              </a:p>
            </p:txBody>
          </p:sp>
        </mc:Choice>
        <mc:Fallback xmlns="">
          <p:sp>
            <p:nvSpPr>
              <p:cNvPr id="33" name="Rounded Rectangle 32"/>
              <p:cNvSpPr>
                <a:spLocks noRot="1" noChangeAspect="1" noMove="1" noResize="1" noEditPoints="1" noAdjustHandles="1" noChangeArrowheads="1" noChangeShapeType="1" noTextEdit="1"/>
              </p:cNvSpPr>
              <p:nvPr/>
            </p:nvSpPr>
            <p:spPr>
              <a:xfrm>
                <a:off x="3047207" y="3022706"/>
                <a:ext cx="2764982" cy="914162"/>
              </a:xfrm>
              <a:prstGeom prst="roundRect">
                <a:avLst/>
              </a:prstGeom>
              <a:blipFill>
                <a:blip r:embed="rId9"/>
                <a:stretch>
                  <a:fillRect l="-3501" b="-1299"/>
                </a:stretch>
              </a:blipFill>
              <a:ln>
                <a:solidFill>
                  <a:srgbClr val="FFFFFF"/>
                </a:solidFill>
              </a:ln>
            </p:spPr>
            <p:txBody>
              <a:bodyPr/>
              <a:lstStyle/>
              <a:p>
                <a:r>
                  <a:rPr lang="en-US">
                    <a:noFill/>
                  </a:rPr>
                  <a:t> </a:t>
                </a:r>
              </a:p>
            </p:txBody>
          </p:sp>
        </mc:Fallback>
      </mc:AlternateContent>
      <p:pic>
        <p:nvPicPr>
          <p:cNvPr id="35" name="Picture 4" descr="C:\Users\ADMIN\Desktop\Giai cuu dai duong 2\3.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856114" y="3688225"/>
            <a:ext cx="2584835" cy="25848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041623" y="4737419"/>
            <a:ext cx="1497787" cy="21450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4882442" y="-3048000"/>
            <a:ext cx="8532178" cy="1076679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8" name="Rounded Rectangle 37"/>
              <p:cNvSpPr/>
              <p:nvPr/>
            </p:nvSpPr>
            <p:spPr>
              <a:xfrm>
                <a:off x="9214649" y="3006986"/>
                <a:ext cx="2872602"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latin typeface="Times New Roman" panose="02020603050405020304" pitchFamily="18" charset="0"/>
                    <a:cs typeface="Times New Roman" panose="02020603050405020304" pitchFamily="18" charset="0"/>
                  </a:rPr>
                  <a:t>D.</a:t>
                </a:r>
                <a:r>
                  <a:rPr lang="en-US" sz="3199" dirty="0">
                    <a:solidFill>
                      <a:srgbClr val="0033CC"/>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lang="en-US" sz="3199" i="1">
                            <a:solidFill>
                              <a:srgbClr val="0033CC"/>
                            </a:solidFill>
                            <a:latin typeface="Cambria Math" panose="02040503050406030204" pitchFamily="18" charset="0"/>
                            <a:ea typeface="Cambria Math" panose="02040503050406030204" pitchFamily="18" charset="0"/>
                          </a:rPr>
                        </m:ctrlPr>
                      </m:sSubPr>
                      <m:e>
                        <m:r>
                          <a:rPr lang="en-US" sz="3199" i="1">
                            <a:solidFill>
                              <a:srgbClr val="0033CC"/>
                            </a:solidFill>
                            <a:latin typeface="Cambria Math" panose="02040503050406030204" pitchFamily="18" charset="0"/>
                            <a:ea typeface="Cambria Math" panose="02040503050406030204" pitchFamily="18" charset="0"/>
                          </a:rPr>
                          <m:t>∆</m:t>
                        </m:r>
                      </m:e>
                      <m:sub>
                        <m:r>
                          <m:rPr>
                            <m:sty m:val="p"/>
                          </m:rPr>
                          <a:rPr lang="vi-VN" sz="3199" i="1">
                            <a:solidFill>
                              <a:srgbClr val="0033CC"/>
                            </a:solidFill>
                            <a:latin typeface="Cambria Math" panose="02040503050406030204" pitchFamily="18" charset="0"/>
                            <a:ea typeface="Cambria Math" panose="02040503050406030204" pitchFamily="18" charset="0"/>
                          </a:rPr>
                          <m:t>a</m:t>
                        </m:r>
                      </m:sub>
                    </m:sSub>
                    <m:r>
                      <a:rPr lang="vi-VN" sz="3199" i="1">
                        <a:solidFill>
                          <a:srgbClr val="0033CC"/>
                        </a:solidFill>
                        <a:latin typeface="Cambria Math" panose="02040503050406030204" pitchFamily="18" charset="0"/>
                        <a:ea typeface="Cambria Math" panose="02040503050406030204" pitchFamily="18" charset="0"/>
                      </a:rPr>
                      <m:t>=</m:t>
                    </m:r>
                  </m:oMath>
                </a14:m>
                <a:r>
                  <a:rPr lang="vi-VN" sz="3199" dirty="0">
                    <a:solidFill>
                      <a:srgbClr val="0033CC"/>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m:rPr>
                        <m:sty m:val="p"/>
                      </m:rPr>
                      <a:rPr lang="vi-VN" sz="3199" i="1" dirty="0" smtClean="0">
                        <a:solidFill>
                          <a:srgbClr val="0033CC"/>
                        </a:solidFill>
                        <a:latin typeface="Cambria Math" panose="02040503050406030204" pitchFamily="18" charset="0"/>
                        <a:ea typeface="Cambria Math" panose="02040503050406030204" pitchFamily="18" charset="0"/>
                      </a:rPr>
                      <m:t>a</m:t>
                    </m:r>
                    <m:r>
                      <a:rPr lang="vi-VN" sz="3199" b="0" i="1" dirty="0" smtClean="0">
                        <a:solidFill>
                          <a:srgbClr val="0033CC"/>
                        </a:solidFill>
                        <a:latin typeface="Cambria Math" panose="02040503050406030204" pitchFamily="18" charset="0"/>
                        <a:ea typeface="Cambria Math" panose="02040503050406030204" pitchFamily="18" charset="0"/>
                      </a:rPr>
                      <m:t>−</m:t>
                    </m:r>
                    <m:acc>
                      <m:accPr>
                        <m:chr m:val="̅"/>
                        <m:ctrlPr>
                          <a:rPr lang="vi-VN" sz="3199" i="1">
                            <a:solidFill>
                              <a:srgbClr val="0033CC"/>
                            </a:solidFill>
                            <a:latin typeface="Cambria Math" panose="02040503050406030204" pitchFamily="18" charset="0"/>
                            <a:ea typeface="Cambria Math" panose="02040503050406030204" pitchFamily="18" charset="0"/>
                          </a:rPr>
                        </m:ctrlPr>
                      </m:accPr>
                      <m:e>
                        <m:r>
                          <m:rPr>
                            <m:sty m:val="p"/>
                          </m:rPr>
                          <a:rPr lang="vi-VN" sz="3199" i="1">
                            <a:solidFill>
                              <a:srgbClr val="0033CC"/>
                            </a:solidFill>
                            <a:latin typeface="Cambria Math" panose="02040503050406030204" pitchFamily="18" charset="0"/>
                            <a:ea typeface="Cambria Math" panose="02040503050406030204" pitchFamily="18" charset="0"/>
                          </a:rPr>
                          <m:t>a</m:t>
                        </m:r>
                      </m:e>
                    </m:acc>
                  </m:oMath>
                </a14:m>
                <a:endParaRPr lang="en-US" sz="3199" dirty="0">
                  <a:solidFill>
                    <a:srgbClr val="0033CC"/>
                  </a:solidFill>
                  <a:latin typeface="Times New Roman" panose="02020603050405020304" pitchFamily="18" charset="0"/>
                  <a:cs typeface="Times New Roman" panose="02020603050405020304" pitchFamily="18" charset="0"/>
                </a:endParaRPr>
              </a:p>
            </p:txBody>
          </p:sp>
        </mc:Choice>
        <mc:Fallback xmlns="">
          <p:sp>
            <p:nvSpPr>
              <p:cNvPr id="38" name="Rounded Rectangle 37"/>
              <p:cNvSpPr>
                <a:spLocks noRot="1" noChangeAspect="1" noMove="1" noResize="1" noEditPoints="1" noAdjustHandles="1" noChangeArrowheads="1" noChangeShapeType="1" noTextEdit="1"/>
              </p:cNvSpPr>
              <p:nvPr/>
            </p:nvSpPr>
            <p:spPr>
              <a:xfrm>
                <a:off x="9214649" y="3006986"/>
                <a:ext cx="2872602" cy="914162"/>
              </a:xfrm>
              <a:prstGeom prst="roundRect">
                <a:avLst/>
              </a:prstGeom>
              <a:blipFill>
                <a:blip r:embed="rId15"/>
                <a:stretch>
                  <a:fillRect l="-3579" b="-1948"/>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p:cNvSpPr/>
              <p:nvPr/>
            </p:nvSpPr>
            <p:spPr>
              <a:xfrm>
                <a:off x="6094412" y="3022706"/>
                <a:ext cx="2742486"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latin typeface="Times New Roman" panose="02020603050405020304" pitchFamily="18" charset="0"/>
                    <a:cs typeface="Times New Roman" panose="02020603050405020304" pitchFamily="18" charset="0"/>
                  </a:rPr>
                  <a:t>C. </a:t>
                </a:r>
                <a14:m>
                  <m:oMath xmlns:m="http://schemas.openxmlformats.org/officeDocument/2006/math">
                    <m:sSub>
                      <m:sSubPr>
                        <m:ctrlPr>
                          <a:rPr lang="en-US" sz="2800" i="1">
                            <a:solidFill>
                              <a:srgbClr val="0033CC"/>
                            </a:solidFill>
                            <a:latin typeface="Cambria Math" panose="02040503050406030204" pitchFamily="18" charset="0"/>
                            <a:ea typeface="Cambria Math" panose="02040503050406030204" pitchFamily="18" charset="0"/>
                          </a:rPr>
                        </m:ctrlPr>
                      </m:sSubPr>
                      <m:e>
                        <m:r>
                          <a:rPr lang="en-US" sz="2800" i="1">
                            <a:solidFill>
                              <a:srgbClr val="0033CC"/>
                            </a:solidFill>
                            <a:latin typeface="Cambria Math" panose="02040503050406030204" pitchFamily="18" charset="0"/>
                            <a:ea typeface="Cambria Math" panose="02040503050406030204" pitchFamily="18" charset="0"/>
                          </a:rPr>
                          <m:t>∆</m:t>
                        </m:r>
                      </m:e>
                      <m:sub>
                        <m:r>
                          <m:rPr>
                            <m:sty m:val="p"/>
                          </m:rPr>
                          <a:rPr lang="vi-VN" sz="2800" i="1">
                            <a:solidFill>
                              <a:srgbClr val="0033CC"/>
                            </a:solidFill>
                            <a:latin typeface="Cambria Math" panose="02040503050406030204" pitchFamily="18" charset="0"/>
                            <a:ea typeface="Cambria Math" panose="02040503050406030204" pitchFamily="18" charset="0"/>
                          </a:rPr>
                          <m:t>a</m:t>
                        </m:r>
                      </m:sub>
                    </m:sSub>
                    <m:r>
                      <a:rPr lang="vi-VN" sz="2800" i="1">
                        <a:solidFill>
                          <a:srgbClr val="0033CC"/>
                        </a:solidFill>
                        <a:latin typeface="Cambria Math" panose="02040503050406030204" pitchFamily="18" charset="0"/>
                        <a:ea typeface="Cambria Math" panose="02040503050406030204" pitchFamily="18" charset="0"/>
                      </a:rPr>
                      <m:t>=</m:t>
                    </m:r>
                    <m:d>
                      <m:dPr>
                        <m:begChr m:val="|"/>
                        <m:endChr m:val="|"/>
                        <m:ctrlPr>
                          <a:rPr lang="vi-VN" sz="2800" i="1">
                            <a:solidFill>
                              <a:srgbClr val="0033CC"/>
                            </a:solidFill>
                            <a:latin typeface="Cambria Math" panose="02040503050406030204" pitchFamily="18" charset="0"/>
                            <a:ea typeface="Cambria Math" panose="02040503050406030204" pitchFamily="18" charset="0"/>
                          </a:rPr>
                        </m:ctrlPr>
                      </m:dPr>
                      <m:e>
                        <m:r>
                          <m:rPr>
                            <m:sty m:val="p"/>
                          </m:rPr>
                          <a:rPr lang="vi-VN" sz="2800" i="1" smtClean="0">
                            <a:solidFill>
                              <a:srgbClr val="0033CC"/>
                            </a:solidFill>
                            <a:latin typeface="Cambria Math" panose="02040503050406030204" pitchFamily="18" charset="0"/>
                            <a:ea typeface="Cambria Math" panose="02040503050406030204" pitchFamily="18" charset="0"/>
                          </a:rPr>
                          <m:t>a</m:t>
                        </m:r>
                        <m:r>
                          <a:rPr lang="vi-VN" sz="2800" b="0" i="1" smtClean="0">
                            <a:solidFill>
                              <a:srgbClr val="0033CC"/>
                            </a:solidFill>
                            <a:latin typeface="Cambria Math" panose="02040503050406030204" pitchFamily="18" charset="0"/>
                            <a:ea typeface="Cambria Math" panose="02040503050406030204" pitchFamily="18" charset="0"/>
                          </a:rPr>
                          <m:t>−</m:t>
                        </m:r>
                        <m:acc>
                          <m:accPr>
                            <m:chr m:val="̅"/>
                            <m:ctrlPr>
                              <a:rPr lang="vi-VN" sz="2800" i="1">
                                <a:solidFill>
                                  <a:srgbClr val="0033CC"/>
                                </a:solidFill>
                                <a:latin typeface="Cambria Math" panose="02040503050406030204" pitchFamily="18" charset="0"/>
                                <a:ea typeface="Cambria Math" panose="02040503050406030204" pitchFamily="18" charset="0"/>
                              </a:rPr>
                            </m:ctrlPr>
                          </m:accPr>
                          <m:e>
                            <m:r>
                              <m:rPr>
                                <m:sty m:val="p"/>
                              </m:rPr>
                              <a:rPr lang="vi-VN" sz="2800" i="1">
                                <a:solidFill>
                                  <a:srgbClr val="0033CC"/>
                                </a:solidFill>
                                <a:latin typeface="Cambria Math" panose="02040503050406030204" pitchFamily="18" charset="0"/>
                                <a:ea typeface="Cambria Math" panose="02040503050406030204" pitchFamily="18" charset="0"/>
                              </a:rPr>
                              <m:t>a</m:t>
                            </m:r>
                          </m:e>
                        </m:acc>
                      </m:e>
                    </m:d>
                  </m:oMath>
                </a14:m>
                <a:endParaRPr lang="en-US" sz="2666" dirty="0">
                  <a:solidFill>
                    <a:srgbClr val="0033CC"/>
                  </a:solidFill>
                  <a:latin typeface="Times New Roman" panose="02020603050405020304" pitchFamily="18" charset="0"/>
                  <a:cs typeface="Times New Roman" panose="02020603050405020304" pitchFamily="18"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6094412" y="3022706"/>
                <a:ext cx="2742486" cy="914162"/>
              </a:xfrm>
              <a:prstGeom prst="roundRect">
                <a:avLst/>
              </a:prstGeom>
              <a:blipFill>
                <a:blip r:embed="rId16"/>
                <a:stretch>
                  <a:fillRect l="-3524" b="-1299"/>
                </a:stretch>
              </a:blipFill>
              <a:ln>
                <a:solidFill>
                  <a:srgbClr val="FFFFFF"/>
                </a:solidFill>
              </a:ln>
            </p:spPr>
            <p:txBody>
              <a:bodyPr/>
              <a:lstStyle/>
              <a:p>
                <a:r>
                  <a:rPr lang="en-US">
                    <a:noFill/>
                  </a:rPr>
                  <a:t> </a:t>
                </a:r>
              </a:p>
            </p:txBody>
          </p:sp>
        </mc:Fallback>
      </mc:AlternateContent>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62075" y="5358898"/>
            <a:ext cx="1814870" cy="1790234"/>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13204560" y="3858270"/>
            <a:ext cx="812588" cy="812588"/>
          </a:xfrm>
          <a:prstGeom prst="rect">
            <a:avLst/>
          </a:prstGeom>
        </p:spPr>
      </p:pic>
      <p:pic>
        <p:nvPicPr>
          <p:cNvPr id="16"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0012" y="737424"/>
            <a:ext cx="1048311" cy="116797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783854" y="178647"/>
            <a:ext cx="1009182" cy="499955"/>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2" dirty="0">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6" dirty="0" err="1">
                  <a:latin typeface="Arial" panose="020B0604020202020204" pitchFamily="34" charset="0"/>
                  <a:cs typeface="Arial" panose="020B0604020202020204" pitchFamily="34" charset="0"/>
                </a:rPr>
                <a:t>Bắt</a:t>
              </a:r>
              <a:r>
                <a:rPr lang="en-GB" sz="1466" dirty="0">
                  <a:latin typeface="Arial" panose="020B0604020202020204" pitchFamily="34" charset="0"/>
                  <a:cs typeface="Arial" panose="020B0604020202020204" pitchFamily="34" charset="0"/>
                </a:rPr>
                <a:t> </a:t>
              </a:r>
              <a:r>
                <a:rPr lang="en-GB" sz="1466" dirty="0" err="1">
                  <a:latin typeface="Arial" panose="020B0604020202020204" pitchFamily="34" charset="0"/>
                  <a:cs typeface="Arial" panose="020B0604020202020204" pitchFamily="34" charset="0"/>
                </a:rPr>
                <a:t>đầu</a:t>
              </a:r>
              <a:r>
                <a:rPr lang="en-GB" sz="1466" dirty="0">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9080" y="961282"/>
            <a:ext cx="851751" cy="85175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A3772A17-BB74-4A75-BA55-D622FE4D0639}"/>
              </a:ext>
            </a:extLst>
          </p:cNvPr>
          <p:cNvGrpSpPr/>
          <p:nvPr/>
        </p:nvGrpSpPr>
        <p:grpSpPr>
          <a:xfrm>
            <a:off x="1244005" y="945780"/>
            <a:ext cx="120294" cy="101744"/>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27" name="Group 26">
            <a:extLst>
              <a:ext uri="{FF2B5EF4-FFF2-40B4-BE49-F238E27FC236}">
                <a16:creationId xmlns:a16="http://schemas.microsoft.com/office/drawing/2014/main" id="{A3772A17-BB74-4A75-BA55-D622FE4D0639}"/>
              </a:ext>
            </a:extLst>
          </p:cNvPr>
          <p:cNvGrpSpPr/>
          <p:nvPr/>
        </p:nvGrpSpPr>
        <p:grpSpPr>
          <a:xfrm>
            <a:off x="1245799" y="1681987"/>
            <a:ext cx="120294" cy="101744"/>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641743" y="1336371"/>
            <a:ext cx="120294" cy="101744"/>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50" name="Group 49">
            <a:extLst>
              <a:ext uri="{FF2B5EF4-FFF2-40B4-BE49-F238E27FC236}">
                <a16:creationId xmlns:a16="http://schemas.microsoft.com/office/drawing/2014/main" id="{A3772A17-BB74-4A75-BA55-D622FE4D0639}"/>
              </a:ext>
            </a:extLst>
          </p:cNvPr>
          <p:cNvGrpSpPr/>
          <p:nvPr/>
        </p:nvGrpSpPr>
        <p:grpSpPr>
          <a:xfrm>
            <a:off x="882295" y="1369613"/>
            <a:ext cx="120294" cy="101744"/>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sp>
        <p:nvSpPr>
          <p:cNvPr id="56" name="Oval 107"/>
          <p:cNvSpPr>
            <a:spLocks noChangeArrowheads="1"/>
          </p:cNvSpPr>
          <p:nvPr/>
        </p:nvSpPr>
        <p:spPr bwMode="auto">
          <a:xfrm>
            <a:off x="1258984" y="1332534"/>
            <a:ext cx="90368" cy="7656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7" name="Explosion 2 56"/>
          <p:cNvSpPr/>
          <p:nvPr/>
        </p:nvSpPr>
        <p:spPr>
          <a:xfrm>
            <a:off x="154544" y="3841375"/>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dirty="0">
                <a:solidFill>
                  <a:srgbClr val="0000FF"/>
                </a:solidFill>
              </a:rPr>
              <a:t>HẾT GIỜ</a:t>
            </a:r>
          </a:p>
        </p:txBody>
      </p:sp>
      <p:pic>
        <p:nvPicPr>
          <p:cNvPr id="1041" name="Picture 11" descr="C:\Users\ADMIN\Desktop\Giai cuu dai duong 2\seashell-border-382756.jpg">
            <a:extLst>
              <a:ext uri="{FF2B5EF4-FFF2-40B4-BE49-F238E27FC236}">
                <a16:creationId xmlns:a16="http://schemas.microsoft.com/office/drawing/2014/main" id="{ED4FAB60-3FE6-BCDA-DAD4-6A07AF598AF2}"/>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98768" y="77073"/>
            <a:ext cx="10290057" cy="2320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3" name="Picture 1042">
            <a:extLst>
              <a:ext uri="{FF2B5EF4-FFF2-40B4-BE49-F238E27FC236}">
                <a16:creationId xmlns:a16="http://schemas.microsoft.com/office/drawing/2014/main" id="{8D35DF21-9EAD-F6A9-8CEC-26CD23EEBD09}"/>
              </a:ext>
            </a:extLst>
          </p:cNvPr>
          <p:cNvPicPr>
            <a:picLocks noChangeAspect="1"/>
          </p:cNvPicPr>
          <p:nvPr/>
        </p:nvPicPr>
        <p:blipFill>
          <a:blip r:embed="rId23"/>
          <a:stretch>
            <a:fillRect/>
          </a:stretch>
        </p:blipFill>
        <p:spPr>
          <a:xfrm>
            <a:off x="2741612" y="838200"/>
            <a:ext cx="8501824" cy="716930"/>
          </a:xfrm>
          <a:prstGeom prst="rect">
            <a:avLst/>
          </a:prstGeom>
        </p:spPr>
      </p:pic>
      <p:pic>
        <p:nvPicPr>
          <p:cNvPr id="2" name="Picture 1">
            <a:extLst>
              <a:ext uri="{FF2B5EF4-FFF2-40B4-BE49-F238E27FC236}">
                <a16:creationId xmlns:a16="http://schemas.microsoft.com/office/drawing/2014/main" id="{473A6AB6-FD77-0E88-68BC-FDB90B57B0E2}"/>
              </a:ext>
            </a:extLst>
          </p:cNvPr>
          <p:cNvPicPr>
            <a:picLocks noChangeAspect="1"/>
          </p:cNvPicPr>
          <p:nvPr/>
        </p:nvPicPr>
        <p:blipFill>
          <a:blip r:embed="rId24"/>
          <a:stretch>
            <a:fillRect/>
          </a:stretch>
        </p:blipFill>
        <p:spPr>
          <a:xfrm>
            <a:off x="3687195" y="4050294"/>
            <a:ext cx="8501630" cy="1105458"/>
          </a:xfrm>
          <a:prstGeom prst="rect">
            <a:avLst/>
          </a:prstGeom>
        </p:spPr>
      </p:pic>
    </p:spTree>
    <p:extLst>
      <p:ext uri="{BB962C8B-B14F-4D97-AF65-F5344CB8AC3E}">
        <p14:creationId xmlns:p14="http://schemas.microsoft.com/office/powerpoint/2010/main" val="42028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arn(inVertical)">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8"/>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grpId="1" nodeType="clickEffect">
                                  <p:stCondLst>
                                    <p:cond delay="0"/>
                                  </p:stCondLst>
                                  <p:childTnLst>
                                    <p:animEffect transition="out" filter="fade">
                                      <p:cBhvr>
                                        <p:cTn id="62" dur="1000"/>
                                        <p:tgtEl>
                                          <p:spTgt spid="28"/>
                                        </p:tgtEl>
                                      </p:cBhvr>
                                    </p:animEffect>
                                    <p:anim calcmode="lin" valueType="num">
                                      <p:cBhvr>
                                        <p:cTn id="63" dur="1000"/>
                                        <p:tgtEl>
                                          <p:spTgt spid="28"/>
                                        </p:tgtEl>
                                        <p:attrNameLst>
                                          <p:attrName>ppt_x</p:attrName>
                                        </p:attrNameLst>
                                      </p:cBhvr>
                                      <p:tavLst>
                                        <p:tav tm="0">
                                          <p:val>
                                            <p:strVal val="ppt_x"/>
                                          </p:val>
                                        </p:tav>
                                        <p:tav tm="100000">
                                          <p:val>
                                            <p:strVal val="ppt_x"/>
                                          </p:val>
                                        </p:tav>
                                      </p:tavLst>
                                    </p:anim>
                                    <p:anim calcmode="lin" valueType="num">
                                      <p:cBhvr>
                                        <p:cTn id="64" dur="1000"/>
                                        <p:tgtEl>
                                          <p:spTgt spid="28"/>
                                        </p:tgtEl>
                                        <p:attrNameLst>
                                          <p:attrName>ppt_y</p:attrName>
                                        </p:attrNameLst>
                                      </p:cBhvr>
                                      <p:tavLst>
                                        <p:tav tm="0">
                                          <p:val>
                                            <p:strVal val="ppt_y"/>
                                          </p:val>
                                        </p:tav>
                                        <p:tav tm="100000">
                                          <p:val>
                                            <p:strVal val="ppt_y+.1"/>
                                          </p:val>
                                        </p:tav>
                                      </p:tavLst>
                                    </p:anim>
                                    <p:set>
                                      <p:cBhvr>
                                        <p:cTn id="65"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1" nodeType="clickEffect">
                                  <p:stCondLst>
                                    <p:cond delay="0"/>
                                  </p:stCondLst>
                                  <p:childTnLst>
                                    <p:animEffect transition="out" filter="fade">
                                      <p:cBhvr>
                                        <p:cTn id="70" dur="1000"/>
                                        <p:tgtEl>
                                          <p:spTgt spid="33"/>
                                        </p:tgtEl>
                                      </p:cBhvr>
                                    </p:animEffect>
                                    <p:anim calcmode="lin" valueType="num">
                                      <p:cBhvr>
                                        <p:cTn id="71" dur="1000"/>
                                        <p:tgtEl>
                                          <p:spTgt spid="33"/>
                                        </p:tgtEl>
                                        <p:attrNameLst>
                                          <p:attrName>ppt_x</p:attrName>
                                        </p:attrNameLst>
                                      </p:cBhvr>
                                      <p:tavLst>
                                        <p:tav tm="0">
                                          <p:val>
                                            <p:strVal val="ppt_x"/>
                                          </p:val>
                                        </p:tav>
                                        <p:tav tm="100000">
                                          <p:val>
                                            <p:strVal val="ppt_x"/>
                                          </p:val>
                                        </p:tav>
                                      </p:tavLst>
                                    </p:anim>
                                    <p:anim calcmode="lin" valueType="num">
                                      <p:cBhvr>
                                        <p:cTn id="72" dur="1000"/>
                                        <p:tgtEl>
                                          <p:spTgt spid="33"/>
                                        </p:tgtEl>
                                        <p:attrNameLst>
                                          <p:attrName>ppt_y</p:attrName>
                                        </p:attrNameLst>
                                      </p:cBhvr>
                                      <p:tavLst>
                                        <p:tav tm="0">
                                          <p:val>
                                            <p:strVal val="ppt_y"/>
                                          </p:val>
                                        </p:tav>
                                        <p:tav tm="100000">
                                          <p:val>
                                            <p:strVal val="ppt_y+.1"/>
                                          </p:val>
                                        </p:tav>
                                      </p:tavLst>
                                    </p:anim>
                                    <p:set>
                                      <p:cBhvr>
                                        <p:cTn id="73"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21" presetClass="emph" presetSubtype="0" repeatCount="indefinite" fill="hold" grpId="1" nodeType="withEffect">
                                  <p:stCondLst>
                                    <p:cond delay="0"/>
                                  </p:stCondLst>
                                  <p:childTnLst>
                                    <p:animClr clrSpc="hsl" dir="cw">
                                      <p:cBhvr override="childStyle">
                                        <p:cTn id="78" dur="500" fill="hold"/>
                                        <p:tgtEl>
                                          <p:spTgt spid="39"/>
                                        </p:tgtEl>
                                        <p:attrNameLst>
                                          <p:attrName>style.color</p:attrName>
                                        </p:attrNameLst>
                                      </p:cBhvr>
                                      <p:by>
                                        <p:hsl h="7200000" s="0" l="0"/>
                                      </p:by>
                                    </p:animClr>
                                    <p:animClr clrSpc="hsl" dir="cw">
                                      <p:cBhvr>
                                        <p:cTn id="79" dur="500" fill="hold"/>
                                        <p:tgtEl>
                                          <p:spTgt spid="39"/>
                                        </p:tgtEl>
                                        <p:attrNameLst>
                                          <p:attrName>fillcolor</p:attrName>
                                        </p:attrNameLst>
                                      </p:cBhvr>
                                      <p:by>
                                        <p:hsl h="7200000" s="0" l="0"/>
                                      </p:by>
                                    </p:animClr>
                                    <p:animClr clrSpc="hsl" dir="cw">
                                      <p:cBhvr>
                                        <p:cTn id="80" dur="500" fill="hold"/>
                                        <p:tgtEl>
                                          <p:spTgt spid="39"/>
                                        </p:tgtEl>
                                        <p:attrNameLst>
                                          <p:attrName>stroke.color</p:attrName>
                                        </p:attrNameLst>
                                      </p:cBhvr>
                                      <p:by>
                                        <p:hsl h="7200000" s="0" l="0"/>
                                      </p:by>
                                    </p:animClr>
                                    <p:set>
                                      <p:cBhvr>
                                        <p:cTn id="81" dur="500" fill="hold"/>
                                        <p:tgtEl>
                                          <p:spTgt spid="39"/>
                                        </p:tgtEl>
                                        <p:attrNameLst>
                                          <p:attrName>fill.type</p:attrName>
                                        </p:attrNameLst>
                                      </p:cBhvr>
                                      <p:to>
                                        <p:strVal val="solid"/>
                                      </p:to>
                                    </p:set>
                                  </p:childTnLst>
                                </p:cTn>
                              </p:par>
                              <p:par>
                                <p:cTn id="82" presetID="1" presetClass="mediacall" presetSubtype="0" fill="hold" nodeType="withEffect">
                                  <p:stCondLst>
                                    <p:cond delay="0"/>
                                  </p:stCondLst>
                                  <p:childTnLst>
                                    <p:cmd type="call" cmd="playFrom(0.0)">
                                      <p:cBhvr>
                                        <p:cTn id="83" dur="4744" fill="hold"/>
                                        <p:tgtEl>
                                          <p:spTgt spid="15"/>
                                        </p:tgtEl>
                                      </p:cBhvr>
                                    </p:cmd>
                                  </p:childTnLst>
                                </p:cTn>
                              </p:par>
                              <p:par>
                                <p:cTn id="84" presetID="2" presetClass="exit" presetSubtype="1" fill="hold" nodeType="withEffect">
                                  <p:stCondLst>
                                    <p:cond delay="0"/>
                                  </p:stCondLst>
                                  <p:childTnLst>
                                    <p:anim calcmode="lin" valueType="num">
                                      <p:cBhvr additive="base">
                                        <p:cTn id="85" dur="2000"/>
                                        <p:tgtEl>
                                          <p:spTgt spid="37"/>
                                        </p:tgtEl>
                                        <p:attrNameLst>
                                          <p:attrName>ppt_x</p:attrName>
                                        </p:attrNameLst>
                                      </p:cBhvr>
                                      <p:tavLst>
                                        <p:tav tm="0">
                                          <p:val>
                                            <p:strVal val="ppt_x"/>
                                          </p:val>
                                        </p:tav>
                                        <p:tav tm="100000">
                                          <p:val>
                                            <p:strVal val="ppt_x"/>
                                          </p:val>
                                        </p:tav>
                                      </p:tavLst>
                                    </p:anim>
                                    <p:anim calcmode="lin" valueType="num">
                                      <p:cBhvr additive="base">
                                        <p:cTn id="86" dur="2000"/>
                                        <p:tgtEl>
                                          <p:spTgt spid="37"/>
                                        </p:tgtEl>
                                        <p:attrNameLst>
                                          <p:attrName>ppt_y</p:attrName>
                                        </p:attrNameLst>
                                      </p:cBhvr>
                                      <p:tavLst>
                                        <p:tav tm="0">
                                          <p:val>
                                            <p:strVal val="ppt_y"/>
                                          </p:val>
                                        </p:tav>
                                        <p:tav tm="100000">
                                          <p:val>
                                            <p:strVal val="0-ppt_h/2"/>
                                          </p:val>
                                        </p:tav>
                                      </p:tavLst>
                                    </p:anim>
                                    <p:set>
                                      <p:cBhvr>
                                        <p:cTn id="87" dur="1" fill="hold">
                                          <p:stCondLst>
                                            <p:cond delay="1999"/>
                                          </p:stCondLst>
                                        </p:cTn>
                                        <p:tgtEl>
                                          <p:spTgt spid="37"/>
                                        </p:tgtEl>
                                        <p:attrNameLst>
                                          <p:attrName>style.visibility</p:attrName>
                                        </p:attrNameLst>
                                      </p:cBhvr>
                                      <p:to>
                                        <p:strVal val="hidden"/>
                                      </p:to>
                                    </p:set>
                                  </p:childTnLst>
                                </p:cTn>
                              </p:par>
                              <p:par>
                                <p:cTn id="88" presetID="63" presetClass="path" presetSubtype="0" accel="50000" decel="50000" fill="hold" nodeType="withEffect">
                                  <p:stCondLst>
                                    <p:cond delay="0"/>
                                  </p:stCondLst>
                                  <p:childTnLst>
                                    <p:animMotion origin="layout" path="M 3.61111E-6 3.33333E-6 L 0.18559 0.04444 " pathEditMode="relative" rAng="0" ptsTypes="AA">
                                      <p:cBhvr>
                                        <p:cTn id="89" dur="3000" fill="hold"/>
                                        <p:tgtEl>
                                          <p:spTgt spid="32"/>
                                        </p:tgtEl>
                                        <p:attrNameLst>
                                          <p:attrName>ppt_x</p:attrName>
                                          <p:attrName>ppt_y</p:attrName>
                                        </p:attrNameLst>
                                      </p:cBhvr>
                                      <p:rCtr x="9271" y="2222"/>
                                    </p:animMotion>
                                  </p:childTnLst>
                                </p:cTn>
                              </p:par>
                              <p:par>
                                <p:cTn id="90" presetID="35" presetClass="path" presetSubtype="0" accel="50000" decel="50000" fill="hold" nodeType="withEffect">
                                  <p:stCondLst>
                                    <p:cond delay="0"/>
                                  </p:stCondLst>
                                  <p:childTnLst>
                                    <p:animMotion origin="layout" path="M -2.5E-6 -2.22222E-6 L -0.07239 0.00834 " pathEditMode="relative" rAng="0" ptsTypes="AA">
                                      <p:cBhvr>
                                        <p:cTn id="91" dur="3000" fill="hold"/>
                                        <p:tgtEl>
                                          <p:spTgt spid="36"/>
                                        </p:tgtEl>
                                        <p:attrNameLst>
                                          <p:attrName>ppt_x</p:attrName>
                                          <p:attrName>ppt_y</p:attrName>
                                        </p:attrNameLst>
                                      </p:cBhvr>
                                      <p:rCtr x="-3628" y="401"/>
                                    </p:animMotion>
                                  </p:childTnLst>
                                </p:cTn>
                              </p:par>
                              <p:par>
                                <p:cTn id="92" presetID="35" presetClass="path" presetSubtype="0" accel="50000" decel="50000" fill="hold" nodeType="withEffect">
                                  <p:stCondLst>
                                    <p:cond delay="0"/>
                                  </p:stCondLst>
                                  <p:childTnLst>
                                    <p:animMotion origin="layout" path="M 3.33333E-6 2.59259E-6 L -0.10261 0.13981 " pathEditMode="relative" rAng="0" ptsTypes="AA">
                                      <p:cBhvr>
                                        <p:cTn id="93"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seq concurrent="1" nextAc="seek">
              <p:cTn id="94" restart="whenNotActive" fill="hold" evtFilter="cancelBubble" nodeType="interactiveSeq">
                <p:stCondLst>
                  <p:cond evt="onClick" delay="0">
                    <p:tgtEl>
                      <p:spTgt spid="38"/>
                    </p:tgtEl>
                  </p:cond>
                </p:stCondLst>
                <p:endSync evt="end" delay="0">
                  <p:rtn val="all"/>
                </p:endSync>
                <p:childTnLst>
                  <p:par>
                    <p:cTn id="95" fill="hold">
                      <p:stCondLst>
                        <p:cond delay="0"/>
                      </p:stCondLst>
                      <p:childTnLst>
                        <p:par>
                          <p:cTn id="96" fill="hold">
                            <p:stCondLst>
                              <p:cond delay="0"/>
                            </p:stCondLst>
                            <p:childTnLst>
                              <p:par>
                                <p:cTn id="97" presetID="42" presetClass="exit" presetSubtype="0" fill="hold" grpId="1" nodeType="clickEffect">
                                  <p:stCondLst>
                                    <p:cond delay="0"/>
                                  </p:stCondLst>
                                  <p:childTnLst>
                                    <p:animEffect transition="out" filter="fade">
                                      <p:cBhvr>
                                        <p:cTn id="98" dur="1000"/>
                                        <p:tgtEl>
                                          <p:spTgt spid="38"/>
                                        </p:tgtEl>
                                      </p:cBhvr>
                                    </p:animEffect>
                                    <p:anim calcmode="lin" valueType="num">
                                      <p:cBhvr>
                                        <p:cTn id="99" dur="1000"/>
                                        <p:tgtEl>
                                          <p:spTgt spid="38"/>
                                        </p:tgtEl>
                                        <p:attrNameLst>
                                          <p:attrName>ppt_x</p:attrName>
                                        </p:attrNameLst>
                                      </p:cBhvr>
                                      <p:tavLst>
                                        <p:tav tm="0">
                                          <p:val>
                                            <p:strVal val="ppt_x"/>
                                          </p:val>
                                        </p:tav>
                                        <p:tav tm="100000">
                                          <p:val>
                                            <p:strVal val="ppt_x"/>
                                          </p:val>
                                        </p:tav>
                                      </p:tavLst>
                                    </p:anim>
                                    <p:anim calcmode="lin" valueType="num">
                                      <p:cBhvr>
                                        <p:cTn id="100" dur="1000"/>
                                        <p:tgtEl>
                                          <p:spTgt spid="38"/>
                                        </p:tgtEl>
                                        <p:attrNameLst>
                                          <p:attrName>ppt_y</p:attrName>
                                        </p:attrNameLst>
                                      </p:cBhvr>
                                      <p:tavLst>
                                        <p:tav tm="0">
                                          <p:val>
                                            <p:strVal val="ppt_y"/>
                                          </p:val>
                                        </p:tav>
                                        <p:tav tm="100000">
                                          <p:val>
                                            <p:strVal val="ppt_y+.1"/>
                                          </p:val>
                                        </p:tav>
                                      </p:tavLst>
                                    </p:anim>
                                    <p:set>
                                      <p:cBhvr>
                                        <p:cTn id="10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02" fill="hold" display="0">
                  <p:stCondLst>
                    <p:cond delay="indefinite"/>
                  </p:stCondLst>
                  <p:endCondLst>
                    <p:cond evt="onStopAudio" delay="0">
                      <p:tgtEl>
                        <p:sldTgt/>
                      </p:tgtEl>
                    </p:cond>
                  </p:endCondLst>
                </p:cTn>
                <p:tgtEl>
                  <p:spTgt spid="15"/>
                </p:tgtEl>
              </p:cMediaNode>
            </p:audio>
            <p:seq concurrent="1" nextAc="seek">
              <p:cTn id="103" restart="whenNotActive" fill="hold" evtFilter="cancelBubble" nodeType="interactiveSeq">
                <p:stCondLst>
                  <p:cond evt="onClick" delay="0">
                    <p:tgtEl>
                      <p:spTgt spid="17"/>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5000" fill="hold"/>
                                        <p:tgtEl>
                                          <p:spTgt spid="20"/>
                                        </p:tgtEl>
                                        <p:attrNameLst>
                                          <p:attrName>r</p:attrName>
                                        </p:attrNameLst>
                                      </p:cBhvr>
                                    </p:animRot>
                                  </p:childTnLst>
                                </p:cTn>
                              </p:par>
                            </p:childTnLst>
                          </p:cTn>
                        </p:par>
                        <p:par>
                          <p:cTn id="108" fill="hold">
                            <p:stCondLst>
                              <p:cond delay="15000"/>
                            </p:stCondLst>
                            <p:childTnLst>
                              <p:par>
                                <p:cTn id="109" presetID="1" presetClass="entr" presetSubtype="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28" grpId="1" animBg="1"/>
      <p:bldP spid="33" grpId="0" animBg="1"/>
      <p:bldP spid="33" grpId="1" animBg="1"/>
      <p:bldP spid="38" grpId="0" animBg="1"/>
      <p:bldP spid="38" grpId="1" animBg="1"/>
      <p:bldP spid="39" grpId="0" animBg="1"/>
      <p:bldP spid="39" grpId="1" animBg="1"/>
      <p:bldP spid="57" grpId="0" animBg="1"/>
      <p:bldP spid="5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5984" y="2607893"/>
            <a:ext cx="1385455" cy="330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74612" y="0"/>
            <a:ext cx="11963400" cy="1838849"/>
            <a:chOff x="74612" y="904351"/>
            <a:chExt cx="11963400" cy="1838849"/>
          </a:xfrm>
        </p:grpSpPr>
        <p:sp>
          <p:nvSpPr>
            <p:cNvPr id="21" name="Rounded Rectangle 20"/>
            <p:cNvSpPr/>
            <p:nvPr/>
          </p:nvSpPr>
          <p:spPr>
            <a:xfrm>
              <a:off x="1172864" y="1048012"/>
              <a:ext cx="10865148" cy="1456540"/>
            </a:xfrm>
            <a:prstGeom prst="roundRect">
              <a:avLst>
                <a:gd name="adj" fmla="val 3662"/>
              </a:avLst>
            </a:prstGeom>
            <a:gradFill flip="none" rotWithShape="1">
              <a:gsLst>
                <a:gs pos="0">
                  <a:srgbClr val="94B0B7"/>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22" name="TextBox 21"/>
            <p:cNvSpPr txBox="1"/>
            <p:nvPr/>
          </p:nvSpPr>
          <p:spPr>
            <a:xfrm>
              <a:off x="1979612" y="1110988"/>
              <a:ext cx="10058400" cy="1292662"/>
            </a:xfrm>
            <a:prstGeom prst="rect">
              <a:avLst/>
            </a:prstGeom>
            <a:noFill/>
          </p:spPr>
          <p:txBody>
            <a:bodyPr wrap="square" rtlCol="0">
              <a:spAutoFit/>
            </a:bodyPr>
            <a:lstStyle/>
            <a:p>
              <a:r>
                <a:rPr lang="vi-VN" sz="2600" b="1">
                  <a:latin typeface="Arial" pitchFamily="34" charset="0"/>
                  <a:cs typeface="Arial" pitchFamily="34" charset="0"/>
                </a:rPr>
                <a:t>Bảng sau đây cho biết số lần học tiếng Anh trên Internet trong một tuần của một số học sinh lớp 10</a:t>
              </a:r>
              <a:br>
                <a:rPr lang="en-US" sz="2600" b="1">
                  <a:latin typeface="Arial" pitchFamily="34" charset="0"/>
                  <a:cs typeface="Arial" pitchFamily="34" charset="0"/>
                </a:rPr>
              </a:br>
              <a:r>
                <a:rPr lang="en-US" sz="2600" b="1">
                  <a:latin typeface="Arial" pitchFamily="34" charset="0"/>
                  <a:cs typeface="Arial" pitchFamily="34" charset="0"/>
                </a:rPr>
                <a:t>Hãy tìm các tứ phân vị cho mẫu số liệu này.</a:t>
              </a:r>
              <a:endParaRPr lang="vi-VN" sz="2600" b="1">
                <a:latin typeface="Arial" pitchFamily="34" charset="0"/>
                <a:cs typeface="Arial" pitchFamily="34" charset="0"/>
              </a:endParaRPr>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13493" t="12538" r="16345" b="11211"/>
            <a:stretch/>
          </p:blipFill>
          <p:spPr>
            <a:xfrm>
              <a:off x="74612" y="904351"/>
              <a:ext cx="1828800" cy="1838849"/>
            </a:xfrm>
            <a:prstGeom prst="rect">
              <a:avLst/>
            </a:prstGeom>
          </p:spPr>
        </p:pic>
        <p:sp>
          <p:nvSpPr>
            <p:cNvPr id="30" name="Rectangle 29"/>
            <p:cNvSpPr/>
            <p:nvPr/>
          </p:nvSpPr>
          <p:spPr>
            <a:xfrm>
              <a:off x="608012" y="1498662"/>
              <a:ext cx="678967"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p>
          </p:txBody>
        </p:sp>
        <p:pic>
          <p:nvPicPr>
            <p:cNvPr id="33" name="Picture 31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93" r="9819" b="20455"/>
            <a:stretch/>
          </p:blipFill>
          <p:spPr bwMode="auto">
            <a:xfrm>
              <a:off x="203977" y="1289909"/>
              <a:ext cx="1451063" cy="50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33"/>
          <p:cNvGraphicFramePr>
            <a:graphicFrameLocks noChangeAspect="1"/>
          </p:cNvGraphicFramePr>
          <p:nvPr>
            <p:extLst>
              <p:ext uri="{D42A27DB-BD31-4B8C-83A1-F6EECF244321}">
                <p14:modId xmlns:p14="http://schemas.microsoft.com/office/powerpoint/2010/main" val="872519661"/>
              </p:ext>
            </p:extLst>
          </p:nvPr>
        </p:nvGraphicFramePr>
        <p:xfrm>
          <a:off x="8304212" y="4722778"/>
          <a:ext cx="1401762" cy="539750"/>
        </p:xfrm>
        <a:graphic>
          <a:graphicData uri="http://schemas.openxmlformats.org/presentationml/2006/ole">
            <mc:AlternateContent xmlns:mc="http://schemas.openxmlformats.org/markup-compatibility/2006">
              <mc:Choice xmlns:v="urn:schemas-microsoft-com:vml" Requires="v">
                <p:oleObj name="Equation" r:id="rId6" imgW="622080" imgH="228600" progId="Equation.DSMT4">
                  <p:embed/>
                </p:oleObj>
              </mc:Choice>
              <mc:Fallback>
                <p:oleObj name="Equation" r:id="rId6" imgW="622080" imgH="228600" progId="Equation.DSMT4">
                  <p:embed/>
                  <p:pic>
                    <p:nvPicPr>
                      <p:cNvPr id="0" name=""/>
                      <p:cNvPicPr>
                        <a:picLocks noChangeAspect="1" noChangeArrowheads="1"/>
                      </p:cNvPicPr>
                      <p:nvPr/>
                    </p:nvPicPr>
                    <p:blipFill>
                      <a:blip r:embed="rId7"/>
                      <a:srcRect/>
                      <a:stretch>
                        <a:fillRect/>
                      </a:stretch>
                    </p:blipFill>
                    <p:spPr bwMode="auto">
                      <a:xfrm>
                        <a:off x="8304212" y="4722778"/>
                        <a:ext cx="1401762" cy="539750"/>
                      </a:xfrm>
                      <a:prstGeom prst="rect">
                        <a:avLst/>
                      </a:prstGeom>
                      <a:noFill/>
                      <a:ln>
                        <a:noFill/>
                      </a:ln>
                    </p:spPr>
                  </p:pic>
                </p:oleObj>
              </mc:Fallback>
            </mc:AlternateContent>
          </a:graphicData>
        </a:graphic>
      </p:graphicFrame>
      <p:sp>
        <p:nvSpPr>
          <p:cNvPr id="18" name="TextBox 17"/>
          <p:cNvSpPr txBox="1"/>
          <p:nvPr/>
        </p:nvSpPr>
        <p:spPr>
          <a:xfrm>
            <a:off x="482600" y="2914487"/>
            <a:ext cx="10134600" cy="492443"/>
          </a:xfrm>
          <a:prstGeom prst="rect">
            <a:avLst/>
          </a:prstGeom>
          <a:noFill/>
        </p:spPr>
        <p:txBody>
          <a:bodyPr wrap="square" rtlCol="0">
            <a:spAutoFit/>
          </a:bodyPr>
          <a:lstStyle/>
          <a:p>
            <a:r>
              <a:rPr lang="vi-VN" sz="2600" b="1">
                <a:latin typeface="Arial" pitchFamily="34" charset="0"/>
                <a:cs typeface="Arial" pitchFamily="34" charset="0"/>
              </a:rPr>
              <a:t>Sắp xếp </a:t>
            </a:r>
            <a:r>
              <a:rPr lang="en-US" sz="2600" b="1">
                <a:latin typeface="Arial" pitchFamily="34" charset="0"/>
                <a:cs typeface="Arial" pitchFamily="34" charset="0"/>
              </a:rPr>
              <a:t>các giá trị này </a:t>
            </a:r>
            <a:r>
              <a:rPr lang="vi-VN" sz="2600" b="1">
                <a:latin typeface="Arial" pitchFamily="34" charset="0"/>
                <a:cs typeface="Arial" pitchFamily="34" charset="0"/>
              </a:rPr>
              <a:t>theo thứ tự không giảm, ta được:</a:t>
            </a:r>
          </a:p>
        </p:txBody>
      </p:sp>
      <p:sp>
        <p:nvSpPr>
          <p:cNvPr id="19" name="TextBox 18"/>
          <p:cNvSpPr txBox="1"/>
          <p:nvPr/>
        </p:nvSpPr>
        <p:spPr>
          <a:xfrm>
            <a:off x="150812" y="3341524"/>
            <a:ext cx="12115800" cy="446276"/>
          </a:xfrm>
          <a:prstGeom prst="rect">
            <a:avLst/>
          </a:prstGeom>
          <a:noFill/>
        </p:spPr>
        <p:txBody>
          <a:bodyPr wrap="square" rtlCol="0">
            <a:spAutoFit/>
          </a:bodyPr>
          <a:lstStyle/>
          <a:p>
            <a:r>
              <a:rPr lang="vi-VN" sz="2300" b="1">
                <a:solidFill>
                  <a:schemeClr val="tx2">
                    <a:lumMod val="75000"/>
                  </a:schemeClr>
                </a:solidFill>
                <a:latin typeface="Arial" pitchFamily="34" charset="0"/>
                <a:cs typeface="Arial" pitchFamily="34" charset="0"/>
              </a:rPr>
              <a:t>0; 0; 1; 1; 1; 1; 2; 2; 2; 2; 2; 2; 3; 3; 3; 3; 3; 3; 3; 3; 3; 3; 3; 3; 4; 4; 4; 4; 4; 4; 4; 4; 5; 5; 5.</a:t>
            </a:r>
          </a:p>
        </p:txBody>
      </p:sp>
      <p:sp>
        <p:nvSpPr>
          <p:cNvPr id="20" name="TextBox 19"/>
          <p:cNvSpPr txBox="1"/>
          <p:nvPr/>
        </p:nvSpPr>
        <p:spPr>
          <a:xfrm>
            <a:off x="531812" y="3798724"/>
            <a:ext cx="10134600" cy="492443"/>
          </a:xfrm>
          <a:prstGeom prst="rect">
            <a:avLst/>
          </a:prstGeom>
          <a:noFill/>
        </p:spPr>
        <p:txBody>
          <a:bodyPr wrap="square" rtlCol="0">
            <a:spAutoFit/>
          </a:bodyPr>
          <a:lstStyle/>
          <a:p>
            <a:r>
              <a:rPr lang="vi-VN" sz="2600" b="1">
                <a:latin typeface="Arial" pitchFamily="34" charset="0"/>
                <a:cs typeface="Arial" pitchFamily="34" charset="0"/>
              </a:rPr>
              <a:t>Vì n = 35 là số lẻ nên trung vị Q</a:t>
            </a:r>
            <a:r>
              <a:rPr lang="vi-VN" sz="2600" b="1" baseline="-25000">
                <a:latin typeface="Arial" pitchFamily="34" charset="0"/>
                <a:cs typeface="Arial" pitchFamily="34" charset="0"/>
              </a:rPr>
              <a:t>2</a:t>
            </a:r>
            <a:r>
              <a:rPr lang="vi-VN" sz="2600" b="1">
                <a:latin typeface="Arial" pitchFamily="34" charset="0"/>
                <a:cs typeface="Arial" pitchFamily="34" charset="0"/>
              </a:rPr>
              <a:t> là số ở vị trí số 18: Q</a:t>
            </a:r>
            <a:r>
              <a:rPr lang="vi-VN" sz="2600" b="1" baseline="-25000">
                <a:latin typeface="Arial" pitchFamily="34" charset="0"/>
                <a:cs typeface="Arial" pitchFamily="34" charset="0"/>
              </a:rPr>
              <a:t>2</a:t>
            </a:r>
            <a:r>
              <a:rPr lang="vi-VN" sz="2600" b="1">
                <a:latin typeface="Arial" pitchFamily="34" charset="0"/>
                <a:cs typeface="Arial" pitchFamily="34" charset="0"/>
              </a:rPr>
              <a:t> = </a:t>
            </a:r>
            <a:r>
              <a:rPr lang="vi-VN" sz="2600" b="1">
                <a:solidFill>
                  <a:srgbClr val="C00000"/>
                </a:solidFill>
                <a:latin typeface="Arial" pitchFamily="34" charset="0"/>
                <a:cs typeface="Arial" pitchFamily="34" charset="0"/>
              </a:rPr>
              <a:t>3</a:t>
            </a:r>
            <a:r>
              <a:rPr lang="vi-VN" sz="2600" b="1">
                <a:latin typeface="Arial" pitchFamily="34" charset="0"/>
                <a:cs typeface="Arial" pitchFamily="34" charset="0"/>
              </a:rPr>
              <a:t>.</a:t>
            </a:r>
          </a:p>
        </p:txBody>
      </p:sp>
      <p:sp>
        <p:nvSpPr>
          <p:cNvPr id="23" name="TextBox 22"/>
          <p:cNvSpPr txBox="1"/>
          <p:nvPr/>
        </p:nvSpPr>
        <p:spPr>
          <a:xfrm>
            <a:off x="500927" y="4277642"/>
            <a:ext cx="10134600" cy="492443"/>
          </a:xfrm>
          <a:prstGeom prst="rect">
            <a:avLst/>
          </a:prstGeom>
          <a:noFill/>
        </p:spPr>
        <p:txBody>
          <a:bodyPr wrap="square" rtlCol="0">
            <a:spAutoFit/>
          </a:bodyPr>
          <a:lstStyle/>
          <a:p>
            <a:r>
              <a:rPr lang="vi-VN" sz="2600" b="1">
                <a:latin typeface="Arial" pitchFamily="34" charset="0"/>
                <a:cs typeface="Arial" pitchFamily="34" charset="0"/>
              </a:rPr>
              <a:t>Ta tìm Q</a:t>
            </a:r>
            <a:r>
              <a:rPr lang="vi-VN" sz="2600" b="1" baseline="-25000">
                <a:latin typeface="Arial" pitchFamily="34" charset="0"/>
                <a:cs typeface="Arial" pitchFamily="34" charset="0"/>
              </a:rPr>
              <a:t>1</a:t>
            </a:r>
            <a:r>
              <a:rPr lang="vi-VN" sz="2600" b="1">
                <a:latin typeface="Arial" pitchFamily="34" charset="0"/>
                <a:cs typeface="Arial" pitchFamily="34" charset="0"/>
              </a:rPr>
              <a:t> là trung vị của nửa số liệu bên trái Q</a:t>
            </a:r>
            <a:r>
              <a:rPr lang="vi-VN" sz="2600" b="1" baseline="-25000">
                <a:latin typeface="Arial" pitchFamily="34" charset="0"/>
                <a:cs typeface="Arial" pitchFamily="34" charset="0"/>
              </a:rPr>
              <a:t>2</a:t>
            </a:r>
            <a:r>
              <a:rPr lang="vi-VN" sz="2600" b="1">
                <a:latin typeface="Arial" pitchFamily="34" charset="0"/>
                <a:cs typeface="Arial" pitchFamily="34" charset="0"/>
              </a:rPr>
              <a:t>:</a:t>
            </a:r>
          </a:p>
        </p:txBody>
      </p:sp>
      <p:sp>
        <p:nvSpPr>
          <p:cNvPr id="25" name="TextBox 24"/>
          <p:cNvSpPr txBox="1"/>
          <p:nvPr/>
        </p:nvSpPr>
        <p:spPr>
          <a:xfrm>
            <a:off x="1172864" y="4770085"/>
            <a:ext cx="6911975" cy="492443"/>
          </a:xfrm>
          <a:prstGeom prst="rect">
            <a:avLst/>
          </a:prstGeom>
          <a:noFill/>
        </p:spPr>
        <p:txBody>
          <a:bodyPr wrap="square" rtlCol="0">
            <a:spAutoFit/>
          </a:bodyPr>
          <a:lstStyle/>
          <a:p>
            <a:r>
              <a:rPr lang="vi-VN" sz="2600" b="1">
                <a:solidFill>
                  <a:schemeClr val="tx2">
                    <a:lumMod val="75000"/>
                  </a:schemeClr>
                </a:solidFill>
                <a:latin typeface="Arial" pitchFamily="34" charset="0"/>
                <a:cs typeface="Arial" pitchFamily="34" charset="0"/>
              </a:rPr>
              <a:t>0; 0; 1; 1; 1; 1; 2; 2; 2; 2; 2; 2; 3; 3; 3; 3; 3</a:t>
            </a:r>
          </a:p>
        </p:txBody>
      </p:sp>
      <p:sp>
        <p:nvSpPr>
          <p:cNvPr id="27" name="TextBox 26"/>
          <p:cNvSpPr txBox="1"/>
          <p:nvPr/>
        </p:nvSpPr>
        <p:spPr>
          <a:xfrm>
            <a:off x="499339" y="5262528"/>
            <a:ext cx="10134600" cy="492443"/>
          </a:xfrm>
          <a:prstGeom prst="rect">
            <a:avLst/>
          </a:prstGeom>
          <a:noFill/>
        </p:spPr>
        <p:txBody>
          <a:bodyPr wrap="square" rtlCol="0">
            <a:spAutoFit/>
          </a:bodyPr>
          <a:lstStyle/>
          <a:p>
            <a:r>
              <a:rPr lang="vi-VN" sz="2600" b="1">
                <a:latin typeface="Arial" pitchFamily="34" charset="0"/>
                <a:cs typeface="Arial" pitchFamily="34" charset="0"/>
              </a:rPr>
              <a:t>Ta tìm Q</a:t>
            </a:r>
            <a:r>
              <a:rPr lang="vi-VN" sz="2600" b="1" baseline="-25000">
                <a:latin typeface="Arial" pitchFamily="34" charset="0"/>
                <a:cs typeface="Arial" pitchFamily="34" charset="0"/>
              </a:rPr>
              <a:t>3</a:t>
            </a:r>
            <a:r>
              <a:rPr lang="vi-VN" sz="2600" b="1">
                <a:latin typeface="Arial" pitchFamily="34" charset="0"/>
                <a:cs typeface="Arial" pitchFamily="34" charset="0"/>
              </a:rPr>
              <a:t> là trung vị của nửa số liệu bên phải Q</a:t>
            </a:r>
            <a:r>
              <a:rPr lang="vi-VN" sz="2600" b="1" baseline="-25000">
                <a:latin typeface="Arial" pitchFamily="34" charset="0"/>
                <a:cs typeface="Arial" pitchFamily="34" charset="0"/>
              </a:rPr>
              <a:t>2</a:t>
            </a:r>
            <a:r>
              <a:rPr lang="vi-VN" sz="2600" b="1">
                <a:latin typeface="Arial" pitchFamily="34" charset="0"/>
                <a:cs typeface="Arial" pitchFamily="34" charset="0"/>
              </a:rPr>
              <a:t>:</a:t>
            </a:r>
          </a:p>
        </p:txBody>
      </p:sp>
      <p:sp>
        <p:nvSpPr>
          <p:cNvPr id="28" name="TextBox 27"/>
          <p:cNvSpPr txBox="1"/>
          <p:nvPr/>
        </p:nvSpPr>
        <p:spPr>
          <a:xfrm>
            <a:off x="1172864" y="5757257"/>
            <a:ext cx="6911975" cy="492443"/>
          </a:xfrm>
          <a:prstGeom prst="rect">
            <a:avLst/>
          </a:prstGeom>
          <a:noFill/>
        </p:spPr>
        <p:txBody>
          <a:bodyPr wrap="square" rtlCol="0">
            <a:spAutoFit/>
          </a:bodyPr>
          <a:lstStyle/>
          <a:p>
            <a:r>
              <a:rPr lang="vi-VN" sz="2600" b="1">
                <a:solidFill>
                  <a:schemeClr val="tx2">
                    <a:lumMod val="75000"/>
                  </a:schemeClr>
                </a:solidFill>
                <a:latin typeface="Arial" pitchFamily="34" charset="0"/>
                <a:cs typeface="Arial" pitchFamily="34" charset="0"/>
              </a:rPr>
              <a:t>3; 3; 3; 3; 3; 3; 4; 4; 4; 4; 4; 4; 4; 4; 5; 5; 5</a:t>
            </a:r>
          </a:p>
        </p:txBody>
      </p:sp>
      <p:graphicFrame>
        <p:nvGraphicFramePr>
          <p:cNvPr id="29" name="Object 28"/>
          <p:cNvGraphicFramePr>
            <a:graphicFrameLocks noChangeAspect="1"/>
          </p:cNvGraphicFramePr>
          <p:nvPr>
            <p:extLst>
              <p:ext uri="{D42A27DB-BD31-4B8C-83A1-F6EECF244321}">
                <p14:modId xmlns:p14="http://schemas.microsoft.com/office/powerpoint/2010/main" val="1792274882"/>
              </p:ext>
            </p:extLst>
          </p:nvPr>
        </p:nvGraphicFramePr>
        <p:xfrm>
          <a:off x="8289925" y="5712617"/>
          <a:ext cx="1430338" cy="539750"/>
        </p:xfrm>
        <a:graphic>
          <a:graphicData uri="http://schemas.openxmlformats.org/presentationml/2006/ole">
            <mc:AlternateContent xmlns:mc="http://schemas.openxmlformats.org/markup-compatibility/2006">
              <mc:Choice xmlns:v="urn:schemas-microsoft-com:vml" Requires="v">
                <p:oleObj name="Equation" r:id="rId8" imgW="634680" imgH="228600" progId="Equation.DSMT4">
                  <p:embed/>
                </p:oleObj>
              </mc:Choice>
              <mc:Fallback>
                <p:oleObj name="Equation" r:id="rId8" imgW="634680" imgH="228600" progId="Equation.DSMT4">
                  <p:embed/>
                  <p:pic>
                    <p:nvPicPr>
                      <p:cNvPr id="0" name=""/>
                      <p:cNvPicPr>
                        <a:picLocks noChangeAspect="1" noChangeArrowheads="1"/>
                      </p:cNvPicPr>
                      <p:nvPr/>
                    </p:nvPicPr>
                    <p:blipFill>
                      <a:blip r:embed="rId9"/>
                      <a:srcRect/>
                      <a:stretch>
                        <a:fillRect/>
                      </a:stretch>
                    </p:blipFill>
                    <p:spPr bwMode="auto">
                      <a:xfrm>
                        <a:off x="8289925" y="5712617"/>
                        <a:ext cx="1430338" cy="539750"/>
                      </a:xfrm>
                      <a:prstGeom prst="rect">
                        <a:avLst/>
                      </a:prstGeom>
                      <a:noFill/>
                      <a:ln>
                        <a:noFill/>
                      </a:ln>
                    </p:spPr>
                  </p:pic>
                </p:oleObj>
              </mc:Fallback>
            </mc:AlternateContent>
          </a:graphicData>
        </a:graphic>
      </p:graphicFrame>
      <p:sp>
        <p:nvSpPr>
          <p:cNvPr id="39" name="TextBox 38"/>
          <p:cNvSpPr txBox="1"/>
          <p:nvPr/>
        </p:nvSpPr>
        <p:spPr>
          <a:xfrm>
            <a:off x="482600" y="6249700"/>
            <a:ext cx="10134600" cy="492443"/>
          </a:xfrm>
          <a:prstGeom prst="rect">
            <a:avLst/>
          </a:prstGeom>
          <a:noFill/>
        </p:spPr>
        <p:txBody>
          <a:bodyPr wrap="square" rtlCol="0">
            <a:spAutoFit/>
          </a:bodyPr>
          <a:lstStyle/>
          <a:p>
            <a:r>
              <a:rPr lang="vi-VN" sz="2600" b="1">
                <a:latin typeface="Arial" pitchFamily="34" charset="0"/>
                <a:cs typeface="Arial" pitchFamily="34" charset="0"/>
              </a:rPr>
              <a:t>Tứ phân vị cho mẫu số liệu này là Q</a:t>
            </a:r>
            <a:r>
              <a:rPr lang="vi-VN" sz="2600" b="1" baseline="-25000">
                <a:latin typeface="Arial" pitchFamily="34" charset="0"/>
                <a:cs typeface="Arial" pitchFamily="34" charset="0"/>
              </a:rPr>
              <a:t>1</a:t>
            </a:r>
            <a:r>
              <a:rPr lang="vi-VN" sz="2600" b="1">
                <a:latin typeface="Arial" pitchFamily="34" charset="0"/>
                <a:cs typeface="Arial" pitchFamily="34" charset="0"/>
              </a:rPr>
              <a:t> = </a:t>
            </a:r>
            <a:r>
              <a:rPr lang="vi-VN" sz="2600" b="1">
                <a:solidFill>
                  <a:srgbClr val="C00000"/>
                </a:solidFill>
                <a:latin typeface="Arial" pitchFamily="34" charset="0"/>
                <a:cs typeface="Arial" pitchFamily="34" charset="0"/>
              </a:rPr>
              <a:t>2</a:t>
            </a:r>
            <a:r>
              <a:rPr lang="vi-VN" sz="2600" b="1">
                <a:latin typeface="Arial" pitchFamily="34" charset="0"/>
                <a:cs typeface="Arial" pitchFamily="34" charset="0"/>
              </a:rPr>
              <a:t>; Q</a:t>
            </a:r>
            <a:r>
              <a:rPr lang="vi-VN" sz="2600" b="1" baseline="-25000">
                <a:latin typeface="Arial" pitchFamily="34" charset="0"/>
                <a:cs typeface="Arial" pitchFamily="34" charset="0"/>
              </a:rPr>
              <a:t>2</a:t>
            </a:r>
            <a:r>
              <a:rPr lang="vi-VN" sz="2600" b="1">
                <a:latin typeface="Arial" pitchFamily="34" charset="0"/>
                <a:cs typeface="Arial" pitchFamily="34" charset="0"/>
              </a:rPr>
              <a:t> = </a:t>
            </a:r>
            <a:r>
              <a:rPr lang="vi-VN" sz="2600" b="1">
                <a:solidFill>
                  <a:srgbClr val="C00000"/>
                </a:solidFill>
                <a:latin typeface="Arial" pitchFamily="34" charset="0"/>
                <a:cs typeface="Arial" pitchFamily="34" charset="0"/>
              </a:rPr>
              <a:t>3</a:t>
            </a:r>
            <a:r>
              <a:rPr lang="vi-VN" sz="2600" b="1">
                <a:latin typeface="Arial" pitchFamily="34" charset="0"/>
                <a:cs typeface="Arial" pitchFamily="34" charset="0"/>
              </a:rPr>
              <a:t>, Q</a:t>
            </a:r>
            <a:r>
              <a:rPr lang="vi-VN" sz="2600" b="1" baseline="-25000">
                <a:latin typeface="Arial" pitchFamily="34" charset="0"/>
                <a:cs typeface="Arial" pitchFamily="34" charset="0"/>
              </a:rPr>
              <a:t>3</a:t>
            </a:r>
            <a:r>
              <a:rPr lang="vi-VN" sz="2600" b="1">
                <a:latin typeface="Arial" pitchFamily="34" charset="0"/>
                <a:cs typeface="Arial" pitchFamily="34" charset="0"/>
              </a:rPr>
              <a:t> = </a:t>
            </a:r>
            <a:r>
              <a:rPr lang="vi-VN" sz="2600" b="1">
                <a:solidFill>
                  <a:srgbClr val="C00000"/>
                </a:solidFill>
                <a:latin typeface="Arial" pitchFamily="34" charset="0"/>
                <a:cs typeface="Arial" pitchFamily="34" charset="0"/>
              </a:rPr>
              <a:t>4</a:t>
            </a:r>
            <a:r>
              <a:rPr lang="vi-VN" sz="2600" b="1">
                <a:latin typeface="Arial" pitchFamily="34" charset="0"/>
                <a:cs typeface="Arial" pitchFamily="34" charset="0"/>
              </a:rPr>
              <a:t>.</a:t>
            </a:r>
          </a:p>
        </p:txBody>
      </p:sp>
      <p:pic>
        <p:nvPicPr>
          <p:cNvPr id="70963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4925" y="1758663"/>
            <a:ext cx="9139237"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1983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09635"/>
                                        </p:tgtEl>
                                        <p:attrNameLst>
                                          <p:attrName>style.visibility</p:attrName>
                                        </p:attrNameLst>
                                      </p:cBhvr>
                                      <p:to>
                                        <p:strVal val="visible"/>
                                      </p:to>
                                    </p:set>
                                    <p:animEffect transition="in" filter="wipe(left)">
                                      <p:cBhvr>
                                        <p:cTn id="11" dur="500"/>
                                        <p:tgtEl>
                                          <p:spTgt spid="7096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left)">
                                      <p:cBhvr>
                                        <p:cTn id="6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3" grpId="0"/>
      <p:bldP spid="25" grpId="0"/>
      <p:bldP spid="27" grpId="0"/>
      <p:bldP spid="28"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281" name="Picture 81"/>
          <p:cNvPicPr>
            <a:picLocks noChangeAspect="1" noChangeArrowheads="1"/>
          </p:cNvPicPr>
          <p:nvPr/>
        </p:nvPicPr>
        <p:blipFill rotWithShape="1">
          <a:blip r:embed="rId3">
            <a:extLst>
              <a:ext uri="{28A0092B-C50C-407E-A947-70E740481C1C}">
                <a14:useLocalDpi xmlns:a14="http://schemas.microsoft.com/office/drawing/2010/main" val="0"/>
              </a:ext>
            </a:extLst>
          </a:blip>
          <a:srcRect r="18773" b="27542"/>
          <a:stretch/>
        </p:blipFill>
        <p:spPr bwMode="auto">
          <a:xfrm>
            <a:off x="0" y="76199"/>
            <a:ext cx="2743199"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74612" y="620851"/>
            <a:ext cx="12114212" cy="2430870"/>
            <a:chOff x="74612" y="1054297"/>
            <a:chExt cx="12114212" cy="2430870"/>
          </a:xfrm>
        </p:grpSpPr>
        <p:sp>
          <p:nvSpPr>
            <p:cNvPr id="16" name="Rounded Rectangle 15"/>
            <p:cNvSpPr/>
            <p:nvPr/>
          </p:nvSpPr>
          <p:spPr>
            <a:xfrm>
              <a:off x="1827212" y="1066800"/>
              <a:ext cx="10287000" cy="2418367"/>
            </a:xfrm>
            <a:prstGeom prst="roundRect">
              <a:avLst>
                <a:gd name="adj" fmla="val 3662"/>
              </a:avLst>
            </a:prstGeom>
            <a:gradFill flip="none" rotWithShape="1">
              <a:gsLst>
                <a:gs pos="0">
                  <a:srgbClr val="ABB3A9"/>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7" name="TextBox 16"/>
            <p:cNvSpPr txBox="1"/>
            <p:nvPr/>
          </p:nvSpPr>
          <p:spPr>
            <a:xfrm>
              <a:off x="1921957" y="1084510"/>
              <a:ext cx="10266867" cy="2400657"/>
            </a:xfrm>
            <a:prstGeom prst="rect">
              <a:avLst/>
            </a:prstGeom>
            <a:noFill/>
          </p:spPr>
          <p:txBody>
            <a:bodyPr wrap="square" rtlCol="0">
              <a:spAutoFit/>
            </a:bodyPr>
            <a:lstStyle/>
            <a:p>
              <a:r>
                <a:rPr lang="vi-VN" sz="2500" b="1">
                  <a:latin typeface="Arial" pitchFamily="34" charset="0"/>
                  <a:cs typeface="Arial" pitchFamily="34" charset="0"/>
                </a:rPr>
                <a:t>Một cửa hàng giày thể thao đã thống kê cỡ giày của một số khách hàng nam được chọn ngẫu nhiên cho kết quả như sau</a:t>
              </a:r>
              <a:r>
                <a:rPr lang="en-US" sz="2500" b="1">
                  <a:latin typeface="Arial" pitchFamily="34" charset="0"/>
                  <a:cs typeface="Arial" pitchFamily="34" charset="0"/>
                </a:rPr>
                <a:t> </a:t>
              </a:r>
              <a:r>
                <a:rPr lang="vi-VN" sz="2500" b="1">
                  <a:latin typeface="Arial" pitchFamily="34" charset="0"/>
                  <a:cs typeface="Arial" pitchFamily="34" charset="0"/>
                </a:rPr>
                <a:t>:</a:t>
              </a:r>
              <a:br>
                <a:rPr lang="en-US" sz="2500" b="1">
                  <a:latin typeface="Arial" pitchFamily="34" charset="0"/>
                  <a:cs typeface="Arial" pitchFamily="34" charset="0"/>
                </a:rPr>
              </a:br>
              <a:r>
                <a:rPr lang="en-US" sz="2500" b="1">
                  <a:latin typeface="Arial" pitchFamily="34" charset="0"/>
                  <a:cs typeface="Arial" pitchFamily="34" charset="0"/>
                </a:rPr>
                <a:t>    </a:t>
              </a:r>
              <a:r>
                <a:rPr lang="en-US" sz="2500" b="1">
                  <a:solidFill>
                    <a:schemeClr val="accent2">
                      <a:lumMod val="75000"/>
                    </a:schemeClr>
                  </a:solidFill>
                  <a:latin typeface="Arial" pitchFamily="34" charset="0"/>
                  <a:cs typeface="Arial" pitchFamily="34" charset="0"/>
                </a:rPr>
                <a:t>38   39   39   38   40   41   39   39   38   39   39   39   40   39   39.</a:t>
              </a:r>
              <a:br>
                <a:rPr lang="en-US" sz="2500" b="1">
                  <a:solidFill>
                    <a:schemeClr val="accent2">
                      <a:lumMod val="75000"/>
                    </a:schemeClr>
                  </a:solidFill>
                  <a:latin typeface="Arial" pitchFamily="34" charset="0"/>
                  <a:cs typeface="Arial" pitchFamily="34" charset="0"/>
                </a:rPr>
              </a:br>
              <a:r>
                <a:rPr lang="en-US" sz="2500" b="1">
                  <a:latin typeface="Arial" pitchFamily="34" charset="0"/>
                  <a:cs typeface="Arial" pitchFamily="34" charset="0"/>
                </a:rPr>
                <a:t>a) Tính cỡ giày trung bình. Số trung bình này có ý nghĩa gì với cửa hàng không?</a:t>
              </a:r>
              <a:br>
                <a:rPr lang="en-US" sz="2500" b="1">
                  <a:latin typeface="Arial" pitchFamily="34" charset="0"/>
                  <a:cs typeface="Arial" pitchFamily="34" charset="0"/>
                </a:rPr>
              </a:br>
              <a:r>
                <a:rPr lang="vi-VN" sz="2500" b="1">
                  <a:latin typeface="Arial" pitchFamily="34" charset="0"/>
                  <a:cs typeface="Arial" pitchFamily="34" charset="0"/>
                </a:rPr>
                <a:t>b) Cửa hàng nên nhập cỡ giày nào với số lượng nhiều nhất?</a:t>
              </a:r>
            </a:p>
          </p:txBody>
        </p:sp>
        <p:grpSp>
          <p:nvGrpSpPr>
            <p:cNvPr id="19" name="Group 18"/>
            <p:cNvGrpSpPr/>
            <p:nvPr/>
          </p:nvGrpSpPr>
          <p:grpSpPr>
            <a:xfrm>
              <a:off x="74612" y="1054297"/>
              <a:ext cx="1688903" cy="1688903"/>
              <a:chOff x="276225" y="1031675"/>
              <a:chExt cx="1688903" cy="1688903"/>
            </a:xfrm>
          </p:grpSpPr>
          <p:pic>
            <p:nvPicPr>
              <p:cNvPr id="20" name="Picture 18"/>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1000"/>
                        </a14:imgEffect>
                      </a14:imgLayer>
                    </a14:imgProps>
                  </a:ext>
                  <a:ext uri="{28A0092B-C50C-407E-A947-70E740481C1C}">
                    <a14:useLocalDpi xmlns:a14="http://schemas.microsoft.com/office/drawing/2010/main" val="0"/>
                  </a:ext>
                </a:extLst>
              </a:blip>
              <a:srcRect/>
              <a:stretch>
                <a:fillRect/>
              </a:stretch>
            </p:blipFill>
            <p:spPr bwMode="auto">
              <a:xfrm>
                <a:off x="276225" y="1031675"/>
                <a:ext cx="1688903" cy="16889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9913" b="25799"/>
              <a:stretch/>
            </p:blipFill>
            <p:spPr bwMode="auto">
              <a:xfrm>
                <a:off x="428625" y="1390305"/>
                <a:ext cx="1295481" cy="34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794950" y="1523879"/>
                <a:ext cx="678967"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5</a:t>
                </a:r>
              </a:p>
            </p:txBody>
          </p:sp>
        </p:grpSp>
      </p:grpSp>
      <p:pic>
        <p:nvPicPr>
          <p:cNvPr id="24"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4812" y="3133948"/>
            <a:ext cx="1688523" cy="402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455612" y="3733800"/>
            <a:ext cx="6324600" cy="492443"/>
          </a:xfrm>
          <a:prstGeom prst="rect">
            <a:avLst/>
          </a:prstGeom>
          <a:noFill/>
        </p:spPr>
        <p:txBody>
          <a:bodyPr wrap="square" rtlCol="0">
            <a:spAutoFit/>
          </a:bodyPr>
          <a:lstStyle/>
          <a:p>
            <a:r>
              <a:rPr lang="vi-VN" sz="2600" b="1">
                <a:latin typeface="Arial" pitchFamily="34" charset="0"/>
                <a:cs typeface="Arial" pitchFamily="34" charset="0"/>
              </a:rPr>
              <a:t>a) Cỡ giày trung bình của cửa hàng là:</a:t>
            </a:r>
          </a:p>
        </p:txBody>
      </p:sp>
      <p:graphicFrame>
        <p:nvGraphicFramePr>
          <p:cNvPr id="6" name="Object 5"/>
          <p:cNvGraphicFramePr>
            <a:graphicFrameLocks noChangeAspect="1"/>
          </p:cNvGraphicFramePr>
          <p:nvPr>
            <p:extLst>
              <p:ext uri="{D42A27DB-BD31-4B8C-83A1-F6EECF244321}">
                <p14:modId xmlns:p14="http://schemas.microsoft.com/office/powerpoint/2010/main" val="2140895046"/>
              </p:ext>
            </p:extLst>
          </p:nvPr>
        </p:nvGraphicFramePr>
        <p:xfrm>
          <a:off x="1065212" y="4291846"/>
          <a:ext cx="10318750" cy="844262"/>
        </p:xfrm>
        <a:graphic>
          <a:graphicData uri="http://schemas.openxmlformats.org/presentationml/2006/ole">
            <mc:AlternateContent xmlns:mc="http://schemas.openxmlformats.org/markup-compatibility/2006">
              <mc:Choice xmlns:v="urn:schemas-microsoft-com:vml" Requires="v">
                <p:oleObj name="Equation" r:id="rId8" imgW="5041800" imgH="393480" progId="Equation.DSMT4">
                  <p:embed/>
                </p:oleObj>
              </mc:Choice>
              <mc:Fallback>
                <p:oleObj name="Equation" r:id="rId8" imgW="5041800" imgH="393480" progId="Equation.DSMT4">
                  <p:embed/>
                  <p:pic>
                    <p:nvPicPr>
                      <p:cNvPr id="0" name=""/>
                      <p:cNvPicPr>
                        <a:picLocks noChangeAspect="1" noChangeArrowheads="1"/>
                      </p:cNvPicPr>
                      <p:nvPr/>
                    </p:nvPicPr>
                    <p:blipFill>
                      <a:blip r:embed="rId9"/>
                      <a:srcRect/>
                      <a:stretch>
                        <a:fillRect/>
                      </a:stretch>
                    </p:blipFill>
                    <p:spPr bwMode="auto">
                      <a:xfrm>
                        <a:off x="1065212" y="4291846"/>
                        <a:ext cx="10318750" cy="84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455612" y="5171003"/>
            <a:ext cx="11353800" cy="892552"/>
          </a:xfrm>
          <a:prstGeom prst="rect">
            <a:avLst/>
          </a:prstGeom>
          <a:noFill/>
        </p:spPr>
        <p:txBody>
          <a:bodyPr wrap="square" rtlCol="0">
            <a:spAutoFit/>
          </a:bodyPr>
          <a:lstStyle/>
          <a:p>
            <a:r>
              <a:rPr lang="vi-VN" sz="2600" b="1">
                <a:latin typeface="Arial" pitchFamily="34" charset="0"/>
                <a:cs typeface="Arial" pitchFamily="34" charset="0"/>
              </a:rPr>
              <a:t>Ý nghĩa của cỡ giày trung bình là</a:t>
            </a:r>
            <a:r>
              <a:rPr lang="en-US" sz="2600" b="1">
                <a:latin typeface="Arial" pitchFamily="34" charset="0"/>
                <a:cs typeface="Arial" pitchFamily="34" charset="0"/>
              </a:rPr>
              <a:t> :</a:t>
            </a:r>
            <a:r>
              <a:rPr lang="vi-VN" sz="2600" b="1">
                <a:latin typeface="Arial" pitchFamily="34" charset="0"/>
                <a:cs typeface="Arial" pitchFamily="34" charset="0"/>
              </a:rPr>
              <a:t>Xu thế trung tâm của dãy số liệu là 39 hay nói cách khác là cửa hàng bán được nhiều cỡ giày 39 nhất.</a:t>
            </a:r>
            <a:r>
              <a:rPr lang="en-US" sz="2600" b="1">
                <a:latin typeface="Arial" pitchFamily="34" charset="0"/>
                <a:cs typeface="Arial" pitchFamily="34" charset="0"/>
              </a:rPr>
              <a:t>  </a:t>
            </a:r>
            <a:endParaRPr lang="vi-VN" sz="2600" b="1">
              <a:latin typeface="Arial" pitchFamily="34" charset="0"/>
              <a:cs typeface="Arial" pitchFamily="34" charset="0"/>
            </a:endParaRPr>
          </a:p>
        </p:txBody>
      </p:sp>
      <p:sp>
        <p:nvSpPr>
          <p:cNvPr id="27" name="TextBox 26"/>
          <p:cNvSpPr txBox="1"/>
          <p:nvPr/>
        </p:nvSpPr>
        <p:spPr>
          <a:xfrm>
            <a:off x="434974" y="6060757"/>
            <a:ext cx="11353800" cy="492443"/>
          </a:xfrm>
          <a:prstGeom prst="rect">
            <a:avLst/>
          </a:prstGeom>
          <a:noFill/>
        </p:spPr>
        <p:txBody>
          <a:bodyPr wrap="square" rtlCol="0">
            <a:spAutoFit/>
          </a:bodyPr>
          <a:lstStyle/>
          <a:p>
            <a:r>
              <a:rPr lang="vi-VN" sz="2600" b="1">
                <a:latin typeface="Arial" pitchFamily="34" charset="0"/>
                <a:cs typeface="Arial" pitchFamily="34" charset="0"/>
              </a:rPr>
              <a:t>b) </a:t>
            </a:r>
            <a:r>
              <a:rPr lang="en-US" sz="2600" b="1">
                <a:latin typeface="Arial" pitchFamily="34" charset="0"/>
                <a:cs typeface="Arial" pitchFamily="34" charset="0"/>
              </a:rPr>
              <a:t>Do đó c</a:t>
            </a:r>
            <a:r>
              <a:rPr lang="vi-VN" sz="2600" b="1">
                <a:latin typeface="Arial" pitchFamily="34" charset="0"/>
                <a:cs typeface="Arial" pitchFamily="34" charset="0"/>
              </a:rPr>
              <a:t>ửa hàng nên nhập cỡ giày </a:t>
            </a:r>
            <a:r>
              <a:rPr lang="vi-VN" sz="2600" b="1">
                <a:solidFill>
                  <a:schemeClr val="accent2">
                    <a:lumMod val="75000"/>
                  </a:schemeClr>
                </a:solidFill>
                <a:latin typeface="Arial" pitchFamily="34" charset="0"/>
                <a:cs typeface="Arial" pitchFamily="34" charset="0"/>
              </a:rPr>
              <a:t>39</a:t>
            </a:r>
            <a:r>
              <a:rPr lang="vi-VN" sz="2600" b="1">
                <a:latin typeface="Arial" pitchFamily="34" charset="0"/>
                <a:cs typeface="Arial" pitchFamily="34" charset="0"/>
              </a:rPr>
              <a:t> với số lượng nhiều nhất.</a:t>
            </a:r>
          </a:p>
        </p:txBody>
      </p:sp>
    </p:spTree>
    <p:extLst>
      <p:ext uri="{BB962C8B-B14F-4D97-AF65-F5344CB8AC3E}">
        <p14:creationId xmlns:p14="http://schemas.microsoft.com/office/powerpoint/2010/main" val="20235338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281" name="Picture 81"/>
          <p:cNvPicPr>
            <a:picLocks noChangeAspect="1" noChangeArrowheads="1"/>
          </p:cNvPicPr>
          <p:nvPr/>
        </p:nvPicPr>
        <p:blipFill rotWithShape="1">
          <a:blip r:embed="rId3">
            <a:extLst>
              <a:ext uri="{28A0092B-C50C-407E-A947-70E740481C1C}">
                <a14:useLocalDpi xmlns:a14="http://schemas.microsoft.com/office/drawing/2010/main" val="0"/>
              </a:ext>
            </a:extLst>
          </a:blip>
          <a:srcRect r="18773" b="27542"/>
          <a:stretch/>
        </p:blipFill>
        <p:spPr bwMode="auto">
          <a:xfrm>
            <a:off x="0" y="76199"/>
            <a:ext cx="2743199"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608012" y="838200"/>
            <a:ext cx="11201400" cy="914400"/>
          </a:xfrm>
          <a:prstGeom prst="roundRect">
            <a:avLst>
              <a:gd name="adj" fmla="val 3585"/>
            </a:avLst>
          </a:prstGeom>
          <a:blipFill dpi="0" rotWithShape="1">
            <a:blip r:embed="rId4">
              <a:extLst>
                <a:ext uri="{28A0092B-C50C-407E-A947-70E740481C1C}">
                  <a14:useLocalDpi xmlns:a14="http://schemas.microsoft.com/office/drawing/2010/main" val="0"/>
                </a:ext>
              </a:extLst>
            </a:blip>
            <a:srcRect/>
            <a:stretch>
              <a:fillRect/>
            </a:stretch>
          </a:blip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60412" y="1017583"/>
            <a:ext cx="10820400" cy="523220"/>
          </a:xfrm>
          <a:prstGeom prst="rect">
            <a:avLst/>
          </a:prstGeom>
          <a:noFill/>
        </p:spPr>
        <p:txBody>
          <a:bodyPr wrap="square" rtlCol="0">
            <a:spAutoFit/>
          </a:bodyPr>
          <a:lstStyle/>
          <a:p>
            <a:pPr marL="457200" indent="-457200">
              <a:buFont typeface="Wingdings" pitchFamily="2" charset="2"/>
              <a:buChar char="v"/>
            </a:pPr>
            <a:r>
              <a:rPr lang="en-US" sz="2800" b="1">
                <a:latin typeface="Arial" pitchFamily="34" charset="0"/>
                <a:cs typeface="Arial" pitchFamily="34" charset="0"/>
              </a:rPr>
              <a:t> </a:t>
            </a:r>
            <a:r>
              <a:rPr lang="en-US" sz="2800" b="1">
                <a:solidFill>
                  <a:schemeClr val="accent2">
                    <a:lumMod val="75000"/>
                  </a:schemeClr>
                </a:solidFill>
                <a:latin typeface="Arial" pitchFamily="34" charset="0"/>
                <a:cs typeface="Arial" pitchFamily="34" charset="0"/>
              </a:rPr>
              <a:t>Mốt</a:t>
            </a:r>
            <a:r>
              <a:rPr lang="en-US" sz="2800" b="1">
                <a:latin typeface="Arial" pitchFamily="34" charset="0"/>
                <a:cs typeface="Arial" pitchFamily="34" charset="0"/>
              </a:rPr>
              <a:t> của mẫu số liệu là giá trị xuất hiện với tần số lớn nhất.</a:t>
            </a:r>
            <a:endParaRPr lang="vi-VN" sz="2800" b="1">
              <a:latin typeface="Arial" pitchFamily="34" charset="0"/>
              <a:cs typeface="Arial" pitchFamily="34" charset="0"/>
            </a:endParaRPr>
          </a:p>
        </p:txBody>
      </p:sp>
      <p:sp>
        <p:nvSpPr>
          <p:cNvPr id="21" name="TextBox 20"/>
          <p:cNvSpPr txBox="1"/>
          <p:nvPr/>
        </p:nvSpPr>
        <p:spPr>
          <a:xfrm>
            <a:off x="989012" y="1981200"/>
            <a:ext cx="10439399" cy="892552"/>
          </a:xfrm>
          <a:prstGeom prst="rect">
            <a:avLst/>
          </a:prstGeom>
          <a:noFill/>
        </p:spPr>
        <p:txBody>
          <a:bodyPr wrap="square" rtlCol="0">
            <a:spAutoFit/>
          </a:bodyPr>
          <a:lstStyle/>
          <a:p>
            <a:pPr marL="457200" indent="-457200">
              <a:buFont typeface="Arial" pitchFamily="34" charset="0"/>
              <a:buChar char="•"/>
            </a:pPr>
            <a:r>
              <a:rPr lang="en-US" sz="2600" b="1">
                <a:solidFill>
                  <a:srgbClr val="C00000"/>
                </a:solidFill>
                <a:latin typeface="Arial" pitchFamily="34" charset="0"/>
                <a:cs typeface="Arial" pitchFamily="34" charset="0"/>
              </a:rPr>
              <a:t>Ý nghĩa </a:t>
            </a:r>
            <a:r>
              <a:rPr lang="en-US" sz="2600" b="1">
                <a:latin typeface="Arial" pitchFamily="34" charset="0"/>
                <a:cs typeface="Arial" pitchFamily="34" charset="0"/>
              </a:rPr>
              <a:t>: Có thể dùng mốt để đo xu thế trung tâm của mẫu số liệu khi mẫu số liệu có nhiều giá trị trùng nhau.</a:t>
            </a:r>
            <a:endParaRPr lang="vi-VN" sz="2600" b="1">
              <a:latin typeface="Arial" pitchFamily="34" charset="0"/>
              <a:cs typeface="Arial" pitchFamily="34" charset="0"/>
            </a:endParaRPr>
          </a:p>
        </p:txBody>
      </p:sp>
    </p:spTree>
    <p:extLst>
      <p:ext uri="{BB962C8B-B14F-4D97-AF65-F5344CB8AC3E}">
        <p14:creationId xmlns:p14="http://schemas.microsoft.com/office/powerpoint/2010/main" val="24627486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281" name="Picture 81"/>
          <p:cNvPicPr>
            <a:picLocks noChangeAspect="1" noChangeArrowheads="1"/>
          </p:cNvPicPr>
          <p:nvPr/>
        </p:nvPicPr>
        <p:blipFill rotWithShape="1">
          <a:blip r:embed="rId3">
            <a:extLst>
              <a:ext uri="{28A0092B-C50C-407E-A947-70E740481C1C}">
                <a14:useLocalDpi xmlns:a14="http://schemas.microsoft.com/office/drawing/2010/main" val="0"/>
              </a:ext>
            </a:extLst>
          </a:blip>
          <a:srcRect r="18773" b="27542"/>
          <a:stretch/>
        </p:blipFill>
        <p:spPr bwMode="auto">
          <a:xfrm>
            <a:off x="0" y="76199"/>
            <a:ext cx="2743199"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212" y="2474078"/>
            <a:ext cx="1424520" cy="33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71259" y="614449"/>
            <a:ext cx="11714352" cy="1745541"/>
            <a:chOff x="171259" y="568411"/>
            <a:chExt cx="11714352" cy="1745541"/>
          </a:xfrm>
        </p:grpSpPr>
        <p:sp>
          <p:nvSpPr>
            <p:cNvPr id="8" name="Rounded Rectangle 7"/>
            <p:cNvSpPr/>
            <p:nvPr/>
          </p:nvSpPr>
          <p:spPr>
            <a:xfrm>
              <a:off x="1903412" y="607062"/>
              <a:ext cx="9982199" cy="1706890"/>
            </a:xfrm>
            <a:prstGeom prst="roundRect">
              <a:avLst>
                <a:gd name="adj" fmla="val 4754"/>
              </a:avLst>
            </a:prstGeom>
            <a:gradFill flip="none" rotWithShape="1">
              <a:gsLst>
                <a:gs pos="0">
                  <a:srgbClr val="B1B9AF"/>
                </a:gs>
                <a:gs pos="35000">
                  <a:srgbClr val="CDE0C9">
                    <a:shade val="67500"/>
                    <a:satMod val="115000"/>
                  </a:srgbClr>
                </a:gs>
                <a:gs pos="100000">
                  <a:schemeClr val="bg1"/>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3493" t="12538" r="16345" b="11211"/>
            <a:stretch/>
          </p:blipFill>
          <p:spPr>
            <a:xfrm>
              <a:off x="171259" y="568411"/>
              <a:ext cx="1586633" cy="1595351"/>
            </a:xfrm>
            <a:prstGeom prst="rect">
              <a:avLst/>
            </a:prstGeom>
          </p:spPr>
        </p:pic>
        <p:sp>
          <p:nvSpPr>
            <p:cNvPr id="10" name="Rectangle 9"/>
            <p:cNvSpPr/>
            <p:nvPr/>
          </p:nvSpPr>
          <p:spPr>
            <a:xfrm>
              <a:off x="586991" y="969274"/>
              <a:ext cx="678967"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4</a:t>
              </a:r>
            </a:p>
          </p:txBody>
        </p:sp>
        <p:pic>
          <p:nvPicPr>
            <p:cNvPr id="11"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r="8652" b="33102"/>
            <a:stretch/>
          </p:blipFill>
          <p:spPr bwMode="auto">
            <a:xfrm>
              <a:off x="308803" y="860921"/>
              <a:ext cx="1235343" cy="37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979612" y="621181"/>
              <a:ext cx="9753600" cy="1692771"/>
            </a:xfrm>
            <a:prstGeom prst="rect">
              <a:avLst/>
            </a:prstGeom>
            <a:noFill/>
          </p:spPr>
          <p:txBody>
            <a:bodyPr wrap="square" rtlCol="0">
              <a:spAutoFit/>
            </a:bodyPr>
            <a:lstStyle/>
            <a:p>
              <a:r>
                <a:rPr lang="en-US" sz="2600" b="1">
                  <a:latin typeface="Arial" pitchFamily="34" charset="0"/>
                  <a:cs typeface="Arial" pitchFamily="34" charset="0"/>
                </a:rPr>
                <a:t>Thời gian truy cập internet (đơn vị giờ) trong một ngày của một số học sinh lớp 10 được cho như sau :</a:t>
              </a:r>
              <a:br>
                <a:rPr lang="en-US" sz="2600" b="1">
                  <a:latin typeface="Arial" pitchFamily="34" charset="0"/>
                  <a:cs typeface="Arial" pitchFamily="34" charset="0"/>
                </a:rPr>
              </a:br>
              <a:r>
                <a:rPr lang="en-US" sz="2600" b="1">
                  <a:latin typeface="Arial" pitchFamily="34" charset="0"/>
                  <a:cs typeface="Arial" pitchFamily="34" charset="0"/>
                </a:rPr>
                <a:t>	</a:t>
              </a:r>
              <a:r>
                <a:rPr lang="en-US" sz="2600" b="1">
                  <a:solidFill>
                    <a:schemeClr val="accent2">
                      <a:lumMod val="75000"/>
                    </a:schemeClr>
                  </a:solidFill>
                  <a:latin typeface="Arial" pitchFamily="34" charset="0"/>
                  <a:cs typeface="Arial" pitchFamily="34" charset="0"/>
                </a:rPr>
                <a:t>0    0    1    1    1    3    4    4    5    6</a:t>
              </a:r>
              <a:br>
                <a:rPr lang="en-US" sz="2600" b="1">
                  <a:solidFill>
                    <a:schemeClr val="accent2">
                      <a:lumMod val="75000"/>
                    </a:schemeClr>
                  </a:solidFill>
                  <a:latin typeface="Arial" pitchFamily="34" charset="0"/>
                  <a:cs typeface="Arial" pitchFamily="34" charset="0"/>
                </a:rPr>
              </a:br>
              <a:r>
                <a:rPr lang="en-US" sz="2600" b="1">
                  <a:latin typeface="Arial" pitchFamily="34" charset="0"/>
                  <a:cs typeface="Arial" pitchFamily="34" charset="0"/>
                </a:rPr>
                <a:t>Tìm mẫu cho mẫu số liệu này.</a:t>
              </a:r>
              <a:endParaRPr lang="vi-VN" sz="2600" b="1">
                <a:latin typeface="Arial" pitchFamily="34" charset="0"/>
                <a:cs typeface="Arial" pitchFamily="34" charset="0"/>
              </a:endParaRPr>
            </a:p>
          </p:txBody>
        </p:sp>
      </p:grpSp>
      <p:sp>
        <p:nvSpPr>
          <p:cNvPr id="13" name="TextBox 12"/>
          <p:cNvSpPr txBox="1"/>
          <p:nvPr/>
        </p:nvSpPr>
        <p:spPr>
          <a:xfrm>
            <a:off x="455611" y="2895600"/>
            <a:ext cx="11429999" cy="892552"/>
          </a:xfrm>
          <a:prstGeom prst="rect">
            <a:avLst/>
          </a:prstGeom>
          <a:noFill/>
        </p:spPr>
        <p:txBody>
          <a:bodyPr wrap="square" rtlCol="0">
            <a:spAutoFit/>
          </a:bodyPr>
          <a:lstStyle/>
          <a:p>
            <a:r>
              <a:rPr lang="en-US" sz="2600" b="1">
                <a:latin typeface="Arial" pitchFamily="34" charset="0"/>
                <a:cs typeface="Arial" pitchFamily="34" charset="0"/>
              </a:rPr>
              <a:t>- Vì số học sinh truy cập Internet 1 giờ mỗi ngày là lớn nhất (có 3 học </a:t>
            </a:r>
            <a:br>
              <a:rPr lang="en-US" sz="2600" b="1">
                <a:latin typeface="Arial" pitchFamily="34" charset="0"/>
                <a:cs typeface="Arial" pitchFamily="34" charset="0"/>
              </a:rPr>
            </a:br>
            <a:r>
              <a:rPr lang="en-US" sz="2600" b="1">
                <a:latin typeface="Arial" pitchFamily="34" charset="0"/>
                <a:cs typeface="Arial" pitchFamily="34" charset="0"/>
              </a:rPr>
              <a:t>  sinh) nên mốt là </a:t>
            </a:r>
            <a:r>
              <a:rPr lang="en-US" sz="2600" b="1">
                <a:solidFill>
                  <a:srgbClr val="C00000"/>
                </a:solidFill>
                <a:latin typeface="Arial" pitchFamily="34" charset="0"/>
                <a:cs typeface="Arial" pitchFamily="34" charset="0"/>
              </a:rPr>
              <a:t>1</a:t>
            </a:r>
            <a:endParaRPr lang="vi-VN" sz="2600" b="1">
              <a:solidFill>
                <a:srgbClr val="C00000"/>
              </a:solidFill>
              <a:latin typeface="Arial" pitchFamily="34" charset="0"/>
              <a:cs typeface="Arial" pitchFamily="34" charset="0"/>
            </a:endParaRPr>
          </a:p>
        </p:txBody>
      </p:sp>
      <p:sp>
        <p:nvSpPr>
          <p:cNvPr id="16" name="TextBox 15"/>
          <p:cNvSpPr txBox="1"/>
          <p:nvPr/>
        </p:nvSpPr>
        <p:spPr>
          <a:xfrm>
            <a:off x="455611" y="3846730"/>
            <a:ext cx="2438402" cy="492443"/>
          </a:xfrm>
          <a:prstGeom prst="rect">
            <a:avLst/>
          </a:prstGeom>
          <a:noFill/>
        </p:spPr>
        <p:txBody>
          <a:bodyPr wrap="square" rtlCol="0">
            <a:spAutoFit/>
          </a:bodyPr>
          <a:lstStyle/>
          <a:p>
            <a:pPr marL="457200" indent="-457200">
              <a:buFont typeface="Wingdings" pitchFamily="2" charset="2"/>
              <a:buChar char="v"/>
            </a:pPr>
            <a:r>
              <a:rPr lang="en-US" sz="2600" b="1">
                <a:solidFill>
                  <a:srgbClr val="C00000"/>
                </a:solidFill>
                <a:latin typeface="Arial" pitchFamily="34" charset="0"/>
                <a:cs typeface="Arial" pitchFamily="34" charset="0"/>
              </a:rPr>
              <a:t>Nhận xét </a:t>
            </a:r>
            <a:r>
              <a:rPr lang="en-US" sz="2600" b="1">
                <a:latin typeface="Arial" pitchFamily="34" charset="0"/>
                <a:cs typeface="Arial" pitchFamily="34" charset="0"/>
              </a:rPr>
              <a:t>:</a:t>
            </a:r>
            <a:endParaRPr lang="vi-VN" sz="2600" b="1">
              <a:solidFill>
                <a:srgbClr val="C00000"/>
              </a:solidFill>
              <a:latin typeface="Arial" pitchFamily="34" charset="0"/>
              <a:cs typeface="Arial" pitchFamily="34" charset="0"/>
            </a:endParaRPr>
          </a:p>
        </p:txBody>
      </p:sp>
      <p:sp>
        <p:nvSpPr>
          <p:cNvPr id="17" name="TextBox 16"/>
          <p:cNvSpPr txBox="1"/>
          <p:nvPr/>
        </p:nvSpPr>
        <p:spPr>
          <a:xfrm>
            <a:off x="455612" y="4267200"/>
            <a:ext cx="11429999" cy="1692771"/>
          </a:xfrm>
          <a:prstGeom prst="rect">
            <a:avLst/>
          </a:prstGeom>
          <a:noFill/>
        </p:spPr>
        <p:txBody>
          <a:bodyPr wrap="square" rtlCol="0">
            <a:spAutoFit/>
          </a:bodyPr>
          <a:lstStyle/>
          <a:p>
            <a:pPr marL="457200" indent="-457200">
              <a:buFont typeface="Arial" pitchFamily="34" charset="0"/>
              <a:buChar char="•"/>
            </a:pPr>
            <a:r>
              <a:rPr lang="en-US" sz="2600" b="1">
                <a:latin typeface="Arial" pitchFamily="34" charset="0"/>
                <a:cs typeface="Arial" pitchFamily="34" charset="0"/>
              </a:rPr>
              <a:t>Mốt có thể không là duy nhất. Chẳng hạn, với mẫu số liệu </a:t>
            </a:r>
            <a:br>
              <a:rPr lang="en-US" sz="2600" b="1">
                <a:latin typeface="Arial" pitchFamily="34" charset="0"/>
                <a:cs typeface="Arial" pitchFamily="34" charset="0"/>
              </a:rPr>
            </a:br>
            <a:r>
              <a:rPr lang="en-US" sz="2600" b="1">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8    7    10    9    7    5    7    8    8</a:t>
            </a:r>
            <a:br>
              <a:rPr lang="en-US" sz="2600" b="1">
                <a:solidFill>
                  <a:schemeClr val="tx2">
                    <a:lumMod val="75000"/>
                  </a:schemeClr>
                </a:solidFill>
                <a:latin typeface="Arial" pitchFamily="34" charset="0"/>
                <a:cs typeface="Arial" pitchFamily="34" charset="0"/>
              </a:rPr>
            </a:br>
            <a:r>
              <a:rPr lang="en-US" sz="2600" b="1">
                <a:latin typeface="Arial" pitchFamily="34" charset="0"/>
                <a:cs typeface="Arial" pitchFamily="34" charset="0"/>
              </a:rPr>
              <a:t>các số 7,8 đều xuất hiện với số lần lớn nhất (3 lần) nên mẫu số liệu này có hai mốt là </a:t>
            </a:r>
            <a:r>
              <a:rPr lang="en-US" sz="2600" b="1">
                <a:solidFill>
                  <a:schemeClr val="accent2">
                    <a:lumMod val="75000"/>
                  </a:schemeClr>
                </a:solidFill>
                <a:latin typeface="Arial" pitchFamily="34" charset="0"/>
                <a:cs typeface="Arial" pitchFamily="34" charset="0"/>
              </a:rPr>
              <a:t>7</a:t>
            </a:r>
            <a:r>
              <a:rPr lang="en-US" sz="2600" b="1">
                <a:latin typeface="Arial" pitchFamily="34" charset="0"/>
                <a:cs typeface="Arial" pitchFamily="34" charset="0"/>
              </a:rPr>
              <a:t> và </a:t>
            </a:r>
            <a:r>
              <a:rPr lang="en-US" sz="2600" b="1">
                <a:solidFill>
                  <a:schemeClr val="accent2">
                    <a:lumMod val="75000"/>
                  </a:schemeClr>
                </a:solidFill>
                <a:latin typeface="Arial" pitchFamily="34" charset="0"/>
                <a:cs typeface="Arial" pitchFamily="34" charset="0"/>
              </a:rPr>
              <a:t>8</a:t>
            </a:r>
            <a:endParaRPr lang="vi-VN" sz="2600" b="1">
              <a:solidFill>
                <a:schemeClr val="accent2">
                  <a:lumMod val="75000"/>
                </a:schemeClr>
              </a:solidFill>
              <a:latin typeface="Arial" pitchFamily="34" charset="0"/>
              <a:cs typeface="Arial" pitchFamily="34" charset="0"/>
            </a:endParaRPr>
          </a:p>
        </p:txBody>
      </p:sp>
      <p:sp>
        <p:nvSpPr>
          <p:cNvPr id="19" name="TextBox 18"/>
          <p:cNvSpPr txBox="1"/>
          <p:nvPr/>
        </p:nvSpPr>
        <p:spPr>
          <a:xfrm>
            <a:off x="454023" y="5943600"/>
            <a:ext cx="11429999" cy="892552"/>
          </a:xfrm>
          <a:prstGeom prst="rect">
            <a:avLst/>
          </a:prstGeom>
          <a:noFill/>
        </p:spPr>
        <p:txBody>
          <a:bodyPr wrap="square" rtlCol="0">
            <a:spAutoFit/>
          </a:bodyPr>
          <a:lstStyle/>
          <a:p>
            <a:pPr marL="457200" indent="-457200">
              <a:buFont typeface="Arial" pitchFamily="34" charset="0"/>
              <a:buChar char="•"/>
            </a:pPr>
            <a:r>
              <a:rPr lang="en-US" sz="2600" b="1">
                <a:latin typeface="Arial" pitchFamily="34" charset="0"/>
                <a:cs typeface="Arial" pitchFamily="34" charset="0"/>
              </a:rPr>
              <a:t>Khi các giá trị trong mẫu số liệu xuất hiện với tần số như nhau thì mẫu số liệu không có mốt.</a:t>
            </a:r>
            <a:endParaRPr lang="vi-VN" sz="2600" b="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0333354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1172864" y="143661"/>
            <a:ext cx="10865148" cy="1456540"/>
          </a:xfrm>
          <a:prstGeom prst="roundRect">
            <a:avLst>
              <a:gd name="adj" fmla="val 3662"/>
            </a:avLst>
          </a:prstGeom>
          <a:gradFill flip="none" rotWithShape="1">
            <a:gsLst>
              <a:gs pos="0">
                <a:srgbClr val="94B0B7"/>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1" name="TextBox 30"/>
          <p:cNvSpPr txBox="1"/>
          <p:nvPr/>
        </p:nvSpPr>
        <p:spPr>
          <a:xfrm>
            <a:off x="1979612" y="206637"/>
            <a:ext cx="10058400" cy="1292662"/>
          </a:xfrm>
          <a:prstGeom prst="rect">
            <a:avLst/>
          </a:prstGeom>
          <a:noFill/>
        </p:spPr>
        <p:txBody>
          <a:bodyPr wrap="square" rtlCol="0">
            <a:spAutoFit/>
          </a:bodyPr>
          <a:lstStyle/>
          <a:p>
            <a:r>
              <a:rPr lang="vi-VN" sz="2600" b="1">
                <a:latin typeface="Arial" pitchFamily="34" charset="0"/>
                <a:cs typeface="Arial" pitchFamily="34" charset="0"/>
              </a:rPr>
              <a:t>Hãy tính các số đặc trưng đo xu thế trung tâm cho mẫu số liệu về điểm khảo sát của lớp A và lớp B ở đầu bài để phân tích và so sánh hiệu quả học tập của hai phương pháp này.</a:t>
            </a:r>
          </a:p>
        </p:txBody>
      </p:sp>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13493" t="12538" r="16345" b="11211"/>
          <a:stretch/>
        </p:blipFill>
        <p:spPr>
          <a:xfrm>
            <a:off x="74612" y="0"/>
            <a:ext cx="1828800" cy="1838849"/>
          </a:xfrm>
          <a:prstGeom prst="rect">
            <a:avLst/>
          </a:prstGeom>
        </p:spPr>
      </p:pic>
      <p:pic>
        <p:nvPicPr>
          <p:cNvPr id="712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4" y="445555"/>
            <a:ext cx="1603375"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012" y="1712078"/>
            <a:ext cx="1424520" cy="33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187324" y="2133600"/>
            <a:ext cx="7032623" cy="892552"/>
          </a:xfrm>
          <a:prstGeom prst="rect">
            <a:avLst/>
          </a:prstGeom>
          <a:noFill/>
        </p:spPr>
        <p:txBody>
          <a:bodyPr wrap="square" rtlCol="0">
            <a:spAutoFit/>
          </a:bodyPr>
          <a:lstStyle/>
          <a:p>
            <a:r>
              <a:rPr lang="vi-VN" sz="2600" b="1">
                <a:latin typeface="Arial" pitchFamily="34" charset="0"/>
                <a:cs typeface="Arial" pitchFamily="34" charset="0"/>
              </a:rPr>
              <a:t>Trung bình cộng điểm khảo sát Tiếng Anh của lớp A là:</a:t>
            </a:r>
            <a:endParaRPr lang="vi-VN" sz="2600" b="1">
              <a:solidFill>
                <a:srgbClr val="C00000"/>
              </a:solidFill>
              <a:latin typeface="Arial" pitchFamily="34" charset="0"/>
              <a:cs typeface="Arial" pitchFamily="34" charset="0"/>
            </a:endParaRPr>
          </a:p>
        </p:txBody>
      </p:sp>
      <p:grpSp>
        <p:nvGrpSpPr>
          <p:cNvPr id="39" name="Group 38"/>
          <p:cNvGrpSpPr/>
          <p:nvPr/>
        </p:nvGrpSpPr>
        <p:grpSpPr>
          <a:xfrm>
            <a:off x="8256587" y="1600200"/>
            <a:ext cx="3781425" cy="2086656"/>
            <a:chOff x="8228012" y="2472068"/>
            <a:chExt cx="3781425" cy="2086656"/>
          </a:xfrm>
        </p:grpSpPr>
        <p:pic>
          <p:nvPicPr>
            <p:cNvPr id="4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8012" y="2472068"/>
              <a:ext cx="1847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9212" y="2472068"/>
              <a:ext cx="180022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8761412" y="4158614"/>
              <a:ext cx="950428" cy="400110"/>
            </a:xfrm>
            <a:prstGeom prst="rect">
              <a:avLst/>
            </a:prstGeom>
            <a:noFill/>
          </p:spPr>
          <p:txBody>
            <a:bodyPr wrap="square" rtlCol="0">
              <a:spAutoFit/>
            </a:bodyPr>
            <a:lstStyle/>
            <a:p>
              <a:r>
                <a:rPr lang="en-US" sz="2000" b="1" i="1">
                  <a:solidFill>
                    <a:schemeClr val="accent2">
                      <a:lumMod val="75000"/>
                    </a:schemeClr>
                  </a:solidFill>
                  <a:latin typeface="Arial" pitchFamily="34" charset="0"/>
                  <a:cs typeface="Arial" pitchFamily="34" charset="0"/>
                </a:rPr>
                <a:t>Lớp A</a:t>
              </a:r>
              <a:endParaRPr lang="vi-VN" sz="1800" b="1" i="1">
                <a:solidFill>
                  <a:schemeClr val="accent2">
                    <a:lumMod val="75000"/>
                  </a:schemeClr>
                </a:solidFill>
                <a:latin typeface="Arial" pitchFamily="34" charset="0"/>
                <a:cs typeface="Arial" pitchFamily="34" charset="0"/>
              </a:endParaRPr>
            </a:p>
          </p:txBody>
        </p:sp>
        <p:sp>
          <p:nvSpPr>
            <p:cNvPr id="43" name="TextBox 42"/>
            <p:cNvSpPr txBox="1"/>
            <p:nvPr/>
          </p:nvSpPr>
          <p:spPr>
            <a:xfrm>
              <a:off x="10666412" y="4158614"/>
              <a:ext cx="950428" cy="400110"/>
            </a:xfrm>
            <a:prstGeom prst="rect">
              <a:avLst/>
            </a:prstGeom>
            <a:noFill/>
          </p:spPr>
          <p:txBody>
            <a:bodyPr wrap="square" rtlCol="0">
              <a:spAutoFit/>
            </a:bodyPr>
            <a:lstStyle/>
            <a:p>
              <a:r>
                <a:rPr lang="en-US" sz="2000" b="1" i="1">
                  <a:solidFill>
                    <a:schemeClr val="accent2">
                      <a:lumMod val="75000"/>
                    </a:schemeClr>
                  </a:solidFill>
                  <a:latin typeface="Arial" pitchFamily="34" charset="0"/>
                  <a:cs typeface="Arial" pitchFamily="34" charset="0"/>
                </a:rPr>
                <a:t>Lớp B</a:t>
              </a:r>
              <a:endParaRPr lang="vi-VN" sz="1800" b="1" i="1">
                <a:solidFill>
                  <a:schemeClr val="accent2">
                    <a:lumMod val="75000"/>
                  </a:schemeClr>
                </a:solidFill>
                <a:latin typeface="Arial" pitchFamily="34" charset="0"/>
                <a:cs typeface="Arial" pitchFamily="34" charset="0"/>
              </a:endParaRPr>
            </a:p>
          </p:txBody>
        </p:sp>
      </p:grpSp>
      <p:graphicFrame>
        <p:nvGraphicFramePr>
          <p:cNvPr id="2" name="Object 1"/>
          <p:cNvGraphicFramePr>
            <a:graphicFrameLocks noChangeAspect="1"/>
          </p:cNvGraphicFramePr>
          <p:nvPr>
            <p:extLst>
              <p:ext uri="{D42A27DB-BD31-4B8C-83A1-F6EECF244321}">
                <p14:modId xmlns:p14="http://schemas.microsoft.com/office/powerpoint/2010/main" val="2028413619"/>
              </p:ext>
            </p:extLst>
          </p:nvPr>
        </p:nvGraphicFramePr>
        <p:xfrm>
          <a:off x="2349643" y="2586470"/>
          <a:ext cx="5573569" cy="766330"/>
        </p:xfrm>
        <a:graphic>
          <a:graphicData uri="http://schemas.openxmlformats.org/presentationml/2006/ole">
            <mc:AlternateContent xmlns:mc="http://schemas.openxmlformats.org/markup-compatibility/2006">
              <mc:Choice xmlns:v="urn:schemas-microsoft-com:vml" Requires="v">
                <p:oleObj name="Equation" r:id="rId8" imgW="3174840" imgH="393480" progId="Equation.DSMT4">
                  <p:embed/>
                </p:oleObj>
              </mc:Choice>
              <mc:Fallback>
                <p:oleObj name="Equation" r:id="rId8" imgW="3174840" imgH="393480" progId="Equation.DSMT4">
                  <p:embed/>
                  <p:pic>
                    <p:nvPicPr>
                      <p:cNvPr id="0" name=""/>
                      <p:cNvPicPr>
                        <a:picLocks noChangeAspect="1" noChangeArrowheads="1"/>
                      </p:cNvPicPr>
                      <p:nvPr/>
                    </p:nvPicPr>
                    <p:blipFill>
                      <a:blip r:embed="rId9"/>
                      <a:srcRect/>
                      <a:stretch>
                        <a:fillRect/>
                      </a:stretch>
                    </p:blipFill>
                    <p:spPr bwMode="auto">
                      <a:xfrm>
                        <a:off x="2349643" y="2586470"/>
                        <a:ext cx="5573569" cy="766330"/>
                      </a:xfrm>
                      <a:prstGeom prst="rect">
                        <a:avLst/>
                      </a:prstGeom>
                      <a:noFill/>
                      <a:ln>
                        <a:noFill/>
                      </a:ln>
                    </p:spPr>
                  </p:pic>
                </p:oleObj>
              </mc:Fallback>
            </mc:AlternateContent>
          </a:graphicData>
        </a:graphic>
      </p:graphicFrame>
      <p:sp>
        <p:nvSpPr>
          <p:cNvPr id="44" name="TextBox 43"/>
          <p:cNvSpPr txBox="1"/>
          <p:nvPr/>
        </p:nvSpPr>
        <p:spPr>
          <a:xfrm>
            <a:off x="187325" y="3339410"/>
            <a:ext cx="7888287" cy="892552"/>
          </a:xfrm>
          <a:prstGeom prst="rect">
            <a:avLst/>
          </a:prstGeom>
          <a:noFill/>
        </p:spPr>
        <p:txBody>
          <a:bodyPr wrap="square" rtlCol="0">
            <a:spAutoFit/>
          </a:bodyPr>
          <a:lstStyle/>
          <a:p>
            <a:r>
              <a:rPr lang="vi-VN" sz="2600" b="1">
                <a:latin typeface="Arial" pitchFamily="34" charset="0"/>
                <a:cs typeface="Arial" pitchFamily="34" charset="0"/>
              </a:rPr>
              <a:t>Trung bình cộng điểm khảo sát Tiếng Anh của lớp </a:t>
            </a:r>
            <a:r>
              <a:rPr lang="en-US" sz="2600" b="1">
                <a:latin typeface="Arial" pitchFamily="34" charset="0"/>
                <a:cs typeface="Arial" pitchFamily="34" charset="0"/>
              </a:rPr>
              <a:t>b</a:t>
            </a:r>
            <a:r>
              <a:rPr lang="vi-VN" sz="2600" b="1">
                <a:latin typeface="Arial" pitchFamily="34" charset="0"/>
                <a:cs typeface="Arial" pitchFamily="34" charset="0"/>
              </a:rPr>
              <a:t> là:</a:t>
            </a:r>
            <a:endParaRPr lang="vi-VN" sz="2600" b="1">
              <a:solidFill>
                <a:srgbClr val="C00000"/>
              </a:solidFill>
              <a:latin typeface="Arial" pitchFamily="34" charset="0"/>
              <a:cs typeface="Arial" pitchFamily="34" charset="0"/>
            </a:endParaRPr>
          </a:p>
        </p:txBody>
      </p:sp>
      <p:graphicFrame>
        <p:nvGraphicFramePr>
          <p:cNvPr id="45" name="Object 44"/>
          <p:cNvGraphicFramePr>
            <a:graphicFrameLocks noChangeAspect="1"/>
          </p:cNvGraphicFramePr>
          <p:nvPr>
            <p:extLst>
              <p:ext uri="{D42A27DB-BD31-4B8C-83A1-F6EECF244321}">
                <p14:modId xmlns:p14="http://schemas.microsoft.com/office/powerpoint/2010/main" val="1966912287"/>
              </p:ext>
            </p:extLst>
          </p:nvPr>
        </p:nvGraphicFramePr>
        <p:xfrm>
          <a:off x="2849319" y="3958071"/>
          <a:ext cx="5953125" cy="766329"/>
        </p:xfrm>
        <a:graphic>
          <a:graphicData uri="http://schemas.openxmlformats.org/presentationml/2006/ole">
            <mc:AlternateContent xmlns:mc="http://schemas.openxmlformats.org/markup-compatibility/2006">
              <mc:Choice xmlns:v="urn:schemas-microsoft-com:vml" Requires="v">
                <p:oleObj name="Equation" r:id="rId10" imgW="3200400" imgH="393480" progId="Equation.DSMT4">
                  <p:embed/>
                </p:oleObj>
              </mc:Choice>
              <mc:Fallback>
                <p:oleObj name="Equation" r:id="rId10" imgW="3200400" imgH="393480" progId="Equation.DSMT4">
                  <p:embed/>
                  <p:pic>
                    <p:nvPicPr>
                      <p:cNvPr id="0" name=""/>
                      <p:cNvPicPr>
                        <a:picLocks noChangeAspect="1" noChangeArrowheads="1"/>
                      </p:cNvPicPr>
                      <p:nvPr/>
                    </p:nvPicPr>
                    <p:blipFill>
                      <a:blip r:embed="rId11"/>
                      <a:srcRect/>
                      <a:stretch>
                        <a:fillRect/>
                      </a:stretch>
                    </p:blipFill>
                    <p:spPr bwMode="auto">
                      <a:xfrm>
                        <a:off x="2849319" y="3958071"/>
                        <a:ext cx="5953125" cy="76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 name="TextBox 45"/>
          <p:cNvSpPr txBox="1"/>
          <p:nvPr/>
        </p:nvSpPr>
        <p:spPr>
          <a:xfrm>
            <a:off x="311149" y="4746248"/>
            <a:ext cx="11553825" cy="892552"/>
          </a:xfrm>
          <a:prstGeom prst="rect">
            <a:avLst/>
          </a:prstGeom>
          <a:noFill/>
        </p:spPr>
        <p:txBody>
          <a:bodyPr wrap="square" rtlCol="0">
            <a:spAutoFit/>
          </a:bodyPr>
          <a:lstStyle/>
          <a:p>
            <a:r>
              <a:rPr lang="vi-VN" sz="2600" b="1">
                <a:latin typeface="Arial" pitchFamily="34" charset="0"/>
                <a:cs typeface="Arial" pitchFamily="34" charset="0"/>
              </a:rPr>
              <a:t>Vì 6,28 &gt; 5,92 nên điểm trung bình của lớp B cao hơn điểm trung bình của lớp A.</a:t>
            </a:r>
            <a:endParaRPr lang="vi-VN" sz="2600" b="1">
              <a:solidFill>
                <a:srgbClr val="C00000"/>
              </a:solidFill>
              <a:latin typeface="Arial" pitchFamily="34" charset="0"/>
              <a:cs typeface="Arial" pitchFamily="34" charset="0"/>
            </a:endParaRPr>
          </a:p>
        </p:txBody>
      </p:sp>
      <p:sp>
        <p:nvSpPr>
          <p:cNvPr id="47" name="TextBox 46"/>
          <p:cNvSpPr txBox="1"/>
          <p:nvPr/>
        </p:nvSpPr>
        <p:spPr>
          <a:xfrm>
            <a:off x="303211" y="5508248"/>
            <a:ext cx="11553825" cy="892552"/>
          </a:xfrm>
          <a:prstGeom prst="rect">
            <a:avLst/>
          </a:prstGeom>
          <a:noFill/>
        </p:spPr>
        <p:txBody>
          <a:bodyPr wrap="square" rtlCol="0">
            <a:spAutoFit/>
          </a:bodyPr>
          <a:lstStyle/>
          <a:p>
            <a:r>
              <a:rPr lang="vi-VN" sz="2600" b="1">
                <a:latin typeface="Arial" pitchFamily="34" charset="0"/>
                <a:cs typeface="Arial" pitchFamily="34" charset="0"/>
              </a:rPr>
              <a:t>Do đó phương pháp học tập được áp dụng ở lớp B hiệu quả hơn phương pháp được áp dụng ở lớp A.</a:t>
            </a:r>
            <a:endParaRPr lang="vi-VN" sz="26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750855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500"/>
                                        <p:tgtEl>
                                          <p:spTgt spid="4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left)">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1172864" y="143661"/>
            <a:ext cx="10865148" cy="1456540"/>
          </a:xfrm>
          <a:prstGeom prst="roundRect">
            <a:avLst>
              <a:gd name="adj" fmla="val 3662"/>
            </a:avLst>
          </a:prstGeom>
          <a:gradFill flip="none" rotWithShape="1">
            <a:gsLst>
              <a:gs pos="0">
                <a:srgbClr val="94B0B7"/>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1" name="TextBox 30"/>
          <p:cNvSpPr txBox="1"/>
          <p:nvPr/>
        </p:nvSpPr>
        <p:spPr>
          <a:xfrm>
            <a:off x="1979612" y="206637"/>
            <a:ext cx="10058400" cy="1292662"/>
          </a:xfrm>
          <a:prstGeom prst="rect">
            <a:avLst/>
          </a:prstGeom>
          <a:noFill/>
        </p:spPr>
        <p:txBody>
          <a:bodyPr wrap="square" rtlCol="0">
            <a:spAutoFit/>
          </a:bodyPr>
          <a:lstStyle/>
          <a:p>
            <a:r>
              <a:rPr lang="vi-VN" sz="2600" b="1">
                <a:latin typeface="Arial" pitchFamily="34" charset="0"/>
                <a:cs typeface="Arial" pitchFamily="34" charset="0"/>
              </a:rPr>
              <a:t>Hãy tính các số đặc trưng đo xu thế trung tâm cho mẫu số liệu về điểm khảo sát của lớp A và lớp B ở đầu bài để phân tích và so sánh hiệu quả học tập của hai phương pháp này.</a:t>
            </a:r>
          </a:p>
        </p:txBody>
      </p:sp>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13493" t="12538" r="16345" b="11211"/>
          <a:stretch/>
        </p:blipFill>
        <p:spPr>
          <a:xfrm>
            <a:off x="74612" y="0"/>
            <a:ext cx="1828800" cy="1838849"/>
          </a:xfrm>
          <a:prstGeom prst="rect">
            <a:avLst/>
          </a:prstGeom>
        </p:spPr>
      </p:pic>
      <p:pic>
        <p:nvPicPr>
          <p:cNvPr id="712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4" y="445555"/>
            <a:ext cx="1603375"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338136" y="1741583"/>
            <a:ext cx="10326688" cy="461665"/>
          </a:xfrm>
          <a:prstGeom prst="rect">
            <a:avLst/>
          </a:prstGeom>
          <a:noFill/>
        </p:spPr>
        <p:txBody>
          <a:bodyPr wrap="square" rtlCol="0">
            <a:spAutoFit/>
          </a:bodyPr>
          <a:lstStyle/>
          <a:p>
            <a:r>
              <a:rPr lang="vi-VN" b="1">
                <a:latin typeface="Arial" pitchFamily="34" charset="0"/>
                <a:cs typeface="Arial" pitchFamily="34" charset="0"/>
              </a:rPr>
              <a:t>Sắp xếp dãy số liệu của lớp A theo thứ tự không giảm, ta được:</a:t>
            </a:r>
            <a:endParaRPr lang="vi-VN" b="1">
              <a:solidFill>
                <a:srgbClr val="C00000"/>
              </a:solidFill>
              <a:latin typeface="Arial" pitchFamily="34" charset="0"/>
              <a:cs typeface="Arial" pitchFamily="34" charset="0"/>
            </a:endParaRPr>
          </a:p>
        </p:txBody>
      </p:sp>
      <p:sp>
        <p:nvSpPr>
          <p:cNvPr id="18" name="TextBox 17"/>
          <p:cNvSpPr txBox="1"/>
          <p:nvPr/>
        </p:nvSpPr>
        <p:spPr>
          <a:xfrm>
            <a:off x="1161751" y="2133600"/>
            <a:ext cx="10326688" cy="461665"/>
          </a:xfrm>
          <a:prstGeom prst="rect">
            <a:avLst/>
          </a:prstGeom>
          <a:noFill/>
        </p:spPr>
        <p:txBody>
          <a:bodyPr wrap="square" rtlCol="0">
            <a:spAutoFit/>
          </a:bodyPr>
          <a:lstStyle/>
          <a:p>
            <a:r>
              <a:rPr lang="vi-VN" b="1">
                <a:solidFill>
                  <a:schemeClr val="tx2">
                    <a:lumMod val="75000"/>
                  </a:schemeClr>
                </a:solidFill>
                <a:latin typeface="Arial" pitchFamily="34" charset="0"/>
                <a:cs typeface="Arial" pitchFamily="34" charset="0"/>
              </a:rPr>
              <a:t>2; 2; 3; 3; 4; 4; 5; 5; 5; 5; 5; 6; 6; 7; 7; 7; 7; 7; 7; 8; 8; 8; 9; 9; 9.</a:t>
            </a:r>
          </a:p>
        </p:txBody>
      </p:sp>
      <p:sp>
        <p:nvSpPr>
          <p:cNvPr id="19" name="TextBox 18"/>
          <p:cNvSpPr txBox="1"/>
          <p:nvPr/>
        </p:nvSpPr>
        <p:spPr>
          <a:xfrm>
            <a:off x="338136" y="2587053"/>
            <a:ext cx="10326688" cy="461665"/>
          </a:xfrm>
          <a:prstGeom prst="rect">
            <a:avLst/>
          </a:prstGeom>
          <a:noFill/>
        </p:spPr>
        <p:txBody>
          <a:bodyPr wrap="square" rtlCol="0">
            <a:spAutoFit/>
          </a:bodyPr>
          <a:lstStyle/>
          <a:p>
            <a:r>
              <a:rPr lang="vi-VN" b="1">
                <a:latin typeface="Arial" pitchFamily="34" charset="0"/>
                <a:cs typeface="Arial" pitchFamily="34" charset="0"/>
              </a:rPr>
              <a:t>Dãy số liệu trên có 25 số liệu nên số trung vị </a:t>
            </a:r>
            <a:r>
              <a:rPr lang="vi-VN" b="1">
                <a:solidFill>
                  <a:schemeClr val="accent2">
                    <a:lumMod val="75000"/>
                  </a:schemeClr>
                </a:solidFill>
                <a:latin typeface="Arial" pitchFamily="34" charset="0"/>
                <a:cs typeface="Arial" pitchFamily="34" charset="0"/>
              </a:rPr>
              <a:t>Q</a:t>
            </a:r>
            <a:r>
              <a:rPr lang="vi-VN" b="1" baseline="-25000">
                <a:solidFill>
                  <a:schemeClr val="accent2">
                    <a:lumMod val="75000"/>
                  </a:schemeClr>
                </a:solidFill>
                <a:latin typeface="Arial" pitchFamily="34" charset="0"/>
                <a:cs typeface="Arial" pitchFamily="34" charset="0"/>
              </a:rPr>
              <a:t>1</a:t>
            </a:r>
            <a:r>
              <a:rPr lang="vi-VN" b="1">
                <a:solidFill>
                  <a:schemeClr val="accent2">
                    <a:lumMod val="75000"/>
                  </a:schemeClr>
                </a:solidFill>
                <a:latin typeface="Arial" pitchFamily="34" charset="0"/>
                <a:cs typeface="Arial" pitchFamily="34" charset="0"/>
              </a:rPr>
              <a:t> = 6</a:t>
            </a:r>
            <a:r>
              <a:rPr lang="vi-VN" b="1">
                <a:latin typeface="Arial" pitchFamily="34" charset="0"/>
                <a:cs typeface="Arial" pitchFamily="34" charset="0"/>
              </a:rPr>
              <a:t>.</a:t>
            </a:r>
            <a:endParaRPr lang="vi-VN" b="1">
              <a:solidFill>
                <a:srgbClr val="C00000"/>
              </a:solidFill>
              <a:latin typeface="Arial" pitchFamily="34" charset="0"/>
              <a:cs typeface="Arial" pitchFamily="34" charset="0"/>
            </a:endParaRPr>
          </a:p>
        </p:txBody>
      </p:sp>
      <p:sp>
        <p:nvSpPr>
          <p:cNvPr id="20" name="TextBox 19"/>
          <p:cNvSpPr txBox="1"/>
          <p:nvPr/>
        </p:nvSpPr>
        <p:spPr>
          <a:xfrm>
            <a:off x="338136" y="3048000"/>
            <a:ext cx="10326688" cy="461665"/>
          </a:xfrm>
          <a:prstGeom prst="rect">
            <a:avLst/>
          </a:prstGeom>
          <a:noFill/>
        </p:spPr>
        <p:txBody>
          <a:bodyPr wrap="square" rtlCol="0">
            <a:spAutoFit/>
          </a:bodyPr>
          <a:lstStyle/>
          <a:p>
            <a:r>
              <a:rPr lang="vi-VN" b="1">
                <a:latin typeface="Arial" pitchFamily="34" charset="0"/>
                <a:cs typeface="Arial" pitchFamily="34" charset="0"/>
              </a:rPr>
              <a:t>Sắp xếp dãy số liệu của lớp B theo thứ tự không giảm, ta được:</a:t>
            </a:r>
            <a:endParaRPr lang="vi-VN" b="1">
              <a:solidFill>
                <a:srgbClr val="C00000"/>
              </a:solidFill>
              <a:latin typeface="Arial" pitchFamily="34" charset="0"/>
              <a:cs typeface="Arial" pitchFamily="34" charset="0"/>
            </a:endParaRPr>
          </a:p>
        </p:txBody>
      </p:sp>
      <p:sp>
        <p:nvSpPr>
          <p:cNvPr id="21" name="TextBox 20"/>
          <p:cNvSpPr txBox="1"/>
          <p:nvPr/>
        </p:nvSpPr>
        <p:spPr>
          <a:xfrm>
            <a:off x="1131588" y="3505200"/>
            <a:ext cx="10326688" cy="461665"/>
          </a:xfrm>
          <a:prstGeom prst="rect">
            <a:avLst/>
          </a:prstGeom>
          <a:noFill/>
        </p:spPr>
        <p:txBody>
          <a:bodyPr wrap="square" rtlCol="0">
            <a:spAutoFit/>
          </a:bodyPr>
          <a:lstStyle/>
          <a:p>
            <a:r>
              <a:rPr lang="vi-VN" b="1">
                <a:solidFill>
                  <a:schemeClr val="tx2">
                    <a:lumMod val="75000"/>
                  </a:schemeClr>
                </a:solidFill>
                <a:latin typeface="Arial" pitchFamily="34" charset="0"/>
                <a:cs typeface="Arial" pitchFamily="34" charset="0"/>
              </a:rPr>
              <a:t>3; 3; 4; 4; 5; 5; 5; 5; 6; 6; 6; 6; 6; 7; 7; 7; 7; 7; 7; 7; 8; 8; 9; 9; 10</a:t>
            </a:r>
          </a:p>
        </p:txBody>
      </p:sp>
      <p:sp>
        <p:nvSpPr>
          <p:cNvPr id="22" name="TextBox 21"/>
          <p:cNvSpPr txBox="1"/>
          <p:nvPr/>
        </p:nvSpPr>
        <p:spPr>
          <a:xfrm>
            <a:off x="338136" y="3957935"/>
            <a:ext cx="10326688" cy="461665"/>
          </a:xfrm>
          <a:prstGeom prst="rect">
            <a:avLst/>
          </a:prstGeom>
          <a:noFill/>
        </p:spPr>
        <p:txBody>
          <a:bodyPr wrap="square" rtlCol="0">
            <a:spAutoFit/>
          </a:bodyPr>
          <a:lstStyle/>
          <a:p>
            <a:r>
              <a:rPr lang="vi-VN" b="1">
                <a:latin typeface="Arial" pitchFamily="34" charset="0"/>
                <a:cs typeface="Arial" pitchFamily="34" charset="0"/>
              </a:rPr>
              <a:t>Dãy số liệu trên có 25 số liệu nên số trung vị </a:t>
            </a:r>
            <a:r>
              <a:rPr lang="vi-VN" b="1">
                <a:solidFill>
                  <a:schemeClr val="accent2">
                    <a:lumMod val="75000"/>
                  </a:schemeClr>
                </a:solidFill>
                <a:latin typeface="Arial" pitchFamily="34" charset="0"/>
                <a:cs typeface="Arial" pitchFamily="34" charset="0"/>
              </a:rPr>
              <a:t>Q</a:t>
            </a:r>
            <a:r>
              <a:rPr lang="vi-VN" b="1" baseline="-25000">
                <a:solidFill>
                  <a:schemeClr val="accent2">
                    <a:lumMod val="75000"/>
                  </a:schemeClr>
                </a:solidFill>
                <a:latin typeface="Arial" pitchFamily="34" charset="0"/>
                <a:cs typeface="Arial" pitchFamily="34" charset="0"/>
              </a:rPr>
              <a:t>2</a:t>
            </a:r>
            <a:r>
              <a:rPr lang="vi-VN" b="1">
                <a:solidFill>
                  <a:schemeClr val="accent2">
                    <a:lumMod val="75000"/>
                  </a:schemeClr>
                </a:solidFill>
                <a:latin typeface="Arial" pitchFamily="34" charset="0"/>
                <a:cs typeface="Arial" pitchFamily="34" charset="0"/>
              </a:rPr>
              <a:t> = 6</a:t>
            </a:r>
            <a:r>
              <a:rPr lang="vi-VN" b="1">
                <a:latin typeface="Arial" pitchFamily="34" charset="0"/>
                <a:cs typeface="Arial" pitchFamily="34" charset="0"/>
              </a:rPr>
              <a:t>.</a:t>
            </a:r>
            <a:endParaRPr lang="vi-VN" b="1">
              <a:solidFill>
                <a:srgbClr val="C00000"/>
              </a:solidFill>
              <a:latin typeface="Arial" pitchFamily="34" charset="0"/>
              <a:cs typeface="Arial" pitchFamily="34" charset="0"/>
            </a:endParaRPr>
          </a:p>
        </p:txBody>
      </p:sp>
      <p:sp>
        <p:nvSpPr>
          <p:cNvPr id="23" name="TextBox 22"/>
          <p:cNvSpPr txBox="1"/>
          <p:nvPr/>
        </p:nvSpPr>
        <p:spPr>
          <a:xfrm>
            <a:off x="338136" y="5181600"/>
            <a:ext cx="11839576" cy="461665"/>
          </a:xfrm>
          <a:prstGeom prst="rect">
            <a:avLst/>
          </a:prstGeom>
          <a:noFill/>
        </p:spPr>
        <p:txBody>
          <a:bodyPr wrap="square" rtlCol="0">
            <a:spAutoFit/>
          </a:bodyPr>
          <a:lstStyle/>
          <a:p>
            <a:r>
              <a:rPr lang="vi-VN" b="1">
                <a:latin typeface="Arial" pitchFamily="34" charset="0"/>
                <a:cs typeface="Arial" pitchFamily="34" charset="0"/>
              </a:rPr>
              <a:t>Từ số liệu của lớp A, điểm 7 xuất hiện nhiều nhất</a:t>
            </a:r>
            <a:r>
              <a:rPr lang="en-US" b="1">
                <a:latin typeface="Arial" pitchFamily="34" charset="0"/>
                <a:cs typeface="Arial" pitchFamily="34" charset="0"/>
              </a:rPr>
              <a:t>. D</a:t>
            </a:r>
            <a:r>
              <a:rPr lang="vi-VN" b="1">
                <a:latin typeface="Arial" pitchFamily="34" charset="0"/>
                <a:cs typeface="Arial" pitchFamily="34" charset="0"/>
              </a:rPr>
              <a:t>o đó mốt là </a:t>
            </a:r>
            <a:r>
              <a:rPr lang="vi-VN" b="1">
                <a:solidFill>
                  <a:schemeClr val="accent2">
                    <a:lumMod val="75000"/>
                  </a:schemeClr>
                </a:solidFill>
                <a:latin typeface="Arial" pitchFamily="34" charset="0"/>
                <a:cs typeface="Arial" pitchFamily="34" charset="0"/>
              </a:rPr>
              <a:t>7</a:t>
            </a:r>
          </a:p>
        </p:txBody>
      </p:sp>
      <p:sp>
        <p:nvSpPr>
          <p:cNvPr id="24" name="TextBox 23"/>
          <p:cNvSpPr txBox="1"/>
          <p:nvPr/>
        </p:nvSpPr>
        <p:spPr>
          <a:xfrm>
            <a:off x="338136" y="5634335"/>
            <a:ext cx="11839576" cy="461665"/>
          </a:xfrm>
          <a:prstGeom prst="rect">
            <a:avLst/>
          </a:prstGeom>
          <a:noFill/>
        </p:spPr>
        <p:txBody>
          <a:bodyPr wrap="square" rtlCol="0">
            <a:spAutoFit/>
          </a:bodyPr>
          <a:lstStyle/>
          <a:p>
            <a:r>
              <a:rPr lang="vi-VN" b="1">
                <a:latin typeface="Arial" pitchFamily="34" charset="0"/>
                <a:cs typeface="Arial" pitchFamily="34" charset="0"/>
              </a:rPr>
              <a:t>Từ số liệu của lớp </a:t>
            </a:r>
            <a:r>
              <a:rPr lang="en-US" b="1">
                <a:latin typeface="Arial" pitchFamily="34" charset="0"/>
                <a:cs typeface="Arial" pitchFamily="34" charset="0"/>
              </a:rPr>
              <a:t>B</a:t>
            </a:r>
            <a:r>
              <a:rPr lang="vi-VN" b="1">
                <a:latin typeface="Arial" pitchFamily="34" charset="0"/>
                <a:cs typeface="Arial" pitchFamily="34" charset="0"/>
              </a:rPr>
              <a:t>, điểm 7 xuất hiện nhiều nhất</a:t>
            </a:r>
            <a:r>
              <a:rPr lang="en-US" b="1">
                <a:latin typeface="Arial" pitchFamily="34" charset="0"/>
                <a:cs typeface="Arial" pitchFamily="34" charset="0"/>
              </a:rPr>
              <a:t>. D</a:t>
            </a:r>
            <a:r>
              <a:rPr lang="vi-VN" b="1">
                <a:latin typeface="Arial" pitchFamily="34" charset="0"/>
                <a:cs typeface="Arial" pitchFamily="34" charset="0"/>
              </a:rPr>
              <a:t>o đó mốt là </a:t>
            </a:r>
            <a:r>
              <a:rPr lang="vi-VN" b="1">
                <a:solidFill>
                  <a:schemeClr val="accent2">
                    <a:lumMod val="75000"/>
                  </a:schemeClr>
                </a:solidFill>
                <a:latin typeface="Arial" pitchFamily="34" charset="0"/>
                <a:cs typeface="Arial" pitchFamily="34" charset="0"/>
              </a:rPr>
              <a:t>7</a:t>
            </a:r>
          </a:p>
        </p:txBody>
      </p:sp>
      <p:sp>
        <p:nvSpPr>
          <p:cNvPr id="25" name="TextBox 24"/>
          <p:cNvSpPr txBox="1"/>
          <p:nvPr/>
        </p:nvSpPr>
        <p:spPr>
          <a:xfrm>
            <a:off x="338136" y="6019800"/>
            <a:ext cx="11839576" cy="830997"/>
          </a:xfrm>
          <a:prstGeom prst="rect">
            <a:avLst/>
          </a:prstGeom>
          <a:noFill/>
        </p:spPr>
        <p:txBody>
          <a:bodyPr wrap="square" rtlCol="0">
            <a:spAutoFit/>
          </a:bodyPr>
          <a:lstStyle/>
          <a:p>
            <a:r>
              <a:rPr lang="vi-VN" b="1">
                <a:latin typeface="Arial" pitchFamily="34" charset="0"/>
                <a:cs typeface="Arial" pitchFamily="34" charset="0"/>
              </a:rPr>
              <a:t>Ta thấy mốt của hai dãy số  liệu là bằng nhau nên nếu dùng mốt thì không thế so sánh được hiệu quả học tập của hai phương pháp này.</a:t>
            </a:r>
            <a:endParaRPr lang="vi-VN" b="1">
              <a:solidFill>
                <a:schemeClr val="accent2">
                  <a:lumMod val="75000"/>
                </a:schemeClr>
              </a:solidFill>
              <a:latin typeface="Arial" pitchFamily="34" charset="0"/>
              <a:cs typeface="Arial" pitchFamily="34" charset="0"/>
            </a:endParaRPr>
          </a:p>
        </p:txBody>
      </p:sp>
      <p:sp>
        <p:nvSpPr>
          <p:cNvPr id="26" name="TextBox 25"/>
          <p:cNvSpPr txBox="1"/>
          <p:nvPr/>
        </p:nvSpPr>
        <p:spPr>
          <a:xfrm>
            <a:off x="338136" y="4343400"/>
            <a:ext cx="11699876" cy="830997"/>
          </a:xfrm>
          <a:prstGeom prst="rect">
            <a:avLst/>
          </a:prstGeom>
          <a:noFill/>
        </p:spPr>
        <p:txBody>
          <a:bodyPr wrap="square" rtlCol="0">
            <a:spAutoFit/>
          </a:bodyPr>
          <a:lstStyle/>
          <a:p>
            <a:r>
              <a:rPr lang="vi-VN" b="1">
                <a:latin typeface="Arial" pitchFamily="34" charset="0"/>
                <a:cs typeface="Arial" pitchFamily="34" charset="0"/>
              </a:rPr>
              <a:t>Ta thấy số trung vị của hai dãy số  liệu là bằng nhau nên nếu dùng số trung </a:t>
            </a:r>
            <a:r>
              <a:rPr lang="en-US" b="1">
                <a:latin typeface="Arial" pitchFamily="34" charset="0"/>
                <a:cs typeface="Arial" pitchFamily="34" charset="0"/>
              </a:rPr>
              <a:t>vị </a:t>
            </a:r>
            <a:r>
              <a:rPr lang="vi-VN" b="1">
                <a:latin typeface="Arial" pitchFamily="34" charset="0"/>
                <a:cs typeface="Arial" pitchFamily="34" charset="0"/>
              </a:rPr>
              <a:t>thì không thế so sánh được hiệu quả học tập của hai phương pháp này.</a:t>
            </a:r>
            <a:endParaRPr lang="vi-VN"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9337620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8" grpId="0"/>
      <p:bldP spid="19" grpId="0"/>
      <p:bldP spid="20" grpId="0"/>
      <p:bldP spid="21" grpId="0"/>
      <p:bldP spid="22" grpId="0"/>
      <p:bldP spid="23"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40983" y="5638800"/>
            <a:ext cx="1746254" cy="1354444"/>
          </a:xfrm>
          <a:prstGeom prst="rect">
            <a:avLst/>
          </a:prstGeom>
        </p:spPr>
      </p:pic>
      <p:pic>
        <p:nvPicPr>
          <p:cNvPr id="6348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12" y="1219200"/>
            <a:ext cx="895032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9707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612" y="1923915"/>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le 34"/>
          <p:cNvSpPr/>
          <p:nvPr/>
        </p:nvSpPr>
        <p:spPr>
          <a:xfrm>
            <a:off x="2132012" y="95250"/>
            <a:ext cx="9906000" cy="1730871"/>
          </a:xfrm>
          <a:prstGeom prst="roundRect">
            <a:avLst>
              <a:gd name="adj" fmla="val 3662"/>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6" name="TextBox 35"/>
          <p:cNvSpPr txBox="1"/>
          <p:nvPr/>
        </p:nvSpPr>
        <p:spPr>
          <a:xfrm>
            <a:off x="2284413" y="133350"/>
            <a:ext cx="9753599" cy="1692771"/>
          </a:xfrm>
          <a:prstGeom prst="rect">
            <a:avLst/>
          </a:prstGeom>
          <a:noFill/>
        </p:spPr>
        <p:txBody>
          <a:bodyPr wrap="square" rtlCol="0">
            <a:spAutoFit/>
          </a:bodyPr>
          <a:lstStyle/>
          <a:p>
            <a:r>
              <a:rPr lang="vi-VN" sz="2600" b="1">
                <a:latin typeface="Arial" pitchFamily="34" charset="0"/>
                <a:cs typeface="Arial" pitchFamily="34" charset="0"/>
              </a:rPr>
              <a:t>Tìm số trung bình, trung vị, mốt và tứ phân vị của mỗi mẫu số liệu sau đây:</a:t>
            </a:r>
            <a:endParaRPr lang="en-US" sz="2600" b="1">
              <a:latin typeface="Arial" pitchFamily="34" charset="0"/>
              <a:cs typeface="Arial" pitchFamily="34" charset="0"/>
            </a:endParaRPr>
          </a:p>
          <a:p>
            <a:r>
              <a:rPr lang="vi-VN" sz="2600" b="1">
                <a:latin typeface="Arial" pitchFamily="34" charset="0"/>
                <a:cs typeface="Arial" pitchFamily="34" charset="0"/>
              </a:rPr>
              <a:t>a) Số điểm mà năm vận động viên bóng rổ ghi được trong một trận đấu</a:t>
            </a:r>
            <a:r>
              <a:rPr lang="en-US" sz="2600" b="1">
                <a:latin typeface="Arial" pitchFamily="34" charset="0"/>
                <a:cs typeface="Arial" pitchFamily="34" charset="0"/>
              </a:rPr>
              <a:t> </a:t>
            </a:r>
            <a:r>
              <a:rPr lang="vi-VN" sz="2600" b="1">
                <a:latin typeface="Arial" pitchFamily="34" charset="0"/>
                <a:cs typeface="Arial" pitchFamily="34" charset="0"/>
              </a:rPr>
              <a:t>:</a:t>
            </a:r>
            <a:r>
              <a:rPr lang="en-US" sz="2600" b="1">
                <a:latin typeface="Arial" pitchFamily="34" charset="0"/>
                <a:cs typeface="Arial" pitchFamily="34" charset="0"/>
              </a:rPr>
              <a:t>   </a:t>
            </a:r>
            <a:r>
              <a:rPr lang="en-US" sz="2600" b="1">
                <a:solidFill>
                  <a:schemeClr val="accent2">
                    <a:lumMod val="75000"/>
                  </a:schemeClr>
                </a:solidFill>
                <a:latin typeface="Arial" pitchFamily="34" charset="0"/>
                <a:cs typeface="Arial" pitchFamily="34" charset="0"/>
              </a:rPr>
              <a:t>9        8        15      8        20</a:t>
            </a:r>
          </a:p>
        </p:txBody>
      </p:sp>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 y="76200"/>
            <a:ext cx="20542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757235" y="533400"/>
            <a:ext cx="72385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a:t>
            </a:r>
          </a:p>
        </p:txBody>
      </p:sp>
      <p:pic>
        <p:nvPicPr>
          <p:cNvPr id="682109" name="Picture 125"/>
          <p:cNvPicPr>
            <a:picLocks noChangeAspect="1" noChangeArrowheads="1"/>
          </p:cNvPicPr>
          <p:nvPr/>
        </p:nvPicPr>
        <p:blipFill rotWithShape="1">
          <a:blip r:embed="rId5">
            <a:extLst>
              <a:ext uri="{28A0092B-C50C-407E-A947-70E740481C1C}">
                <a14:useLocalDpi xmlns:a14="http://schemas.microsoft.com/office/drawing/2010/main" val="0"/>
              </a:ext>
            </a:extLst>
          </a:blip>
          <a:srcRect l="13474" b="34431"/>
          <a:stretch/>
        </p:blipFill>
        <p:spPr bwMode="auto">
          <a:xfrm>
            <a:off x="531812" y="272460"/>
            <a:ext cx="13451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912812" y="2544784"/>
            <a:ext cx="3124200" cy="523220"/>
          </a:xfrm>
          <a:prstGeom prst="rect">
            <a:avLst/>
          </a:prstGeom>
          <a:noFill/>
        </p:spPr>
        <p:txBody>
          <a:bodyPr wrap="square" rtlCol="0">
            <a:spAutoFit/>
          </a:bodyPr>
          <a:lstStyle/>
          <a:p>
            <a:r>
              <a:rPr lang="en-US" sz="2800" b="1">
                <a:latin typeface="Arial" pitchFamily="34" charset="0"/>
                <a:cs typeface="Arial" pitchFamily="34" charset="0"/>
              </a:rPr>
              <a:t>a. Số trung bình:</a:t>
            </a:r>
            <a:endParaRPr lang="vi-VN" sz="2800" b="1">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663738088"/>
              </p:ext>
            </p:extLst>
          </p:nvPr>
        </p:nvGraphicFramePr>
        <p:xfrm>
          <a:off x="4144803" y="2477871"/>
          <a:ext cx="3092608" cy="843439"/>
        </p:xfrm>
        <a:graphic>
          <a:graphicData uri="http://schemas.openxmlformats.org/presentationml/2006/ole">
            <mc:AlternateContent xmlns:mc="http://schemas.openxmlformats.org/markup-compatibility/2006">
              <mc:Choice xmlns:v="urn:schemas-microsoft-com:vml" Requires="v">
                <p:oleObj name="Equation" r:id="rId6" imgW="1511280" imgH="393480" progId="Equation.DSMT4">
                  <p:embed/>
                </p:oleObj>
              </mc:Choice>
              <mc:Fallback>
                <p:oleObj name="Equation" r:id="rId6" imgW="1511280" imgH="393480" progId="Equation.DSMT4">
                  <p:embed/>
                  <p:pic>
                    <p:nvPicPr>
                      <p:cNvPr id="0" name=""/>
                      <p:cNvPicPr>
                        <a:picLocks noChangeAspect="1" noChangeArrowheads="1"/>
                      </p:cNvPicPr>
                      <p:nvPr/>
                    </p:nvPicPr>
                    <p:blipFill>
                      <a:blip r:embed="rId7"/>
                      <a:srcRect/>
                      <a:stretch>
                        <a:fillRect/>
                      </a:stretch>
                    </p:blipFill>
                    <p:spPr bwMode="auto">
                      <a:xfrm>
                        <a:off x="4144803" y="2477871"/>
                        <a:ext cx="3092608" cy="84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1311274" y="3392271"/>
            <a:ext cx="10040938" cy="523220"/>
          </a:xfrm>
          <a:prstGeom prst="rect">
            <a:avLst/>
          </a:prstGeom>
          <a:noFill/>
        </p:spPr>
        <p:txBody>
          <a:bodyPr wrap="square" rtlCol="0">
            <a:spAutoFit/>
          </a:bodyPr>
          <a:lstStyle/>
          <a:p>
            <a:r>
              <a:rPr lang="vi-VN" sz="2800" b="1">
                <a:latin typeface="Arial" pitchFamily="34" charset="0"/>
                <a:cs typeface="Arial" pitchFamily="34" charset="0"/>
              </a:rPr>
              <a:t>Mẫu số liệu sắp xếp theo thứ tự không giảm ta được:</a:t>
            </a:r>
          </a:p>
        </p:txBody>
      </p:sp>
      <p:sp>
        <p:nvSpPr>
          <p:cNvPr id="14" name="TextBox 13"/>
          <p:cNvSpPr txBox="1"/>
          <p:nvPr/>
        </p:nvSpPr>
        <p:spPr>
          <a:xfrm>
            <a:off x="4265612" y="3915491"/>
            <a:ext cx="3505200" cy="523220"/>
          </a:xfrm>
          <a:prstGeom prst="rect">
            <a:avLst/>
          </a:prstGeom>
          <a:noFill/>
        </p:spPr>
        <p:txBody>
          <a:bodyPr wrap="square" rtlCol="0">
            <a:spAutoFit/>
          </a:bodyPr>
          <a:lstStyle/>
          <a:p>
            <a:r>
              <a:rPr lang="en-US" sz="2800" b="1">
                <a:solidFill>
                  <a:schemeClr val="tx2">
                    <a:lumMod val="75000"/>
                  </a:schemeClr>
                </a:solidFill>
                <a:latin typeface="Arial" pitchFamily="34" charset="0"/>
                <a:cs typeface="Arial" pitchFamily="34" charset="0"/>
              </a:rPr>
              <a:t>8    8    9    15     20</a:t>
            </a:r>
            <a:endParaRPr lang="vi-VN" sz="2800" b="1">
              <a:solidFill>
                <a:schemeClr val="tx2">
                  <a:lumMod val="75000"/>
                </a:schemeClr>
              </a:solidFill>
              <a:latin typeface="Arial" pitchFamily="34" charset="0"/>
              <a:cs typeface="Arial" pitchFamily="34" charset="0"/>
            </a:endParaRPr>
          </a:p>
        </p:txBody>
      </p:sp>
      <p:sp>
        <p:nvSpPr>
          <p:cNvPr id="15" name="TextBox 14"/>
          <p:cNvSpPr txBox="1"/>
          <p:nvPr/>
        </p:nvSpPr>
        <p:spPr>
          <a:xfrm>
            <a:off x="785906" y="4457106"/>
            <a:ext cx="10515600" cy="954107"/>
          </a:xfrm>
          <a:prstGeom prst="rect">
            <a:avLst/>
          </a:prstGeom>
          <a:noFill/>
        </p:spPr>
        <p:txBody>
          <a:bodyPr wrap="square" rtlCol="0">
            <a:spAutoFit/>
          </a:bodyPr>
          <a:lstStyle/>
          <a:p>
            <a:pPr marL="457200" indent="-457200">
              <a:buFont typeface="Arial" pitchFamily="34" charset="0"/>
              <a:buChar char="•"/>
            </a:pPr>
            <a:r>
              <a:rPr lang="vi-VN" sz="2800" b="1">
                <a:latin typeface="Arial" pitchFamily="34" charset="0"/>
                <a:cs typeface="Arial" pitchFamily="34" charset="0"/>
              </a:rPr>
              <a:t>Vì dãy số liệu này có 5 số liệu nên số trung vị là số ở chính giữa</a:t>
            </a:r>
            <a:r>
              <a:rPr lang="en-US" sz="2800" b="1">
                <a:latin typeface="Arial" pitchFamily="34" charset="0"/>
                <a:cs typeface="Arial" pitchFamily="34" charset="0"/>
              </a:rPr>
              <a:t> </a:t>
            </a:r>
            <a:r>
              <a:rPr lang="vi-VN" sz="2800" b="1">
                <a:latin typeface="Arial" pitchFamily="34" charset="0"/>
                <a:cs typeface="Arial" pitchFamily="34" charset="0"/>
              </a:rPr>
              <a:t>: </a:t>
            </a:r>
            <a:r>
              <a:rPr lang="vi-VN" sz="2800" b="1">
                <a:solidFill>
                  <a:srgbClr val="C00000"/>
                </a:solidFill>
                <a:latin typeface="Arial" pitchFamily="34" charset="0"/>
                <a:cs typeface="Arial" pitchFamily="34" charset="0"/>
              </a:rPr>
              <a:t>9</a:t>
            </a:r>
          </a:p>
        </p:txBody>
      </p:sp>
      <p:sp>
        <p:nvSpPr>
          <p:cNvPr id="16" name="TextBox 15"/>
          <p:cNvSpPr txBox="1"/>
          <p:nvPr/>
        </p:nvSpPr>
        <p:spPr>
          <a:xfrm>
            <a:off x="785906" y="5420380"/>
            <a:ext cx="11252106" cy="523220"/>
          </a:xfrm>
          <a:prstGeom prst="rect">
            <a:avLst/>
          </a:prstGeom>
          <a:noFill/>
        </p:spPr>
        <p:txBody>
          <a:bodyPr wrap="square" rtlCol="0">
            <a:spAutoFit/>
          </a:bodyPr>
          <a:lstStyle/>
          <a:p>
            <a:pPr marL="457200" indent="-457200">
              <a:buFont typeface="Arial" pitchFamily="34" charset="0"/>
              <a:buChar char="•"/>
            </a:pPr>
            <a:r>
              <a:rPr lang="vi-VN" sz="2800" b="1">
                <a:latin typeface="Arial" pitchFamily="34" charset="0"/>
                <a:cs typeface="Arial" pitchFamily="34" charset="0"/>
              </a:rPr>
              <a:t>Số liệu xuất hiện nhiều nhất là 8 nên mốt của dãy số liệu là: </a:t>
            </a:r>
            <a:r>
              <a:rPr lang="vi-VN" sz="2800" b="1">
                <a:solidFill>
                  <a:srgbClr val="C00000"/>
                </a:solidFill>
                <a:latin typeface="Arial" pitchFamily="34" charset="0"/>
                <a:cs typeface="Arial" pitchFamily="34" charset="0"/>
              </a:rPr>
              <a:t>8</a:t>
            </a:r>
          </a:p>
        </p:txBody>
      </p:sp>
    </p:spTree>
    <p:extLst>
      <p:ext uri="{BB962C8B-B14F-4D97-AF65-F5344CB8AC3E}">
        <p14:creationId xmlns:p14="http://schemas.microsoft.com/office/powerpoint/2010/main" val="30183265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500"/>
                                        <p:tgtEl>
                                          <p:spTgt spid="5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3" grpId="0"/>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503" y="2076355"/>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le 34"/>
          <p:cNvSpPr/>
          <p:nvPr/>
        </p:nvSpPr>
        <p:spPr>
          <a:xfrm>
            <a:off x="2132012" y="114300"/>
            <a:ext cx="9906000" cy="1828800"/>
          </a:xfrm>
          <a:prstGeom prst="roundRect">
            <a:avLst>
              <a:gd name="adj" fmla="val 3662"/>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6" name="TextBox 35"/>
          <p:cNvSpPr txBox="1"/>
          <p:nvPr/>
        </p:nvSpPr>
        <p:spPr>
          <a:xfrm>
            <a:off x="2284413" y="152400"/>
            <a:ext cx="9753599" cy="1692771"/>
          </a:xfrm>
          <a:prstGeom prst="rect">
            <a:avLst/>
          </a:prstGeom>
          <a:noFill/>
        </p:spPr>
        <p:txBody>
          <a:bodyPr wrap="square" rtlCol="0">
            <a:spAutoFit/>
          </a:bodyPr>
          <a:lstStyle/>
          <a:p>
            <a:r>
              <a:rPr lang="vi-VN" sz="2600" b="1">
                <a:latin typeface="Arial" pitchFamily="34" charset="0"/>
                <a:cs typeface="Arial" pitchFamily="34" charset="0"/>
              </a:rPr>
              <a:t>Tìm số trung bình, trung vị, mốt và tứ phân vị của mỗi mẫu số liệu sau đây:</a:t>
            </a:r>
            <a:endParaRPr lang="en-US" sz="2600" b="1">
              <a:latin typeface="Arial" pitchFamily="34" charset="0"/>
              <a:cs typeface="Arial" pitchFamily="34" charset="0"/>
            </a:endParaRPr>
          </a:p>
          <a:p>
            <a:r>
              <a:rPr lang="vi-VN" sz="2600" b="1">
                <a:latin typeface="Arial" pitchFamily="34" charset="0"/>
                <a:cs typeface="Arial" pitchFamily="34" charset="0"/>
              </a:rPr>
              <a:t>b) Giá của một số loại giày (đơn vị nghìn đồng):</a:t>
            </a:r>
            <a:endParaRPr lang="en-US" sz="2600" b="1">
              <a:latin typeface="Arial" pitchFamily="34" charset="0"/>
              <a:cs typeface="Arial" pitchFamily="34" charset="0"/>
            </a:endParaRPr>
          </a:p>
          <a:p>
            <a:r>
              <a:rPr lang="en-US" sz="2600" b="1">
                <a:latin typeface="Arial" pitchFamily="34" charset="0"/>
                <a:cs typeface="Arial" pitchFamily="34" charset="0"/>
              </a:rPr>
              <a:t>       </a:t>
            </a:r>
            <a:r>
              <a:rPr lang="en-US" sz="2600" b="1">
                <a:solidFill>
                  <a:schemeClr val="accent2">
                    <a:lumMod val="75000"/>
                  </a:schemeClr>
                </a:solidFill>
                <a:latin typeface="Arial" pitchFamily="34" charset="0"/>
                <a:cs typeface="Arial" pitchFamily="34" charset="0"/>
              </a:rPr>
              <a:t>350    300    650    300    450    500    300    250</a:t>
            </a:r>
          </a:p>
        </p:txBody>
      </p:sp>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 y="76200"/>
            <a:ext cx="20542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757235" y="533400"/>
            <a:ext cx="72385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a:t>
            </a:r>
          </a:p>
        </p:txBody>
      </p:sp>
      <p:pic>
        <p:nvPicPr>
          <p:cNvPr id="682109" name="Picture 125"/>
          <p:cNvPicPr>
            <a:picLocks noChangeAspect="1" noChangeArrowheads="1"/>
          </p:cNvPicPr>
          <p:nvPr/>
        </p:nvPicPr>
        <p:blipFill rotWithShape="1">
          <a:blip r:embed="rId5">
            <a:extLst>
              <a:ext uri="{28A0092B-C50C-407E-A947-70E740481C1C}">
                <a14:useLocalDpi xmlns:a14="http://schemas.microsoft.com/office/drawing/2010/main" val="0"/>
              </a:ext>
            </a:extLst>
          </a:blip>
          <a:srcRect l="13474" b="34431"/>
          <a:stretch/>
        </p:blipFill>
        <p:spPr bwMode="auto">
          <a:xfrm>
            <a:off x="531812" y="272460"/>
            <a:ext cx="13451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12812" y="2625775"/>
            <a:ext cx="3124200" cy="523220"/>
          </a:xfrm>
          <a:prstGeom prst="rect">
            <a:avLst/>
          </a:prstGeom>
          <a:noFill/>
        </p:spPr>
        <p:txBody>
          <a:bodyPr wrap="square" rtlCol="0">
            <a:spAutoFit/>
          </a:bodyPr>
          <a:lstStyle/>
          <a:p>
            <a:r>
              <a:rPr lang="en-US" sz="2800" b="1">
                <a:latin typeface="Arial" pitchFamily="34" charset="0"/>
                <a:cs typeface="Arial" pitchFamily="34" charset="0"/>
              </a:rPr>
              <a:t>b. Số trung bình:</a:t>
            </a:r>
            <a:endParaRPr lang="vi-VN" sz="2800" b="1">
              <a:latin typeface="Arial" pitchFamily="34" charset="0"/>
              <a:cs typeface="Arial" pitchFamily="34"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2563944686"/>
              </p:ext>
            </p:extLst>
          </p:nvPr>
        </p:nvGraphicFramePr>
        <p:xfrm>
          <a:off x="4103781" y="2586038"/>
          <a:ext cx="7197725" cy="842962"/>
        </p:xfrm>
        <a:graphic>
          <a:graphicData uri="http://schemas.openxmlformats.org/presentationml/2006/ole">
            <mc:AlternateContent xmlns:mc="http://schemas.openxmlformats.org/markup-compatibility/2006">
              <mc:Choice xmlns:v="urn:schemas-microsoft-com:vml" Requires="v">
                <p:oleObj name="Equation" r:id="rId6" imgW="3517560" imgH="393480" progId="Equation.DSMT4">
                  <p:embed/>
                </p:oleObj>
              </mc:Choice>
              <mc:Fallback>
                <p:oleObj name="Equation" r:id="rId6" imgW="3517560" imgH="393480" progId="Equation.DSMT4">
                  <p:embed/>
                  <p:pic>
                    <p:nvPicPr>
                      <p:cNvPr id="0" name=""/>
                      <p:cNvPicPr>
                        <a:picLocks noChangeAspect="1" noChangeArrowheads="1"/>
                      </p:cNvPicPr>
                      <p:nvPr/>
                    </p:nvPicPr>
                    <p:blipFill>
                      <a:blip r:embed="rId7"/>
                      <a:srcRect/>
                      <a:stretch>
                        <a:fillRect/>
                      </a:stretch>
                    </p:blipFill>
                    <p:spPr bwMode="auto">
                      <a:xfrm>
                        <a:off x="4103781" y="2586038"/>
                        <a:ext cx="719772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28"/>
          <p:cNvSpPr txBox="1"/>
          <p:nvPr/>
        </p:nvSpPr>
        <p:spPr>
          <a:xfrm>
            <a:off x="1311274" y="3352800"/>
            <a:ext cx="10040938" cy="523220"/>
          </a:xfrm>
          <a:prstGeom prst="rect">
            <a:avLst/>
          </a:prstGeom>
          <a:noFill/>
        </p:spPr>
        <p:txBody>
          <a:bodyPr wrap="square" rtlCol="0">
            <a:spAutoFit/>
          </a:bodyPr>
          <a:lstStyle/>
          <a:p>
            <a:r>
              <a:rPr lang="vi-VN" sz="2800" b="1">
                <a:latin typeface="Arial" pitchFamily="34" charset="0"/>
                <a:cs typeface="Arial" pitchFamily="34" charset="0"/>
              </a:rPr>
              <a:t>Mẫu số liệu sắp xếp theo thứ tự không giảm ta được:</a:t>
            </a:r>
          </a:p>
        </p:txBody>
      </p:sp>
      <p:sp>
        <p:nvSpPr>
          <p:cNvPr id="30" name="TextBox 29"/>
          <p:cNvSpPr txBox="1"/>
          <p:nvPr/>
        </p:nvSpPr>
        <p:spPr>
          <a:xfrm>
            <a:off x="2055812" y="3876020"/>
            <a:ext cx="8762999" cy="523220"/>
          </a:xfrm>
          <a:prstGeom prst="rect">
            <a:avLst/>
          </a:prstGeom>
          <a:noFill/>
        </p:spPr>
        <p:txBody>
          <a:bodyPr wrap="square" rtlCol="0">
            <a:spAutoFit/>
          </a:bodyPr>
          <a:lstStyle/>
          <a:p>
            <a:r>
              <a:rPr lang="en-US" sz="2800" b="1">
                <a:solidFill>
                  <a:schemeClr val="tx2">
                    <a:lumMod val="75000"/>
                  </a:schemeClr>
                </a:solidFill>
                <a:latin typeface="Arial" pitchFamily="34" charset="0"/>
                <a:cs typeface="Arial" pitchFamily="34" charset="0"/>
              </a:rPr>
              <a:t>250    300    300    300    350    450    500    650</a:t>
            </a:r>
            <a:endParaRPr lang="vi-VN" sz="2800" b="1">
              <a:solidFill>
                <a:schemeClr val="tx2">
                  <a:lumMod val="75000"/>
                </a:schemeClr>
              </a:solidFill>
              <a:latin typeface="Arial" pitchFamily="34" charset="0"/>
              <a:cs typeface="Arial" pitchFamily="34" charset="0"/>
            </a:endParaRPr>
          </a:p>
        </p:txBody>
      </p:sp>
      <p:sp>
        <p:nvSpPr>
          <p:cNvPr id="32" name="TextBox 31"/>
          <p:cNvSpPr txBox="1"/>
          <p:nvPr/>
        </p:nvSpPr>
        <p:spPr>
          <a:xfrm>
            <a:off x="785906" y="4457106"/>
            <a:ext cx="10515600" cy="954107"/>
          </a:xfrm>
          <a:prstGeom prst="rect">
            <a:avLst/>
          </a:prstGeom>
          <a:noFill/>
        </p:spPr>
        <p:txBody>
          <a:bodyPr wrap="square" rtlCol="0">
            <a:spAutoFit/>
          </a:bodyPr>
          <a:lstStyle/>
          <a:p>
            <a:pPr marL="457200" indent="-457200">
              <a:buFont typeface="Arial" pitchFamily="34" charset="0"/>
              <a:buChar char="•"/>
            </a:pPr>
            <a:r>
              <a:rPr lang="vi-VN" sz="2800" b="1">
                <a:latin typeface="Arial" pitchFamily="34" charset="0"/>
                <a:cs typeface="Arial" pitchFamily="34" charset="0"/>
              </a:rPr>
              <a:t>Vì dãy số liệu này có 8 số liệu nên số trung vị là số trung bình cộng của hai giá trị ở chính giữa: (300 + 350):2 = </a:t>
            </a:r>
            <a:r>
              <a:rPr lang="vi-VN" sz="2800" b="1">
                <a:solidFill>
                  <a:srgbClr val="C00000"/>
                </a:solidFill>
                <a:latin typeface="Arial" pitchFamily="34" charset="0"/>
                <a:cs typeface="Arial" pitchFamily="34" charset="0"/>
              </a:rPr>
              <a:t>325</a:t>
            </a:r>
          </a:p>
        </p:txBody>
      </p:sp>
      <p:sp>
        <p:nvSpPr>
          <p:cNvPr id="34" name="TextBox 33"/>
          <p:cNvSpPr txBox="1"/>
          <p:nvPr/>
        </p:nvSpPr>
        <p:spPr>
          <a:xfrm>
            <a:off x="785906" y="5420380"/>
            <a:ext cx="11252106" cy="954107"/>
          </a:xfrm>
          <a:prstGeom prst="rect">
            <a:avLst/>
          </a:prstGeom>
          <a:noFill/>
        </p:spPr>
        <p:txBody>
          <a:bodyPr wrap="square" rtlCol="0">
            <a:spAutoFit/>
          </a:bodyPr>
          <a:lstStyle/>
          <a:p>
            <a:pPr marL="457200" indent="-457200">
              <a:buFont typeface="Arial" pitchFamily="34" charset="0"/>
              <a:buChar char="•"/>
            </a:pPr>
            <a:r>
              <a:rPr lang="vi-VN" sz="2800" b="1">
                <a:latin typeface="Arial" pitchFamily="34" charset="0"/>
                <a:cs typeface="Arial" pitchFamily="34" charset="0"/>
              </a:rPr>
              <a:t>Số liệu xuất hiện nhiều nhất là 300 nên mốt của dãy số liệu là: </a:t>
            </a:r>
            <a:r>
              <a:rPr lang="vi-VN" sz="2800" b="1">
                <a:solidFill>
                  <a:srgbClr val="C00000"/>
                </a:solidFill>
                <a:latin typeface="Arial" pitchFamily="34" charset="0"/>
                <a:cs typeface="Arial" pitchFamily="34" charset="0"/>
              </a:rPr>
              <a:t>300</a:t>
            </a:r>
            <a:r>
              <a:rPr lang="vi-VN" sz="2800" b="1">
                <a:latin typeface="Arial" pitchFamily="34" charset="0"/>
                <a:cs typeface="Arial" pitchFamily="34" charset="0"/>
              </a:rPr>
              <a:t>.</a:t>
            </a:r>
            <a:endParaRPr lang="vi-VN" sz="28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182989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2"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059" y="2095418"/>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le 34"/>
          <p:cNvSpPr/>
          <p:nvPr/>
        </p:nvSpPr>
        <p:spPr>
          <a:xfrm>
            <a:off x="2132012" y="114300"/>
            <a:ext cx="9906000" cy="1828800"/>
          </a:xfrm>
          <a:prstGeom prst="roundRect">
            <a:avLst>
              <a:gd name="adj" fmla="val 3662"/>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6" name="TextBox 35"/>
          <p:cNvSpPr txBox="1"/>
          <p:nvPr/>
        </p:nvSpPr>
        <p:spPr>
          <a:xfrm>
            <a:off x="2284413" y="152400"/>
            <a:ext cx="9753599" cy="1692771"/>
          </a:xfrm>
          <a:prstGeom prst="rect">
            <a:avLst/>
          </a:prstGeom>
          <a:noFill/>
        </p:spPr>
        <p:txBody>
          <a:bodyPr wrap="square" rtlCol="0">
            <a:spAutoFit/>
          </a:bodyPr>
          <a:lstStyle/>
          <a:p>
            <a:r>
              <a:rPr lang="vi-VN" sz="2600" b="1">
                <a:latin typeface="Arial" pitchFamily="34" charset="0"/>
                <a:cs typeface="Arial" pitchFamily="34" charset="0"/>
              </a:rPr>
              <a:t>Tìm số trung bình, trung vị, mốt và tứ phân vị của mỗi mẫu số liệu sau đây:</a:t>
            </a:r>
            <a:endParaRPr lang="en-US" sz="2600" b="1">
              <a:latin typeface="Arial" pitchFamily="34" charset="0"/>
              <a:cs typeface="Arial" pitchFamily="34" charset="0"/>
            </a:endParaRPr>
          </a:p>
          <a:p>
            <a:r>
              <a:rPr lang="vi-VN" sz="2600" b="1">
                <a:latin typeface="Arial" pitchFamily="34" charset="0"/>
                <a:cs typeface="Arial" pitchFamily="34" charset="0"/>
              </a:rPr>
              <a:t>c) Số kênh được chiếu của một số hãng truyền hình cáp:</a:t>
            </a:r>
            <a:endParaRPr lang="en-US" sz="2600" b="1">
              <a:latin typeface="Arial" pitchFamily="34" charset="0"/>
              <a:cs typeface="Arial" pitchFamily="34" charset="0"/>
            </a:endParaRPr>
          </a:p>
          <a:p>
            <a:r>
              <a:rPr lang="en-US" sz="2600" b="1">
                <a:latin typeface="Arial" pitchFamily="34" charset="0"/>
                <a:cs typeface="Arial" pitchFamily="34" charset="0"/>
              </a:rPr>
              <a:t>       </a:t>
            </a:r>
            <a:r>
              <a:rPr lang="en-US" sz="2600" b="1">
                <a:solidFill>
                  <a:schemeClr val="accent2">
                    <a:lumMod val="75000"/>
                  </a:schemeClr>
                </a:solidFill>
                <a:latin typeface="Arial" pitchFamily="34" charset="0"/>
                <a:cs typeface="Arial" pitchFamily="34" charset="0"/>
              </a:rPr>
              <a:t>36      38      33      34      32      30      34      35</a:t>
            </a:r>
          </a:p>
        </p:txBody>
      </p:sp>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 y="76200"/>
            <a:ext cx="20542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757235" y="533400"/>
            <a:ext cx="72385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a:t>
            </a:r>
          </a:p>
        </p:txBody>
      </p:sp>
      <p:pic>
        <p:nvPicPr>
          <p:cNvPr id="682109" name="Picture 125"/>
          <p:cNvPicPr>
            <a:picLocks noChangeAspect="1" noChangeArrowheads="1"/>
          </p:cNvPicPr>
          <p:nvPr/>
        </p:nvPicPr>
        <p:blipFill rotWithShape="1">
          <a:blip r:embed="rId5">
            <a:extLst>
              <a:ext uri="{28A0092B-C50C-407E-A947-70E740481C1C}">
                <a14:useLocalDpi xmlns:a14="http://schemas.microsoft.com/office/drawing/2010/main" val="0"/>
              </a:ext>
            </a:extLst>
          </a:blip>
          <a:srcRect l="13474" b="34431"/>
          <a:stretch/>
        </p:blipFill>
        <p:spPr bwMode="auto">
          <a:xfrm>
            <a:off x="531812" y="272460"/>
            <a:ext cx="13451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82518" y="2778175"/>
            <a:ext cx="3124200" cy="523220"/>
          </a:xfrm>
          <a:prstGeom prst="rect">
            <a:avLst/>
          </a:prstGeom>
          <a:noFill/>
        </p:spPr>
        <p:txBody>
          <a:bodyPr wrap="square" rtlCol="0">
            <a:spAutoFit/>
          </a:bodyPr>
          <a:lstStyle/>
          <a:p>
            <a:r>
              <a:rPr lang="en-US" sz="2800" b="1">
                <a:latin typeface="Arial" pitchFamily="34" charset="0"/>
                <a:cs typeface="Arial" pitchFamily="34" charset="0"/>
              </a:rPr>
              <a:t>b. Số trung bình:</a:t>
            </a:r>
            <a:endParaRPr lang="vi-VN" sz="2800" b="1">
              <a:latin typeface="Arial" pitchFamily="34" charset="0"/>
              <a:cs typeface="Arial" pitchFamily="34"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2157586013"/>
              </p:ext>
            </p:extLst>
          </p:nvPr>
        </p:nvGraphicFramePr>
        <p:xfrm>
          <a:off x="3724180" y="2662238"/>
          <a:ext cx="5483225" cy="842962"/>
        </p:xfrm>
        <a:graphic>
          <a:graphicData uri="http://schemas.openxmlformats.org/presentationml/2006/ole">
            <mc:AlternateContent xmlns:mc="http://schemas.openxmlformats.org/markup-compatibility/2006">
              <mc:Choice xmlns:v="urn:schemas-microsoft-com:vml" Requires="v">
                <p:oleObj name="Equation" r:id="rId6" imgW="2679480" imgH="393480" progId="Equation.DSMT4">
                  <p:embed/>
                </p:oleObj>
              </mc:Choice>
              <mc:Fallback>
                <p:oleObj name="Equation" r:id="rId6" imgW="2679480" imgH="393480" progId="Equation.DSMT4">
                  <p:embed/>
                  <p:pic>
                    <p:nvPicPr>
                      <p:cNvPr id="0" name=""/>
                      <p:cNvPicPr>
                        <a:picLocks noChangeAspect="1" noChangeArrowheads="1"/>
                      </p:cNvPicPr>
                      <p:nvPr/>
                    </p:nvPicPr>
                    <p:blipFill>
                      <a:blip r:embed="rId7"/>
                      <a:srcRect/>
                      <a:stretch>
                        <a:fillRect/>
                      </a:stretch>
                    </p:blipFill>
                    <p:spPr bwMode="auto">
                      <a:xfrm>
                        <a:off x="3724180" y="2662238"/>
                        <a:ext cx="548322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28"/>
          <p:cNvSpPr txBox="1"/>
          <p:nvPr/>
        </p:nvSpPr>
        <p:spPr>
          <a:xfrm>
            <a:off x="980980" y="3505200"/>
            <a:ext cx="10040938" cy="523220"/>
          </a:xfrm>
          <a:prstGeom prst="rect">
            <a:avLst/>
          </a:prstGeom>
          <a:noFill/>
        </p:spPr>
        <p:txBody>
          <a:bodyPr wrap="square" rtlCol="0">
            <a:spAutoFit/>
          </a:bodyPr>
          <a:lstStyle/>
          <a:p>
            <a:r>
              <a:rPr lang="vi-VN" sz="2800" b="1">
                <a:latin typeface="Arial" pitchFamily="34" charset="0"/>
                <a:cs typeface="Arial" pitchFamily="34" charset="0"/>
              </a:rPr>
              <a:t>Mẫu số liệu sắp xếp theo thứ tự không giảm ta được:</a:t>
            </a:r>
          </a:p>
        </p:txBody>
      </p:sp>
      <p:sp>
        <p:nvSpPr>
          <p:cNvPr id="30" name="TextBox 29"/>
          <p:cNvSpPr txBox="1"/>
          <p:nvPr/>
        </p:nvSpPr>
        <p:spPr>
          <a:xfrm>
            <a:off x="2716118" y="4028420"/>
            <a:ext cx="7772399" cy="523220"/>
          </a:xfrm>
          <a:prstGeom prst="rect">
            <a:avLst/>
          </a:prstGeom>
          <a:noFill/>
        </p:spPr>
        <p:txBody>
          <a:bodyPr wrap="square" rtlCol="0">
            <a:spAutoFit/>
          </a:bodyPr>
          <a:lstStyle/>
          <a:p>
            <a:r>
              <a:rPr lang="en-US" sz="2800" b="1">
                <a:solidFill>
                  <a:schemeClr val="tx2">
                    <a:lumMod val="75000"/>
                  </a:schemeClr>
                </a:solidFill>
                <a:latin typeface="Arial" pitchFamily="34" charset="0"/>
                <a:cs typeface="Arial" pitchFamily="34" charset="0"/>
              </a:rPr>
              <a:t>30    32    33    34    34    35    36    38</a:t>
            </a:r>
            <a:endParaRPr lang="vi-VN" sz="2800" b="1">
              <a:solidFill>
                <a:schemeClr val="tx2">
                  <a:lumMod val="75000"/>
                </a:schemeClr>
              </a:solidFill>
              <a:latin typeface="Arial" pitchFamily="34" charset="0"/>
              <a:cs typeface="Arial" pitchFamily="34" charset="0"/>
            </a:endParaRPr>
          </a:p>
        </p:txBody>
      </p:sp>
      <p:sp>
        <p:nvSpPr>
          <p:cNvPr id="32" name="TextBox 31"/>
          <p:cNvSpPr txBox="1"/>
          <p:nvPr/>
        </p:nvSpPr>
        <p:spPr>
          <a:xfrm>
            <a:off x="455612" y="4609506"/>
            <a:ext cx="10515600" cy="954107"/>
          </a:xfrm>
          <a:prstGeom prst="rect">
            <a:avLst/>
          </a:prstGeom>
          <a:noFill/>
        </p:spPr>
        <p:txBody>
          <a:bodyPr wrap="square" rtlCol="0">
            <a:spAutoFit/>
          </a:bodyPr>
          <a:lstStyle/>
          <a:p>
            <a:pPr marL="457200" indent="-457200">
              <a:buFont typeface="Arial" pitchFamily="34" charset="0"/>
              <a:buChar char="•"/>
            </a:pPr>
            <a:r>
              <a:rPr lang="vi-VN" sz="2800" b="1">
                <a:latin typeface="Arial" pitchFamily="34" charset="0"/>
                <a:cs typeface="Arial" pitchFamily="34" charset="0"/>
              </a:rPr>
              <a:t>Vì dãy số liệu này có 8 số liệu nên số trung vị là số trung bình cộng của hai giá trị ở chính giữa: (34 + 34):2 = </a:t>
            </a:r>
            <a:r>
              <a:rPr lang="vi-VN" sz="2800" b="1">
                <a:solidFill>
                  <a:srgbClr val="C00000"/>
                </a:solidFill>
                <a:latin typeface="Arial" pitchFamily="34" charset="0"/>
                <a:cs typeface="Arial" pitchFamily="34" charset="0"/>
              </a:rPr>
              <a:t>34</a:t>
            </a:r>
            <a:r>
              <a:rPr lang="en-US" sz="2800" b="1">
                <a:solidFill>
                  <a:srgbClr val="C00000"/>
                </a:solidFill>
                <a:latin typeface="Arial" pitchFamily="34" charset="0"/>
                <a:cs typeface="Arial" pitchFamily="34" charset="0"/>
              </a:rPr>
              <a:t> </a:t>
            </a:r>
            <a:endParaRPr lang="vi-VN" sz="2800" b="1">
              <a:solidFill>
                <a:srgbClr val="C00000"/>
              </a:solidFill>
              <a:latin typeface="Arial" pitchFamily="34" charset="0"/>
              <a:cs typeface="Arial" pitchFamily="34" charset="0"/>
            </a:endParaRPr>
          </a:p>
        </p:txBody>
      </p:sp>
      <p:sp>
        <p:nvSpPr>
          <p:cNvPr id="34" name="TextBox 33"/>
          <p:cNvSpPr txBox="1"/>
          <p:nvPr/>
        </p:nvSpPr>
        <p:spPr>
          <a:xfrm>
            <a:off x="455612" y="5572780"/>
            <a:ext cx="11556906" cy="523220"/>
          </a:xfrm>
          <a:prstGeom prst="rect">
            <a:avLst/>
          </a:prstGeom>
          <a:noFill/>
        </p:spPr>
        <p:txBody>
          <a:bodyPr wrap="square" rtlCol="0">
            <a:spAutoFit/>
          </a:bodyPr>
          <a:lstStyle/>
          <a:p>
            <a:pPr marL="457200" indent="-457200">
              <a:buFont typeface="Arial" pitchFamily="34" charset="0"/>
              <a:buChar char="•"/>
            </a:pPr>
            <a:r>
              <a:rPr lang="vi-VN" sz="2800" b="1">
                <a:latin typeface="Arial" pitchFamily="34" charset="0"/>
                <a:cs typeface="Arial" pitchFamily="34" charset="0"/>
              </a:rPr>
              <a:t>Số liệu xuất hiện nhiều nhất là 34 nên mốt của dãy số liệu là: </a:t>
            </a:r>
            <a:r>
              <a:rPr lang="vi-VN" sz="2800" b="1">
                <a:solidFill>
                  <a:srgbClr val="C00000"/>
                </a:solidFill>
                <a:latin typeface="Arial" pitchFamily="34" charset="0"/>
                <a:cs typeface="Arial" pitchFamily="34" charset="0"/>
              </a:rPr>
              <a:t>34</a:t>
            </a:r>
          </a:p>
        </p:txBody>
      </p:sp>
    </p:spTree>
    <p:extLst>
      <p:ext uri="{BB962C8B-B14F-4D97-AF65-F5344CB8AC3E}">
        <p14:creationId xmlns:p14="http://schemas.microsoft.com/office/powerpoint/2010/main" val="26509398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2"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647"/>
            <a:ext cx="12188824" cy="832903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22030" y="3232920"/>
            <a:ext cx="8072496" cy="36495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665412"/>
            <a:ext cx="11884104" cy="10766795"/>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74603" y="3006986"/>
            <a:ext cx="2640912"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A.</a:t>
            </a:r>
            <a:r>
              <a:rPr lang="vi-VN" sz="3199" dirty="0">
                <a:solidFill>
                  <a:srgbClr val="0033CC"/>
                </a:solidFill>
              </a:rPr>
              <a:t> </a:t>
            </a:r>
            <a:r>
              <a:rPr lang="vi-VN" sz="2800" dirty="0">
                <a:solidFill>
                  <a:srgbClr val="0033CC"/>
                </a:solidFill>
              </a:rPr>
              <a:t>152</a:t>
            </a:r>
            <a:endParaRPr lang="en-US" sz="3199" dirty="0">
              <a:solidFill>
                <a:srgbClr val="0033CC"/>
              </a:solidFill>
            </a:endParaRPr>
          </a:p>
        </p:txBody>
      </p:sp>
      <p:sp>
        <p:nvSpPr>
          <p:cNvPr id="25" name="Rounded Rectangle 24"/>
          <p:cNvSpPr/>
          <p:nvPr/>
        </p:nvSpPr>
        <p:spPr>
          <a:xfrm>
            <a:off x="3047207" y="3022706"/>
            <a:ext cx="2764982"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B.</a:t>
            </a:r>
            <a:r>
              <a:rPr lang="vi-VN" sz="3199" dirty="0">
                <a:solidFill>
                  <a:srgbClr val="0033CC"/>
                </a:solidFill>
              </a:rPr>
              <a:t> 0,1</a:t>
            </a:r>
            <a:endParaRPr lang="en-US" sz="3199" dirty="0">
              <a:solidFill>
                <a:srgbClr val="0033CC"/>
              </a:solidFill>
            </a:endParaRPr>
          </a:p>
        </p:txBody>
      </p:sp>
      <p:sp>
        <p:nvSpPr>
          <p:cNvPr id="26" name="Rounded Rectangle 25"/>
          <p:cNvSpPr/>
          <p:nvPr/>
        </p:nvSpPr>
        <p:spPr>
          <a:xfrm>
            <a:off x="9214649" y="3006986"/>
            <a:ext cx="2872602"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D.</a:t>
            </a:r>
            <a:r>
              <a:rPr lang="vi-VN" sz="3199" dirty="0">
                <a:solidFill>
                  <a:srgbClr val="0033CC"/>
                </a:solidFill>
              </a:rPr>
              <a:t> </a:t>
            </a:r>
            <a:r>
              <a:rPr lang="vi-VN" sz="2800" dirty="0">
                <a:solidFill>
                  <a:srgbClr val="0033CC"/>
                </a:solidFill>
              </a:rPr>
              <a:t>150</a:t>
            </a:r>
            <a:endParaRPr lang="en-US" sz="3199" dirty="0">
              <a:solidFill>
                <a:srgbClr val="0033CC"/>
              </a:solidFill>
            </a:endParaRPr>
          </a:p>
        </p:txBody>
      </p:sp>
      <p:sp>
        <p:nvSpPr>
          <p:cNvPr id="27" name="Rounded Rectangle 26"/>
          <p:cNvSpPr/>
          <p:nvPr/>
        </p:nvSpPr>
        <p:spPr>
          <a:xfrm>
            <a:off x="6094412" y="3022706"/>
            <a:ext cx="2742486"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C. </a:t>
            </a:r>
            <a:r>
              <a:rPr lang="vi-VN" sz="3199" dirty="0">
                <a:solidFill>
                  <a:srgbClr val="0033CC"/>
                </a:solidFill>
              </a:rPr>
              <a:t>0,2</a:t>
            </a:r>
            <a:endParaRPr lang="en-US" sz="2666" dirty="0">
              <a:solidFill>
                <a:srgbClr val="0033CC"/>
              </a:solidFill>
            </a:endParaRPr>
          </a:p>
        </p:txBody>
      </p:sp>
      <p:pic>
        <p:nvPicPr>
          <p:cNvPr id="29" name="Picture 11" descr="C:\Users\ADMIN\Desktop\Giai cuu dai duong 2\seashell-border-382756.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78206" y="66872"/>
            <a:ext cx="10312206" cy="274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77102" y="5219234"/>
            <a:ext cx="1814870" cy="1790234"/>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4560" y="3858270"/>
            <a:ext cx="812588" cy="812588"/>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012" y="737424"/>
            <a:ext cx="1048311" cy="116797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783854" y="178647"/>
            <a:ext cx="1009182" cy="499955"/>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2" dirty="0">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6" dirty="0" err="1">
                  <a:latin typeface="Arial" panose="020B0604020202020204" pitchFamily="34" charset="0"/>
                  <a:cs typeface="Arial" panose="020B0604020202020204" pitchFamily="34" charset="0"/>
                </a:rPr>
                <a:t>Bắt</a:t>
              </a:r>
              <a:r>
                <a:rPr lang="en-GB" sz="1466" dirty="0">
                  <a:latin typeface="Arial" panose="020B0604020202020204" pitchFamily="34" charset="0"/>
                  <a:cs typeface="Arial" panose="020B0604020202020204" pitchFamily="34" charset="0"/>
                </a:rPr>
                <a:t> </a:t>
              </a:r>
              <a:r>
                <a:rPr lang="en-GB" sz="1466" dirty="0" err="1">
                  <a:latin typeface="Arial" panose="020B0604020202020204" pitchFamily="34" charset="0"/>
                  <a:cs typeface="Arial" panose="020B0604020202020204" pitchFamily="34" charset="0"/>
                </a:rPr>
                <a:t>đầu</a:t>
              </a:r>
              <a:r>
                <a:rPr lang="en-GB" sz="1466" dirty="0">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080" y="961282"/>
            <a:ext cx="851751" cy="85175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3772A17-BB74-4A75-BA55-D622FE4D0639}"/>
              </a:ext>
            </a:extLst>
          </p:cNvPr>
          <p:cNvGrpSpPr/>
          <p:nvPr/>
        </p:nvGrpSpPr>
        <p:grpSpPr>
          <a:xfrm>
            <a:off x="1244005" y="945780"/>
            <a:ext cx="120294" cy="101744"/>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245799" y="1681987"/>
            <a:ext cx="120294" cy="101744"/>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641743" y="1336371"/>
            <a:ext cx="120294" cy="101744"/>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882295" y="1369613"/>
            <a:ext cx="120294" cy="101744"/>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sp>
        <p:nvSpPr>
          <p:cNvPr id="50" name="Oval 107"/>
          <p:cNvSpPr>
            <a:spLocks noChangeArrowheads="1"/>
          </p:cNvSpPr>
          <p:nvPr/>
        </p:nvSpPr>
        <p:spPr bwMode="auto">
          <a:xfrm>
            <a:off x="1258984" y="1332534"/>
            <a:ext cx="90368" cy="7656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1" name="Explosion 2 50"/>
          <p:cNvSpPr/>
          <p:nvPr/>
        </p:nvSpPr>
        <p:spPr>
          <a:xfrm>
            <a:off x="187647" y="4020960"/>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dirty="0">
                <a:solidFill>
                  <a:srgbClr val="0000FF"/>
                </a:solidFill>
              </a:rPr>
              <a:t>HẾT GIỜ</a:t>
            </a:r>
          </a:p>
        </p:txBody>
      </p:sp>
      <p:pic>
        <p:nvPicPr>
          <p:cNvPr id="2" name="Picture 1">
            <a:extLst>
              <a:ext uri="{FF2B5EF4-FFF2-40B4-BE49-F238E27FC236}">
                <a16:creationId xmlns:a16="http://schemas.microsoft.com/office/drawing/2014/main" id="{215755F1-0CD6-C274-4261-F2A4EFEADD21}"/>
              </a:ext>
            </a:extLst>
          </p:cNvPr>
          <p:cNvPicPr>
            <a:picLocks noChangeAspect="1"/>
          </p:cNvPicPr>
          <p:nvPr/>
        </p:nvPicPr>
        <p:blipFill>
          <a:blip r:embed="rId14"/>
          <a:stretch>
            <a:fillRect/>
          </a:stretch>
        </p:blipFill>
        <p:spPr>
          <a:xfrm>
            <a:off x="2812729" y="732922"/>
            <a:ext cx="8310883" cy="1476878"/>
          </a:xfrm>
          <a:prstGeom prst="rect">
            <a:avLst/>
          </a:prstGeom>
        </p:spPr>
      </p:pic>
      <p:pic>
        <p:nvPicPr>
          <p:cNvPr id="5" name="Picture 4">
            <a:extLst>
              <a:ext uri="{FF2B5EF4-FFF2-40B4-BE49-F238E27FC236}">
                <a16:creationId xmlns:a16="http://schemas.microsoft.com/office/drawing/2014/main" id="{2F0BCDA6-3DF8-CCBC-7182-D4907B8982E9}"/>
              </a:ext>
            </a:extLst>
          </p:cNvPr>
          <p:cNvPicPr>
            <a:picLocks noChangeAspect="1"/>
          </p:cNvPicPr>
          <p:nvPr/>
        </p:nvPicPr>
        <p:blipFill>
          <a:blip r:embed="rId15"/>
          <a:stretch>
            <a:fillRect/>
          </a:stretch>
        </p:blipFill>
        <p:spPr>
          <a:xfrm>
            <a:off x="3340389" y="4247999"/>
            <a:ext cx="7348926" cy="812982"/>
          </a:xfrm>
          <a:prstGeom prst="rect">
            <a:avLst/>
          </a:prstGeom>
        </p:spPr>
      </p:pic>
    </p:spTree>
    <p:extLst>
      <p:ext uri="{BB962C8B-B14F-4D97-AF65-F5344CB8AC3E}">
        <p14:creationId xmlns:p14="http://schemas.microsoft.com/office/powerpoint/2010/main" val="398545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2051"/>
                                        </p:tgtEl>
                                        <p:attrNameLst>
                                          <p:attrName>r</p:attrName>
                                        </p:attrNameLst>
                                      </p:cBhvr>
                                    </p:animRot>
                                    <p:animRot by="-240000">
                                      <p:cBhvr>
                                        <p:cTn id="7" dur="1000" fill="hold">
                                          <p:stCondLst>
                                            <p:cond delay="1000"/>
                                          </p:stCondLst>
                                        </p:cTn>
                                        <p:tgtEl>
                                          <p:spTgt spid="2051"/>
                                        </p:tgtEl>
                                        <p:attrNameLst>
                                          <p:attrName>r</p:attrName>
                                        </p:attrNameLst>
                                      </p:cBhvr>
                                    </p:animRot>
                                    <p:animRot by="240000">
                                      <p:cBhvr>
                                        <p:cTn id="8" dur="1000" fill="hold">
                                          <p:stCondLst>
                                            <p:cond delay="2000"/>
                                          </p:stCondLst>
                                        </p:cTn>
                                        <p:tgtEl>
                                          <p:spTgt spid="2051"/>
                                        </p:tgtEl>
                                        <p:attrNameLst>
                                          <p:attrName>r</p:attrName>
                                        </p:attrNameLst>
                                      </p:cBhvr>
                                    </p:animRot>
                                    <p:animRot by="-240000">
                                      <p:cBhvr>
                                        <p:cTn id="9" dur="1000" fill="hold">
                                          <p:stCondLst>
                                            <p:cond delay="3000"/>
                                          </p:stCondLst>
                                        </p:cTn>
                                        <p:tgtEl>
                                          <p:spTgt spid="2051"/>
                                        </p:tgtEl>
                                        <p:attrNameLst>
                                          <p:attrName>r</p:attrName>
                                        </p:attrNameLst>
                                      </p:cBhvr>
                                    </p:animRot>
                                    <p:animRot by="120000">
                                      <p:cBhvr>
                                        <p:cTn id="10" dur="1000" fill="hold">
                                          <p:stCondLst>
                                            <p:cond delay="4000"/>
                                          </p:stCondLst>
                                        </p:cTn>
                                        <p:tgtEl>
                                          <p:spTgt spid="20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4"/>
                    </p:tgtEl>
                  </p:cond>
                </p:stCondLst>
                <p:endSync evt="end" delay="0">
                  <p:rtn val="all"/>
                </p:endSync>
                <p:childTnLst>
                  <p:par>
                    <p:cTn id="41" fill="hold">
                      <p:stCondLst>
                        <p:cond delay="0"/>
                      </p:stCondLst>
                      <p:childTnLst>
                        <p:par>
                          <p:cTn id="42" fill="hold">
                            <p:stCondLst>
                              <p:cond delay="0"/>
                            </p:stCondLst>
                            <p:childTnLst>
                              <p:par>
                                <p:cTn id="43" presetID="42" presetClass="exit" presetSubtype="0" fill="hold" grpId="1" nodeType="clickEffect">
                                  <p:stCondLst>
                                    <p:cond delay="0"/>
                                  </p:stCondLst>
                                  <p:childTnLst>
                                    <p:animEffect transition="out" filter="fade">
                                      <p:cBhvr>
                                        <p:cTn id="44" dur="1000"/>
                                        <p:tgtEl>
                                          <p:spTgt spid="24"/>
                                        </p:tgtEl>
                                      </p:cBhvr>
                                    </p:animEffect>
                                    <p:anim calcmode="lin" valueType="num">
                                      <p:cBhvr>
                                        <p:cTn id="45" dur="1000"/>
                                        <p:tgtEl>
                                          <p:spTgt spid="24"/>
                                        </p:tgtEl>
                                        <p:attrNameLst>
                                          <p:attrName>ppt_x</p:attrName>
                                        </p:attrNameLst>
                                      </p:cBhvr>
                                      <p:tavLst>
                                        <p:tav tm="0">
                                          <p:val>
                                            <p:strVal val="ppt_x"/>
                                          </p:val>
                                        </p:tav>
                                        <p:tav tm="100000">
                                          <p:val>
                                            <p:strVal val="ppt_x"/>
                                          </p:val>
                                        </p:tav>
                                      </p:tavLst>
                                    </p:anim>
                                    <p:anim calcmode="lin" valueType="num">
                                      <p:cBhvr>
                                        <p:cTn id="46" dur="1000"/>
                                        <p:tgtEl>
                                          <p:spTgt spid="24"/>
                                        </p:tgtEl>
                                        <p:attrNameLst>
                                          <p:attrName>ppt_y</p:attrName>
                                        </p:attrNameLst>
                                      </p:cBhvr>
                                      <p:tavLst>
                                        <p:tav tm="0">
                                          <p:val>
                                            <p:strVal val="ppt_y"/>
                                          </p:val>
                                        </p:tav>
                                        <p:tav tm="100000">
                                          <p:val>
                                            <p:strVal val="ppt_y+.1"/>
                                          </p:val>
                                        </p:tav>
                                      </p:tavLst>
                                    </p:anim>
                                    <p:set>
                                      <p:cBhvr>
                                        <p:cTn id="4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8" restart="whenNotActive" fill="hold" evtFilter="cancelBubble" nodeType="interactiveSeq">
                <p:stCondLst>
                  <p:cond evt="onClick" delay="0">
                    <p:tgtEl>
                      <p:spTgt spid="25"/>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grpId="1" nodeType="clickEffect">
                                  <p:stCondLst>
                                    <p:cond delay="0"/>
                                  </p:stCondLst>
                                  <p:childTnLst>
                                    <p:animEffect transition="out" filter="fade">
                                      <p:cBhvr>
                                        <p:cTn id="52" dur="1000"/>
                                        <p:tgtEl>
                                          <p:spTgt spid="25"/>
                                        </p:tgtEl>
                                      </p:cBhvr>
                                    </p:animEffect>
                                    <p:anim calcmode="lin" valueType="num">
                                      <p:cBhvr>
                                        <p:cTn id="53" dur="1000"/>
                                        <p:tgtEl>
                                          <p:spTgt spid="25"/>
                                        </p:tgtEl>
                                        <p:attrNameLst>
                                          <p:attrName>ppt_x</p:attrName>
                                        </p:attrNameLst>
                                      </p:cBhvr>
                                      <p:tavLst>
                                        <p:tav tm="0">
                                          <p:val>
                                            <p:strVal val="ppt_x"/>
                                          </p:val>
                                        </p:tav>
                                        <p:tav tm="100000">
                                          <p:val>
                                            <p:strVal val="ppt_x"/>
                                          </p:val>
                                        </p:tav>
                                      </p:tavLst>
                                    </p:anim>
                                    <p:anim calcmode="lin" valueType="num">
                                      <p:cBhvr>
                                        <p:cTn id="54" dur="1000"/>
                                        <p:tgtEl>
                                          <p:spTgt spid="25"/>
                                        </p:tgtEl>
                                        <p:attrNameLst>
                                          <p:attrName>ppt_y</p:attrName>
                                        </p:attrNameLst>
                                      </p:cBhvr>
                                      <p:tavLst>
                                        <p:tav tm="0">
                                          <p:val>
                                            <p:strVal val="ppt_y"/>
                                          </p:val>
                                        </p:tav>
                                        <p:tav tm="100000">
                                          <p:val>
                                            <p:strVal val="ppt_y+.1"/>
                                          </p:val>
                                        </p:tav>
                                      </p:tavLst>
                                    </p:anim>
                                    <p:set>
                                      <p:cBhvr>
                                        <p:cTn id="55"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21" presetClass="emph" presetSubtype="0" repeatCount="indefinite" fill="hold" grpId="1" nodeType="withEffect">
                                  <p:stCondLst>
                                    <p:cond delay="0"/>
                                  </p:stCondLst>
                                  <p:childTnLst>
                                    <p:animClr clrSpc="hsl" dir="cw">
                                      <p:cBhvr override="childStyle">
                                        <p:cTn id="60" dur="500" fill="hold"/>
                                        <p:tgtEl>
                                          <p:spTgt spid="27"/>
                                        </p:tgtEl>
                                        <p:attrNameLst>
                                          <p:attrName>style.color</p:attrName>
                                        </p:attrNameLst>
                                      </p:cBhvr>
                                      <p:by>
                                        <p:hsl h="7200000" s="0" l="0"/>
                                      </p:by>
                                    </p:animClr>
                                    <p:animClr clrSpc="hsl" dir="cw">
                                      <p:cBhvr>
                                        <p:cTn id="61" dur="500" fill="hold"/>
                                        <p:tgtEl>
                                          <p:spTgt spid="27"/>
                                        </p:tgtEl>
                                        <p:attrNameLst>
                                          <p:attrName>fillcolor</p:attrName>
                                        </p:attrNameLst>
                                      </p:cBhvr>
                                      <p:by>
                                        <p:hsl h="7200000" s="0" l="0"/>
                                      </p:by>
                                    </p:animClr>
                                    <p:animClr clrSpc="hsl" dir="cw">
                                      <p:cBhvr>
                                        <p:cTn id="62" dur="500" fill="hold"/>
                                        <p:tgtEl>
                                          <p:spTgt spid="27"/>
                                        </p:tgtEl>
                                        <p:attrNameLst>
                                          <p:attrName>stroke.color</p:attrName>
                                        </p:attrNameLst>
                                      </p:cBhvr>
                                      <p:by>
                                        <p:hsl h="7200000" s="0" l="0"/>
                                      </p:by>
                                    </p:animClr>
                                    <p:set>
                                      <p:cBhvr>
                                        <p:cTn id="63" dur="500" fill="hold"/>
                                        <p:tgtEl>
                                          <p:spTgt spid="27"/>
                                        </p:tgtEl>
                                        <p:attrNameLst>
                                          <p:attrName>fill.type</p:attrName>
                                        </p:attrNameLst>
                                      </p:cBhvr>
                                      <p:to>
                                        <p:strVal val="solid"/>
                                      </p:to>
                                    </p:set>
                                  </p:childTnLst>
                                </p:cTn>
                              </p:par>
                              <p:par>
                                <p:cTn id="64" presetID="1" presetClass="mediacall" presetSubtype="0" fill="hold" nodeType="withEffect">
                                  <p:stCondLst>
                                    <p:cond delay="0"/>
                                  </p:stCondLst>
                                  <p:childTnLst>
                                    <p:cmd type="call" cmd="playFrom(0.0)">
                                      <p:cBhvr>
                                        <p:cTn id="65" dur="4744" fill="hold"/>
                                        <p:tgtEl>
                                          <p:spTgt spid="12"/>
                                        </p:tgtEl>
                                      </p:cBhvr>
                                    </p:cmd>
                                  </p:childTnLst>
                                </p:cTn>
                              </p:par>
                              <p:par>
                                <p:cTn id="66" presetID="2" presetClass="exit" presetSubtype="1" fill="hold" nodeType="withEffect">
                                  <p:stCondLst>
                                    <p:cond delay="0"/>
                                  </p:stCondLst>
                                  <p:childTnLst>
                                    <p:anim calcmode="lin" valueType="num">
                                      <p:cBhvr additive="base">
                                        <p:cTn id="67" dur="2000"/>
                                        <p:tgtEl>
                                          <p:spTgt spid="23"/>
                                        </p:tgtEl>
                                        <p:attrNameLst>
                                          <p:attrName>ppt_x</p:attrName>
                                        </p:attrNameLst>
                                      </p:cBhvr>
                                      <p:tavLst>
                                        <p:tav tm="0">
                                          <p:val>
                                            <p:strVal val="ppt_x"/>
                                          </p:val>
                                        </p:tav>
                                        <p:tav tm="100000">
                                          <p:val>
                                            <p:strVal val="ppt_x"/>
                                          </p:val>
                                        </p:tav>
                                      </p:tavLst>
                                    </p:anim>
                                    <p:anim calcmode="lin" valueType="num">
                                      <p:cBhvr additive="base">
                                        <p:cTn id="68" dur="2000"/>
                                        <p:tgtEl>
                                          <p:spTgt spid="23"/>
                                        </p:tgtEl>
                                        <p:attrNameLst>
                                          <p:attrName>ppt_y</p:attrName>
                                        </p:attrNameLst>
                                      </p:cBhvr>
                                      <p:tavLst>
                                        <p:tav tm="0">
                                          <p:val>
                                            <p:strVal val="ppt_y"/>
                                          </p:val>
                                        </p:tav>
                                        <p:tav tm="100000">
                                          <p:val>
                                            <p:strVal val="0-ppt_h/2"/>
                                          </p:val>
                                        </p:tav>
                                      </p:tavLst>
                                    </p:anim>
                                    <p:set>
                                      <p:cBhvr>
                                        <p:cTn id="69" dur="1" fill="hold">
                                          <p:stCondLst>
                                            <p:cond delay="1999"/>
                                          </p:stCondLst>
                                        </p:cTn>
                                        <p:tgtEl>
                                          <p:spTgt spid="23"/>
                                        </p:tgtEl>
                                        <p:attrNameLst>
                                          <p:attrName>style.visibility</p:attrName>
                                        </p:attrNameLst>
                                      </p:cBhvr>
                                      <p:to>
                                        <p:strVal val="hidden"/>
                                      </p:to>
                                    </p:set>
                                  </p:childTnLst>
                                </p:cTn>
                              </p:par>
                              <p:par>
                                <p:cTn id="70" presetID="35" presetClass="path" presetSubtype="0" accel="50000" decel="50000" fill="hold" nodeType="withEffect">
                                  <p:stCondLst>
                                    <p:cond delay="0"/>
                                  </p:stCondLst>
                                  <p:childTnLst>
                                    <p:animMotion origin="layout" path="M 0.06174 0.04861 L -0.9944 0.01875 " pathEditMode="relative" rAng="0" ptsTypes="AA">
                                      <p:cBhvr>
                                        <p:cTn id="71" dur="9000" fill="hold"/>
                                        <p:tgtEl>
                                          <p:spTgt spid="2051"/>
                                        </p:tgtEl>
                                        <p:attrNameLst>
                                          <p:attrName>ppt_x</p:attrName>
                                          <p:attrName>ppt_y</p:attrName>
                                        </p:attrNameLst>
                                      </p:cBhvr>
                                      <p:rCtr x="-52800" y="-1505"/>
                                    </p:animMotion>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42" presetClass="exit" presetSubtype="0" fill="hold" grpId="1" nodeType="clickEffect">
                                  <p:stCondLst>
                                    <p:cond delay="0"/>
                                  </p:stCondLst>
                                  <p:childTnLst>
                                    <p:animEffect transition="out" filter="fade">
                                      <p:cBhvr>
                                        <p:cTn id="76" dur="1000"/>
                                        <p:tgtEl>
                                          <p:spTgt spid="26"/>
                                        </p:tgtEl>
                                      </p:cBhvr>
                                    </p:animEffect>
                                    <p:anim calcmode="lin" valueType="num">
                                      <p:cBhvr>
                                        <p:cTn id="77" dur="1000"/>
                                        <p:tgtEl>
                                          <p:spTgt spid="26"/>
                                        </p:tgtEl>
                                        <p:attrNameLst>
                                          <p:attrName>ppt_x</p:attrName>
                                        </p:attrNameLst>
                                      </p:cBhvr>
                                      <p:tavLst>
                                        <p:tav tm="0">
                                          <p:val>
                                            <p:strVal val="ppt_x"/>
                                          </p:val>
                                        </p:tav>
                                        <p:tav tm="100000">
                                          <p:val>
                                            <p:strVal val="ppt_x"/>
                                          </p:val>
                                        </p:tav>
                                      </p:tavLst>
                                    </p:anim>
                                    <p:anim calcmode="lin" valueType="num">
                                      <p:cBhvr>
                                        <p:cTn id="78" dur="1000"/>
                                        <p:tgtEl>
                                          <p:spTgt spid="26"/>
                                        </p:tgtEl>
                                        <p:attrNameLst>
                                          <p:attrName>ppt_y</p:attrName>
                                        </p:attrNameLst>
                                      </p:cBhvr>
                                      <p:tavLst>
                                        <p:tav tm="0">
                                          <p:val>
                                            <p:strVal val="ppt_y"/>
                                          </p:val>
                                        </p:tav>
                                        <p:tav tm="100000">
                                          <p:val>
                                            <p:strVal val="ppt_y+.1"/>
                                          </p:val>
                                        </p:tav>
                                      </p:tavLst>
                                    </p:anim>
                                    <p:set>
                                      <p:cBhvr>
                                        <p:cTn id="79"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80" fill="hold" display="0">
                  <p:stCondLst>
                    <p:cond delay="indefinite"/>
                  </p:stCondLst>
                  <p:endCondLst>
                    <p:cond evt="onStopAudio" delay="0">
                      <p:tgtEl>
                        <p:sldTgt/>
                      </p:tgtEl>
                    </p:cond>
                  </p:endCondLst>
                </p:cTn>
                <p:tgtEl>
                  <p:spTgt spid="12"/>
                </p:tgtEl>
              </p:cMediaNode>
            </p:audio>
            <p:seq concurrent="1" nextAc="seek">
              <p:cTn id="81" restart="whenNotActive" fill="hold" evtFilter="cancelBubble" nodeType="interactiveSeq">
                <p:stCondLst>
                  <p:cond evt="onClick" delay="0">
                    <p:tgtEl>
                      <p:spTgt spid="14"/>
                    </p:tgtEl>
                  </p:cond>
                </p:stCondLst>
                <p:endSync evt="end" delay="0">
                  <p:rtn val="all"/>
                </p:endSync>
                <p:childTnLst>
                  <p:par>
                    <p:cTn id="82" fill="hold">
                      <p:stCondLst>
                        <p:cond delay="0"/>
                      </p:stCondLst>
                      <p:childTnLst>
                        <p:par>
                          <p:cTn id="83" fill="hold">
                            <p:stCondLst>
                              <p:cond delay="0"/>
                            </p:stCondLst>
                            <p:childTnLst>
                              <p:par>
                                <p:cTn id="84" presetID="8" presetClass="emph" presetSubtype="0" fill="hold" nodeType="clickEffect">
                                  <p:stCondLst>
                                    <p:cond delay="0"/>
                                  </p:stCondLst>
                                  <p:childTnLst>
                                    <p:animRot by="21600000">
                                      <p:cBhvr>
                                        <p:cTn id="85" dur="15000" fill="hold"/>
                                        <p:tgtEl>
                                          <p:spTgt spid="17"/>
                                        </p:tgtEl>
                                        <p:attrNameLst>
                                          <p:attrName>r</p:attrName>
                                        </p:attrNameLst>
                                      </p:cBhvr>
                                    </p:animRot>
                                  </p:childTnLst>
                                </p:cTn>
                              </p:par>
                            </p:childTnLst>
                          </p:cTn>
                        </p:par>
                        <p:par>
                          <p:cTn id="86" fill="hold">
                            <p:stCondLst>
                              <p:cond delay="15000"/>
                            </p:stCondLst>
                            <p:childTnLst>
                              <p:par>
                                <p:cTn id="87" presetID="1" presetClass="entr" presetSubtype="0" fill="hold" grpId="0" nodeType="after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1" presetClass="exit" presetSubtype="0" fill="hold" grpId="1" nodeType="withEffect">
                                  <p:stCondLst>
                                    <p:cond delay="2000"/>
                                  </p:stCondLst>
                                  <p:childTnLst>
                                    <p:set>
                                      <p:cBhvr>
                                        <p:cTn id="9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51" grpId="0" animBg="1"/>
      <p:bldP spid="5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922" y="3000240"/>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le 34"/>
          <p:cNvSpPr/>
          <p:nvPr/>
        </p:nvSpPr>
        <p:spPr>
          <a:xfrm>
            <a:off x="2132012" y="114300"/>
            <a:ext cx="9906000" cy="1485900"/>
          </a:xfrm>
          <a:prstGeom prst="roundRect">
            <a:avLst>
              <a:gd name="adj" fmla="val 3662"/>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6" name="TextBox 35"/>
          <p:cNvSpPr txBox="1"/>
          <p:nvPr/>
        </p:nvSpPr>
        <p:spPr>
          <a:xfrm>
            <a:off x="2284413" y="152400"/>
            <a:ext cx="9753599" cy="1292662"/>
          </a:xfrm>
          <a:prstGeom prst="rect">
            <a:avLst/>
          </a:prstGeom>
          <a:noFill/>
        </p:spPr>
        <p:txBody>
          <a:bodyPr wrap="square" rtlCol="0">
            <a:spAutoFit/>
          </a:bodyPr>
          <a:lstStyle/>
          <a:p>
            <a:r>
              <a:rPr lang="vi-VN" sz="2600" b="1">
                <a:latin typeface="Arial" pitchFamily="34" charset="0"/>
                <a:cs typeface="Arial" pitchFamily="34" charset="0"/>
              </a:rPr>
              <a:t>Hãy chọn số đặc trưng đo xu thế trung tâm của mỗi mẫu số liệu sau. Giải thích và tính các giá trị của số đặc trưng đó.</a:t>
            </a:r>
            <a:endParaRPr lang="en-US" sz="2600" b="1">
              <a:latin typeface="Arial" pitchFamily="34" charset="0"/>
              <a:cs typeface="Arial" pitchFamily="34" charset="0"/>
            </a:endParaRPr>
          </a:p>
          <a:p>
            <a:r>
              <a:rPr lang="vi-VN" sz="2600" b="1">
                <a:latin typeface="Arial" pitchFamily="34" charset="0"/>
                <a:cs typeface="Arial" pitchFamily="34" charset="0"/>
              </a:rPr>
              <a:t>a) Số mặt trăng đã biết của các hành tinh:</a:t>
            </a:r>
            <a:endParaRPr lang="en-US" sz="2600" b="1">
              <a:latin typeface="Arial" pitchFamily="34" charset="0"/>
              <a:cs typeface="Arial" pitchFamily="34" charset="0"/>
            </a:endParaRPr>
          </a:p>
        </p:txBody>
      </p:sp>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 y="76200"/>
            <a:ext cx="20542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757235" y="533400"/>
            <a:ext cx="72385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a:t>
            </a:r>
          </a:p>
        </p:txBody>
      </p:sp>
      <p:pic>
        <p:nvPicPr>
          <p:cNvPr id="682109" name="Picture 125"/>
          <p:cNvPicPr>
            <a:picLocks noChangeAspect="1" noChangeArrowheads="1"/>
          </p:cNvPicPr>
          <p:nvPr/>
        </p:nvPicPr>
        <p:blipFill rotWithShape="1">
          <a:blip r:embed="rId5">
            <a:extLst>
              <a:ext uri="{28A0092B-C50C-407E-A947-70E740481C1C}">
                <a14:useLocalDpi xmlns:a14="http://schemas.microsoft.com/office/drawing/2010/main" val="0"/>
              </a:ext>
            </a:extLst>
          </a:blip>
          <a:srcRect l="13474" b="34431"/>
          <a:stretch/>
        </p:blipFill>
        <p:spPr bwMode="auto">
          <a:xfrm>
            <a:off x="531812" y="272460"/>
            <a:ext cx="13451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89012" y="3480376"/>
            <a:ext cx="10591801" cy="1292662"/>
          </a:xfrm>
          <a:prstGeom prst="rect">
            <a:avLst/>
          </a:prstGeom>
          <a:noFill/>
        </p:spPr>
        <p:txBody>
          <a:bodyPr wrap="square" rtlCol="0">
            <a:spAutoFit/>
          </a:bodyPr>
          <a:lstStyle/>
          <a:p>
            <a:r>
              <a:rPr lang="vi-VN" sz="2600" b="1">
                <a:latin typeface="Arial" pitchFamily="34" charset="0"/>
                <a:cs typeface="Arial" pitchFamily="34" charset="0"/>
              </a:rPr>
              <a:t>a) Mẫu số liệu đã cho có số 0; 1; 2 và 63 là các giá trị khác biệt và không có giá trị nào trùng nhau nên số trung vị là số đặc trưng đo xu thế trung tâm của mẫu số liệu đã cho.</a:t>
            </a:r>
          </a:p>
        </p:txBody>
      </p:sp>
      <p:pic>
        <p:nvPicPr>
          <p:cNvPr id="717826" name="Picture 2"/>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17000"/>
                    </a14:imgEffect>
                  </a14:imgLayer>
                </a14:imgProps>
              </a:ext>
              <a:ext uri="{28A0092B-C50C-407E-A947-70E740481C1C}">
                <a14:useLocalDpi xmlns:a14="http://schemas.microsoft.com/office/drawing/2010/main" val="0"/>
              </a:ext>
            </a:extLst>
          </a:blip>
          <a:srcRect/>
          <a:stretch>
            <a:fillRect/>
          </a:stretch>
        </p:blipFill>
        <p:spPr bwMode="auto">
          <a:xfrm>
            <a:off x="2817812" y="1600200"/>
            <a:ext cx="7612063" cy="135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980979" y="4781253"/>
            <a:ext cx="10040938" cy="523220"/>
          </a:xfrm>
          <a:prstGeom prst="rect">
            <a:avLst/>
          </a:prstGeom>
          <a:noFill/>
        </p:spPr>
        <p:txBody>
          <a:bodyPr wrap="square" rtlCol="0">
            <a:spAutoFit/>
          </a:bodyPr>
          <a:lstStyle/>
          <a:p>
            <a:r>
              <a:rPr lang="vi-VN" sz="2800" b="1">
                <a:latin typeface="Arial" pitchFamily="34" charset="0"/>
                <a:cs typeface="Arial" pitchFamily="34" charset="0"/>
              </a:rPr>
              <a:t>Mẫu số liệu sắp xếp theo thứ tự không giảm ta được:</a:t>
            </a:r>
          </a:p>
        </p:txBody>
      </p:sp>
      <p:sp>
        <p:nvSpPr>
          <p:cNvPr id="16" name="TextBox 15"/>
          <p:cNvSpPr txBox="1"/>
          <p:nvPr/>
        </p:nvSpPr>
        <p:spPr>
          <a:xfrm>
            <a:off x="2716117" y="5304473"/>
            <a:ext cx="7772399" cy="523220"/>
          </a:xfrm>
          <a:prstGeom prst="rect">
            <a:avLst/>
          </a:prstGeom>
          <a:noFill/>
        </p:spPr>
        <p:txBody>
          <a:bodyPr wrap="square" rtlCol="0">
            <a:spAutoFit/>
          </a:bodyPr>
          <a:lstStyle/>
          <a:p>
            <a:r>
              <a:rPr lang="en-US" sz="2800" b="1">
                <a:solidFill>
                  <a:schemeClr val="tx2">
                    <a:lumMod val="75000"/>
                  </a:schemeClr>
                </a:solidFill>
                <a:latin typeface="Arial" pitchFamily="34" charset="0"/>
                <a:cs typeface="Arial" pitchFamily="34" charset="0"/>
              </a:rPr>
              <a:t>0    0    1    2    13    27    34     63</a:t>
            </a:r>
            <a:endParaRPr lang="vi-VN" sz="2800" b="1">
              <a:solidFill>
                <a:schemeClr val="tx2">
                  <a:lumMod val="75000"/>
                </a:schemeClr>
              </a:solidFill>
              <a:latin typeface="Arial" pitchFamily="34" charset="0"/>
              <a:cs typeface="Arial" pitchFamily="34" charset="0"/>
            </a:endParaRPr>
          </a:p>
        </p:txBody>
      </p:sp>
      <p:sp>
        <p:nvSpPr>
          <p:cNvPr id="17" name="TextBox 16"/>
          <p:cNvSpPr txBox="1"/>
          <p:nvPr/>
        </p:nvSpPr>
        <p:spPr>
          <a:xfrm>
            <a:off x="943416" y="5827693"/>
            <a:ext cx="10942196" cy="954107"/>
          </a:xfrm>
          <a:prstGeom prst="rect">
            <a:avLst/>
          </a:prstGeom>
          <a:noFill/>
        </p:spPr>
        <p:txBody>
          <a:bodyPr wrap="square" rtlCol="0">
            <a:spAutoFit/>
          </a:bodyPr>
          <a:lstStyle/>
          <a:p>
            <a:r>
              <a:rPr lang="vi-VN" sz="2800" b="1">
                <a:latin typeface="Arial" pitchFamily="34" charset="0"/>
                <a:cs typeface="Arial" pitchFamily="34" charset="0"/>
              </a:rPr>
              <a:t>Vì dãy số liệu này có 8 số liệu nên số trung vị là số trung bình cộng của hai giá trị ở chính giữa: (2 + 13):2 = </a:t>
            </a:r>
            <a:r>
              <a:rPr lang="vi-VN" sz="2800" b="1">
                <a:solidFill>
                  <a:srgbClr val="C00000"/>
                </a:solidFill>
                <a:latin typeface="Arial" pitchFamily="34" charset="0"/>
                <a:cs typeface="Arial" pitchFamily="34" charset="0"/>
              </a:rPr>
              <a:t>7,5</a:t>
            </a:r>
            <a:endParaRPr lang="vi-VN" sz="2800" b="1">
              <a:latin typeface="Arial" pitchFamily="34" charset="0"/>
              <a:cs typeface="Arial" pitchFamily="34" charset="0"/>
            </a:endParaRPr>
          </a:p>
        </p:txBody>
      </p:sp>
    </p:spTree>
    <p:extLst>
      <p:ext uri="{BB962C8B-B14F-4D97-AF65-F5344CB8AC3E}">
        <p14:creationId xmlns:p14="http://schemas.microsoft.com/office/powerpoint/2010/main" val="15384721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242" y="2029459"/>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le 34"/>
          <p:cNvSpPr/>
          <p:nvPr/>
        </p:nvSpPr>
        <p:spPr>
          <a:xfrm>
            <a:off x="2132012" y="114300"/>
            <a:ext cx="9906000" cy="1754188"/>
          </a:xfrm>
          <a:prstGeom prst="roundRect">
            <a:avLst>
              <a:gd name="adj" fmla="val 3662"/>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6" name="TextBox 35"/>
          <p:cNvSpPr txBox="1"/>
          <p:nvPr/>
        </p:nvSpPr>
        <p:spPr>
          <a:xfrm>
            <a:off x="2284413" y="152400"/>
            <a:ext cx="9753599" cy="1692771"/>
          </a:xfrm>
          <a:prstGeom prst="rect">
            <a:avLst/>
          </a:prstGeom>
          <a:noFill/>
        </p:spPr>
        <p:txBody>
          <a:bodyPr wrap="square" rtlCol="0">
            <a:spAutoFit/>
          </a:bodyPr>
          <a:lstStyle/>
          <a:p>
            <a:r>
              <a:rPr lang="vi-VN" sz="2600" b="1">
                <a:latin typeface="Arial" pitchFamily="34" charset="0"/>
                <a:cs typeface="Arial" pitchFamily="34" charset="0"/>
              </a:rPr>
              <a:t>Hãy chọn số đặc trưng đo xu thế trung tâm của mỗi mẫu số liệu sau. Giải thích và tính các giá trị của số đặc trưng đó.</a:t>
            </a:r>
            <a:endParaRPr lang="en-US" sz="2600" b="1">
              <a:latin typeface="Arial" pitchFamily="34" charset="0"/>
              <a:cs typeface="Arial" pitchFamily="34" charset="0"/>
            </a:endParaRPr>
          </a:p>
          <a:p>
            <a:r>
              <a:rPr lang="vi-VN" sz="2600" b="1">
                <a:latin typeface="Arial" pitchFamily="34" charset="0"/>
                <a:cs typeface="Arial" pitchFamily="34" charset="0"/>
              </a:rPr>
              <a:t>b) Số đường chuyền thành công trong một trận đấu của một số cầu thủ bóng đá</a:t>
            </a:r>
            <a:r>
              <a:rPr lang="en-US" sz="2600" b="1">
                <a:latin typeface="Arial" pitchFamily="34" charset="0"/>
                <a:cs typeface="Arial" pitchFamily="34" charset="0"/>
              </a:rPr>
              <a:t> </a:t>
            </a:r>
            <a:r>
              <a:rPr lang="vi-VN" sz="2600" b="1">
                <a:latin typeface="Arial" pitchFamily="34" charset="0"/>
                <a:cs typeface="Arial" pitchFamily="34" charset="0"/>
              </a:rPr>
              <a:t>:</a:t>
            </a:r>
            <a:r>
              <a:rPr lang="en-US" sz="2600" b="1">
                <a:latin typeface="Arial" pitchFamily="34" charset="0"/>
                <a:cs typeface="Arial" pitchFamily="34" charset="0"/>
              </a:rPr>
              <a:t>     </a:t>
            </a:r>
            <a:r>
              <a:rPr lang="en-US" sz="2600" b="1">
                <a:solidFill>
                  <a:schemeClr val="accent2">
                    <a:lumMod val="75000"/>
                  </a:schemeClr>
                </a:solidFill>
                <a:latin typeface="Arial" pitchFamily="34" charset="0"/>
                <a:cs typeface="Arial" pitchFamily="34" charset="0"/>
              </a:rPr>
              <a:t>32     24     20     14     23</a:t>
            </a:r>
          </a:p>
        </p:txBody>
      </p:sp>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 y="76200"/>
            <a:ext cx="20542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757235" y="533400"/>
            <a:ext cx="72385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a:t>
            </a:r>
          </a:p>
        </p:txBody>
      </p:sp>
      <p:pic>
        <p:nvPicPr>
          <p:cNvPr id="682109" name="Picture 125"/>
          <p:cNvPicPr>
            <a:picLocks noChangeAspect="1" noChangeArrowheads="1"/>
          </p:cNvPicPr>
          <p:nvPr/>
        </p:nvPicPr>
        <p:blipFill rotWithShape="1">
          <a:blip r:embed="rId5">
            <a:extLst>
              <a:ext uri="{28A0092B-C50C-407E-A947-70E740481C1C}">
                <a14:useLocalDpi xmlns:a14="http://schemas.microsoft.com/office/drawing/2010/main" val="0"/>
              </a:ext>
            </a:extLst>
          </a:blip>
          <a:srcRect l="13474" b="34431"/>
          <a:stretch/>
        </p:blipFill>
        <p:spPr bwMode="auto">
          <a:xfrm>
            <a:off x="531812" y="272460"/>
            <a:ext cx="13451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32303" y="2518053"/>
            <a:ext cx="10591801" cy="1292662"/>
          </a:xfrm>
          <a:prstGeom prst="rect">
            <a:avLst/>
          </a:prstGeom>
          <a:noFill/>
        </p:spPr>
        <p:txBody>
          <a:bodyPr wrap="square" rtlCol="0">
            <a:spAutoFit/>
          </a:bodyPr>
          <a:lstStyle/>
          <a:p>
            <a:pPr algn="just"/>
            <a:r>
              <a:rPr lang="vi-VN" sz="2600" b="1">
                <a:latin typeface="Arial" pitchFamily="34" charset="0"/>
                <a:cs typeface="Arial" pitchFamily="34" charset="0"/>
              </a:rPr>
              <a:t>b) Mẫu số liệu này có các số liệu gần nhau và không có giá trị nào trùng nhau nên số trung bình là số đặc trưng đo xu thế trung tâm của mẫu số liệu đã cho.</a:t>
            </a:r>
          </a:p>
        </p:txBody>
      </p:sp>
      <p:sp>
        <p:nvSpPr>
          <p:cNvPr id="15" name="TextBox 14"/>
          <p:cNvSpPr txBox="1"/>
          <p:nvPr/>
        </p:nvSpPr>
        <p:spPr>
          <a:xfrm>
            <a:off x="943416" y="3854292"/>
            <a:ext cx="10865996" cy="954107"/>
          </a:xfrm>
          <a:prstGeom prst="rect">
            <a:avLst/>
          </a:prstGeom>
          <a:noFill/>
        </p:spPr>
        <p:txBody>
          <a:bodyPr wrap="square" rtlCol="0">
            <a:spAutoFit/>
          </a:bodyPr>
          <a:lstStyle/>
          <a:p>
            <a:r>
              <a:rPr lang="vi-VN" sz="2800" b="1">
                <a:latin typeface="Arial" pitchFamily="34" charset="0"/>
                <a:cs typeface="Arial" pitchFamily="34" charset="0"/>
              </a:rPr>
              <a:t>Trung bình số đường truyền thành công trong một trận đấu của một số cầu thủ bóng đá là:</a:t>
            </a:r>
          </a:p>
        </p:txBody>
      </p:sp>
      <p:graphicFrame>
        <p:nvGraphicFramePr>
          <p:cNvPr id="2" name="Object 1"/>
          <p:cNvGraphicFramePr>
            <a:graphicFrameLocks noChangeAspect="1"/>
          </p:cNvGraphicFramePr>
          <p:nvPr>
            <p:extLst>
              <p:ext uri="{D42A27DB-BD31-4B8C-83A1-F6EECF244321}">
                <p14:modId xmlns:p14="http://schemas.microsoft.com/office/powerpoint/2010/main" val="1479076663"/>
              </p:ext>
            </p:extLst>
          </p:nvPr>
        </p:nvGraphicFramePr>
        <p:xfrm>
          <a:off x="3067367" y="4863942"/>
          <a:ext cx="4288790" cy="927258"/>
        </p:xfrm>
        <a:graphic>
          <a:graphicData uri="http://schemas.openxmlformats.org/presentationml/2006/ole">
            <mc:AlternateContent xmlns:mc="http://schemas.openxmlformats.org/markup-compatibility/2006">
              <mc:Choice xmlns:v="urn:schemas-microsoft-com:vml" Requires="v">
                <p:oleObj name="Equation" r:id="rId6" imgW="1904760" imgH="393480" progId="Equation.DSMT4">
                  <p:embed/>
                </p:oleObj>
              </mc:Choice>
              <mc:Fallback>
                <p:oleObj name="Equation" r:id="rId6" imgW="1904760" imgH="393480" progId="Equation.DSMT4">
                  <p:embed/>
                  <p:pic>
                    <p:nvPicPr>
                      <p:cNvPr id="0" name=""/>
                      <p:cNvPicPr>
                        <a:picLocks noChangeAspect="1" noChangeArrowheads="1"/>
                      </p:cNvPicPr>
                      <p:nvPr/>
                    </p:nvPicPr>
                    <p:blipFill>
                      <a:blip r:embed="rId7"/>
                      <a:srcRect/>
                      <a:stretch>
                        <a:fillRect/>
                      </a:stretch>
                    </p:blipFill>
                    <p:spPr bwMode="auto">
                      <a:xfrm>
                        <a:off x="3067367" y="4863942"/>
                        <a:ext cx="4288790" cy="92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92044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612" y="2048508"/>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le 34"/>
          <p:cNvSpPr/>
          <p:nvPr/>
        </p:nvSpPr>
        <p:spPr>
          <a:xfrm>
            <a:off x="2132012" y="114300"/>
            <a:ext cx="9906000" cy="1754188"/>
          </a:xfrm>
          <a:prstGeom prst="roundRect">
            <a:avLst>
              <a:gd name="adj" fmla="val 3662"/>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6" name="TextBox 35"/>
          <p:cNvSpPr txBox="1"/>
          <p:nvPr/>
        </p:nvSpPr>
        <p:spPr>
          <a:xfrm>
            <a:off x="2284413" y="152400"/>
            <a:ext cx="9753599" cy="1692771"/>
          </a:xfrm>
          <a:prstGeom prst="rect">
            <a:avLst/>
          </a:prstGeom>
          <a:noFill/>
        </p:spPr>
        <p:txBody>
          <a:bodyPr wrap="square" rtlCol="0">
            <a:spAutoFit/>
          </a:bodyPr>
          <a:lstStyle/>
          <a:p>
            <a:r>
              <a:rPr lang="vi-VN" sz="2600" b="1">
                <a:latin typeface="Arial" pitchFamily="34" charset="0"/>
                <a:cs typeface="Arial" pitchFamily="34" charset="0"/>
              </a:rPr>
              <a:t>Hãy chọn số đặc trưng đo xu thế trung tâm của mỗi mẫu số liệu sau. Giải thích và tính các giá trị của số đặc trưng đó.</a:t>
            </a:r>
            <a:endParaRPr lang="en-US" sz="2600" b="1">
              <a:latin typeface="Arial" pitchFamily="34" charset="0"/>
              <a:cs typeface="Arial" pitchFamily="34" charset="0"/>
            </a:endParaRPr>
          </a:p>
          <a:p>
            <a:r>
              <a:rPr lang="vi-VN" sz="2600" b="1">
                <a:latin typeface="Arial" pitchFamily="34" charset="0"/>
                <a:cs typeface="Arial" pitchFamily="34" charset="0"/>
              </a:rPr>
              <a:t>c) Chỉ số IQ của một học sinh:</a:t>
            </a:r>
            <a:r>
              <a:rPr lang="en-US" sz="2600" b="1">
                <a:latin typeface="Arial" pitchFamily="34" charset="0"/>
                <a:cs typeface="Arial" pitchFamily="34" charset="0"/>
              </a:rPr>
              <a:t>     </a:t>
            </a:r>
            <a:br>
              <a:rPr lang="en-US" sz="2600" b="1">
                <a:latin typeface="Arial" pitchFamily="34" charset="0"/>
                <a:cs typeface="Arial" pitchFamily="34" charset="0"/>
              </a:rPr>
            </a:br>
            <a:r>
              <a:rPr lang="en-US" sz="2600" b="1">
                <a:latin typeface="Arial" pitchFamily="34" charset="0"/>
                <a:cs typeface="Arial" pitchFamily="34" charset="0"/>
              </a:rPr>
              <a:t>           </a:t>
            </a:r>
            <a:r>
              <a:rPr lang="en-US" sz="2600" b="1">
                <a:solidFill>
                  <a:schemeClr val="accent2">
                    <a:lumMod val="75000"/>
                  </a:schemeClr>
                </a:solidFill>
                <a:latin typeface="Arial" pitchFamily="34" charset="0"/>
                <a:cs typeface="Arial" pitchFamily="34" charset="0"/>
              </a:rPr>
              <a:t>60   72   63   83   68   74   90   86   74   80.</a:t>
            </a:r>
          </a:p>
        </p:txBody>
      </p:sp>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 y="76200"/>
            <a:ext cx="20542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757235" y="533400"/>
            <a:ext cx="72385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a:t>
            </a:r>
          </a:p>
        </p:txBody>
      </p:sp>
      <p:pic>
        <p:nvPicPr>
          <p:cNvPr id="682109" name="Picture 125"/>
          <p:cNvPicPr>
            <a:picLocks noChangeAspect="1" noChangeArrowheads="1"/>
          </p:cNvPicPr>
          <p:nvPr/>
        </p:nvPicPr>
        <p:blipFill rotWithShape="1">
          <a:blip r:embed="rId5">
            <a:extLst>
              <a:ext uri="{28A0092B-C50C-407E-A947-70E740481C1C}">
                <a14:useLocalDpi xmlns:a14="http://schemas.microsoft.com/office/drawing/2010/main" val="0"/>
              </a:ext>
            </a:extLst>
          </a:blip>
          <a:srcRect l="13474" b="34431"/>
          <a:stretch/>
        </p:blipFill>
        <p:spPr bwMode="auto">
          <a:xfrm>
            <a:off x="531812" y="272460"/>
            <a:ext cx="13451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32303" y="2518053"/>
            <a:ext cx="10591801" cy="1292662"/>
          </a:xfrm>
          <a:prstGeom prst="rect">
            <a:avLst/>
          </a:prstGeom>
          <a:noFill/>
        </p:spPr>
        <p:txBody>
          <a:bodyPr wrap="square" rtlCol="0">
            <a:spAutoFit/>
          </a:bodyPr>
          <a:lstStyle/>
          <a:p>
            <a:pPr algn="just"/>
            <a:r>
              <a:rPr lang="vi-VN" sz="2600" b="1">
                <a:latin typeface="Arial" pitchFamily="34" charset="0"/>
                <a:cs typeface="Arial" pitchFamily="34" charset="0"/>
              </a:rPr>
              <a:t>c) Mẫu số liệu đã cho không có số liệu nào quá khác biệt và không có giá trị nào trùng nhau nên số trung bình là số đặc trưng đo xu thế trung tâm của mẫu số liệu đã cho.</a:t>
            </a:r>
          </a:p>
        </p:txBody>
      </p:sp>
      <p:sp>
        <p:nvSpPr>
          <p:cNvPr id="15" name="TextBox 14"/>
          <p:cNvSpPr txBox="1"/>
          <p:nvPr/>
        </p:nvSpPr>
        <p:spPr>
          <a:xfrm>
            <a:off x="943416" y="3854292"/>
            <a:ext cx="10865996" cy="523220"/>
          </a:xfrm>
          <a:prstGeom prst="rect">
            <a:avLst/>
          </a:prstGeom>
          <a:noFill/>
        </p:spPr>
        <p:txBody>
          <a:bodyPr wrap="square" rtlCol="0">
            <a:spAutoFit/>
          </a:bodyPr>
          <a:lstStyle/>
          <a:p>
            <a:r>
              <a:rPr lang="vi-VN" sz="2800" b="1">
                <a:latin typeface="Arial" pitchFamily="34" charset="0"/>
                <a:cs typeface="Arial" pitchFamily="34" charset="0"/>
              </a:rPr>
              <a:t>Chỉ số IQ trung bình của nhóm học sinh là:</a:t>
            </a:r>
          </a:p>
        </p:txBody>
      </p:sp>
      <p:graphicFrame>
        <p:nvGraphicFramePr>
          <p:cNvPr id="2" name="Object 1"/>
          <p:cNvGraphicFramePr>
            <a:graphicFrameLocks noChangeAspect="1"/>
          </p:cNvGraphicFramePr>
          <p:nvPr>
            <p:extLst>
              <p:ext uri="{D42A27DB-BD31-4B8C-83A1-F6EECF244321}">
                <p14:modId xmlns:p14="http://schemas.microsoft.com/office/powerpoint/2010/main" val="3573097232"/>
              </p:ext>
            </p:extLst>
          </p:nvPr>
        </p:nvGraphicFramePr>
        <p:xfrm>
          <a:off x="2183826" y="4495800"/>
          <a:ext cx="7434263" cy="927100"/>
        </p:xfrm>
        <a:graphic>
          <a:graphicData uri="http://schemas.openxmlformats.org/presentationml/2006/ole">
            <mc:AlternateContent xmlns:mc="http://schemas.openxmlformats.org/markup-compatibility/2006">
              <mc:Choice xmlns:v="urn:schemas-microsoft-com:vml" Requires="v">
                <p:oleObj name="Equation" r:id="rId6" imgW="3301920" imgH="393480" progId="Equation.DSMT4">
                  <p:embed/>
                </p:oleObj>
              </mc:Choice>
              <mc:Fallback>
                <p:oleObj name="Equation" r:id="rId6" imgW="3301920" imgH="393480" progId="Equation.DSMT4">
                  <p:embed/>
                  <p:pic>
                    <p:nvPicPr>
                      <p:cNvPr id="0" name=""/>
                      <p:cNvPicPr>
                        <a:picLocks noChangeAspect="1" noChangeArrowheads="1"/>
                      </p:cNvPicPr>
                      <p:nvPr/>
                    </p:nvPicPr>
                    <p:blipFill>
                      <a:blip r:embed="rId7"/>
                      <a:srcRect/>
                      <a:stretch>
                        <a:fillRect/>
                      </a:stretch>
                    </p:blipFill>
                    <p:spPr bwMode="auto">
                      <a:xfrm>
                        <a:off x="2183826" y="4495800"/>
                        <a:ext cx="743426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401309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453" y="2048508"/>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le 34"/>
          <p:cNvSpPr/>
          <p:nvPr/>
        </p:nvSpPr>
        <p:spPr>
          <a:xfrm>
            <a:off x="2132012" y="114300"/>
            <a:ext cx="9906000" cy="1754188"/>
          </a:xfrm>
          <a:prstGeom prst="roundRect">
            <a:avLst>
              <a:gd name="adj" fmla="val 3662"/>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6" name="TextBox 35"/>
          <p:cNvSpPr txBox="1"/>
          <p:nvPr/>
        </p:nvSpPr>
        <p:spPr>
          <a:xfrm>
            <a:off x="2284413" y="152400"/>
            <a:ext cx="9753599" cy="1692771"/>
          </a:xfrm>
          <a:prstGeom prst="rect">
            <a:avLst/>
          </a:prstGeom>
          <a:noFill/>
        </p:spPr>
        <p:txBody>
          <a:bodyPr wrap="square" rtlCol="0">
            <a:spAutoFit/>
          </a:bodyPr>
          <a:lstStyle/>
          <a:p>
            <a:r>
              <a:rPr lang="vi-VN" sz="2600" b="1">
                <a:latin typeface="Arial" pitchFamily="34" charset="0"/>
                <a:cs typeface="Arial" pitchFamily="34" charset="0"/>
              </a:rPr>
              <a:t>Hãy chọn số đặc trưng đo xu thế trung tâm của mỗi mẫu số liệu sau. Giải thích và tính các giá trị của số đặc trưng đó.</a:t>
            </a:r>
            <a:endParaRPr lang="en-US" sz="2600" b="1">
              <a:latin typeface="Arial" pitchFamily="34" charset="0"/>
              <a:cs typeface="Arial" pitchFamily="34" charset="0"/>
            </a:endParaRPr>
          </a:p>
          <a:p>
            <a:r>
              <a:rPr lang="vi-VN" sz="2600" b="1">
                <a:latin typeface="Arial" pitchFamily="34" charset="0"/>
                <a:cs typeface="Arial" pitchFamily="34" charset="0"/>
              </a:rPr>
              <a:t>d) Các sai số trong một phép đo:</a:t>
            </a:r>
            <a:br>
              <a:rPr lang="en-US" sz="2600" b="1">
                <a:latin typeface="Arial" pitchFamily="34" charset="0"/>
                <a:cs typeface="Arial" pitchFamily="34" charset="0"/>
              </a:rPr>
            </a:br>
            <a:r>
              <a:rPr lang="en-US" sz="2600" b="1">
                <a:latin typeface="Arial" pitchFamily="34" charset="0"/>
                <a:cs typeface="Arial" pitchFamily="34" charset="0"/>
              </a:rPr>
              <a:t>           </a:t>
            </a:r>
            <a:r>
              <a:rPr lang="en-US" sz="2600" b="1">
                <a:solidFill>
                  <a:schemeClr val="accent2">
                    <a:lumMod val="75000"/>
                  </a:schemeClr>
                </a:solidFill>
                <a:latin typeface="Arial" pitchFamily="34" charset="0"/>
                <a:cs typeface="Arial" pitchFamily="34" charset="0"/>
              </a:rPr>
              <a:t>10   15   18   15   14   13   42   15   12   14   42.</a:t>
            </a:r>
          </a:p>
        </p:txBody>
      </p:sp>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 y="76200"/>
            <a:ext cx="20542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757235" y="533400"/>
            <a:ext cx="72385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a:t>
            </a:r>
          </a:p>
        </p:txBody>
      </p:sp>
      <p:pic>
        <p:nvPicPr>
          <p:cNvPr id="682109" name="Picture 125"/>
          <p:cNvPicPr>
            <a:picLocks noChangeAspect="1" noChangeArrowheads="1"/>
          </p:cNvPicPr>
          <p:nvPr/>
        </p:nvPicPr>
        <p:blipFill rotWithShape="1">
          <a:blip r:embed="rId5">
            <a:extLst>
              <a:ext uri="{28A0092B-C50C-407E-A947-70E740481C1C}">
                <a14:useLocalDpi xmlns:a14="http://schemas.microsoft.com/office/drawing/2010/main" val="0"/>
              </a:ext>
            </a:extLst>
          </a:blip>
          <a:srcRect l="13474" b="34431"/>
          <a:stretch/>
        </p:blipFill>
        <p:spPr bwMode="auto">
          <a:xfrm>
            <a:off x="531812" y="272460"/>
            <a:ext cx="13451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32303" y="2518053"/>
            <a:ext cx="10591801" cy="1292662"/>
          </a:xfrm>
          <a:prstGeom prst="rect">
            <a:avLst/>
          </a:prstGeom>
          <a:noFill/>
        </p:spPr>
        <p:txBody>
          <a:bodyPr wrap="square" rtlCol="0">
            <a:spAutoFit/>
          </a:bodyPr>
          <a:lstStyle/>
          <a:p>
            <a:pPr algn="just"/>
            <a:r>
              <a:rPr lang="vi-VN" sz="2600" b="1">
                <a:latin typeface="Arial" pitchFamily="34" charset="0"/>
                <a:cs typeface="Arial" pitchFamily="34" charset="0"/>
              </a:rPr>
              <a:t>d) Mẫu số liệu đã cho có số 42 là giá trị khác biệt và có một vài giá trị trùng nhau nên mốt là số đặc trưng đo xu thế trung tâm của mẫu số liệu đã cho.</a:t>
            </a:r>
          </a:p>
        </p:txBody>
      </p:sp>
      <p:sp>
        <p:nvSpPr>
          <p:cNvPr id="15" name="TextBox 14"/>
          <p:cNvSpPr txBox="1"/>
          <p:nvPr/>
        </p:nvSpPr>
        <p:spPr>
          <a:xfrm>
            <a:off x="943416" y="3854292"/>
            <a:ext cx="10865996" cy="954107"/>
          </a:xfrm>
          <a:prstGeom prst="rect">
            <a:avLst/>
          </a:prstGeom>
          <a:noFill/>
        </p:spPr>
        <p:txBody>
          <a:bodyPr wrap="square" rtlCol="0">
            <a:spAutoFit/>
          </a:bodyPr>
          <a:lstStyle/>
          <a:p>
            <a:r>
              <a:rPr lang="vi-VN" sz="2800" b="1">
                <a:latin typeface="Arial" pitchFamily="34" charset="0"/>
                <a:cs typeface="Arial" pitchFamily="34" charset="0"/>
              </a:rPr>
              <a:t>Ta có số 15 là số xuất hiện nhiều nhất trong dãy số nên mốt bằng </a:t>
            </a:r>
            <a:r>
              <a:rPr lang="vi-VN" sz="2800" b="1">
                <a:solidFill>
                  <a:srgbClr val="C00000"/>
                </a:solidFill>
                <a:latin typeface="Arial" pitchFamily="34" charset="0"/>
                <a:cs typeface="Arial" pitchFamily="34" charset="0"/>
              </a:rPr>
              <a:t>15</a:t>
            </a:r>
            <a:endParaRPr lang="vi-VN" sz="2800" b="1">
              <a:latin typeface="Arial" pitchFamily="34" charset="0"/>
              <a:cs typeface="Arial" pitchFamily="34" charset="0"/>
            </a:endParaRPr>
          </a:p>
        </p:txBody>
      </p:sp>
    </p:spTree>
    <p:extLst>
      <p:ext uri="{BB962C8B-B14F-4D97-AF65-F5344CB8AC3E}">
        <p14:creationId xmlns:p14="http://schemas.microsoft.com/office/powerpoint/2010/main" val="20412736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928" y="1962015"/>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le 34"/>
          <p:cNvSpPr/>
          <p:nvPr/>
        </p:nvSpPr>
        <p:spPr>
          <a:xfrm>
            <a:off x="2132012" y="114300"/>
            <a:ext cx="9906000" cy="1754187"/>
          </a:xfrm>
          <a:prstGeom prst="roundRect">
            <a:avLst>
              <a:gd name="adj" fmla="val 3662"/>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6" name="TextBox 35"/>
          <p:cNvSpPr txBox="1"/>
          <p:nvPr/>
        </p:nvSpPr>
        <p:spPr>
          <a:xfrm>
            <a:off x="2284413" y="152400"/>
            <a:ext cx="9753599" cy="1600438"/>
          </a:xfrm>
          <a:prstGeom prst="rect">
            <a:avLst/>
          </a:prstGeom>
          <a:noFill/>
        </p:spPr>
        <p:txBody>
          <a:bodyPr wrap="square" rtlCol="0">
            <a:spAutoFit/>
          </a:bodyPr>
          <a:lstStyle/>
          <a:p>
            <a:r>
              <a:rPr lang="vi-VN" b="1">
                <a:latin typeface="Arial" pitchFamily="34" charset="0"/>
                <a:cs typeface="Arial" pitchFamily="34" charset="0"/>
              </a:rPr>
              <a:t>Số học sinh giỏi Quốc gia năm 2018 – 2019 của 10 trường Trung học phổ thông được cho như sau:</a:t>
            </a:r>
            <a:r>
              <a:rPr lang="en-US" b="1">
                <a:latin typeface="Arial" pitchFamily="34" charset="0"/>
                <a:cs typeface="Arial" pitchFamily="34" charset="0"/>
              </a:rPr>
              <a:t>   </a:t>
            </a:r>
            <a:r>
              <a:rPr lang="en-US" sz="2600" b="1">
                <a:solidFill>
                  <a:schemeClr val="accent2">
                    <a:lumMod val="75000"/>
                  </a:schemeClr>
                </a:solidFill>
                <a:latin typeface="Arial" pitchFamily="34" charset="0"/>
                <a:cs typeface="Arial" pitchFamily="34" charset="0"/>
              </a:rPr>
              <a:t>0  0  4  0  0  0  10  0  6  0</a:t>
            </a:r>
            <a:r>
              <a:rPr lang="en-US" b="1">
                <a:solidFill>
                  <a:schemeClr val="accent2">
                    <a:lumMod val="75000"/>
                  </a:schemeClr>
                </a:solidFill>
                <a:latin typeface="Arial" pitchFamily="34" charset="0"/>
                <a:cs typeface="Arial" pitchFamily="34" charset="0"/>
              </a:rPr>
              <a:t>.</a:t>
            </a:r>
            <a:br>
              <a:rPr lang="en-US" b="1">
                <a:solidFill>
                  <a:schemeClr val="accent2">
                    <a:lumMod val="75000"/>
                  </a:schemeClr>
                </a:solidFill>
                <a:latin typeface="Arial" pitchFamily="34" charset="0"/>
                <a:cs typeface="Arial" pitchFamily="34" charset="0"/>
              </a:rPr>
            </a:br>
            <a:r>
              <a:rPr lang="en-US" b="1">
                <a:latin typeface="Arial" pitchFamily="34" charset="0"/>
                <a:cs typeface="Arial" pitchFamily="34" charset="0"/>
              </a:rPr>
              <a:t>a) Tìm số trung bình, mốt, các tứ phân vị của mẫu số liệu trên.</a:t>
            </a:r>
            <a:br>
              <a:rPr lang="en-US" b="1">
                <a:latin typeface="Arial" pitchFamily="34" charset="0"/>
                <a:cs typeface="Arial" pitchFamily="34" charset="0"/>
              </a:rPr>
            </a:br>
            <a:r>
              <a:rPr lang="en-US" b="1">
                <a:latin typeface="Arial" pitchFamily="34" charset="0"/>
                <a:cs typeface="Arial" pitchFamily="34" charset="0"/>
              </a:rPr>
              <a:t>b) Giải thích tại sao tứ phân vị thứ nhất và trung vị trùng nhau.</a:t>
            </a:r>
          </a:p>
        </p:txBody>
      </p:sp>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 y="76200"/>
            <a:ext cx="20542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757235" y="533400"/>
            <a:ext cx="72385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p>
        </p:txBody>
      </p:sp>
      <p:pic>
        <p:nvPicPr>
          <p:cNvPr id="682109" name="Picture 125"/>
          <p:cNvPicPr>
            <a:picLocks noChangeAspect="1" noChangeArrowheads="1"/>
          </p:cNvPicPr>
          <p:nvPr/>
        </p:nvPicPr>
        <p:blipFill rotWithShape="1">
          <a:blip r:embed="rId5">
            <a:extLst>
              <a:ext uri="{28A0092B-C50C-407E-A947-70E740481C1C}">
                <a14:useLocalDpi xmlns:a14="http://schemas.microsoft.com/office/drawing/2010/main" val="0"/>
              </a:ext>
            </a:extLst>
          </a:blip>
          <a:srcRect l="13474" b="34431"/>
          <a:stretch/>
        </p:blipFill>
        <p:spPr bwMode="auto">
          <a:xfrm>
            <a:off x="531812" y="272460"/>
            <a:ext cx="13451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31812" y="2362200"/>
            <a:ext cx="11003405" cy="892552"/>
          </a:xfrm>
          <a:prstGeom prst="rect">
            <a:avLst/>
          </a:prstGeom>
          <a:noFill/>
        </p:spPr>
        <p:txBody>
          <a:bodyPr wrap="square" rtlCol="0">
            <a:spAutoFit/>
          </a:bodyPr>
          <a:lstStyle/>
          <a:p>
            <a:pPr algn="just"/>
            <a:r>
              <a:rPr lang="vi-VN" sz="2600" b="1">
                <a:latin typeface="Arial" pitchFamily="34" charset="0"/>
                <a:cs typeface="Arial" pitchFamily="34" charset="0"/>
              </a:rPr>
              <a:t>a) Trung bình số lượng học sinh giỏi Quốc gia của 10 trường Trung học phổ thông là:</a:t>
            </a:r>
          </a:p>
        </p:txBody>
      </p:sp>
      <p:sp>
        <p:nvSpPr>
          <p:cNvPr id="15" name="TextBox 14"/>
          <p:cNvSpPr txBox="1"/>
          <p:nvPr/>
        </p:nvSpPr>
        <p:spPr>
          <a:xfrm>
            <a:off x="531812" y="3733800"/>
            <a:ext cx="11277600" cy="523220"/>
          </a:xfrm>
          <a:prstGeom prst="rect">
            <a:avLst/>
          </a:prstGeom>
          <a:noFill/>
        </p:spPr>
        <p:txBody>
          <a:bodyPr wrap="square" rtlCol="0">
            <a:spAutoFit/>
          </a:bodyPr>
          <a:lstStyle/>
          <a:p>
            <a:r>
              <a:rPr lang="en-US" sz="2800" b="1">
                <a:latin typeface="Arial" pitchFamily="34" charset="0"/>
                <a:cs typeface="Arial" pitchFamily="34" charset="0"/>
              </a:rPr>
              <a:t>S</a:t>
            </a:r>
            <a:r>
              <a:rPr lang="vi-VN" sz="2800" b="1">
                <a:latin typeface="Arial" pitchFamily="34" charset="0"/>
                <a:cs typeface="Arial" pitchFamily="34" charset="0"/>
              </a:rPr>
              <a:t>ố 0 là số xuất hiện với tần số lớn nhất nên mốt của số  liệu là </a:t>
            </a:r>
            <a:r>
              <a:rPr lang="vi-VN" sz="2800" b="1">
                <a:solidFill>
                  <a:srgbClr val="C00000"/>
                </a:solidFill>
                <a:latin typeface="Arial" pitchFamily="34" charset="0"/>
                <a:cs typeface="Arial" pitchFamily="34" charset="0"/>
              </a:rPr>
              <a:t>0</a:t>
            </a:r>
            <a:r>
              <a:rPr lang="vi-VN" sz="2800" b="1">
                <a:latin typeface="Arial" pitchFamily="34" charset="0"/>
                <a:cs typeface="Arial" pitchFamily="34" charset="0"/>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2231546371"/>
              </p:ext>
            </p:extLst>
          </p:nvPr>
        </p:nvGraphicFramePr>
        <p:xfrm>
          <a:off x="3656012" y="2890982"/>
          <a:ext cx="5251738" cy="842818"/>
        </p:xfrm>
        <a:graphic>
          <a:graphicData uri="http://schemas.openxmlformats.org/presentationml/2006/ole">
            <mc:AlternateContent xmlns:mc="http://schemas.openxmlformats.org/markup-compatibility/2006">
              <mc:Choice xmlns:v="urn:schemas-microsoft-com:vml" Requires="v">
                <p:oleObj name="Equation" r:id="rId6" imgW="2565360" imgH="393480" progId="Equation.DSMT4">
                  <p:embed/>
                </p:oleObj>
              </mc:Choice>
              <mc:Fallback>
                <p:oleObj name="Equation" r:id="rId6" imgW="2565360" imgH="393480" progId="Equation.DSMT4">
                  <p:embed/>
                  <p:pic>
                    <p:nvPicPr>
                      <p:cNvPr id="0" name=""/>
                      <p:cNvPicPr>
                        <a:picLocks noChangeAspect="1" noChangeArrowheads="1"/>
                      </p:cNvPicPr>
                      <p:nvPr/>
                    </p:nvPicPr>
                    <p:blipFill>
                      <a:blip r:embed="rId7"/>
                      <a:srcRect/>
                      <a:stretch>
                        <a:fillRect/>
                      </a:stretch>
                    </p:blipFill>
                    <p:spPr bwMode="auto">
                      <a:xfrm>
                        <a:off x="3656012" y="2890982"/>
                        <a:ext cx="5251738" cy="84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531812" y="4257020"/>
            <a:ext cx="11277600" cy="523220"/>
          </a:xfrm>
          <a:prstGeom prst="rect">
            <a:avLst/>
          </a:prstGeom>
          <a:noFill/>
        </p:spPr>
        <p:txBody>
          <a:bodyPr wrap="square" rtlCol="0">
            <a:spAutoFit/>
          </a:bodyPr>
          <a:lstStyle/>
          <a:p>
            <a:r>
              <a:rPr lang="en-US" sz="2800" b="1">
                <a:latin typeface="Arial" pitchFamily="34" charset="0"/>
                <a:cs typeface="Arial" pitchFamily="34" charset="0"/>
              </a:rPr>
              <a:t>Sắp xếp theo thứ tự không giảm :  </a:t>
            </a:r>
            <a:r>
              <a:rPr lang="en-US" sz="2800" b="1">
                <a:solidFill>
                  <a:schemeClr val="tx2">
                    <a:lumMod val="75000"/>
                  </a:schemeClr>
                </a:solidFill>
                <a:latin typeface="Arial" pitchFamily="34" charset="0"/>
                <a:cs typeface="Arial" pitchFamily="34" charset="0"/>
              </a:rPr>
              <a:t>0; 0; 0; 0; 0; 0; 0; 4; 6; 10 </a:t>
            </a:r>
            <a:endParaRPr lang="vi-VN" sz="2800" b="1">
              <a:solidFill>
                <a:schemeClr val="tx2">
                  <a:lumMod val="75000"/>
                </a:schemeClr>
              </a:solidFill>
              <a:latin typeface="Arial" pitchFamily="34" charset="0"/>
              <a:cs typeface="Arial" pitchFamily="34" charset="0"/>
            </a:endParaRPr>
          </a:p>
        </p:txBody>
      </p:sp>
      <p:sp>
        <p:nvSpPr>
          <p:cNvPr id="13" name="TextBox 12"/>
          <p:cNvSpPr txBox="1"/>
          <p:nvPr/>
        </p:nvSpPr>
        <p:spPr>
          <a:xfrm>
            <a:off x="531812" y="4797980"/>
            <a:ext cx="11277600" cy="954107"/>
          </a:xfrm>
          <a:prstGeom prst="rect">
            <a:avLst/>
          </a:prstGeom>
          <a:noFill/>
        </p:spPr>
        <p:txBody>
          <a:bodyPr wrap="square" rtlCol="0">
            <a:spAutoFit/>
          </a:bodyPr>
          <a:lstStyle/>
          <a:p>
            <a:r>
              <a:rPr lang="en-US" sz="2800" b="1">
                <a:latin typeface="Arial" pitchFamily="34" charset="0"/>
                <a:cs typeface="Arial" pitchFamily="34" charset="0"/>
              </a:rPr>
              <a:t>Vì n = 10 là số chẵn nên Q</a:t>
            </a:r>
            <a:r>
              <a:rPr lang="en-US" sz="2800" b="1" baseline="-25000">
                <a:latin typeface="Arial" pitchFamily="34" charset="0"/>
                <a:cs typeface="Arial" pitchFamily="34" charset="0"/>
              </a:rPr>
              <a:t>2</a:t>
            </a:r>
            <a:r>
              <a:rPr lang="en-US" sz="2800" b="1">
                <a:latin typeface="Arial" pitchFamily="34" charset="0"/>
                <a:cs typeface="Arial" pitchFamily="34" charset="0"/>
              </a:rPr>
              <a:t> là trung bình cộng của hai số chính giữa : Q</a:t>
            </a:r>
            <a:r>
              <a:rPr lang="en-US" sz="2800" b="1" baseline="-25000">
                <a:latin typeface="Arial" pitchFamily="34" charset="0"/>
                <a:cs typeface="Arial" pitchFamily="34" charset="0"/>
              </a:rPr>
              <a:t>2</a:t>
            </a:r>
            <a:r>
              <a:rPr lang="en-US" sz="2800" b="1">
                <a:latin typeface="Arial" pitchFamily="34" charset="0"/>
                <a:cs typeface="Arial" pitchFamily="34" charset="0"/>
              </a:rPr>
              <a:t> = (0 + 0):2 = </a:t>
            </a:r>
            <a:r>
              <a:rPr lang="en-US" sz="2800" b="1">
                <a:solidFill>
                  <a:srgbClr val="C00000"/>
                </a:solidFill>
                <a:latin typeface="Arial" pitchFamily="34" charset="0"/>
                <a:cs typeface="Arial" pitchFamily="34" charset="0"/>
              </a:rPr>
              <a:t>0</a:t>
            </a:r>
            <a:r>
              <a:rPr lang="en-US" sz="2800" b="1">
                <a:latin typeface="Arial" pitchFamily="34" charset="0"/>
                <a:cs typeface="Arial" pitchFamily="34" charset="0"/>
              </a:rPr>
              <a:t>.</a:t>
            </a:r>
            <a:endParaRPr lang="vi-VN" sz="2800" b="1">
              <a:latin typeface="Arial" pitchFamily="34" charset="0"/>
              <a:cs typeface="Arial" pitchFamily="34" charset="0"/>
            </a:endParaRPr>
          </a:p>
        </p:txBody>
      </p:sp>
      <p:sp>
        <p:nvSpPr>
          <p:cNvPr id="14" name="TextBox 13"/>
          <p:cNvSpPr txBox="1"/>
          <p:nvPr/>
        </p:nvSpPr>
        <p:spPr>
          <a:xfrm>
            <a:off x="531812" y="5752087"/>
            <a:ext cx="11277600" cy="523220"/>
          </a:xfrm>
          <a:prstGeom prst="rect">
            <a:avLst/>
          </a:prstGeom>
          <a:noFill/>
        </p:spPr>
        <p:txBody>
          <a:bodyPr wrap="square" rtlCol="0">
            <a:spAutoFit/>
          </a:bodyPr>
          <a:lstStyle/>
          <a:p>
            <a:r>
              <a:rPr lang="en-US" sz="2800" b="1">
                <a:latin typeface="Arial" pitchFamily="34" charset="0"/>
                <a:cs typeface="Arial" pitchFamily="34" charset="0"/>
              </a:rPr>
              <a:t>Ta tìm Q</a:t>
            </a:r>
            <a:r>
              <a:rPr lang="en-US" sz="2800" b="1" baseline="-25000">
                <a:latin typeface="Arial" pitchFamily="34" charset="0"/>
                <a:cs typeface="Arial" pitchFamily="34" charset="0"/>
              </a:rPr>
              <a:t>1</a:t>
            </a:r>
            <a:r>
              <a:rPr lang="en-US" sz="2800" b="1">
                <a:latin typeface="Arial" pitchFamily="34" charset="0"/>
                <a:cs typeface="Arial" pitchFamily="34" charset="0"/>
              </a:rPr>
              <a:t> là trung vị của nửa số liệu bên trái Q</a:t>
            </a:r>
            <a:r>
              <a:rPr lang="en-US" sz="2800" b="1" baseline="-25000">
                <a:latin typeface="Arial" pitchFamily="34" charset="0"/>
                <a:cs typeface="Arial" pitchFamily="34" charset="0"/>
              </a:rPr>
              <a:t>2</a:t>
            </a:r>
            <a:r>
              <a:rPr lang="en-US" sz="2800" b="1">
                <a:latin typeface="Arial" pitchFamily="34" charset="0"/>
                <a:cs typeface="Arial" pitchFamily="34" charset="0"/>
              </a:rPr>
              <a:t>:   </a:t>
            </a:r>
            <a:r>
              <a:rPr lang="en-US" sz="2800" b="1">
                <a:solidFill>
                  <a:schemeClr val="tx2">
                    <a:lumMod val="75000"/>
                  </a:schemeClr>
                </a:solidFill>
                <a:latin typeface="Arial" pitchFamily="34" charset="0"/>
                <a:cs typeface="Arial" pitchFamily="34" charset="0"/>
              </a:rPr>
              <a:t>0; 0; 0; 0 ;0</a:t>
            </a:r>
            <a:endParaRPr lang="vi-VN" sz="2800" b="1">
              <a:latin typeface="Arial" pitchFamily="34" charset="0"/>
              <a:cs typeface="Arial" pitchFamily="34" charset="0"/>
            </a:endParaRPr>
          </a:p>
        </p:txBody>
      </p:sp>
      <p:sp>
        <p:nvSpPr>
          <p:cNvPr id="16" name="TextBox 15"/>
          <p:cNvSpPr txBox="1"/>
          <p:nvPr/>
        </p:nvSpPr>
        <p:spPr>
          <a:xfrm>
            <a:off x="8990012" y="6302869"/>
            <a:ext cx="2057400" cy="523220"/>
          </a:xfrm>
          <a:prstGeom prst="rect">
            <a:avLst/>
          </a:prstGeom>
          <a:noFill/>
        </p:spPr>
        <p:txBody>
          <a:bodyPr wrap="square" rtlCol="0">
            <a:spAutoFit/>
          </a:bodyPr>
          <a:lstStyle/>
          <a:p>
            <a:r>
              <a:rPr lang="en-US" sz="2800" b="1">
                <a:latin typeface="Arial" pitchFamily="34" charset="0"/>
                <a:cs typeface="Arial" pitchFamily="34" charset="0"/>
              </a:rPr>
              <a:t>Vậy </a:t>
            </a:r>
            <a:r>
              <a:rPr lang="vi-VN" sz="2800" b="1">
                <a:latin typeface="Arial" pitchFamily="34" charset="0"/>
                <a:cs typeface="Arial" pitchFamily="34" charset="0"/>
              </a:rPr>
              <a:t>Q</a:t>
            </a:r>
            <a:r>
              <a:rPr lang="vi-VN" sz="2800" b="1" baseline="-25000">
                <a:latin typeface="Arial" pitchFamily="34" charset="0"/>
                <a:cs typeface="Arial" pitchFamily="34" charset="0"/>
              </a:rPr>
              <a:t>1</a:t>
            </a:r>
            <a:r>
              <a:rPr lang="vi-VN" sz="2800" b="1">
                <a:latin typeface="Arial" pitchFamily="34" charset="0"/>
                <a:cs typeface="Arial" pitchFamily="34" charset="0"/>
              </a:rPr>
              <a:t> = </a:t>
            </a:r>
            <a:r>
              <a:rPr lang="vi-VN" sz="2800" b="1">
                <a:solidFill>
                  <a:srgbClr val="C00000"/>
                </a:solidFill>
                <a:latin typeface="Arial" pitchFamily="34" charset="0"/>
                <a:cs typeface="Arial" pitchFamily="34" charset="0"/>
              </a:rPr>
              <a:t>0</a:t>
            </a:r>
            <a:endParaRPr lang="vi-VN" sz="2800" b="1">
              <a:latin typeface="Arial" pitchFamily="34" charset="0"/>
              <a:cs typeface="Arial" pitchFamily="34" charset="0"/>
            </a:endParaRPr>
          </a:p>
        </p:txBody>
      </p:sp>
    </p:spTree>
    <p:extLst>
      <p:ext uri="{BB962C8B-B14F-4D97-AF65-F5344CB8AC3E}">
        <p14:creationId xmlns:p14="http://schemas.microsoft.com/office/powerpoint/2010/main" val="20206919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P spid="12" grpId="0"/>
      <p:bldP spid="13" grpId="0"/>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3278" y="1981105"/>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le 34"/>
          <p:cNvSpPr/>
          <p:nvPr/>
        </p:nvSpPr>
        <p:spPr>
          <a:xfrm>
            <a:off x="2132012" y="114300"/>
            <a:ext cx="9906000" cy="1754187"/>
          </a:xfrm>
          <a:prstGeom prst="roundRect">
            <a:avLst>
              <a:gd name="adj" fmla="val 3662"/>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6" name="TextBox 35"/>
          <p:cNvSpPr txBox="1"/>
          <p:nvPr/>
        </p:nvSpPr>
        <p:spPr>
          <a:xfrm>
            <a:off x="2284413" y="152400"/>
            <a:ext cx="9753599" cy="1600438"/>
          </a:xfrm>
          <a:prstGeom prst="rect">
            <a:avLst/>
          </a:prstGeom>
          <a:noFill/>
        </p:spPr>
        <p:txBody>
          <a:bodyPr wrap="square" rtlCol="0">
            <a:spAutoFit/>
          </a:bodyPr>
          <a:lstStyle/>
          <a:p>
            <a:r>
              <a:rPr lang="vi-VN" b="1">
                <a:latin typeface="Arial" pitchFamily="34" charset="0"/>
                <a:cs typeface="Arial" pitchFamily="34" charset="0"/>
              </a:rPr>
              <a:t>Số học sinh giỏi Quốc gia năm 2018 – 2019 của 10 trường Trung học phổ thông được cho như sau:</a:t>
            </a:r>
            <a:r>
              <a:rPr lang="en-US" b="1">
                <a:latin typeface="Arial" pitchFamily="34" charset="0"/>
                <a:cs typeface="Arial" pitchFamily="34" charset="0"/>
              </a:rPr>
              <a:t>   </a:t>
            </a:r>
            <a:r>
              <a:rPr lang="en-US" sz="2600" b="1">
                <a:solidFill>
                  <a:schemeClr val="accent2">
                    <a:lumMod val="75000"/>
                  </a:schemeClr>
                </a:solidFill>
                <a:latin typeface="Arial" pitchFamily="34" charset="0"/>
                <a:cs typeface="Arial" pitchFamily="34" charset="0"/>
              </a:rPr>
              <a:t>0  0  4  0  0  0  10  0  6  0</a:t>
            </a:r>
            <a:r>
              <a:rPr lang="en-US" b="1">
                <a:solidFill>
                  <a:schemeClr val="accent2">
                    <a:lumMod val="75000"/>
                  </a:schemeClr>
                </a:solidFill>
                <a:latin typeface="Arial" pitchFamily="34" charset="0"/>
                <a:cs typeface="Arial" pitchFamily="34" charset="0"/>
              </a:rPr>
              <a:t>.</a:t>
            </a:r>
            <a:br>
              <a:rPr lang="en-US" b="1">
                <a:solidFill>
                  <a:schemeClr val="accent2">
                    <a:lumMod val="75000"/>
                  </a:schemeClr>
                </a:solidFill>
                <a:latin typeface="Arial" pitchFamily="34" charset="0"/>
                <a:cs typeface="Arial" pitchFamily="34" charset="0"/>
              </a:rPr>
            </a:br>
            <a:r>
              <a:rPr lang="en-US" b="1">
                <a:latin typeface="Arial" pitchFamily="34" charset="0"/>
                <a:cs typeface="Arial" pitchFamily="34" charset="0"/>
              </a:rPr>
              <a:t>a) Tìm số trung bình, mốt, các tứ phân vị của mẫu số liệu trên.</a:t>
            </a:r>
            <a:br>
              <a:rPr lang="en-US" b="1">
                <a:latin typeface="Arial" pitchFamily="34" charset="0"/>
                <a:cs typeface="Arial" pitchFamily="34" charset="0"/>
              </a:rPr>
            </a:br>
            <a:r>
              <a:rPr lang="en-US" b="1">
                <a:latin typeface="Arial" pitchFamily="34" charset="0"/>
                <a:cs typeface="Arial" pitchFamily="34" charset="0"/>
              </a:rPr>
              <a:t>b) Giải thích tại sao tứ phân vị thứ nhất và trung vị trùng nhau.</a:t>
            </a:r>
          </a:p>
        </p:txBody>
      </p:sp>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 y="76200"/>
            <a:ext cx="20542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757235" y="533400"/>
            <a:ext cx="72385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p>
        </p:txBody>
      </p:sp>
      <p:pic>
        <p:nvPicPr>
          <p:cNvPr id="682109" name="Picture 125"/>
          <p:cNvPicPr>
            <a:picLocks noChangeAspect="1" noChangeArrowheads="1"/>
          </p:cNvPicPr>
          <p:nvPr/>
        </p:nvPicPr>
        <p:blipFill rotWithShape="1">
          <a:blip r:embed="rId5">
            <a:extLst>
              <a:ext uri="{28A0092B-C50C-407E-A947-70E740481C1C}">
                <a14:useLocalDpi xmlns:a14="http://schemas.microsoft.com/office/drawing/2010/main" val="0"/>
              </a:ext>
            </a:extLst>
          </a:blip>
          <a:srcRect l="13474" b="34431"/>
          <a:stretch/>
        </p:blipFill>
        <p:spPr bwMode="auto">
          <a:xfrm>
            <a:off x="531812" y="272460"/>
            <a:ext cx="13451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1034607" y="2536448"/>
            <a:ext cx="11003405" cy="492443"/>
          </a:xfrm>
          <a:prstGeom prst="rect">
            <a:avLst/>
          </a:prstGeom>
          <a:noFill/>
        </p:spPr>
        <p:txBody>
          <a:bodyPr wrap="square" rtlCol="0">
            <a:spAutoFit/>
          </a:bodyPr>
          <a:lstStyle/>
          <a:p>
            <a:pPr algn="just"/>
            <a:r>
              <a:rPr lang="vi-VN" sz="2600" b="1">
                <a:latin typeface="Arial" pitchFamily="34" charset="0"/>
                <a:cs typeface="Arial" pitchFamily="34" charset="0"/>
              </a:rPr>
              <a:t>Ta tìm Q</a:t>
            </a:r>
            <a:r>
              <a:rPr lang="vi-VN" sz="2600" b="1" baseline="-25000">
                <a:latin typeface="Arial" pitchFamily="34" charset="0"/>
                <a:cs typeface="Arial" pitchFamily="34" charset="0"/>
              </a:rPr>
              <a:t>3</a:t>
            </a:r>
            <a:r>
              <a:rPr lang="vi-VN" sz="2600" b="1">
                <a:latin typeface="Arial" pitchFamily="34" charset="0"/>
                <a:cs typeface="Arial" pitchFamily="34" charset="0"/>
              </a:rPr>
              <a:t> là trung vị của nửa số liệu bên phải Q</a:t>
            </a:r>
            <a:r>
              <a:rPr lang="vi-VN" sz="2600" b="1" baseline="-25000">
                <a:latin typeface="Arial" pitchFamily="34" charset="0"/>
                <a:cs typeface="Arial" pitchFamily="34" charset="0"/>
              </a:rPr>
              <a:t>2</a:t>
            </a:r>
            <a:r>
              <a:rPr lang="vi-VN" sz="2600" b="1">
                <a:latin typeface="Arial" pitchFamily="34" charset="0"/>
                <a:cs typeface="Arial" pitchFamily="34" charset="0"/>
              </a:rPr>
              <a:t>:</a:t>
            </a:r>
            <a:r>
              <a:rPr lang="en-US" sz="2600" b="1">
                <a:latin typeface="Arial" pitchFamily="34" charset="0"/>
                <a:cs typeface="Arial" pitchFamily="34" charset="0"/>
              </a:rPr>
              <a:t>   </a:t>
            </a:r>
            <a:r>
              <a:rPr lang="vi-VN" sz="2600" b="1">
                <a:solidFill>
                  <a:schemeClr val="tx2">
                    <a:lumMod val="75000"/>
                  </a:schemeClr>
                </a:solidFill>
                <a:latin typeface="Arial" pitchFamily="34" charset="0"/>
                <a:cs typeface="Arial" pitchFamily="34" charset="0"/>
              </a:rPr>
              <a:t>0; 0; 4; 6; 10</a:t>
            </a:r>
            <a:r>
              <a:rPr lang="en-US" sz="2600" b="1">
                <a:solidFill>
                  <a:schemeClr val="tx2">
                    <a:lumMod val="75000"/>
                  </a:schemeClr>
                </a:solidFill>
                <a:latin typeface="Arial" pitchFamily="34" charset="0"/>
                <a:cs typeface="Arial" pitchFamily="34" charset="0"/>
              </a:rPr>
              <a:t> </a:t>
            </a:r>
            <a:endParaRPr lang="vi-VN" sz="2600" b="1">
              <a:solidFill>
                <a:schemeClr val="tx2">
                  <a:lumMod val="75000"/>
                </a:schemeClr>
              </a:solidFill>
              <a:latin typeface="Arial" pitchFamily="34" charset="0"/>
              <a:cs typeface="Arial" pitchFamily="34" charset="0"/>
            </a:endParaRPr>
          </a:p>
        </p:txBody>
      </p:sp>
      <p:sp>
        <p:nvSpPr>
          <p:cNvPr id="17" name="TextBox 16"/>
          <p:cNvSpPr txBox="1"/>
          <p:nvPr/>
        </p:nvSpPr>
        <p:spPr>
          <a:xfrm>
            <a:off x="8883207" y="3045260"/>
            <a:ext cx="2057400" cy="523220"/>
          </a:xfrm>
          <a:prstGeom prst="rect">
            <a:avLst/>
          </a:prstGeom>
          <a:noFill/>
        </p:spPr>
        <p:txBody>
          <a:bodyPr wrap="square" rtlCol="0">
            <a:spAutoFit/>
          </a:bodyPr>
          <a:lstStyle/>
          <a:p>
            <a:r>
              <a:rPr lang="en-US" sz="2800" b="1">
                <a:latin typeface="Arial" pitchFamily="34" charset="0"/>
                <a:cs typeface="Arial" pitchFamily="34" charset="0"/>
              </a:rPr>
              <a:t>Vậy </a:t>
            </a:r>
            <a:r>
              <a:rPr lang="vi-VN" sz="2800" b="1">
                <a:latin typeface="Arial" pitchFamily="34" charset="0"/>
                <a:cs typeface="Arial" pitchFamily="34" charset="0"/>
              </a:rPr>
              <a:t>Q</a:t>
            </a:r>
            <a:r>
              <a:rPr lang="en-US" sz="2800" b="1" baseline="-25000">
                <a:latin typeface="Arial" pitchFamily="34" charset="0"/>
                <a:cs typeface="Arial" pitchFamily="34" charset="0"/>
              </a:rPr>
              <a:t>3</a:t>
            </a:r>
            <a:r>
              <a:rPr lang="vi-VN" sz="2800" b="1">
                <a:latin typeface="Arial" pitchFamily="34" charset="0"/>
                <a:cs typeface="Arial" pitchFamily="34" charset="0"/>
              </a:rPr>
              <a:t> = </a:t>
            </a:r>
            <a:r>
              <a:rPr lang="en-US" sz="2800" b="1">
                <a:solidFill>
                  <a:srgbClr val="C00000"/>
                </a:solidFill>
                <a:latin typeface="Arial" pitchFamily="34" charset="0"/>
                <a:cs typeface="Arial" pitchFamily="34" charset="0"/>
              </a:rPr>
              <a:t>4</a:t>
            </a:r>
            <a:endParaRPr lang="vi-VN" sz="2800" b="1">
              <a:latin typeface="Arial" pitchFamily="34" charset="0"/>
              <a:cs typeface="Arial" pitchFamily="34" charset="0"/>
            </a:endParaRPr>
          </a:p>
        </p:txBody>
      </p:sp>
      <p:sp>
        <p:nvSpPr>
          <p:cNvPr id="18" name="TextBox 17"/>
          <p:cNvSpPr txBox="1"/>
          <p:nvPr/>
        </p:nvSpPr>
        <p:spPr>
          <a:xfrm>
            <a:off x="1023495" y="3679448"/>
            <a:ext cx="11003405" cy="492443"/>
          </a:xfrm>
          <a:prstGeom prst="rect">
            <a:avLst/>
          </a:prstGeom>
          <a:noFill/>
        </p:spPr>
        <p:txBody>
          <a:bodyPr wrap="square" rtlCol="0">
            <a:spAutoFit/>
          </a:bodyPr>
          <a:lstStyle/>
          <a:p>
            <a:pPr algn="just"/>
            <a:r>
              <a:rPr lang="vi-VN" sz="2600" b="1">
                <a:latin typeface="Arial" pitchFamily="34" charset="0"/>
                <a:cs typeface="Arial" pitchFamily="34" charset="0"/>
              </a:rPr>
              <a:t>Tứ phân vị cho mẫu số liệu này là Q</a:t>
            </a:r>
            <a:r>
              <a:rPr lang="vi-VN" sz="2600" b="1" baseline="-25000">
                <a:latin typeface="Arial" pitchFamily="34" charset="0"/>
                <a:cs typeface="Arial" pitchFamily="34" charset="0"/>
              </a:rPr>
              <a:t>1</a:t>
            </a:r>
            <a:r>
              <a:rPr lang="vi-VN" sz="2600" b="1">
                <a:latin typeface="Arial" pitchFamily="34" charset="0"/>
                <a:cs typeface="Arial" pitchFamily="34" charset="0"/>
              </a:rPr>
              <a:t> = </a:t>
            </a:r>
            <a:r>
              <a:rPr lang="vi-VN" sz="2600" b="1">
                <a:solidFill>
                  <a:srgbClr val="C00000"/>
                </a:solidFill>
                <a:latin typeface="Arial" pitchFamily="34" charset="0"/>
                <a:cs typeface="Arial" pitchFamily="34" charset="0"/>
              </a:rPr>
              <a:t>0</a:t>
            </a:r>
            <a:r>
              <a:rPr lang="vi-VN" sz="2600" b="1">
                <a:latin typeface="Arial" pitchFamily="34" charset="0"/>
                <a:cs typeface="Arial" pitchFamily="34" charset="0"/>
              </a:rPr>
              <a:t>; Q</a:t>
            </a:r>
            <a:r>
              <a:rPr lang="vi-VN" sz="2600" b="1" baseline="-25000">
                <a:latin typeface="Arial" pitchFamily="34" charset="0"/>
                <a:cs typeface="Arial" pitchFamily="34" charset="0"/>
              </a:rPr>
              <a:t>2</a:t>
            </a:r>
            <a:r>
              <a:rPr lang="vi-VN" sz="2600" b="1">
                <a:latin typeface="Arial" pitchFamily="34" charset="0"/>
                <a:cs typeface="Arial" pitchFamily="34" charset="0"/>
              </a:rPr>
              <a:t> = </a:t>
            </a:r>
            <a:r>
              <a:rPr lang="vi-VN" sz="2600" b="1">
                <a:solidFill>
                  <a:srgbClr val="C00000"/>
                </a:solidFill>
                <a:latin typeface="Arial" pitchFamily="34" charset="0"/>
                <a:cs typeface="Arial" pitchFamily="34" charset="0"/>
              </a:rPr>
              <a:t>0</a:t>
            </a:r>
            <a:r>
              <a:rPr lang="vi-VN" sz="2600" b="1">
                <a:latin typeface="Arial" pitchFamily="34" charset="0"/>
                <a:cs typeface="Arial" pitchFamily="34" charset="0"/>
              </a:rPr>
              <a:t>, Q</a:t>
            </a:r>
            <a:r>
              <a:rPr lang="vi-VN" sz="2600" b="1" baseline="-25000">
                <a:latin typeface="Arial" pitchFamily="34" charset="0"/>
                <a:cs typeface="Arial" pitchFamily="34" charset="0"/>
              </a:rPr>
              <a:t>3</a:t>
            </a:r>
            <a:r>
              <a:rPr lang="vi-VN" sz="2600" b="1">
                <a:latin typeface="Arial" pitchFamily="34" charset="0"/>
                <a:cs typeface="Arial" pitchFamily="34" charset="0"/>
              </a:rPr>
              <a:t> = </a:t>
            </a:r>
            <a:r>
              <a:rPr lang="vi-VN" sz="2600" b="1">
                <a:solidFill>
                  <a:srgbClr val="C00000"/>
                </a:solidFill>
                <a:latin typeface="Arial" pitchFamily="34" charset="0"/>
                <a:cs typeface="Arial" pitchFamily="34" charset="0"/>
              </a:rPr>
              <a:t>4</a:t>
            </a:r>
            <a:r>
              <a:rPr lang="vi-VN" sz="2600" b="1">
                <a:latin typeface="Arial" pitchFamily="34" charset="0"/>
                <a:cs typeface="Arial" pitchFamily="34" charset="0"/>
              </a:rPr>
              <a:t>.</a:t>
            </a:r>
            <a:endParaRPr lang="vi-VN" sz="2600" b="1">
              <a:solidFill>
                <a:schemeClr val="tx2">
                  <a:lumMod val="75000"/>
                </a:schemeClr>
              </a:solidFill>
              <a:latin typeface="Arial" pitchFamily="34" charset="0"/>
              <a:cs typeface="Arial" pitchFamily="34" charset="0"/>
            </a:endParaRPr>
          </a:p>
        </p:txBody>
      </p:sp>
      <p:sp>
        <p:nvSpPr>
          <p:cNvPr id="19" name="TextBox 18"/>
          <p:cNvSpPr txBox="1"/>
          <p:nvPr/>
        </p:nvSpPr>
        <p:spPr>
          <a:xfrm>
            <a:off x="993332" y="4517648"/>
            <a:ext cx="11003405" cy="892552"/>
          </a:xfrm>
          <a:prstGeom prst="rect">
            <a:avLst/>
          </a:prstGeom>
          <a:noFill/>
        </p:spPr>
        <p:txBody>
          <a:bodyPr wrap="square" rtlCol="0">
            <a:spAutoFit/>
          </a:bodyPr>
          <a:lstStyle/>
          <a:p>
            <a:pPr algn="just"/>
            <a:r>
              <a:rPr lang="vi-VN" sz="2600" b="1">
                <a:latin typeface="Arial" pitchFamily="34" charset="0"/>
                <a:cs typeface="Arial" pitchFamily="34" charset="0"/>
              </a:rPr>
              <a:t>b) Vì nửa số liệu bên trái toàn bộ bằng 0 nên tứ phân vị thứ nhất của dãy số liệu bằng 0 và bằng trung vị.</a:t>
            </a:r>
          </a:p>
        </p:txBody>
      </p:sp>
    </p:spTree>
    <p:extLst>
      <p:ext uri="{BB962C8B-B14F-4D97-AF65-F5344CB8AC3E}">
        <p14:creationId xmlns:p14="http://schemas.microsoft.com/office/powerpoint/2010/main" val="1065126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120" y="3228840"/>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le 34"/>
          <p:cNvSpPr/>
          <p:nvPr/>
        </p:nvSpPr>
        <p:spPr>
          <a:xfrm>
            <a:off x="2132012" y="114300"/>
            <a:ext cx="9906000" cy="2095500"/>
          </a:xfrm>
          <a:prstGeom prst="roundRect">
            <a:avLst>
              <a:gd name="adj" fmla="val 3662"/>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6" name="TextBox 35"/>
          <p:cNvSpPr txBox="1"/>
          <p:nvPr/>
        </p:nvSpPr>
        <p:spPr>
          <a:xfrm>
            <a:off x="2284413" y="152400"/>
            <a:ext cx="9753599" cy="1938992"/>
          </a:xfrm>
          <a:prstGeom prst="rect">
            <a:avLst/>
          </a:prstGeom>
          <a:noFill/>
        </p:spPr>
        <p:txBody>
          <a:bodyPr wrap="square" rtlCol="0">
            <a:spAutoFit/>
          </a:bodyPr>
          <a:lstStyle/>
          <a:p>
            <a:r>
              <a:rPr lang="vi-VN" b="1">
                <a:latin typeface="Arial" pitchFamily="34" charset="0"/>
                <a:cs typeface="Arial" pitchFamily="34" charset="0"/>
              </a:rPr>
              <a:t>Bảng sau đây cho biết số chỗ ngồi của một số sân vận động được sử dụng trong Giải Bóng đá Vô địch Quốc gia Việt Nam năm 2018 (số liệu gần đúng).</a:t>
            </a:r>
            <a:endParaRPr lang="en-US" b="1">
              <a:latin typeface="Arial" pitchFamily="34" charset="0"/>
              <a:cs typeface="Arial" pitchFamily="34" charset="0"/>
            </a:endParaRPr>
          </a:p>
          <a:p>
            <a:r>
              <a:rPr lang="vi-VN" b="1">
                <a:latin typeface="Arial" pitchFamily="34" charset="0"/>
                <a:cs typeface="Arial" pitchFamily="34" charset="0"/>
              </a:rPr>
              <a:t>Các giá trị số trung bình, trung vị, mốt bị ảnh hưởng thế nào nếu bỏ đi số liệu chỗ ngồi của Sân vận động Quốc gia Mỹ Đình?</a:t>
            </a:r>
            <a:endParaRPr lang="en-US" b="1">
              <a:latin typeface="Arial" pitchFamily="34" charset="0"/>
              <a:cs typeface="Arial" pitchFamily="34" charset="0"/>
            </a:endParaRPr>
          </a:p>
        </p:txBody>
      </p:sp>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 y="76200"/>
            <a:ext cx="20542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757235" y="533400"/>
            <a:ext cx="72385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4</a:t>
            </a:r>
          </a:p>
        </p:txBody>
      </p:sp>
      <p:pic>
        <p:nvPicPr>
          <p:cNvPr id="682109" name="Picture 125"/>
          <p:cNvPicPr>
            <a:picLocks noChangeAspect="1" noChangeArrowheads="1"/>
          </p:cNvPicPr>
          <p:nvPr/>
        </p:nvPicPr>
        <p:blipFill rotWithShape="1">
          <a:blip r:embed="rId5">
            <a:extLst>
              <a:ext uri="{28A0092B-C50C-407E-A947-70E740481C1C}">
                <a14:useLocalDpi xmlns:a14="http://schemas.microsoft.com/office/drawing/2010/main" val="0"/>
              </a:ext>
            </a:extLst>
          </a:blip>
          <a:srcRect l="13474" b="34431"/>
          <a:stretch/>
        </p:blipFill>
        <p:spPr bwMode="auto">
          <a:xfrm>
            <a:off x="531812" y="272460"/>
            <a:ext cx="13451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72379" y="3581400"/>
            <a:ext cx="11003405" cy="892552"/>
          </a:xfrm>
          <a:prstGeom prst="rect">
            <a:avLst/>
          </a:prstGeom>
          <a:noFill/>
        </p:spPr>
        <p:txBody>
          <a:bodyPr wrap="square" rtlCol="0">
            <a:spAutoFit/>
          </a:bodyPr>
          <a:lstStyle/>
          <a:p>
            <a:pPr algn="just"/>
            <a:r>
              <a:rPr lang="vi-VN" sz="2600" b="1">
                <a:latin typeface="Arial" pitchFamily="34" charset="0"/>
                <a:cs typeface="Arial" pitchFamily="34" charset="0"/>
              </a:rPr>
              <a:t>Số chỗ ngồi trung bình của một sân vận động được sử dụng trong Giải Bóng đá Vô địch Quốc gia Việt Nam là:</a:t>
            </a:r>
          </a:p>
        </p:txBody>
      </p:sp>
      <p:graphicFrame>
        <p:nvGraphicFramePr>
          <p:cNvPr id="2" name="Object 1"/>
          <p:cNvGraphicFramePr>
            <a:graphicFrameLocks noChangeAspect="1"/>
          </p:cNvGraphicFramePr>
          <p:nvPr>
            <p:extLst>
              <p:ext uri="{D42A27DB-BD31-4B8C-83A1-F6EECF244321}">
                <p14:modId xmlns:p14="http://schemas.microsoft.com/office/powerpoint/2010/main" val="243268462"/>
              </p:ext>
            </p:extLst>
          </p:nvPr>
        </p:nvGraphicFramePr>
        <p:xfrm>
          <a:off x="1979612" y="4473952"/>
          <a:ext cx="6708775" cy="842962"/>
        </p:xfrm>
        <a:graphic>
          <a:graphicData uri="http://schemas.openxmlformats.org/presentationml/2006/ole">
            <mc:AlternateContent xmlns:mc="http://schemas.openxmlformats.org/markup-compatibility/2006">
              <mc:Choice xmlns:v="urn:schemas-microsoft-com:vml" Requires="v">
                <p:oleObj name="Equation" r:id="rId6" imgW="3276360" imgH="393480" progId="Equation.DSMT4">
                  <p:embed/>
                </p:oleObj>
              </mc:Choice>
              <mc:Fallback>
                <p:oleObj name="Equation" r:id="rId6" imgW="3276360" imgH="393480" progId="Equation.DSMT4">
                  <p:embed/>
                  <p:pic>
                    <p:nvPicPr>
                      <p:cNvPr id="0" name=""/>
                      <p:cNvPicPr>
                        <a:picLocks noChangeAspect="1" noChangeArrowheads="1"/>
                      </p:cNvPicPr>
                      <p:nvPr/>
                    </p:nvPicPr>
                    <p:blipFill>
                      <a:blip r:embed="rId7"/>
                      <a:srcRect/>
                      <a:stretch>
                        <a:fillRect/>
                      </a:stretch>
                    </p:blipFill>
                    <p:spPr bwMode="auto">
                      <a:xfrm>
                        <a:off x="1979612" y="4473952"/>
                        <a:ext cx="670877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229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0611" y="2266950"/>
            <a:ext cx="9115173"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27012" y="5334000"/>
            <a:ext cx="11961813" cy="492443"/>
          </a:xfrm>
          <a:prstGeom prst="rect">
            <a:avLst/>
          </a:prstGeom>
          <a:noFill/>
        </p:spPr>
        <p:txBody>
          <a:bodyPr wrap="square" rtlCol="0">
            <a:spAutoFit/>
          </a:bodyPr>
          <a:lstStyle/>
          <a:p>
            <a:pPr algn="just"/>
            <a:r>
              <a:rPr lang="en-US" sz="2600" b="1">
                <a:latin typeface="Arial" pitchFamily="34" charset="0"/>
                <a:cs typeface="Arial" pitchFamily="34" charset="0"/>
              </a:rPr>
              <a:t>S</a:t>
            </a:r>
            <a:r>
              <a:rPr lang="vi-VN" sz="2600" b="1">
                <a:latin typeface="Arial" pitchFamily="34" charset="0"/>
                <a:cs typeface="Arial" pitchFamily="34" charset="0"/>
              </a:rPr>
              <a:t>ắp xếp theo thứ tự không giảm</a:t>
            </a:r>
            <a:r>
              <a:rPr lang="en-US" sz="2600" b="1">
                <a:latin typeface="Arial" pitchFamily="34" charset="0"/>
                <a:cs typeface="Arial" pitchFamily="34" charset="0"/>
              </a:rPr>
              <a:t>: </a:t>
            </a:r>
            <a:r>
              <a:rPr lang="vi-VN" sz="2600" b="1">
                <a:solidFill>
                  <a:schemeClr val="tx2">
                    <a:lumMod val="75000"/>
                  </a:schemeClr>
                </a:solidFill>
                <a:latin typeface="Arial" pitchFamily="34" charset="0"/>
                <a:cs typeface="Arial" pitchFamily="34" charset="0"/>
              </a:rPr>
              <a:t>20120</a:t>
            </a:r>
            <a:r>
              <a:rPr lang="en-US" sz="2600" b="1">
                <a:solidFill>
                  <a:schemeClr val="tx2">
                    <a:lumMod val="75000"/>
                  </a:schemeClr>
                </a:solidFill>
                <a:latin typeface="Arial" pitchFamily="34" charset="0"/>
                <a:cs typeface="Arial" pitchFamily="34" charset="0"/>
              </a:rPr>
              <a:t> </a:t>
            </a:r>
            <a:r>
              <a:rPr lang="vi-VN" sz="2600" b="1">
                <a:solidFill>
                  <a:schemeClr val="tx2">
                    <a:lumMod val="75000"/>
                  </a:schemeClr>
                </a:solidFill>
                <a:latin typeface="Arial" pitchFamily="34" charset="0"/>
                <a:cs typeface="Arial" pitchFamily="34" charset="0"/>
              </a:rPr>
              <a:t>; 20120</a:t>
            </a:r>
            <a:r>
              <a:rPr lang="en-US" sz="2600" b="1">
                <a:solidFill>
                  <a:schemeClr val="tx2">
                    <a:lumMod val="75000"/>
                  </a:schemeClr>
                </a:solidFill>
                <a:latin typeface="Arial" pitchFamily="34" charset="0"/>
                <a:cs typeface="Arial" pitchFamily="34" charset="0"/>
              </a:rPr>
              <a:t> </a:t>
            </a:r>
            <a:r>
              <a:rPr lang="vi-VN" sz="2600" b="1">
                <a:solidFill>
                  <a:schemeClr val="tx2">
                    <a:lumMod val="75000"/>
                  </a:schemeClr>
                </a:solidFill>
                <a:latin typeface="Arial" pitchFamily="34" charset="0"/>
                <a:cs typeface="Arial" pitchFamily="34" charset="0"/>
              </a:rPr>
              <a:t>; 21315</a:t>
            </a:r>
            <a:r>
              <a:rPr lang="en-US" sz="2600" b="1">
                <a:solidFill>
                  <a:schemeClr val="tx2">
                    <a:lumMod val="75000"/>
                  </a:schemeClr>
                </a:solidFill>
                <a:latin typeface="Arial" pitchFamily="34" charset="0"/>
                <a:cs typeface="Arial" pitchFamily="34" charset="0"/>
              </a:rPr>
              <a:t> </a:t>
            </a:r>
            <a:r>
              <a:rPr lang="vi-VN" sz="2600" b="1">
                <a:solidFill>
                  <a:schemeClr val="tx2">
                    <a:lumMod val="75000"/>
                  </a:schemeClr>
                </a:solidFill>
                <a:latin typeface="Arial" pitchFamily="34" charset="0"/>
                <a:cs typeface="Arial" pitchFamily="34" charset="0"/>
              </a:rPr>
              <a:t>; 23405</a:t>
            </a:r>
            <a:r>
              <a:rPr lang="en-US" sz="2600" b="1">
                <a:solidFill>
                  <a:schemeClr val="tx2">
                    <a:lumMod val="75000"/>
                  </a:schemeClr>
                </a:solidFill>
                <a:latin typeface="Arial" pitchFamily="34" charset="0"/>
                <a:cs typeface="Arial" pitchFamily="34" charset="0"/>
              </a:rPr>
              <a:t> </a:t>
            </a:r>
            <a:r>
              <a:rPr lang="vi-VN" sz="2600" b="1">
                <a:solidFill>
                  <a:schemeClr val="tx2">
                    <a:lumMod val="75000"/>
                  </a:schemeClr>
                </a:solidFill>
                <a:latin typeface="Arial" pitchFamily="34" charset="0"/>
                <a:cs typeface="Arial" pitchFamily="34" charset="0"/>
              </a:rPr>
              <a:t>; 37546</a:t>
            </a:r>
            <a:r>
              <a:rPr lang="vi-VN" sz="2600" b="1">
                <a:latin typeface="Arial" pitchFamily="34" charset="0"/>
                <a:cs typeface="Arial" pitchFamily="34" charset="0"/>
              </a:rPr>
              <a:t>.</a:t>
            </a:r>
          </a:p>
        </p:txBody>
      </p:sp>
      <p:sp>
        <p:nvSpPr>
          <p:cNvPr id="18" name="TextBox 17"/>
          <p:cNvSpPr txBox="1"/>
          <p:nvPr/>
        </p:nvSpPr>
        <p:spPr>
          <a:xfrm>
            <a:off x="227012" y="5826443"/>
            <a:ext cx="11961813" cy="492443"/>
          </a:xfrm>
          <a:prstGeom prst="rect">
            <a:avLst/>
          </a:prstGeom>
          <a:noFill/>
        </p:spPr>
        <p:txBody>
          <a:bodyPr wrap="square" rtlCol="0">
            <a:spAutoFit/>
          </a:bodyPr>
          <a:lstStyle/>
          <a:p>
            <a:pPr algn="just"/>
            <a:r>
              <a:rPr lang="en-US" sz="2600" b="1">
                <a:latin typeface="Arial" pitchFamily="34" charset="0"/>
                <a:cs typeface="Arial" pitchFamily="34" charset="0"/>
              </a:rPr>
              <a:t>Vì n = 5 là số lẻ nên số trung vị của dãy số liệu là số chính giữa là: </a:t>
            </a:r>
            <a:r>
              <a:rPr lang="en-US" sz="2600" b="1">
                <a:solidFill>
                  <a:srgbClr val="C00000"/>
                </a:solidFill>
                <a:latin typeface="Arial" pitchFamily="34" charset="0"/>
                <a:cs typeface="Arial" pitchFamily="34" charset="0"/>
              </a:rPr>
              <a:t>21315</a:t>
            </a:r>
            <a:r>
              <a:rPr lang="en-US" sz="2600" b="1">
                <a:latin typeface="Arial" pitchFamily="34" charset="0"/>
                <a:cs typeface="Arial" pitchFamily="34" charset="0"/>
              </a:rPr>
              <a:t>.</a:t>
            </a:r>
            <a:endParaRPr lang="vi-VN" sz="2600" b="1">
              <a:latin typeface="Arial" pitchFamily="34" charset="0"/>
              <a:cs typeface="Arial" pitchFamily="34" charset="0"/>
            </a:endParaRPr>
          </a:p>
        </p:txBody>
      </p:sp>
      <p:sp>
        <p:nvSpPr>
          <p:cNvPr id="19" name="TextBox 18"/>
          <p:cNvSpPr txBox="1"/>
          <p:nvPr/>
        </p:nvSpPr>
        <p:spPr>
          <a:xfrm>
            <a:off x="227012" y="6332222"/>
            <a:ext cx="11961813" cy="492443"/>
          </a:xfrm>
          <a:prstGeom prst="rect">
            <a:avLst/>
          </a:prstGeom>
          <a:noFill/>
        </p:spPr>
        <p:txBody>
          <a:bodyPr wrap="square" rtlCol="0">
            <a:spAutoFit/>
          </a:bodyPr>
          <a:lstStyle/>
          <a:p>
            <a:pPr algn="just"/>
            <a:r>
              <a:rPr lang="en-US" sz="2600" b="1">
                <a:latin typeface="Arial" pitchFamily="34" charset="0"/>
                <a:cs typeface="Arial" pitchFamily="34" charset="0"/>
              </a:rPr>
              <a:t>Số 20120 là số xuất hiện nhiều nhất nên mốt của số liệu là </a:t>
            </a:r>
            <a:r>
              <a:rPr lang="en-US" sz="2600" b="1">
                <a:solidFill>
                  <a:srgbClr val="C00000"/>
                </a:solidFill>
                <a:latin typeface="Arial" pitchFamily="34" charset="0"/>
                <a:cs typeface="Arial" pitchFamily="34" charset="0"/>
              </a:rPr>
              <a:t>20120</a:t>
            </a:r>
            <a:r>
              <a:rPr lang="en-US" sz="2600" b="1">
                <a:latin typeface="Arial" pitchFamily="34" charset="0"/>
                <a:cs typeface="Arial" pitchFamily="34" charset="0"/>
              </a:rPr>
              <a:t>.</a:t>
            </a:r>
            <a:endParaRPr lang="vi-VN" sz="2600" b="1">
              <a:latin typeface="Arial" pitchFamily="34" charset="0"/>
              <a:cs typeface="Arial" pitchFamily="34" charset="0"/>
            </a:endParaRPr>
          </a:p>
        </p:txBody>
      </p:sp>
    </p:spTree>
    <p:extLst>
      <p:ext uri="{BB962C8B-B14F-4D97-AF65-F5344CB8AC3E}">
        <p14:creationId xmlns:p14="http://schemas.microsoft.com/office/powerpoint/2010/main" val="25730877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644" y="3219315"/>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le 34"/>
          <p:cNvSpPr/>
          <p:nvPr/>
        </p:nvSpPr>
        <p:spPr>
          <a:xfrm>
            <a:off x="2132012" y="114300"/>
            <a:ext cx="9906000" cy="2095500"/>
          </a:xfrm>
          <a:prstGeom prst="roundRect">
            <a:avLst>
              <a:gd name="adj" fmla="val 3662"/>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6" name="TextBox 35"/>
          <p:cNvSpPr txBox="1"/>
          <p:nvPr/>
        </p:nvSpPr>
        <p:spPr>
          <a:xfrm>
            <a:off x="2284413" y="152400"/>
            <a:ext cx="9753599" cy="1938992"/>
          </a:xfrm>
          <a:prstGeom prst="rect">
            <a:avLst/>
          </a:prstGeom>
          <a:noFill/>
        </p:spPr>
        <p:txBody>
          <a:bodyPr wrap="square" rtlCol="0">
            <a:spAutoFit/>
          </a:bodyPr>
          <a:lstStyle/>
          <a:p>
            <a:r>
              <a:rPr lang="vi-VN" b="1">
                <a:latin typeface="Arial" pitchFamily="34" charset="0"/>
                <a:cs typeface="Arial" pitchFamily="34" charset="0"/>
              </a:rPr>
              <a:t>Bảng sau đây cho biết số chỗ ngồi của một số sân vận động được sử dụng trong Giải Bóng đá Vô địch Quốc gia Việt Nam năm 2018 (số liệu gần đúng).</a:t>
            </a:r>
            <a:endParaRPr lang="en-US" b="1">
              <a:latin typeface="Arial" pitchFamily="34" charset="0"/>
              <a:cs typeface="Arial" pitchFamily="34" charset="0"/>
            </a:endParaRPr>
          </a:p>
          <a:p>
            <a:r>
              <a:rPr lang="vi-VN" b="1">
                <a:latin typeface="Arial" pitchFamily="34" charset="0"/>
                <a:cs typeface="Arial" pitchFamily="34" charset="0"/>
              </a:rPr>
              <a:t>Các giá trị số trung bình, trung vị, mốt bị ảnh hưởng thế nào nếu bỏ đi số liệu chỗ ngồi của Sân vận động Quốc gia Mỹ Đình?</a:t>
            </a:r>
            <a:endParaRPr lang="en-US" b="1">
              <a:latin typeface="Arial" pitchFamily="34" charset="0"/>
              <a:cs typeface="Arial" pitchFamily="34" charset="0"/>
            </a:endParaRPr>
          </a:p>
        </p:txBody>
      </p:sp>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 y="76200"/>
            <a:ext cx="20542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757235" y="533400"/>
            <a:ext cx="72385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4</a:t>
            </a:r>
          </a:p>
        </p:txBody>
      </p:sp>
      <p:pic>
        <p:nvPicPr>
          <p:cNvPr id="682109" name="Picture 125"/>
          <p:cNvPicPr>
            <a:picLocks noChangeAspect="1" noChangeArrowheads="1"/>
          </p:cNvPicPr>
          <p:nvPr/>
        </p:nvPicPr>
        <p:blipFill rotWithShape="1">
          <a:blip r:embed="rId5">
            <a:extLst>
              <a:ext uri="{28A0092B-C50C-407E-A947-70E740481C1C}">
                <a14:useLocalDpi xmlns:a14="http://schemas.microsoft.com/office/drawing/2010/main" val="0"/>
              </a:ext>
            </a:extLst>
          </a:blip>
          <a:srcRect l="13474" b="34431"/>
          <a:stretch/>
        </p:blipFill>
        <p:spPr bwMode="auto">
          <a:xfrm>
            <a:off x="531812" y="272460"/>
            <a:ext cx="13451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72379" y="3581400"/>
            <a:ext cx="11003405" cy="492443"/>
          </a:xfrm>
          <a:prstGeom prst="rect">
            <a:avLst/>
          </a:prstGeom>
          <a:noFill/>
        </p:spPr>
        <p:txBody>
          <a:bodyPr wrap="square" rtlCol="0">
            <a:spAutoFit/>
          </a:bodyPr>
          <a:lstStyle/>
          <a:p>
            <a:pPr algn="just"/>
            <a:r>
              <a:rPr lang="en-US" sz="2600" b="1">
                <a:latin typeface="Arial" pitchFamily="34" charset="0"/>
                <a:cs typeface="Arial" pitchFamily="34" charset="0"/>
              </a:rPr>
              <a:t>Nếu bớt đi số liệu sân Mỹ Đình thì s</a:t>
            </a:r>
            <a:r>
              <a:rPr lang="vi-VN" sz="2600" b="1">
                <a:latin typeface="Arial" pitchFamily="34" charset="0"/>
                <a:cs typeface="Arial" pitchFamily="34" charset="0"/>
              </a:rPr>
              <a:t>ố chỗ ngồi trung </a:t>
            </a:r>
            <a:r>
              <a:rPr lang="en-US" sz="2600" b="1">
                <a:latin typeface="Arial" pitchFamily="34" charset="0"/>
                <a:cs typeface="Arial" pitchFamily="34" charset="0"/>
              </a:rPr>
              <a:t>là :</a:t>
            </a:r>
            <a:endParaRPr lang="vi-VN" sz="26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57690404"/>
              </p:ext>
            </p:extLst>
          </p:nvPr>
        </p:nvGraphicFramePr>
        <p:xfrm>
          <a:off x="3198812" y="4083368"/>
          <a:ext cx="5381625" cy="842963"/>
        </p:xfrm>
        <a:graphic>
          <a:graphicData uri="http://schemas.openxmlformats.org/presentationml/2006/ole">
            <mc:AlternateContent xmlns:mc="http://schemas.openxmlformats.org/markup-compatibility/2006">
              <mc:Choice xmlns:v="urn:schemas-microsoft-com:vml" Requires="v">
                <p:oleObj name="Equation" r:id="rId6" imgW="2628720" imgH="393480" progId="Equation.DSMT4">
                  <p:embed/>
                </p:oleObj>
              </mc:Choice>
              <mc:Fallback>
                <p:oleObj name="Equation" r:id="rId6" imgW="2628720" imgH="393480" progId="Equation.DSMT4">
                  <p:embed/>
                  <p:pic>
                    <p:nvPicPr>
                      <p:cNvPr id="0" name=""/>
                      <p:cNvPicPr>
                        <a:picLocks noChangeAspect="1" noChangeArrowheads="1"/>
                      </p:cNvPicPr>
                      <p:nvPr/>
                    </p:nvPicPr>
                    <p:blipFill>
                      <a:blip r:embed="rId7"/>
                      <a:srcRect/>
                      <a:stretch>
                        <a:fillRect/>
                      </a:stretch>
                    </p:blipFill>
                    <p:spPr bwMode="auto">
                      <a:xfrm>
                        <a:off x="3198812" y="4083368"/>
                        <a:ext cx="538162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229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0611" y="2266950"/>
            <a:ext cx="9115173"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80999" y="4876800"/>
            <a:ext cx="10971213" cy="492443"/>
          </a:xfrm>
          <a:prstGeom prst="rect">
            <a:avLst/>
          </a:prstGeom>
          <a:noFill/>
        </p:spPr>
        <p:txBody>
          <a:bodyPr wrap="square" rtlCol="0">
            <a:spAutoFit/>
          </a:bodyPr>
          <a:lstStyle/>
          <a:p>
            <a:pPr algn="just"/>
            <a:r>
              <a:rPr lang="en-US" sz="2600" b="1">
                <a:latin typeface="Arial" pitchFamily="34" charset="0"/>
                <a:cs typeface="Arial" pitchFamily="34" charset="0"/>
              </a:rPr>
              <a:t>S</a:t>
            </a:r>
            <a:r>
              <a:rPr lang="vi-VN" sz="2600" b="1">
                <a:latin typeface="Arial" pitchFamily="34" charset="0"/>
                <a:cs typeface="Arial" pitchFamily="34" charset="0"/>
              </a:rPr>
              <a:t>ắp xếp theo thứ tự không giảm</a:t>
            </a:r>
            <a:r>
              <a:rPr lang="en-US" sz="2600" b="1">
                <a:latin typeface="Arial" pitchFamily="34" charset="0"/>
                <a:cs typeface="Arial" pitchFamily="34" charset="0"/>
              </a:rPr>
              <a:t>:  </a:t>
            </a:r>
            <a:r>
              <a:rPr lang="vi-VN" sz="2600" b="1">
                <a:solidFill>
                  <a:schemeClr val="tx2">
                    <a:lumMod val="75000"/>
                  </a:schemeClr>
                </a:solidFill>
                <a:latin typeface="Arial" pitchFamily="34" charset="0"/>
                <a:cs typeface="Arial" pitchFamily="34" charset="0"/>
              </a:rPr>
              <a:t>20120</a:t>
            </a:r>
            <a:r>
              <a:rPr lang="en-US" sz="2600" b="1">
                <a:solidFill>
                  <a:schemeClr val="tx2">
                    <a:lumMod val="75000"/>
                  </a:schemeClr>
                </a:solidFill>
                <a:latin typeface="Arial" pitchFamily="34" charset="0"/>
                <a:cs typeface="Arial" pitchFamily="34" charset="0"/>
              </a:rPr>
              <a:t> </a:t>
            </a:r>
            <a:r>
              <a:rPr lang="vi-VN" sz="2600" b="1">
                <a:solidFill>
                  <a:schemeClr val="tx2">
                    <a:lumMod val="75000"/>
                  </a:schemeClr>
                </a:solidFill>
                <a:latin typeface="Arial" pitchFamily="34" charset="0"/>
                <a:cs typeface="Arial" pitchFamily="34" charset="0"/>
              </a:rPr>
              <a:t>; 20120</a:t>
            </a:r>
            <a:r>
              <a:rPr lang="en-US" sz="2600" b="1">
                <a:solidFill>
                  <a:schemeClr val="tx2">
                    <a:lumMod val="75000"/>
                  </a:schemeClr>
                </a:solidFill>
                <a:latin typeface="Arial" pitchFamily="34" charset="0"/>
                <a:cs typeface="Arial" pitchFamily="34" charset="0"/>
              </a:rPr>
              <a:t> </a:t>
            </a:r>
            <a:r>
              <a:rPr lang="vi-VN" sz="2600" b="1">
                <a:solidFill>
                  <a:schemeClr val="tx2">
                    <a:lumMod val="75000"/>
                  </a:schemeClr>
                </a:solidFill>
                <a:latin typeface="Arial" pitchFamily="34" charset="0"/>
                <a:cs typeface="Arial" pitchFamily="34" charset="0"/>
              </a:rPr>
              <a:t>; 21315</a:t>
            </a:r>
            <a:r>
              <a:rPr lang="en-US" sz="2600" b="1">
                <a:solidFill>
                  <a:schemeClr val="tx2">
                    <a:lumMod val="75000"/>
                  </a:schemeClr>
                </a:solidFill>
                <a:latin typeface="Arial" pitchFamily="34" charset="0"/>
                <a:cs typeface="Arial" pitchFamily="34" charset="0"/>
              </a:rPr>
              <a:t> </a:t>
            </a:r>
            <a:r>
              <a:rPr lang="vi-VN" sz="2600" b="1">
                <a:solidFill>
                  <a:schemeClr val="tx2">
                    <a:lumMod val="75000"/>
                  </a:schemeClr>
                </a:solidFill>
                <a:latin typeface="Arial" pitchFamily="34" charset="0"/>
                <a:cs typeface="Arial" pitchFamily="34" charset="0"/>
              </a:rPr>
              <a:t>; 23405</a:t>
            </a:r>
            <a:r>
              <a:rPr lang="vi-VN" sz="2600" b="1">
                <a:latin typeface="Arial" pitchFamily="34" charset="0"/>
                <a:cs typeface="Arial" pitchFamily="34" charset="0"/>
              </a:rPr>
              <a:t>.</a:t>
            </a:r>
          </a:p>
        </p:txBody>
      </p:sp>
      <p:sp>
        <p:nvSpPr>
          <p:cNvPr id="18" name="TextBox 17"/>
          <p:cNvSpPr txBox="1"/>
          <p:nvPr/>
        </p:nvSpPr>
        <p:spPr>
          <a:xfrm>
            <a:off x="380999" y="5334000"/>
            <a:ext cx="11422010" cy="892552"/>
          </a:xfrm>
          <a:prstGeom prst="rect">
            <a:avLst/>
          </a:prstGeom>
          <a:noFill/>
        </p:spPr>
        <p:txBody>
          <a:bodyPr wrap="square" rtlCol="0">
            <a:spAutoFit/>
          </a:bodyPr>
          <a:lstStyle/>
          <a:p>
            <a:pPr algn="just"/>
            <a:r>
              <a:rPr lang="en-US" sz="2600" b="1">
                <a:latin typeface="Arial" pitchFamily="34" charset="0"/>
                <a:cs typeface="Arial" pitchFamily="34" charset="0"/>
              </a:rPr>
              <a:t>Vì n = 4 là số chẵn nên số trung vị của dãy số liệu là trung bình cộng hai giá trị chính giữa là: (20120 + 21315) : 2 = </a:t>
            </a:r>
            <a:r>
              <a:rPr lang="en-US" sz="2600" b="1">
                <a:solidFill>
                  <a:srgbClr val="C00000"/>
                </a:solidFill>
                <a:latin typeface="Arial" pitchFamily="34" charset="0"/>
                <a:cs typeface="Arial" pitchFamily="34" charset="0"/>
              </a:rPr>
              <a:t>20717,5</a:t>
            </a:r>
            <a:r>
              <a:rPr lang="en-US" sz="2600" b="1">
                <a:latin typeface="Arial" pitchFamily="34" charset="0"/>
                <a:cs typeface="Arial" pitchFamily="34" charset="0"/>
              </a:rPr>
              <a:t>.</a:t>
            </a:r>
            <a:endParaRPr lang="vi-VN" sz="2600" b="1">
              <a:latin typeface="Arial" pitchFamily="34" charset="0"/>
              <a:cs typeface="Arial" pitchFamily="34" charset="0"/>
            </a:endParaRPr>
          </a:p>
        </p:txBody>
      </p:sp>
      <p:sp>
        <p:nvSpPr>
          <p:cNvPr id="19" name="TextBox 18"/>
          <p:cNvSpPr txBox="1"/>
          <p:nvPr/>
        </p:nvSpPr>
        <p:spPr>
          <a:xfrm>
            <a:off x="380999" y="6289357"/>
            <a:ext cx="11199813" cy="492443"/>
          </a:xfrm>
          <a:prstGeom prst="rect">
            <a:avLst/>
          </a:prstGeom>
          <a:noFill/>
        </p:spPr>
        <p:txBody>
          <a:bodyPr wrap="square" rtlCol="0">
            <a:spAutoFit/>
          </a:bodyPr>
          <a:lstStyle/>
          <a:p>
            <a:pPr algn="just"/>
            <a:r>
              <a:rPr lang="en-US" sz="2600" b="1">
                <a:latin typeface="Arial" pitchFamily="34" charset="0"/>
                <a:cs typeface="Arial" pitchFamily="34" charset="0"/>
              </a:rPr>
              <a:t>Số 20120 là số xuất hiện nhiều nhất nên mốt của số liệu là </a:t>
            </a:r>
            <a:r>
              <a:rPr lang="en-US" sz="2600" b="1">
                <a:solidFill>
                  <a:srgbClr val="C00000"/>
                </a:solidFill>
                <a:latin typeface="Arial" pitchFamily="34" charset="0"/>
                <a:cs typeface="Arial" pitchFamily="34" charset="0"/>
              </a:rPr>
              <a:t>20120</a:t>
            </a:r>
            <a:r>
              <a:rPr lang="en-US" sz="2600" b="1">
                <a:latin typeface="Arial" pitchFamily="34" charset="0"/>
                <a:cs typeface="Arial" pitchFamily="34" charset="0"/>
              </a:rPr>
              <a:t>.</a:t>
            </a:r>
            <a:endParaRPr lang="vi-VN" sz="2600" b="1">
              <a:latin typeface="Arial" pitchFamily="34" charset="0"/>
              <a:cs typeface="Arial" pitchFamily="34" charset="0"/>
            </a:endParaRPr>
          </a:p>
        </p:txBody>
      </p:sp>
    </p:spTree>
    <p:extLst>
      <p:ext uri="{BB962C8B-B14F-4D97-AF65-F5344CB8AC3E}">
        <p14:creationId xmlns:p14="http://schemas.microsoft.com/office/powerpoint/2010/main" val="27030468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9263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8" name="Rectangle 7"/>
          <p:cNvSpPr/>
          <p:nvPr/>
        </p:nvSpPr>
        <p:spPr>
          <a:xfrm>
            <a:off x="7694612" y="4800600"/>
            <a:ext cx="812588" cy="812800"/>
          </a:xfrm>
          <a:prstGeom prst="rect">
            <a:avLst/>
          </a:prstGeom>
          <a:noFill/>
          <a:ln w="5080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cxnSp>
        <p:nvCxnSpPr>
          <p:cNvPr id="9" name="Straight Connector 8"/>
          <p:cNvCxnSpPr/>
          <p:nvPr/>
        </p:nvCxnSpPr>
        <p:spPr>
          <a:xfrm>
            <a:off x="8507201" y="4546600"/>
            <a:ext cx="0" cy="50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8507201" y="4546668"/>
            <a:ext cx="0" cy="5078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043" t="17982" r="12601" b="22046"/>
          <a:stretch/>
        </p:blipFill>
        <p:spPr bwMode="auto">
          <a:xfrm>
            <a:off x="1124954" y="83738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471" t="11198" r="6916" b="28723"/>
          <a:stretch/>
        </p:blipFill>
        <p:spPr bwMode="auto">
          <a:xfrm>
            <a:off x="1073749" y="118747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55" t="19121" r="17589" b="20906"/>
          <a:stretch/>
        </p:blipFill>
        <p:spPr bwMode="auto">
          <a:xfrm>
            <a:off x="948452" y="98637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522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2" fill="hold" nodeType="withEffect">
                                  <p:stCondLst>
                                    <p:cond delay="10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93"/>
            <a:ext cx="12188825" cy="685621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313295" y="4726280"/>
            <a:ext cx="1546100" cy="12420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345918" y="3868761"/>
            <a:ext cx="2808187" cy="23930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720" y="-2563839"/>
            <a:ext cx="7757679" cy="1188410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17090" y="77073"/>
            <a:ext cx="10969480" cy="274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ounded Rectangle 4"/>
          <p:cNvSpPr/>
          <p:nvPr/>
        </p:nvSpPr>
        <p:spPr>
          <a:xfrm>
            <a:off x="203147" y="3006986"/>
            <a:ext cx="2640912"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rgbClr val="0033CC"/>
                </a:solidFill>
              </a:rPr>
              <a:t>A.</a:t>
            </a:r>
            <a:r>
              <a:rPr lang="vi-VN" sz="3000" dirty="0">
                <a:solidFill>
                  <a:srgbClr val="0033CC"/>
                </a:solidFill>
              </a:rPr>
              <a:t> [152;152,2]</a:t>
            </a:r>
            <a:endParaRPr lang="en-US" sz="3000" dirty="0">
              <a:solidFill>
                <a:srgbClr val="0033CC"/>
              </a:solidFill>
            </a:endParaRPr>
          </a:p>
        </p:txBody>
      </p:sp>
      <p:sp>
        <p:nvSpPr>
          <p:cNvPr id="15" name="Rounded Rectangle 14"/>
          <p:cNvSpPr/>
          <p:nvPr/>
        </p:nvSpPr>
        <p:spPr>
          <a:xfrm>
            <a:off x="3120237" y="3006986"/>
            <a:ext cx="2723140"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B.</a:t>
            </a:r>
            <a:r>
              <a:rPr lang="vi-VN" sz="3199" dirty="0">
                <a:solidFill>
                  <a:srgbClr val="0033CC"/>
                </a:solidFill>
              </a:rPr>
              <a:t> </a:t>
            </a:r>
            <a:r>
              <a:rPr lang="vi-VN" sz="3000" dirty="0">
                <a:solidFill>
                  <a:srgbClr val="0033CC"/>
                </a:solidFill>
              </a:rPr>
              <a:t>[151,8;152]</a:t>
            </a:r>
            <a:endParaRPr lang="en-US" sz="3000" dirty="0">
              <a:solidFill>
                <a:srgbClr val="0033CC"/>
              </a:solidFill>
            </a:endParaRPr>
          </a:p>
        </p:txBody>
      </p:sp>
      <p:sp>
        <p:nvSpPr>
          <p:cNvPr id="16" name="Rounded Rectangle 15"/>
          <p:cNvSpPr/>
          <p:nvPr/>
        </p:nvSpPr>
        <p:spPr>
          <a:xfrm>
            <a:off x="6094412" y="3022706"/>
            <a:ext cx="2945633"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rgbClr val="0033CC"/>
                </a:solidFill>
              </a:rPr>
              <a:t>C.</a:t>
            </a:r>
            <a:r>
              <a:rPr lang="vi-VN" sz="3000" dirty="0">
                <a:solidFill>
                  <a:srgbClr val="0033CC"/>
                </a:solidFill>
              </a:rPr>
              <a:t> (151,8;152,2)</a:t>
            </a:r>
            <a:endParaRPr lang="en-US" sz="3000" dirty="0">
              <a:solidFill>
                <a:srgbClr val="0033CC"/>
              </a:solidFill>
            </a:endParaRPr>
          </a:p>
        </p:txBody>
      </p:sp>
      <p:sp>
        <p:nvSpPr>
          <p:cNvPr id="17" name="Rounded Rectangle 16"/>
          <p:cNvSpPr/>
          <p:nvPr/>
        </p:nvSpPr>
        <p:spPr>
          <a:xfrm>
            <a:off x="9189508" y="3006986"/>
            <a:ext cx="2796169"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D.</a:t>
            </a:r>
            <a:r>
              <a:rPr lang="vi-VN" sz="2800" dirty="0">
                <a:solidFill>
                  <a:srgbClr val="0033CC"/>
                </a:solidFill>
              </a:rPr>
              <a:t> [151,8;152,2]</a:t>
            </a:r>
            <a:endParaRPr lang="en-US" sz="2666" dirty="0">
              <a:solidFill>
                <a:srgbClr val="0033CC"/>
              </a:solidFill>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73955" y="5054177"/>
            <a:ext cx="1814870" cy="1790234"/>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4560" y="3858270"/>
            <a:ext cx="812588" cy="812588"/>
          </a:xfrm>
          <a:prstGeom prst="rect">
            <a:avLst/>
          </a:prstGeom>
        </p:spPr>
      </p:pic>
      <p:pic>
        <p:nvPicPr>
          <p:cNvPr id="4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8" y="737424"/>
            <a:ext cx="1048311" cy="1167973"/>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2254" y="178647"/>
            <a:ext cx="1009182" cy="49995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2" dirty="0">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6" dirty="0" err="1">
                  <a:latin typeface="Arial" panose="020B0604020202020204" pitchFamily="34" charset="0"/>
                  <a:cs typeface="Arial" panose="020B0604020202020204" pitchFamily="34" charset="0"/>
                </a:rPr>
                <a:t>Bắt</a:t>
              </a:r>
              <a:r>
                <a:rPr lang="en-GB" sz="1466" dirty="0">
                  <a:latin typeface="Arial" panose="020B0604020202020204" pitchFamily="34" charset="0"/>
                  <a:cs typeface="Arial" panose="020B0604020202020204" pitchFamily="34" charset="0"/>
                </a:rPr>
                <a:t> </a:t>
              </a:r>
              <a:r>
                <a:rPr lang="en-GB" sz="1466" dirty="0" err="1">
                  <a:latin typeface="Arial" panose="020B0604020202020204" pitchFamily="34" charset="0"/>
                  <a:cs typeface="Arial" panose="020B0604020202020204" pitchFamily="34" charset="0"/>
                </a:rPr>
                <a:t>đầu</a:t>
              </a:r>
              <a:r>
                <a:rPr lang="en-GB" sz="1466" dirty="0">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7261" y="977049"/>
            <a:ext cx="851751" cy="851751"/>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3772A17-BB74-4A75-BA55-D622FE4D0639}"/>
              </a:ext>
            </a:extLst>
          </p:cNvPr>
          <p:cNvGrpSpPr/>
          <p:nvPr/>
        </p:nvGrpSpPr>
        <p:grpSpPr>
          <a:xfrm>
            <a:off x="462405" y="945780"/>
            <a:ext cx="120294" cy="101744"/>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464199" y="1681987"/>
            <a:ext cx="120294" cy="101744"/>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64" name="Group 63">
            <a:extLst>
              <a:ext uri="{FF2B5EF4-FFF2-40B4-BE49-F238E27FC236}">
                <a16:creationId xmlns:a16="http://schemas.microsoft.com/office/drawing/2014/main" id="{A3772A17-BB74-4A75-BA55-D622FE4D0639}"/>
              </a:ext>
            </a:extLst>
          </p:cNvPr>
          <p:cNvGrpSpPr/>
          <p:nvPr/>
        </p:nvGrpSpPr>
        <p:grpSpPr>
          <a:xfrm>
            <a:off x="860143" y="1336371"/>
            <a:ext cx="120294" cy="101744"/>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70" name="Group 69">
            <a:extLst>
              <a:ext uri="{FF2B5EF4-FFF2-40B4-BE49-F238E27FC236}">
                <a16:creationId xmlns:a16="http://schemas.microsoft.com/office/drawing/2014/main" id="{A3772A17-BB74-4A75-BA55-D622FE4D0639}"/>
              </a:ext>
            </a:extLst>
          </p:cNvPr>
          <p:cNvGrpSpPr/>
          <p:nvPr/>
        </p:nvGrpSpPr>
        <p:grpSpPr>
          <a:xfrm>
            <a:off x="100695" y="1369613"/>
            <a:ext cx="120294" cy="101744"/>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sp>
        <p:nvSpPr>
          <p:cNvPr id="76" name="Oval 107"/>
          <p:cNvSpPr>
            <a:spLocks noChangeArrowheads="1"/>
          </p:cNvSpPr>
          <p:nvPr/>
        </p:nvSpPr>
        <p:spPr bwMode="auto">
          <a:xfrm>
            <a:off x="517644" y="1332534"/>
            <a:ext cx="90368" cy="7656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77" name="Explosion 2 76"/>
          <p:cNvSpPr/>
          <p:nvPr/>
        </p:nvSpPr>
        <p:spPr>
          <a:xfrm>
            <a:off x="-153988" y="4022500"/>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dirty="0">
                <a:solidFill>
                  <a:srgbClr val="0000FF"/>
                </a:solidFill>
              </a:rPr>
              <a:t>HẾT GIỜ</a:t>
            </a:r>
          </a:p>
        </p:txBody>
      </p:sp>
      <p:pic>
        <p:nvPicPr>
          <p:cNvPr id="9" name="Picture 8">
            <a:extLst>
              <a:ext uri="{FF2B5EF4-FFF2-40B4-BE49-F238E27FC236}">
                <a16:creationId xmlns:a16="http://schemas.microsoft.com/office/drawing/2014/main" id="{4A88DE29-3296-2CA9-A484-D63BC3C65CD8}"/>
              </a:ext>
            </a:extLst>
          </p:cNvPr>
          <p:cNvPicPr>
            <a:picLocks noChangeAspect="1"/>
          </p:cNvPicPr>
          <p:nvPr/>
        </p:nvPicPr>
        <p:blipFill>
          <a:blip r:embed="rId16"/>
          <a:stretch>
            <a:fillRect/>
          </a:stretch>
        </p:blipFill>
        <p:spPr>
          <a:xfrm>
            <a:off x="2132012" y="757848"/>
            <a:ext cx="9017589" cy="1223352"/>
          </a:xfrm>
          <a:prstGeom prst="rect">
            <a:avLst/>
          </a:prstGeom>
        </p:spPr>
      </p:pic>
      <p:pic>
        <p:nvPicPr>
          <p:cNvPr id="11" name="Picture 10">
            <a:extLst>
              <a:ext uri="{FF2B5EF4-FFF2-40B4-BE49-F238E27FC236}">
                <a16:creationId xmlns:a16="http://schemas.microsoft.com/office/drawing/2014/main" id="{C42C77D4-242A-6698-9F41-44DC6F0A9548}"/>
              </a:ext>
            </a:extLst>
          </p:cNvPr>
          <p:cNvPicPr>
            <a:picLocks noChangeAspect="1"/>
          </p:cNvPicPr>
          <p:nvPr/>
        </p:nvPicPr>
        <p:blipFill>
          <a:blip r:embed="rId17"/>
          <a:stretch>
            <a:fillRect/>
          </a:stretch>
        </p:blipFill>
        <p:spPr>
          <a:xfrm>
            <a:off x="2680663" y="4142861"/>
            <a:ext cx="9509749" cy="755771"/>
          </a:xfrm>
          <a:prstGeom prst="rect">
            <a:avLst/>
          </a:prstGeom>
        </p:spPr>
      </p:pic>
    </p:spTree>
    <p:extLst>
      <p:ext uri="{BB962C8B-B14F-4D97-AF65-F5344CB8AC3E}">
        <p14:creationId xmlns:p14="http://schemas.microsoft.com/office/powerpoint/2010/main" val="210925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2" presetClass="exit" presetSubtype="1" fill="hold" nodeType="clickEffect">
                                  <p:stCondLst>
                                    <p:cond delay="0"/>
                                  </p:stCondLst>
                                  <p:childTnLst>
                                    <p:anim calcmode="lin" valueType="num">
                                      <p:cBhvr additive="base">
                                        <p:cTn id="50" dur="2000"/>
                                        <p:tgtEl>
                                          <p:spTgt spid="10"/>
                                        </p:tgtEl>
                                        <p:attrNameLst>
                                          <p:attrName>ppt_x</p:attrName>
                                        </p:attrNameLst>
                                      </p:cBhvr>
                                      <p:tavLst>
                                        <p:tav tm="0">
                                          <p:val>
                                            <p:strVal val="ppt_x"/>
                                          </p:val>
                                        </p:tav>
                                        <p:tav tm="100000">
                                          <p:val>
                                            <p:strVal val="ppt_x"/>
                                          </p:val>
                                        </p:tav>
                                      </p:tavLst>
                                    </p:anim>
                                    <p:anim calcmode="lin" valueType="num">
                                      <p:cBhvr additive="base">
                                        <p:cTn id="51" dur="2000"/>
                                        <p:tgtEl>
                                          <p:spTgt spid="10"/>
                                        </p:tgtEl>
                                        <p:attrNameLst>
                                          <p:attrName>ppt_y</p:attrName>
                                        </p:attrNameLst>
                                      </p:cBhvr>
                                      <p:tavLst>
                                        <p:tav tm="0">
                                          <p:val>
                                            <p:strVal val="ppt_y"/>
                                          </p:val>
                                        </p:tav>
                                        <p:tav tm="100000">
                                          <p:val>
                                            <p:strVal val="0-ppt_h/2"/>
                                          </p:val>
                                        </p:tav>
                                      </p:tavLst>
                                    </p:anim>
                                    <p:set>
                                      <p:cBhvr>
                                        <p:cTn id="52" dur="1" fill="hold">
                                          <p:stCondLst>
                                            <p:cond delay="1999"/>
                                          </p:stCondLst>
                                        </p:cTn>
                                        <p:tgtEl>
                                          <p:spTgt spid="10"/>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715" fill="hold"/>
                                        <p:tgtEl>
                                          <p:spTgt spid="13"/>
                                        </p:tgtEl>
                                      </p:cBhvr>
                                    </p:cmd>
                                  </p:childTnLst>
                                </p:cTn>
                              </p:par>
                              <p:par>
                                <p:cTn id="55" presetID="21" presetClass="emph" presetSubtype="0" repeatCount="indefinite" fill="hold" grpId="1" nodeType="withEffect">
                                  <p:stCondLst>
                                    <p:cond delay="0"/>
                                  </p:stCondLst>
                                  <p:childTnLst>
                                    <p:animClr clrSpc="hsl" dir="cw">
                                      <p:cBhvr override="childStyle">
                                        <p:cTn id="56" dur="500" fill="hold"/>
                                        <p:tgtEl>
                                          <p:spTgt spid="17"/>
                                        </p:tgtEl>
                                        <p:attrNameLst>
                                          <p:attrName>style.color</p:attrName>
                                        </p:attrNameLst>
                                      </p:cBhvr>
                                      <p:by>
                                        <p:hsl h="7200000" s="0" l="0"/>
                                      </p:by>
                                    </p:animClr>
                                    <p:animClr clrSpc="hsl" dir="cw">
                                      <p:cBhvr>
                                        <p:cTn id="57" dur="500" fill="hold"/>
                                        <p:tgtEl>
                                          <p:spTgt spid="17"/>
                                        </p:tgtEl>
                                        <p:attrNameLst>
                                          <p:attrName>fillcolor</p:attrName>
                                        </p:attrNameLst>
                                      </p:cBhvr>
                                      <p:by>
                                        <p:hsl h="7200000" s="0" l="0"/>
                                      </p:by>
                                    </p:animClr>
                                    <p:animClr clrSpc="hsl" dir="cw">
                                      <p:cBhvr>
                                        <p:cTn id="58" dur="500" fill="hold"/>
                                        <p:tgtEl>
                                          <p:spTgt spid="17"/>
                                        </p:tgtEl>
                                        <p:attrNameLst>
                                          <p:attrName>stroke.color</p:attrName>
                                        </p:attrNameLst>
                                      </p:cBhvr>
                                      <p:by>
                                        <p:hsl h="7200000" s="0" l="0"/>
                                      </p:by>
                                    </p:animClr>
                                    <p:set>
                                      <p:cBhvr>
                                        <p:cTn id="59" dur="500" fill="hold"/>
                                        <p:tgtEl>
                                          <p:spTgt spid="17"/>
                                        </p:tgtEl>
                                        <p:attrNameLst>
                                          <p:attrName>fill.type</p:attrName>
                                        </p:attrNameLst>
                                      </p:cBhvr>
                                      <p:to>
                                        <p:strVal val="solid"/>
                                      </p:to>
                                    </p:set>
                                  </p:childTnLst>
                                </p:cTn>
                              </p:par>
                              <p:par>
                                <p:cTn id="60" presetID="35" presetClass="path" presetSubtype="0" accel="50000" decel="50000" fill="hold" nodeType="withEffect">
                                  <p:stCondLst>
                                    <p:cond delay="0"/>
                                  </p:stCondLst>
                                  <p:childTnLst>
                                    <p:animMotion origin="layout" path="M -1.11111E-6 4.93827E-7 L -0.13403 0.02438 " pathEditMode="relative" rAng="0" ptsTypes="AA">
                                      <p:cBhvr>
                                        <p:cTn id="61"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42" presetClass="exit" presetSubtype="0" fill="hold" grpId="1" nodeType="clickEffect">
                                  <p:stCondLst>
                                    <p:cond delay="0"/>
                                  </p:stCondLst>
                                  <p:childTnLst>
                                    <p:animEffect transition="out" filter="fade">
                                      <p:cBhvr>
                                        <p:cTn id="66" dur="1000"/>
                                        <p:tgtEl>
                                          <p:spTgt spid="16"/>
                                        </p:tgtEl>
                                      </p:cBhvr>
                                    </p:animEffect>
                                    <p:anim calcmode="lin" valueType="num">
                                      <p:cBhvr>
                                        <p:cTn id="67" dur="1000"/>
                                        <p:tgtEl>
                                          <p:spTgt spid="16"/>
                                        </p:tgtEl>
                                        <p:attrNameLst>
                                          <p:attrName>ppt_x</p:attrName>
                                        </p:attrNameLst>
                                      </p:cBhvr>
                                      <p:tavLst>
                                        <p:tav tm="0">
                                          <p:val>
                                            <p:strVal val="ppt_x"/>
                                          </p:val>
                                        </p:tav>
                                        <p:tav tm="100000">
                                          <p:val>
                                            <p:strVal val="ppt_x"/>
                                          </p:val>
                                        </p:tav>
                                      </p:tavLst>
                                    </p:anim>
                                    <p:anim calcmode="lin" valueType="num">
                                      <p:cBhvr>
                                        <p:cTn id="68" dur="1000"/>
                                        <p:tgtEl>
                                          <p:spTgt spid="16"/>
                                        </p:tgtEl>
                                        <p:attrNameLst>
                                          <p:attrName>ppt_y</p:attrName>
                                        </p:attrNameLst>
                                      </p:cBhvr>
                                      <p:tavLst>
                                        <p:tav tm="0">
                                          <p:val>
                                            <p:strVal val="ppt_y"/>
                                          </p:val>
                                        </p:tav>
                                        <p:tav tm="100000">
                                          <p:val>
                                            <p:strVal val="ppt_y+.1"/>
                                          </p:val>
                                        </p:tav>
                                      </p:tavLst>
                                    </p:anim>
                                    <p:set>
                                      <p:cBhvr>
                                        <p:cTn id="69"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15"/>
                                        </p:tgtEl>
                                      </p:cBhvr>
                                    </p:animEffect>
                                    <p:anim calcmode="lin" valueType="num">
                                      <p:cBhvr>
                                        <p:cTn id="75" dur="1000"/>
                                        <p:tgtEl>
                                          <p:spTgt spid="15"/>
                                        </p:tgtEl>
                                        <p:attrNameLst>
                                          <p:attrName>ppt_x</p:attrName>
                                        </p:attrNameLst>
                                      </p:cBhvr>
                                      <p:tavLst>
                                        <p:tav tm="0">
                                          <p:val>
                                            <p:strVal val="ppt_x"/>
                                          </p:val>
                                        </p:tav>
                                        <p:tav tm="100000">
                                          <p:val>
                                            <p:strVal val="ppt_x"/>
                                          </p:val>
                                        </p:tav>
                                      </p:tavLst>
                                    </p:anim>
                                    <p:anim calcmode="lin" valueType="num">
                                      <p:cBhvr>
                                        <p:cTn id="76" dur="1000"/>
                                        <p:tgtEl>
                                          <p:spTgt spid="15"/>
                                        </p:tgtEl>
                                        <p:attrNameLst>
                                          <p:attrName>ppt_y</p:attrName>
                                        </p:attrNameLst>
                                      </p:cBhvr>
                                      <p:tavLst>
                                        <p:tav tm="0">
                                          <p:val>
                                            <p:strVal val="ppt_y"/>
                                          </p:val>
                                        </p:tav>
                                        <p:tav tm="100000">
                                          <p:val>
                                            <p:strVal val="ppt_y+.1"/>
                                          </p:val>
                                        </p:tav>
                                      </p:tavLst>
                                    </p:anim>
                                    <p:set>
                                      <p:cBhvr>
                                        <p:cTn id="77"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5"/>
                    </p:tgtEl>
                  </p:cond>
                </p:stCondLst>
                <p:endSync evt="end" delay="0">
                  <p:rtn val="all"/>
                </p:endSync>
                <p:childTnLst>
                  <p:par>
                    <p:cTn id="79" fill="hold">
                      <p:stCondLst>
                        <p:cond delay="0"/>
                      </p:stCondLst>
                      <p:childTnLst>
                        <p:par>
                          <p:cTn id="80" fill="hold">
                            <p:stCondLst>
                              <p:cond delay="0"/>
                            </p:stCondLst>
                            <p:childTnLst>
                              <p:par>
                                <p:cTn id="81" presetID="42" presetClass="exit" presetSubtype="0" fill="hold" grpId="1" nodeType="clickEffect">
                                  <p:stCondLst>
                                    <p:cond delay="0"/>
                                  </p:stCondLst>
                                  <p:childTnLst>
                                    <p:animEffect transition="out" filter="fade">
                                      <p:cBhvr>
                                        <p:cTn id="82" dur="1000"/>
                                        <p:tgtEl>
                                          <p:spTgt spid="5"/>
                                        </p:tgtEl>
                                      </p:cBhvr>
                                    </p:animEffect>
                                    <p:anim calcmode="lin" valueType="num">
                                      <p:cBhvr>
                                        <p:cTn id="83" dur="1000"/>
                                        <p:tgtEl>
                                          <p:spTgt spid="5"/>
                                        </p:tgtEl>
                                        <p:attrNameLst>
                                          <p:attrName>ppt_x</p:attrName>
                                        </p:attrNameLst>
                                      </p:cBhvr>
                                      <p:tavLst>
                                        <p:tav tm="0">
                                          <p:val>
                                            <p:strVal val="ppt_x"/>
                                          </p:val>
                                        </p:tav>
                                        <p:tav tm="100000">
                                          <p:val>
                                            <p:strVal val="ppt_x"/>
                                          </p:val>
                                        </p:tav>
                                      </p:tavLst>
                                    </p:anim>
                                    <p:anim calcmode="lin" valueType="num">
                                      <p:cBhvr>
                                        <p:cTn id="84" dur="1000"/>
                                        <p:tgtEl>
                                          <p:spTgt spid="5"/>
                                        </p:tgtEl>
                                        <p:attrNameLst>
                                          <p:attrName>ppt_y</p:attrName>
                                        </p:attrNameLst>
                                      </p:cBhvr>
                                      <p:tavLst>
                                        <p:tav tm="0">
                                          <p:val>
                                            <p:strVal val="ppt_y"/>
                                          </p:val>
                                        </p:tav>
                                        <p:tav tm="100000">
                                          <p:val>
                                            <p:strVal val="ppt_y+.1"/>
                                          </p:val>
                                        </p:tav>
                                      </p:tavLst>
                                    </p:anim>
                                    <p:set>
                                      <p:cBhvr>
                                        <p:cTn id="8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6" fill="hold" display="0">
                  <p:stCondLst>
                    <p:cond delay="indefinite"/>
                  </p:stCondLst>
                  <p:endCondLst>
                    <p:cond evt="onStopAudio" delay="0">
                      <p:tgtEl>
                        <p:sldTgt/>
                      </p:tgtEl>
                    </p:cond>
                  </p:endCondLst>
                </p:cTn>
                <p:tgtEl>
                  <p:spTgt spid="13"/>
                </p:tgtEl>
              </p:cMediaNode>
            </p:audio>
            <p:seq concurrent="1" nextAc="seek">
              <p:cTn id="87" restart="whenNotActive" fill="hold" evtFilter="cancelBubble" nodeType="interactiveSeq">
                <p:stCondLst>
                  <p:cond evt="onClick" delay="0">
                    <p:tgtEl>
                      <p:spTgt spid="48"/>
                    </p:tgtEl>
                  </p:cond>
                </p:stCondLst>
                <p:endSync evt="end" delay="0">
                  <p:rtn val="all"/>
                </p:endSync>
                <p:childTnLst>
                  <p:par>
                    <p:cTn id="88" fill="hold">
                      <p:stCondLst>
                        <p:cond delay="0"/>
                      </p:stCondLst>
                      <p:childTnLst>
                        <p:par>
                          <p:cTn id="89" fill="hold">
                            <p:stCondLst>
                              <p:cond delay="0"/>
                            </p:stCondLst>
                            <p:childTnLst>
                              <p:par>
                                <p:cTn id="90" presetID="8" presetClass="emph" presetSubtype="0" fill="hold" nodeType="clickEffect">
                                  <p:stCondLst>
                                    <p:cond delay="0"/>
                                  </p:stCondLst>
                                  <p:childTnLst>
                                    <p:animRot by="21600000">
                                      <p:cBhvr>
                                        <p:cTn id="91" dur="15000" fill="hold"/>
                                        <p:tgtEl>
                                          <p:spTgt spid="51"/>
                                        </p:tgtEl>
                                        <p:attrNameLst>
                                          <p:attrName>r</p:attrName>
                                        </p:attrNameLst>
                                      </p:cBhvr>
                                    </p:animRot>
                                  </p:childTnLst>
                                </p:cTn>
                              </p:par>
                            </p:childTnLst>
                          </p:cTn>
                        </p:par>
                        <p:par>
                          <p:cTn id="92" fill="hold">
                            <p:stCondLst>
                              <p:cond delay="15000"/>
                            </p:stCondLst>
                            <p:childTnLst>
                              <p:par>
                                <p:cTn id="93" presetID="1" presetClass="entr" presetSubtype="0" fill="hold" grpId="0" nodeType="after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par>
                                <p:cTn id="95" presetID="1" presetClass="exit" presetSubtype="0" fill="hold" grpId="1" nodeType="withEffect">
                                  <p:stCondLst>
                                    <p:cond delay="2000"/>
                                  </p:stCondLst>
                                  <p:childTnLst>
                                    <p:set>
                                      <p:cBhvr>
                                        <p:cTn id="96"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8" y="19938"/>
            <a:ext cx="12195553" cy="68371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7102" y="5219234"/>
            <a:ext cx="1814870" cy="179023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8373" y="2463108"/>
            <a:ext cx="7067171" cy="46005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65166" y="3797206"/>
            <a:ext cx="3309605" cy="23074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575" y="-3579574"/>
            <a:ext cx="8329032" cy="135092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71779" y="77073"/>
            <a:ext cx="10217045" cy="274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ounded Rectangle 20"/>
          <p:cNvSpPr/>
          <p:nvPr/>
        </p:nvSpPr>
        <p:spPr>
          <a:xfrm>
            <a:off x="133718" y="3013065"/>
            <a:ext cx="2640912"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A.</a:t>
            </a:r>
            <a:r>
              <a:rPr lang="vi-VN" sz="3199" dirty="0">
                <a:solidFill>
                  <a:srgbClr val="0033CC"/>
                </a:solidFill>
              </a:rPr>
              <a:t> 347,1</a:t>
            </a:r>
            <a:endParaRPr lang="en-US" sz="3199" dirty="0">
              <a:solidFill>
                <a:srgbClr val="0033CC"/>
              </a:solidFill>
            </a:endParaRPr>
          </a:p>
        </p:txBody>
      </p:sp>
      <p:sp>
        <p:nvSpPr>
          <p:cNvPr id="22" name="Rounded Rectangle 21"/>
          <p:cNvSpPr/>
          <p:nvPr/>
        </p:nvSpPr>
        <p:spPr>
          <a:xfrm>
            <a:off x="9243193" y="3006986"/>
            <a:ext cx="2872602"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D.</a:t>
            </a:r>
            <a:r>
              <a:rPr lang="vi-VN" sz="3199" dirty="0">
                <a:solidFill>
                  <a:srgbClr val="0033CC"/>
                </a:solidFill>
              </a:rPr>
              <a:t> 350</a:t>
            </a:r>
            <a:endParaRPr lang="en-US" sz="3199" dirty="0">
              <a:solidFill>
                <a:srgbClr val="0033CC"/>
              </a:solidFill>
            </a:endParaRPr>
          </a:p>
        </p:txBody>
      </p:sp>
      <p:sp>
        <p:nvSpPr>
          <p:cNvPr id="23" name="Rounded Rectangle 22"/>
          <p:cNvSpPr/>
          <p:nvPr/>
        </p:nvSpPr>
        <p:spPr>
          <a:xfrm>
            <a:off x="6195986" y="3022706"/>
            <a:ext cx="2764982"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C.</a:t>
            </a:r>
            <a:r>
              <a:rPr lang="vi-VN" sz="3199" dirty="0">
                <a:solidFill>
                  <a:srgbClr val="0033CC"/>
                </a:solidFill>
              </a:rPr>
              <a:t> 347,13</a:t>
            </a:r>
            <a:endParaRPr lang="en-US" sz="3199" dirty="0">
              <a:solidFill>
                <a:srgbClr val="0033CC"/>
              </a:solidFill>
            </a:endParaRPr>
          </a:p>
        </p:txBody>
      </p:sp>
      <p:sp>
        <p:nvSpPr>
          <p:cNvPr id="24" name="Rounded Rectangle 23"/>
          <p:cNvSpPr/>
          <p:nvPr/>
        </p:nvSpPr>
        <p:spPr>
          <a:xfrm>
            <a:off x="3148779" y="3006986"/>
            <a:ext cx="2742486"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B.</a:t>
            </a:r>
            <a:r>
              <a:rPr lang="vi-VN" sz="2666" dirty="0">
                <a:solidFill>
                  <a:srgbClr val="0033CC"/>
                </a:solidFill>
              </a:rPr>
              <a:t>347</a:t>
            </a:r>
            <a:endParaRPr lang="en-US" sz="2666" dirty="0">
              <a:solidFill>
                <a:srgbClr val="0033CC"/>
              </a:solidFill>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4560" y="3858270"/>
            <a:ext cx="812588" cy="812588"/>
          </a:xfrm>
          <a:prstGeom prst="rect">
            <a:avLst/>
          </a:prstGeom>
        </p:spPr>
      </p:pic>
      <p:pic>
        <p:nvPicPr>
          <p:cNvPr id="15"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012" y="737424"/>
            <a:ext cx="1048311" cy="116797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3854" y="178647"/>
            <a:ext cx="1009182" cy="49995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2" dirty="0">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6" dirty="0" err="1">
                  <a:latin typeface="Arial" panose="020B0604020202020204" pitchFamily="34" charset="0"/>
                  <a:cs typeface="Arial" panose="020B0604020202020204" pitchFamily="34" charset="0"/>
                </a:rPr>
                <a:t>Bắt</a:t>
              </a:r>
              <a:r>
                <a:rPr lang="en-GB" sz="1466" dirty="0">
                  <a:latin typeface="Arial" panose="020B0604020202020204" pitchFamily="34" charset="0"/>
                  <a:cs typeface="Arial" panose="020B0604020202020204" pitchFamily="34" charset="0"/>
                </a:rPr>
                <a:t> </a:t>
              </a:r>
              <a:r>
                <a:rPr lang="en-GB" sz="1466" dirty="0" err="1">
                  <a:latin typeface="Arial" panose="020B0604020202020204" pitchFamily="34" charset="0"/>
                  <a:cs typeface="Arial" panose="020B0604020202020204" pitchFamily="34" charset="0"/>
                </a:rPr>
                <a:t>đầu</a:t>
              </a:r>
              <a:r>
                <a:rPr lang="en-GB" sz="1466" dirty="0">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9080" y="961282"/>
            <a:ext cx="851751" cy="851751"/>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3772A17-BB74-4A75-BA55-D622FE4D0639}"/>
              </a:ext>
            </a:extLst>
          </p:cNvPr>
          <p:cNvGrpSpPr/>
          <p:nvPr/>
        </p:nvGrpSpPr>
        <p:grpSpPr>
          <a:xfrm>
            <a:off x="1244005" y="945780"/>
            <a:ext cx="120294" cy="101744"/>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33" name="Group 32">
            <a:extLst>
              <a:ext uri="{FF2B5EF4-FFF2-40B4-BE49-F238E27FC236}">
                <a16:creationId xmlns:a16="http://schemas.microsoft.com/office/drawing/2014/main" id="{A3772A17-BB74-4A75-BA55-D622FE4D0639}"/>
              </a:ext>
            </a:extLst>
          </p:cNvPr>
          <p:cNvGrpSpPr/>
          <p:nvPr/>
        </p:nvGrpSpPr>
        <p:grpSpPr>
          <a:xfrm>
            <a:off x="1245799" y="1681987"/>
            <a:ext cx="120294" cy="101744"/>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39" name="Group 38">
            <a:extLst>
              <a:ext uri="{FF2B5EF4-FFF2-40B4-BE49-F238E27FC236}">
                <a16:creationId xmlns:a16="http://schemas.microsoft.com/office/drawing/2014/main" id="{A3772A17-BB74-4A75-BA55-D622FE4D0639}"/>
              </a:ext>
            </a:extLst>
          </p:cNvPr>
          <p:cNvGrpSpPr/>
          <p:nvPr/>
        </p:nvGrpSpPr>
        <p:grpSpPr>
          <a:xfrm>
            <a:off x="1641743" y="1336371"/>
            <a:ext cx="120294" cy="101744"/>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45" name="Group 44">
            <a:extLst>
              <a:ext uri="{FF2B5EF4-FFF2-40B4-BE49-F238E27FC236}">
                <a16:creationId xmlns:a16="http://schemas.microsoft.com/office/drawing/2014/main" id="{A3772A17-BB74-4A75-BA55-D622FE4D0639}"/>
              </a:ext>
            </a:extLst>
          </p:cNvPr>
          <p:cNvGrpSpPr/>
          <p:nvPr/>
        </p:nvGrpSpPr>
        <p:grpSpPr>
          <a:xfrm>
            <a:off x="882295" y="1369613"/>
            <a:ext cx="120294" cy="101744"/>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sp>
        <p:nvSpPr>
          <p:cNvPr id="51" name="Oval 107"/>
          <p:cNvSpPr>
            <a:spLocks noChangeArrowheads="1"/>
          </p:cNvSpPr>
          <p:nvPr/>
        </p:nvSpPr>
        <p:spPr bwMode="auto">
          <a:xfrm>
            <a:off x="1258984" y="1332534"/>
            <a:ext cx="90368" cy="7656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2" name="Explosion 2 51"/>
          <p:cNvSpPr/>
          <p:nvPr/>
        </p:nvSpPr>
        <p:spPr>
          <a:xfrm>
            <a:off x="303212" y="3793900"/>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dirty="0">
                <a:solidFill>
                  <a:srgbClr val="0000FF"/>
                </a:solidFill>
              </a:rPr>
              <a:t>HẾT GIỜ</a:t>
            </a:r>
          </a:p>
        </p:txBody>
      </p:sp>
      <p:pic>
        <p:nvPicPr>
          <p:cNvPr id="5" name="Picture 4">
            <a:extLst>
              <a:ext uri="{FF2B5EF4-FFF2-40B4-BE49-F238E27FC236}">
                <a16:creationId xmlns:a16="http://schemas.microsoft.com/office/drawing/2014/main" id="{E1B91DAA-4001-D15A-09C9-31EAB9BBB56A}"/>
              </a:ext>
            </a:extLst>
          </p:cNvPr>
          <p:cNvPicPr>
            <a:picLocks noChangeAspect="1"/>
          </p:cNvPicPr>
          <p:nvPr/>
        </p:nvPicPr>
        <p:blipFill>
          <a:blip r:embed="rId16"/>
          <a:stretch>
            <a:fillRect/>
          </a:stretch>
        </p:blipFill>
        <p:spPr>
          <a:xfrm>
            <a:off x="2970212" y="709949"/>
            <a:ext cx="8115642" cy="1576051"/>
          </a:xfrm>
          <a:prstGeom prst="rect">
            <a:avLst/>
          </a:prstGeom>
        </p:spPr>
      </p:pic>
      <p:pic>
        <p:nvPicPr>
          <p:cNvPr id="6" name="Picture 5">
            <a:extLst>
              <a:ext uri="{FF2B5EF4-FFF2-40B4-BE49-F238E27FC236}">
                <a16:creationId xmlns:a16="http://schemas.microsoft.com/office/drawing/2014/main" id="{71AEC662-204E-07B3-5AC1-8C280FECBAB5}"/>
              </a:ext>
            </a:extLst>
          </p:cNvPr>
          <p:cNvPicPr>
            <a:picLocks noChangeAspect="1"/>
          </p:cNvPicPr>
          <p:nvPr/>
        </p:nvPicPr>
        <p:blipFill>
          <a:blip r:embed="rId17"/>
          <a:stretch>
            <a:fillRect/>
          </a:stretch>
        </p:blipFill>
        <p:spPr>
          <a:xfrm>
            <a:off x="3889870" y="4107270"/>
            <a:ext cx="4846964" cy="1011865"/>
          </a:xfrm>
          <a:prstGeom prst="rect">
            <a:avLst/>
          </a:prstGeom>
        </p:spPr>
      </p:pic>
    </p:spTree>
    <p:extLst>
      <p:ext uri="{BB962C8B-B14F-4D97-AF65-F5344CB8AC3E}">
        <p14:creationId xmlns:p14="http://schemas.microsoft.com/office/powerpoint/2010/main" val="11273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2051"/>
                                        </p:tgtEl>
                                        <p:attrNameLst>
                                          <p:attrName>r</p:attrName>
                                        </p:attrNameLst>
                                      </p:cBhvr>
                                    </p:animRot>
                                    <p:animRot by="-240000">
                                      <p:cBhvr>
                                        <p:cTn id="7" dur="1000" fill="hold">
                                          <p:stCondLst>
                                            <p:cond delay="1000"/>
                                          </p:stCondLst>
                                        </p:cTn>
                                        <p:tgtEl>
                                          <p:spTgt spid="2051"/>
                                        </p:tgtEl>
                                        <p:attrNameLst>
                                          <p:attrName>r</p:attrName>
                                        </p:attrNameLst>
                                      </p:cBhvr>
                                    </p:animRot>
                                    <p:animRot by="240000">
                                      <p:cBhvr>
                                        <p:cTn id="8" dur="1000" fill="hold">
                                          <p:stCondLst>
                                            <p:cond delay="2000"/>
                                          </p:stCondLst>
                                        </p:cTn>
                                        <p:tgtEl>
                                          <p:spTgt spid="2051"/>
                                        </p:tgtEl>
                                        <p:attrNameLst>
                                          <p:attrName>r</p:attrName>
                                        </p:attrNameLst>
                                      </p:cBhvr>
                                    </p:animRot>
                                    <p:animRot by="-240000">
                                      <p:cBhvr>
                                        <p:cTn id="9" dur="1000" fill="hold">
                                          <p:stCondLst>
                                            <p:cond delay="3000"/>
                                          </p:stCondLst>
                                        </p:cTn>
                                        <p:tgtEl>
                                          <p:spTgt spid="2051"/>
                                        </p:tgtEl>
                                        <p:attrNameLst>
                                          <p:attrName>r</p:attrName>
                                        </p:attrNameLst>
                                      </p:cBhvr>
                                    </p:animRot>
                                    <p:animRot by="120000">
                                      <p:cBhvr>
                                        <p:cTn id="10" dur="1000" fill="hold">
                                          <p:stCondLst>
                                            <p:cond delay="40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2052"/>
                                        </p:tgtEl>
                                        <p:attrNameLst>
                                          <p:attrName>r</p:attrName>
                                        </p:attrNameLst>
                                      </p:cBhvr>
                                    </p:animRot>
                                    <p:animRot by="-240000">
                                      <p:cBhvr>
                                        <p:cTn id="13" dur="1000" fill="hold">
                                          <p:stCondLst>
                                            <p:cond delay="1000"/>
                                          </p:stCondLst>
                                        </p:cTn>
                                        <p:tgtEl>
                                          <p:spTgt spid="2052"/>
                                        </p:tgtEl>
                                        <p:attrNameLst>
                                          <p:attrName>r</p:attrName>
                                        </p:attrNameLst>
                                      </p:cBhvr>
                                    </p:animRot>
                                    <p:animRot by="240000">
                                      <p:cBhvr>
                                        <p:cTn id="14" dur="1000" fill="hold">
                                          <p:stCondLst>
                                            <p:cond delay="2000"/>
                                          </p:stCondLst>
                                        </p:cTn>
                                        <p:tgtEl>
                                          <p:spTgt spid="2052"/>
                                        </p:tgtEl>
                                        <p:attrNameLst>
                                          <p:attrName>r</p:attrName>
                                        </p:attrNameLst>
                                      </p:cBhvr>
                                    </p:animRot>
                                    <p:animRot by="-240000">
                                      <p:cBhvr>
                                        <p:cTn id="15" dur="1000" fill="hold">
                                          <p:stCondLst>
                                            <p:cond delay="3000"/>
                                          </p:stCondLst>
                                        </p:cTn>
                                        <p:tgtEl>
                                          <p:spTgt spid="2052"/>
                                        </p:tgtEl>
                                        <p:attrNameLst>
                                          <p:attrName>r</p:attrName>
                                        </p:attrNameLst>
                                      </p:cBhvr>
                                    </p:animRot>
                                    <p:animRot by="120000">
                                      <p:cBhvr>
                                        <p:cTn id="16" dur="1000" fill="hold">
                                          <p:stCondLst>
                                            <p:cond delay="4000"/>
                                          </p:stCondLst>
                                        </p:cTn>
                                        <p:tgtEl>
                                          <p:spTgt spid="205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21" presetClass="emph" presetSubtype="0" repeatCount="indefinite" fill="hold" grpId="1" nodeType="withEffect">
                                  <p:stCondLst>
                                    <p:cond delay="0"/>
                                  </p:stCondLst>
                                  <p:childTnLst>
                                    <p:animClr clrSpc="hsl" dir="cw">
                                      <p:cBhvr override="childStyle">
                                        <p:cTn id="50" dur="500" fill="hold"/>
                                        <p:tgtEl>
                                          <p:spTgt spid="24"/>
                                        </p:tgtEl>
                                        <p:attrNameLst>
                                          <p:attrName>style.color</p:attrName>
                                        </p:attrNameLst>
                                      </p:cBhvr>
                                      <p:by>
                                        <p:hsl h="7200000" s="0" l="0"/>
                                      </p:by>
                                    </p:animClr>
                                    <p:animClr clrSpc="hsl" dir="cw">
                                      <p:cBhvr>
                                        <p:cTn id="51" dur="500" fill="hold"/>
                                        <p:tgtEl>
                                          <p:spTgt spid="24"/>
                                        </p:tgtEl>
                                        <p:attrNameLst>
                                          <p:attrName>fillcolor</p:attrName>
                                        </p:attrNameLst>
                                      </p:cBhvr>
                                      <p:by>
                                        <p:hsl h="7200000" s="0" l="0"/>
                                      </p:by>
                                    </p:animClr>
                                    <p:animClr clrSpc="hsl" dir="cw">
                                      <p:cBhvr>
                                        <p:cTn id="52" dur="500" fill="hold"/>
                                        <p:tgtEl>
                                          <p:spTgt spid="24"/>
                                        </p:tgtEl>
                                        <p:attrNameLst>
                                          <p:attrName>stroke.color</p:attrName>
                                        </p:attrNameLst>
                                      </p:cBhvr>
                                      <p:by>
                                        <p:hsl h="7200000" s="0" l="0"/>
                                      </p:by>
                                    </p:animClr>
                                    <p:set>
                                      <p:cBhvr>
                                        <p:cTn id="53" dur="500" fill="hold"/>
                                        <p:tgtEl>
                                          <p:spTgt spid="24"/>
                                        </p:tgtEl>
                                        <p:attrNameLst>
                                          <p:attrName>fill.type</p:attrName>
                                        </p:attrNameLst>
                                      </p:cBhvr>
                                      <p:to>
                                        <p:strVal val="solid"/>
                                      </p:to>
                                    </p:set>
                                  </p:childTnLst>
                                </p:cTn>
                              </p:par>
                              <p:par>
                                <p:cTn id="54" presetID="1" presetClass="mediacall" presetSubtype="0" fill="hold" nodeType="withEffect">
                                  <p:stCondLst>
                                    <p:cond delay="0"/>
                                  </p:stCondLst>
                                  <p:childTnLst>
                                    <p:cmd type="call" cmd="playFrom(0.0)">
                                      <p:cBhvr>
                                        <p:cTn id="55" dur="4744" fill="hold"/>
                                        <p:tgtEl>
                                          <p:spTgt spid="13"/>
                                        </p:tgtEl>
                                      </p:cBhvr>
                                    </p:cmd>
                                  </p:childTnLst>
                                </p:cTn>
                              </p:par>
                              <p:par>
                                <p:cTn id="56" presetID="2" presetClass="exit" presetSubtype="1" fill="hold" nodeType="withEffect">
                                  <p:stCondLst>
                                    <p:cond delay="0"/>
                                  </p:stCondLst>
                                  <p:childTnLst>
                                    <p:anim calcmode="lin" valueType="num">
                                      <p:cBhvr additive="base">
                                        <p:cTn id="57" dur="2000"/>
                                        <p:tgtEl>
                                          <p:spTgt spid="18"/>
                                        </p:tgtEl>
                                        <p:attrNameLst>
                                          <p:attrName>ppt_x</p:attrName>
                                        </p:attrNameLst>
                                      </p:cBhvr>
                                      <p:tavLst>
                                        <p:tav tm="0">
                                          <p:val>
                                            <p:strVal val="ppt_x"/>
                                          </p:val>
                                        </p:tav>
                                        <p:tav tm="100000">
                                          <p:val>
                                            <p:strVal val="ppt_x"/>
                                          </p:val>
                                        </p:tav>
                                      </p:tavLst>
                                    </p:anim>
                                    <p:anim calcmode="lin" valueType="num">
                                      <p:cBhvr additive="base">
                                        <p:cTn id="58" dur="2000"/>
                                        <p:tgtEl>
                                          <p:spTgt spid="18"/>
                                        </p:tgtEl>
                                        <p:attrNameLst>
                                          <p:attrName>ppt_y</p:attrName>
                                        </p:attrNameLst>
                                      </p:cBhvr>
                                      <p:tavLst>
                                        <p:tav tm="0">
                                          <p:val>
                                            <p:strVal val="ppt_y"/>
                                          </p:val>
                                        </p:tav>
                                        <p:tav tm="100000">
                                          <p:val>
                                            <p:strVal val="0-ppt_h/2"/>
                                          </p:val>
                                        </p:tav>
                                      </p:tavLst>
                                    </p:anim>
                                    <p:set>
                                      <p:cBhvr>
                                        <p:cTn id="59" dur="1" fill="hold">
                                          <p:stCondLst>
                                            <p:cond delay="1999"/>
                                          </p:stCondLst>
                                        </p:cTn>
                                        <p:tgtEl>
                                          <p:spTgt spid="18"/>
                                        </p:tgtEl>
                                        <p:attrNameLst>
                                          <p:attrName>style.visibility</p:attrName>
                                        </p:attrNameLst>
                                      </p:cBhvr>
                                      <p:to>
                                        <p:strVal val="hidden"/>
                                      </p:to>
                                    </p:set>
                                  </p:childTnLst>
                                </p:cTn>
                              </p:par>
                              <p:par>
                                <p:cTn id="60" presetID="35" presetClass="path" presetSubtype="0" accel="50000" decel="50000" fill="hold" nodeType="withEffect">
                                  <p:stCondLst>
                                    <p:cond delay="0"/>
                                  </p:stCondLst>
                                  <p:childTnLst>
                                    <p:animMotion origin="layout" path="M -1.11111E-6 -3.58025E-6 L -0.19028 0.07439 " pathEditMode="relative" rAng="0" ptsTypes="AA">
                                      <p:cBhvr>
                                        <p:cTn id="61"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42" presetClass="exit" presetSubtype="0" fill="hold" grpId="1" nodeType="clickEffect">
                                  <p:stCondLst>
                                    <p:cond delay="0"/>
                                  </p:stCondLst>
                                  <p:childTnLst>
                                    <p:animEffect transition="out" filter="fade">
                                      <p:cBhvr>
                                        <p:cTn id="66" dur="1000"/>
                                        <p:tgtEl>
                                          <p:spTgt spid="23"/>
                                        </p:tgtEl>
                                      </p:cBhvr>
                                    </p:animEffect>
                                    <p:anim calcmode="lin" valueType="num">
                                      <p:cBhvr>
                                        <p:cTn id="67" dur="1000"/>
                                        <p:tgtEl>
                                          <p:spTgt spid="23"/>
                                        </p:tgtEl>
                                        <p:attrNameLst>
                                          <p:attrName>ppt_x</p:attrName>
                                        </p:attrNameLst>
                                      </p:cBhvr>
                                      <p:tavLst>
                                        <p:tav tm="0">
                                          <p:val>
                                            <p:strVal val="ppt_x"/>
                                          </p:val>
                                        </p:tav>
                                        <p:tav tm="100000">
                                          <p:val>
                                            <p:strVal val="ppt_x"/>
                                          </p:val>
                                        </p:tav>
                                      </p:tavLst>
                                    </p:anim>
                                    <p:anim calcmode="lin" valueType="num">
                                      <p:cBhvr>
                                        <p:cTn id="68" dur="1000"/>
                                        <p:tgtEl>
                                          <p:spTgt spid="23"/>
                                        </p:tgtEl>
                                        <p:attrNameLst>
                                          <p:attrName>ppt_y</p:attrName>
                                        </p:attrNameLst>
                                      </p:cBhvr>
                                      <p:tavLst>
                                        <p:tav tm="0">
                                          <p:val>
                                            <p:strVal val="ppt_y"/>
                                          </p:val>
                                        </p:tav>
                                        <p:tav tm="100000">
                                          <p:val>
                                            <p:strVal val="ppt_y+.1"/>
                                          </p:val>
                                        </p:tav>
                                      </p:tavLst>
                                    </p:anim>
                                    <p:set>
                                      <p:cBhvr>
                                        <p:cTn id="69"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0" restart="whenNotActive" fill="hold" evtFilter="cancelBubble" nodeType="interactiveSeq">
                <p:stCondLst>
                  <p:cond evt="onClick" delay="0">
                    <p:tgtEl>
                      <p:spTgt spid="22"/>
                    </p:tgtEl>
                  </p:cond>
                </p:stCondLst>
                <p:endSync evt="end" delay="0">
                  <p:rtn val="all"/>
                </p:endSync>
                <p:childTnLst>
                  <p:par>
                    <p:cTn id="71" fill="hold">
                      <p:stCondLst>
                        <p:cond delay="0"/>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22"/>
                                        </p:tgtEl>
                                      </p:cBhvr>
                                    </p:animEffect>
                                    <p:anim calcmode="lin" valueType="num">
                                      <p:cBhvr>
                                        <p:cTn id="75" dur="1000"/>
                                        <p:tgtEl>
                                          <p:spTgt spid="22"/>
                                        </p:tgtEl>
                                        <p:attrNameLst>
                                          <p:attrName>ppt_x</p:attrName>
                                        </p:attrNameLst>
                                      </p:cBhvr>
                                      <p:tavLst>
                                        <p:tav tm="0">
                                          <p:val>
                                            <p:strVal val="ppt_x"/>
                                          </p:val>
                                        </p:tav>
                                        <p:tav tm="100000">
                                          <p:val>
                                            <p:strVal val="ppt_x"/>
                                          </p:val>
                                        </p:tav>
                                      </p:tavLst>
                                    </p:anim>
                                    <p:anim calcmode="lin" valueType="num">
                                      <p:cBhvr>
                                        <p:cTn id="76" dur="1000"/>
                                        <p:tgtEl>
                                          <p:spTgt spid="22"/>
                                        </p:tgtEl>
                                        <p:attrNameLst>
                                          <p:attrName>ppt_y</p:attrName>
                                        </p:attrNameLst>
                                      </p:cBhvr>
                                      <p:tavLst>
                                        <p:tav tm="0">
                                          <p:val>
                                            <p:strVal val="ppt_y"/>
                                          </p:val>
                                        </p:tav>
                                        <p:tav tm="100000">
                                          <p:val>
                                            <p:strVal val="ppt_y+.1"/>
                                          </p:val>
                                        </p:tav>
                                      </p:tavLst>
                                    </p:anim>
                                    <p:set>
                                      <p:cBhvr>
                                        <p:cTn id="77"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8" restart="whenNotActive" fill="hold" evtFilter="cancelBubble" nodeType="interactiveSeq">
                <p:stCondLst>
                  <p:cond evt="onClick" delay="0">
                    <p:tgtEl>
                      <p:spTgt spid="21"/>
                    </p:tgtEl>
                  </p:cond>
                </p:stCondLst>
                <p:endSync evt="end" delay="0">
                  <p:rtn val="all"/>
                </p:endSync>
                <p:childTnLst>
                  <p:par>
                    <p:cTn id="79" fill="hold">
                      <p:stCondLst>
                        <p:cond delay="0"/>
                      </p:stCondLst>
                      <p:childTnLst>
                        <p:par>
                          <p:cTn id="80" fill="hold">
                            <p:stCondLst>
                              <p:cond delay="0"/>
                            </p:stCondLst>
                            <p:childTnLst>
                              <p:par>
                                <p:cTn id="81" presetID="42" presetClass="exit" presetSubtype="0" fill="hold" grpId="1" nodeType="clickEffect">
                                  <p:stCondLst>
                                    <p:cond delay="0"/>
                                  </p:stCondLst>
                                  <p:childTnLst>
                                    <p:animEffect transition="out" filter="fade">
                                      <p:cBhvr>
                                        <p:cTn id="82" dur="1000"/>
                                        <p:tgtEl>
                                          <p:spTgt spid="21"/>
                                        </p:tgtEl>
                                      </p:cBhvr>
                                    </p:animEffect>
                                    <p:anim calcmode="lin" valueType="num">
                                      <p:cBhvr>
                                        <p:cTn id="83" dur="1000"/>
                                        <p:tgtEl>
                                          <p:spTgt spid="21"/>
                                        </p:tgtEl>
                                        <p:attrNameLst>
                                          <p:attrName>ppt_x</p:attrName>
                                        </p:attrNameLst>
                                      </p:cBhvr>
                                      <p:tavLst>
                                        <p:tav tm="0">
                                          <p:val>
                                            <p:strVal val="ppt_x"/>
                                          </p:val>
                                        </p:tav>
                                        <p:tav tm="100000">
                                          <p:val>
                                            <p:strVal val="ppt_x"/>
                                          </p:val>
                                        </p:tav>
                                      </p:tavLst>
                                    </p:anim>
                                    <p:anim calcmode="lin" valueType="num">
                                      <p:cBhvr>
                                        <p:cTn id="84" dur="1000"/>
                                        <p:tgtEl>
                                          <p:spTgt spid="21"/>
                                        </p:tgtEl>
                                        <p:attrNameLst>
                                          <p:attrName>ppt_y</p:attrName>
                                        </p:attrNameLst>
                                      </p:cBhvr>
                                      <p:tavLst>
                                        <p:tav tm="0">
                                          <p:val>
                                            <p:strVal val="ppt_y"/>
                                          </p:val>
                                        </p:tav>
                                        <p:tav tm="100000">
                                          <p:val>
                                            <p:strVal val="ppt_y+.1"/>
                                          </p:val>
                                        </p:tav>
                                      </p:tavLst>
                                    </p:anim>
                                    <p:set>
                                      <p:cBhvr>
                                        <p:cTn id="85"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86" fill="hold" display="0">
                  <p:stCondLst>
                    <p:cond delay="indefinite"/>
                  </p:stCondLst>
                  <p:endCondLst>
                    <p:cond evt="onStopAudio" delay="0">
                      <p:tgtEl>
                        <p:sldTgt/>
                      </p:tgtEl>
                    </p:cond>
                  </p:endCondLst>
                </p:cTn>
                <p:tgtEl>
                  <p:spTgt spid="13"/>
                </p:tgtEl>
              </p:cMediaNode>
            </p:audio>
            <p:seq concurrent="1" nextAc="seek">
              <p:cTn id="87" restart="whenNotActive" fill="hold" evtFilter="cancelBubble" nodeType="interactiveSeq">
                <p:stCondLst>
                  <p:cond evt="onClick" delay="0">
                    <p:tgtEl>
                      <p:spTgt spid="16"/>
                    </p:tgtEl>
                  </p:cond>
                </p:stCondLst>
                <p:endSync evt="end" delay="0">
                  <p:rtn val="all"/>
                </p:endSync>
                <p:childTnLst>
                  <p:par>
                    <p:cTn id="88" fill="hold">
                      <p:stCondLst>
                        <p:cond delay="0"/>
                      </p:stCondLst>
                      <p:childTnLst>
                        <p:par>
                          <p:cTn id="89" fill="hold">
                            <p:stCondLst>
                              <p:cond delay="0"/>
                            </p:stCondLst>
                            <p:childTnLst>
                              <p:par>
                                <p:cTn id="90" presetID="8" presetClass="emph" presetSubtype="0" fill="hold" nodeType="clickEffect">
                                  <p:stCondLst>
                                    <p:cond delay="0"/>
                                  </p:stCondLst>
                                  <p:childTnLst>
                                    <p:animRot by="21600000">
                                      <p:cBhvr>
                                        <p:cTn id="91" dur="15000" fill="hold"/>
                                        <p:tgtEl>
                                          <p:spTgt spid="26"/>
                                        </p:tgtEl>
                                        <p:attrNameLst>
                                          <p:attrName>r</p:attrName>
                                        </p:attrNameLst>
                                      </p:cBhvr>
                                    </p:animRot>
                                  </p:childTnLst>
                                </p:cTn>
                              </p:par>
                            </p:childTnLst>
                          </p:cTn>
                        </p:par>
                        <p:par>
                          <p:cTn id="92" fill="hold">
                            <p:stCondLst>
                              <p:cond delay="15000"/>
                            </p:stCondLst>
                            <p:childTnLst>
                              <p:par>
                                <p:cTn id="93" presetID="1" presetClass="entr" presetSubtype="0" fill="hold" grpId="0" nodeType="after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xit" presetSubtype="0" fill="hold" grpId="1" nodeType="withEffect">
                                  <p:stCondLst>
                                    <p:cond delay="2000"/>
                                  </p:stCondLst>
                                  <p:childTnLst>
                                    <p:set>
                                      <p:cBhvr>
                                        <p:cTn id="96"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93"/>
            <a:ext cx="12188825" cy="685621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Giai cuu dai duong 2\5a.jpe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7033967" y="3543510"/>
            <a:ext cx="3217565" cy="33487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64169" flipH="1">
            <a:off x="637581" y="3198890"/>
            <a:ext cx="4591875" cy="428873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92376" flipH="1">
            <a:off x="6281007" y="1510016"/>
            <a:ext cx="5533748" cy="6917766"/>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6195986" y="5029438"/>
            <a:ext cx="2640912"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C.</a:t>
            </a:r>
            <a:r>
              <a:rPr lang="vi-VN" sz="3199" dirty="0">
                <a:solidFill>
                  <a:srgbClr val="0033CC"/>
                </a:solidFill>
              </a:rPr>
              <a:t> </a:t>
            </a:r>
            <a:r>
              <a:rPr lang="vi-VN" sz="2800" dirty="0">
                <a:solidFill>
                  <a:srgbClr val="0033CC"/>
                </a:solidFill>
              </a:rPr>
              <a:t>Bằng nhau</a:t>
            </a:r>
            <a:endParaRPr lang="en-US" sz="3199" dirty="0">
              <a:solidFill>
                <a:srgbClr val="0033CC"/>
              </a:solidFill>
            </a:endParaRPr>
          </a:p>
        </p:txBody>
      </p:sp>
      <p:sp>
        <p:nvSpPr>
          <p:cNvPr id="18" name="Rounded Rectangle 17"/>
          <p:cNvSpPr/>
          <p:nvPr/>
        </p:nvSpPr>
        <p:spPr>
          <a:xfrm>
            <a:off x="3024710" y="5004045"/>
            <a:ext cx="2764982"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B.</a:t>
            </a:r>
            <a:r>
              <a:rPr lang="vi-VN" sz="3199" dirty="0">
                <a:solidFill>
                  <a:srgbClr val="0033CC"/>
                </a:solidFill>
              </a:rPr>
              <a:t> Lớp A</a:t>
            </a:r>
            <a:endParaRPr lang="en-US" sz="3199" dirty="0">
              <a:solidFill>
                <a:srgbClr val="0033CC"/>
              </a:solidFill>
            </a:endParaRPr>
          </a:p>
        </p:txBody>
      </p:sp>
      <p:sp>
        <p:nvSpPr>
          <p:cNvPr id="19" name="Rounded Rectangle 18"/>
          <p:cNvSpPr/>
          <p:nvPr/>
        </p:nvSpPr>
        <p:spPr>
          <a:xfrm>
            <a:off x="9113076" y="4988325"/>
            <a:ext cx="2872602"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D.</a:t>
            </a:r>
            <a:r>
              <a:rPr lang="vi-VN" sz="3199" dirty="0">
                <a:solidFill>
                  <a:srgbClr val="0033CC"/>
                </a:solidFill>
              </a:rPr>
              <a:t> </a:t>
            </a:r>
            <a:r>
              <a:rPr lang="vi-VN" sz="2800" dirty="0">
                <a:solidFill>
                  <a:srgbClr val="0033CC"/>
                </a:solidFill>
              </a:rPr>
              <a:t>Đáp án khác</a:t>
            </a:r>
            <a:endParaRPr lang="en-US" sz="3199" dirty="0">
              <a:solidFill>
                <a:srgbClr val="0033CC"/>
              </a:solidFill>
            </a:endParaRPr>
          </a:p>
        </p:txBody>
      </p:sp>
      <p:sp>
        <p:nvSpPr>
          <p:cNvPr id="20" name="Rounded Rectangle 19"/>
          <p:cNvSpPr/>
          <p:nvPr/>
        </p:nvSpPr>
        <p:spPr>
          <a:xfrm>
            <a:off x="73030" y="4978651"/>
            <a:ext cx="2742486" cy="914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rgbClr val="0033CC"/>
                </a:solidFill>
              </a:rPr>
              <a:t>A. </a:t>
            </a:r>
            <a:r>
              <a:rPr lang="vi-VN" sz="2666" dirty="0">
                <a:solidFill>
                  <a:srgbClr val="0033CC"/>
                </a:solidFill>
              </a:rPr>
              <a:t>Lớp B</a:t>
            </a:r>
            <a:endParaRPr lang="en-US" sz="2666" dirty="0">
              <a:solidFill>
                <a:srgbClr val="0033CC"/>
              </a:solidFill>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3204560" y="3858270"/>
            <a:ext cx="812588" cy="812588"/>
          </a:xfrm>
          <a:prstGeom prst="rect">
            <a:avLst/>
          </a:prstGeom>
        </p:spPr>
      </p:pic>
      <p:pic>
        <p:nvPicPr>
          <p:cNvPr id="14"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612" y="737424"/>
            <a:ext cx="1048311" cy="116797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78454" y="178647"/>
            <a:ext cx="1009182" cy="499955"/>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2" dirty="0">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6" dirty="0" err="1">
                  <a:latin typeface="Arial" panose="020B0604020202020204" pitchFamily="34" charset="0"/>
                  <a:cs typeface="Arial" panose="020B0604020202020204" pitchFamily="34" charset="0"/>
                </a:rPr>
                <a:t>Bắt</a:t>
              </a:r>
              <a:r>
                <a:rPr lang="en-GB" sz="1466" dirty="0">
                  <a:latin typeface="Arial" panose="020B0604020202020204" pitchFamily="34" charset="0"/>
                  <a:cs typeface="Arial" panose="020B0604020202020204" pitchFamily="34" charset="0"/>
                </a:rPr>
                <a:t> </a:t>
              </a:r>
              <a:r>
                <a:rPr lang="en-GB" sz="1466" dirty="0" err="1">
                  <a:latin typeface="Arial" panose="020B0604020202020204" pitchFamily="34" charset="0"/>
                  <a:cs typeface="Arial" panose="020B0604020202020204" pitchFamily="34" charset="0"/>
                </a:rPr>
                <a:t>đầu</a:t>
              </a:r>
              <a:r>
                <a:rPr lang="en-GB" sz="1466" dirty="0">
                  <a:latin typeface="Arial" panose="020B0604020202020204" pitchFamily="34" charset="0"/>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3461" y="961282"/>
            <a:ext cx="851751" cy="85175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538605" y="945780"/>
            <a:ext cx="120294" cy="101744"/>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580180" y="1681987"/>
            <a:ext cx="120294" cy="101744"/>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912812" y="1346056"/>
            <a:ext cx="120294" cy="101744"/>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76895" y="1369613"/>
            <a:ext cx="120294" cy="101744"/>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grpSp>
      <p:sp>
        <p:nvSpPr>
          <p:cNvPr id="50" name="Oval 107"/>
          <p:cNvSpPr>
            <a:spLocks noChangeArrowheads="1"/>
          </p:cNvSpPr>
          <p:nvPr/>
        </p:nvSpPr>
        <p:spPr bwMode="auto">
          <a:xfrm>
            <a:off x="553584" y="1332534"/>
            <a:ext cx="90368" cy="7656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GB" sz="3199"/>
          </a:p>
        </p:txBody>
      </p:sp>
      <p:sp>
        <p:nvSpPr>
          <p:cNvPr id="51" name="Explosion 2 50"/>
          <p:cNvSpPr/>
          <p:nvPr/>
        </p:nvSpPr>
        <p:spPr>
          <a:xfrm>
            <a:off x="-384751" y="2709411"/>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dirty="0">
                <a:solidFill>
                  <a:srgbClr val="0000FF"/>
                </a:solidFill>
              </a:rPr>
              <a:t>HẾT GIỜ</a:t>
            </a:r>
          </a:p>
        </p:txBody>
      </p:sp>
      <p:grpSp>
        <p:nvGrpSpPr>
          <p:cNvPr id="4" name="Group 3">
            <a:extLst>
              <a:ext uri="{FF2B5EF4-FFF2-40B4-BE49-F238E27FC236}">
                <a16:creationId xmlns:a16="http://schemas.microsoft.com/office/drawing/2014/main" id="{C9DB2F95-DA3D-2A05-373B-0BCF4588BF10}"/>
              </a:ext>
            </a:extLst>
          </p:cNvPr>
          <p:cNvGrpSpPr/>
          <p:nvPr/>
        </p:nvGrpSpPr>
        <p:grpSpPr>
          <a:xfrm>
            <a:off x="1217610" y="1853090"/>
            <a:ext cx="4491271" cy="2644613"/>
            <a:chOff x="8228012" y="2472068"/>
            <a:chExt cx="3781425" cy="2102516"/>
          </a:xfrm>
        </p:grpSpPr>
        <p:pic>
          <p:nvPicPr>
            <p:cNvPr id="5" name="Picture 2">
              <a:extLst>
                <a:ext uri="{FF2B5EF4-FFF2-40B4-BE49-F238E27FC236}">
                  <a16:creationId xmlns:a16="http://schemas.microsoft.com/office/drawing/2014/main" id="{96391CFC-42C3-C454-B793-950F07F06A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28012" y="2472068"/>
              <a:ext cx="1847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7A9E2E8F-0EF8-42EB-D81E-D3A6C18B84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09212" y="2472068"/>
              <a:ext cx="180022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290BC906-1074-F63C-09A8-FDAAA6563E1F}"/>
                </a:ext>
              </a:extLst>
            </p:cNvPr>
            <p:cNvSpPr txBox="1"/>
            <p:nvPr/>
          </p:nvSpPr>
          <p:spPr>
            <a:xfrm>
              <a:off x="8509206" y="4158614"/>
              <a:ext cx="1384896" cy="415970"/>
            </a:xfrm>
            <a:prstGeom prst="rect">
              <a:avLst/>
            </a:prstGeom>
            <a:noFill/>
          </p:spPr>
          <p:txBody>
            <a:bodyPr wrap="square" rtlCol="0">
              <a:spAutoFit/>
            </a:bodyPr>
            <a:lstStyle/>
            <a:p>
              <a:pPr algn="ctr"/>
              <a:r>
                <a:rPr lang="en-US" sz="2800" b="1" i="1" dirty="0" err="1">
                  <a:latin typeface="Arial" pitchFamily="34" charset="0"/>
                  <a:cs typeface="Arial" pitchFamily="34" charset="0"/>
                </a:rPr>
                <a:t>Lớp</a:t>
              </a:r>
              <a:r>
                <a:rPr lang="en-US" sz="2800" b="1" i="1" dirty="0">
                  <a:latin typeface="Arial" pitchFamily="34" charset="0"/>
                  <a:cs typeface="Arial" pitchFamily="34" charset="0"/>
                </a:rPr>
                <a:t> A</a:t>
              </a:r>
              <a:endParaRPr lang="vi-VN" b="1" i="1" dirty="0">
                <a:latin typeface="Arial" pitchFamily="34" charset="0"/>
                <a:cs typeface="Arial" pitchFamily="34" charset="0"/>
              </a:endParaRPr>
            </a:p>
          </p:txBody>
        </p:sp>
        <p:sp>
          <p:nvSpPr>
            <p:cNvPr id="8" name="TextBox 7">
              <a:extLst>
                <a:ext uri="{FF2B5EF4-FFF2-40B4-BE49-F238E27FC236}">
                  <a16:creationId xmlns:a16="http://schemas.microsoft.com/office/drawing/2014/main" id="{73046E7C-63EF-4963-C36E-7CEB2356C617}"/>
                </a:ext>
              </a:extLst>
            </p:cNvPr>
            <p:cNvSpPr txBox="1"/>
            <p:nvPr/>
          </p:nvSpPr>
          <p:spPr>
            <a:xfrm>
              <a:off x="10573133" y="4158614"/>
              <a:ext cx="1208059" cy="415970"/>
            </a:xfrm>
            <a:prstGeom prst="rect">
              <a:avLst/>
            </a:prstGeom>
            <a:noFill/>
          </p:spPr>
          <p:txBody>
            <a:bodyPr wrap="square" rtlCol="0">
              <a:spAutoFit/>
            </a:bodyPr>
            <a:lstStyle/>
            <a:p>
              <a:r>
                <a:rPr lang="en-US" sz="2800" b="1" i="1" dirty="0" err="1">
                  <a:latin typeface="Arial" pitchFamily="34" charset="0"/>
                  <a:cs typeface="Arial" pitchFamily="34" charset="0"/>
                </a:rPr>
                <a:t>Lớp</a:t>
              </a:r>
              <a:r>
                <a:rPr lang="en-US" sz="2800" b="1" i="1" dirty="0">
                  <a:latin typeface="Arial" pitchFamily="34" charset="0"/>
                  <a:cs typeface="Arial" pitchFamily="34" charset="0"/>
                </a:rPr>
                <a:t> B</a:t>
              </a:r>
              <a:endParaRPr lang="vi-VN" b="1" i="1" dirty="0">
                <a:latin typeface="Arial" pitchFamily="34" charset="0"/>
                <a:cs typeface="Arial" pitchFamily="34" charset="0"/>
              </a:endParaRPr>
            </a:p>
          </p:txBody>
        </p:sp>
      </p:grpSp>
      <p:pic>
        <p:nvPicPr>
          <p:cNvPr id="9" name="Picture 8">
            <a:extLst>
              <a:ext uri="{FF2B5EF4-FFF2-40B4-BE49-F238E27FC236}">
                <a16:creationId xmlns:a16="http://schemas.microsoft.com/office/drawing/2014/main" id="{B9419B35-755B-E5C1-9000-905E2DDE9B2C}"/>
              </a:ext>
            </a:extLst>
          </p:cNvPr>
          <p:cNvPicPr>
            <a:picLocks noChangeAspect="1"/>
          </p:cNvPicPr>
          <p:nvPr/>
        </p:nvPicPr>
        <p:blipFill>
          <a:blip r:embed="rId15"/>
          <a:stretch>
            <a:fillRect/>
          </a:stretch>
        </p:blipFill>
        <p:spPr>
          <a:xfrm>
            <a:off x="5708882" y="1568114"/>
            <a:ext cx="6479941" cy="3334449"/>
          </a:xfrm>
          <a:prstGeom prst="rect">
            <a:avLst/>
          </a:prstGeom>
        </p:spPr>
      </p:pic>
      <p:pic>
        <p:nvPicPr>
          <p:cNvPr id="10" name="Picture 9">
            <a:extLst>
              <a:ext uri="{FF2B5EF4-FFF2-40B4-BE49-F238E27FC236}">
                <a16:creationId xmlns:a16="http://schemas.microsoft.com/office/drawing/2014/main" id="{76D93528-2F59-5DDF-1D58-EBD6579A1E4A}"/>
              </a:ext>
            </a:extLst>
          </p:cNvPr>
          <p:cNvPicPr>
            <a:picLocks noChangeAspect="1"/>
          </p:cNvPicPr>
          <p:nvPr/>
        </p:nvPicPr>
        <p:blipFill>
          <a:blip r:embed="rId16"/>
          <a:stretch>
            <a:fillRect/>
          </a:stretch>
        </p:blipFill>
        <p:spPr>
          <a:xfrm>
            <a:off x="1217612" y="20927"/>
            <a:ext cx="10983005" cy="1534208"/>
          </a:xfrm>
          <a:prstGeom prst="rect">
            <a:avLst/>
          </a:prstGeom>
        </p:spPr>
      </p:pic>
    </p:spTree>
    <p:extLst>
      <p:ext uri="{BB962C8B-B14F-4D97-AF65-F5344CB8AC3E}">
        <p14:creationId xmlns:p14="http://schemas.microsoft.com/office/powerpoint/2010/main" val="29946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42" presetClass="exit" presetSubtype="0" fill="hold" grpId="1" nodeType="click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grpId="1" nodeType="click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1" presetClass="emph" presetSubtype="0" repeatCount="indefinite" fill="hold" grpId="1" nodeType="withEffect">
                                  <p:stCondLst>
                                    <p:cond delay="0"/>
                                  </p:stCondLst>
                                  <p:childTnLst>
                                    <p:animClr clrSpc="hsl" dir="cw">
                                      <p:cBhvr override="childStyle">
                                        <p:cTn id="66" dur="500" fill="hold"/>
                                        <p:tgtEl>
                                          <p:spTgt spid="20"/>
                                        </p:tgtEl>
                                        <p:attrNameLst>
                                          <p:attrName>style.color</p:attrName>
                                        </p:attrNameLst>
                                      </p:cBhvr>
                                      <p:by>
                                        <p:hsl h="7200000" s="0" l="0"/>
                                      </p:by>
                                    </p:animClr>
                                    <p:animClr clrSpc="hsl" dir="cw">
                                      <p:cBhvr>
                                        <p:cTn id="67" dur="500" fill="hold"/>
                                        <p:tgtEl>
                                          <p:spTgt spid="20"/>
                                        </p:tgtEl>
                                        <p:attrNameLst>
                                          <p:attrName>fillcolor</p:attrName>
                                        </p:attrNameLst>
                                      </p:cBhvr>
                                      <p:by>
                                        <p:hsl h="7200000" s="0" l="0"/>
                                      </p:by>
                                    </p:animClr>
                                    <p:animClr clrSpc="hsl" dir="cw">
                                      <p:cBhvr>
                                        <p:cTn id="68" dur="500" fill="hold"/>
                                        <p:tgtEl>
                                          <p:spTgt spid="20"/>
                                        </p:tgtEl>
                                        <p:attrNameLst>
                                          <p:attrName>stroke.color</p:attrName>
                                        </p:attrNameLst>
                                      </p:cBhvr>
                                      <p:by>
                                        <p:hsl h="7200000" s="0" l="0"/>
                                      </p:by>
                                    </p:animClr>
                                    <p:set>
                                      <p:cBhvr>
                                        <p:cTn id="69" dur="500" fill="hold"/>
                                        <p:tgtEl>
                                          <p:spTgt spid="20"/>
                                        </p:tgtEl>
                                        <p:attrNameLst>
                                          <p:attrName>fill.type</p:attrName>
                                        </p:attrNameLst>
                                      </p:cBhvr>
                                      <p:to>
                                        <p:strVal val="solid"/>
                                      </p:to>
                                    </p:set>
                                  </p:childTnLst>
                                </p:cTn>
                              </p:par>
                              <p:par>
                                <p:cTn id="70" presetID="1" presetClass="mediacall" presetSubtype="0" fill="hold" nodeType="withEffect">
                                  <p:stCondLst>
                                    <p:cond delay="0"/>
                                  </p:stCondLst>
                                  <p:childTnLst>
                                    <p:cmd type="call" cmd="playFrom(0.0)">
                                      <p:cBhvr>
                                        <p:cTn id="71" dur="4744" fill="hold"/>
                                        <p:tgtEl>
                                          <p:spTgt spid="13"/>
                                        </p:tgtEl>
                                      </p:cBhvr>
                                    </p:cmd>
                                  </p:childTnLst>
                                </p:cTn>
                              </p:par>
                              <p:par>
                                <p:cTn id="72" presetID="2" presetClass="exit" presetSubtype="1" fill="hold" nodeType="withEffect">
                                  <p:stCondLst>
                                    <p:cond delay="0"/>
                                  </p:stCondLst>
                                  <p:childTnLst>
                                    <p:anim calcmode="lin" valueType="num">
                                      <p:cBhvr additive="base">
                                        <p:cTn id="73" dur="3000"/>
                                        <p:tgtEl>
                                          <p:spTgt spid="3077"/>
                                        </p:tgtEl>
                                        <p:attrNameLst>
                                          <p:attrName>ppt_x</p:attrName>
                                        </p:attrNameLst>
                                      </p:cBhvr>
                                      <p:tavLst>
                                        <p:tav tm="0">
                                          <p:val>
                                            <p:strVal val="ppt_x"/>
                                          </p:val>
                                        </p:tav>
                                        <p:tav tm="100000">
                                          <p:val>
                                            <p:strVal val="ppt_x"/>
                                          </p:val>
                                        </p:tav>
                                      </p:tavLst>
                                    </p:anim>
                                    <p:anim calcmode="lin" valueType="num">
                                      <p:cBhvr additive="base">
                                        <p:cTn id="74" dur="3000"/>
                                        <p:tgtEl>
                                          <p:spTgt spid="3077"/>
                                        </p:tgtEl>
                                        <p:attrNameLst>
                                          <p:attrName>ppt_y</p:attrName>
                                        </p:attrNameLst>
                                      </p:cBhvr>
                                      <p:tavLst>
                                        <p:tav tm="0">
                                          <p:val>
                                            <p:strVal val="ppt_y"/>
                                          </p:val>
                                        </p:tav>
                                        <p:tav tm="100000">
                                          <p:val>
                                            <p:strVal val="0-ppt_h/2"/>
                                          </p:val>
                                        </p:tav>
                                      </p:tavLst>
                                    </p:anim>
                                    <p:set>
                                      <p:cBhvr>
                                        <p:cTn id="75" dur="1" fill="hold">
                                          <p:stCondLst>
                                            <p:cond delay="2999"/>
                                          </p:stCondLst>
                                        </p:cTn>
                                        <p:tgtEl>
                                          <p:spTgt spid="3077"/>
                                        </p:tgtEl>
                                        <p:attrNameLst>
                                          <p:attrName>style.visibility</p:attrName>
                                        </p:attrNameLst>
                                      </p:cBhvr>
                                      <p:to>
                                        <p:strVal val="hidden"/>
                                      </p:to>
                                    </p:set>
                                  </p:childTnLst>
                                </p:cTn>
                              </p:par>
                              <p:par>
                                <p:cTn id="76" presetID="35" presetClass="path" presetSubtype="0" accel="50000" decel="50000" fill="hold" nodeType="withEffect">
                                  <p:stCondLst>
                                    <p:cond delay="0"/>
                                  </p:stCondLst>
                                  <p:childTnLst>
                                    <p:animMotion origin="layout" path="M 0 0 L -0.25 0 E" pathEditMode="relative" ptsTypes="">
                                      <p:cBhvr>
                                        <p:cTn id="77"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42" presetClass="exit" presetSubtype="0" fill="hold" grpId="1" nodeType="clickEffect">
                                  <p:stCondLst>
                                    <p:cond delay="0"/>
                                  </p:stCondLst>
                                  <p:childTnLst>
                                    <p:animEffect transition="out" filter="fade">
                                      <p:cBhvr>
                                        <p:cTn id="82" dur="1000"/>
                                        <p:tgtEl>
                                          <p:spTgt spid="19"/>
                                        </p:tgtEl>
                                      </p:cBhvr>
                                    </p:animEffect>
                                    <p:anim calcmode="lin" valueType="num">
                                      <p:cBhvr>
                                        <p:cTn id="83" dur="1000"/>
                                        <p:tgtEl>
                                          <p:spTgt spid="19"/>
                                        </p:tgtEl>
                                        <p:attrNameLst>
                                          <p:attrName>ppt_x</p:attrName>
                                        </p:attrNameLst>
                                      </p:cBhvr>
                                      <p:tavLst>
                                        <p:tav tm="0">
                                          <p:val>
                                            <p:strVal val="ppt_x"/>
                                          </p:val>
                                        </p:tav>
                                        <p:tav tm="100000">
                                          <p:val>
                                            <p:strVal val="ppt_x"/>
                                          </p:val>
                                        </p:tav>
                                      </p:tavLst>
                                    </p:anim>
                                    <p:anim calcmode="lin" valueType="num">
                                      <p:cBhvr>
                                        <p:cTn id="84" dur="1000"/>
                                        <p:tgtEl>
                                          <p:spTgt spid="19"/>
                                        </p:tgtEl>
                                        <p:attrNameLst>
                                          <p:attrName>ppt_y</p:attrName>
                                        </p:attrNameLst>
                                      </p:cBhvr>
                                      <p:tavLst>
                                        <p:tav tm="0">
                                          <p:val>
                                            <p:strVal val="ppt_y"/>
                                          </p:val>
                                        </p:tav>
                                        <p:tav tm="100000">
                                          <p:val>
                                            <p:strVal val="ppt_y+.1"/>
                                          </p:val>
                                        </p:tav>
                                      </p:tavLst>
                                    </p:anim>
                                    <p:set>
                                      <p:cBhvr>
                                        <p:cTn id="85"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86" fill="hold" display="0">
                  <p:stCondLst>
                    <p:cond delay="indefinite"/>
                  </p:stCondLst>
                  <p:endCondLst>
                    <p:cond evt="onStopAudio" delay="0">
                      <p:tgtEl>
                        <p:sldTgt/>
                      </p:tgtEl>
                    </p:cond>
                  </p:endCondLst>
                </p:cTn>
                <p:tgtEl>
                  <p:spTgt spid="13"/>
                </p:tgtEl>
              </p:cMediaNode>
            </p:audio>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8" presetClass="emph" presetSubtype="0" fill="hold" nodeType="clickEffect">
                                  <p:stCondLst>
                                    <p:cond delay="0"/>
                                  </p:stCondLst>
                                  <p:childTnLst>
                                    <p:animRot by="21600000">
                                      <p:cBhvr>
                                        <p:cTn id="91" dur="15000" fill="hold"/>
                                        <p:tgtEl>
                                          <p:spTgt spid="24"/>
                                        </p:tgtEl>
                                        <p:attrNameLst>
                                          <p:attrName>r</p:attrName>
                                        </p:attrNameLst>
                                      </p:cBhvr>
                                    </p:animRot>
                                  </p:childTnLst>
                                </p:cTn>
                              </p:par>
                            </p:childTnLst>
                          </p:cTn>
                        </p:par>
                        <p:par>
                          <p:cTn id="92" fill="hold">
                            <p:stCondLst>
                              <p:cond delay="15000"/>
                            </p:stCondLst>
                            <p:childTnLst>
                              <p:par>
                                <p:cTn id="93" presetID="1" presetClass="entr" presetSubtype="0" fill="hold" grpId="0" nodeType="after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par>
                                <p:cTn id="95" presetID="1" presetClass="exit" presetSubtype="0" fill="hold" grpId="1" nodeType="withEffect">
                                  <p:stCondLst>
                                    <p:cond delay="2000"/>
                                  </p:stCondLst>
                                  <p:childTnLst>
                                    <p:set>
                                      <p:cBhvr>
                                        <p:cTn id="96"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51" grpId="0" animBg="1"/>
      <p:bldP spid="5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12" y="381000"/>
            <a:ext cx="3211080" cy="65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a:off x="655512" y="853029"/>
            <a:ext cx="289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188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521" r="4993" b="1429"/>
          <a:stretch/>
        </p:blipFill>
        <p:spPr bwMode="auto">
          <a:xfrm>
            <a:off x="9463562" y="235882"/>
            <a:ext cx="2495551" cy="47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Hexagon 16"/>
          <p:cNvSpPr/>
          <p:nvPr/>
        </p:nvSpPr>
        <p:spPr>
          <a:xfrm>
            <a:off x="4265612" y="2678702"/>
            <a:ext cx="6705600" cy="1042404"/>
          </a:xfrm>
          <a:prstGeom prst="hexagon">
            <a:avLst>
              <a:gd name="adj" fmla="val 35417"/>
              <a:gd name="vf" fmla="val 1154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a:off x="4490717" y="2556465"/>
            <a:ext cx="1454100" cy="1253535"/>
          </a:xfrm>
          <a:prstGeom prst="hexagon">
            <a:avLst>
              <a:gd name="adj" fmla="val 31217"/>
              <a:gd name="vf" fmla="val 115470"/>
            </a:avLst>
          </a:prstGeom>
          <a:gradFill flip="none" rotWithShape="1">
            <a:gsLst>
              <a:gs pos="0">
                <a:srgbClr val="B88800"/>
              </a:gs>
              <a:gs pos="50000">
                <a:srgbClr val="FFC41D"/>
              </a:gs>
              <a:gs pos="100000">
                <a:srgbClr val="D08806"/>
              </a:gs>
            </a:gsLst>
            <a:lin ang="2700000" scaled="1"/>
            <a:tileRect/>
          </a:gra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9" name="Rectangle 18"/>
          <p:cNvSpPr/>
          <p:nvPr/>
        </p:nvSpPr>
        <p:spPr>
          <a:xfrm>
            <a:off x="4781701" y="2878432"/>
            <a:ext cx="91037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a:ln w="11430"/>
                <a:effectLst>
                  <a:outerShdw blurRad="76200" dist="50800" dir="5400000" algn="tl" rotWithShape="0">
                    <a:srgbClr val="000000">
                      <a:alpha val="65000"/>
                    </a:srgbClr>
                  </a:outerShdw>
                </a:effectLst>
                <a:latin typeface=".VnCentury SchoolbookH" pitchFamily="34" charset="0"/>
              </a:rPr>
              <a:t>13</a:t>
            </a:r>
          </a:p>
        </p:txBody>
      </p:sp>
      <p:pic>
        <p:nvPicPr>
          <p:cNvPr id="7577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3965" y="2650127"/>
            <a:ext cx="1007604" cy="53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t="14045" b="58869"/>
          <a:stretch/>
        </p:blipFill>
        <p:spPr>
          <a:xfrm>
            <a:off x="6931922" y="2105742"/>
            <a:ext cx="2180107" cy="407625"/>
          </a:xfrm>
          <a:prstGeom prst="rect">
            <a:avLst/>
          </a:prstGeom>
        </p:spPr>
      </p:pic>
      <p:pic>
        <p:nvPicPr>
          <p:cNvPr id="7004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8321" y="1344282"/>
            <a:ext cx="6119091" cy="91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373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5949" r="4504" b="16689"/>
          <a:stretch/>
        </p:blipFill>
        <p:spPr bwMode="auto">
          <a:xfrm>
            <a:off x="6018212" y="2720981"/>
            <a:ext cx="46169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1942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6" y="15949"/>
            <a:ext cx="8153216"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04066" y="533400"/>
            <a:ext cx="3085092" cy="523220"/>
          </a:xfrm>
          <a:prstGeom prst="rect">
            <a:avLst/>
          </a:prstGeom>
          <a:noFill/>
        </p:spPr>
        <p:txBody>
          <a:bodyPr wrap="square" rtlCol="0">
            <a:spAutoFit/>
          </a:bodyPr>
          <a:lstStyle/>
          <a:p>
            <a:r>
              <a:rPr lang="en-US" sz="2800" b="1">
                <a:solidFill>
                  <a:srgbClr val="C00000"/>
                </a:solidFill>
                <a:latin typeface="Arial" pitchFamily="34" charset="0"/>
                <a:cs typeface="Arial" pitchFamily="34" charset="0"/>
              </a:rPr>
              <a:t>1. Số trung bình</a:t>
            </a:r>
            <a:endParaRPr lang="vi-VN" b="1">
              <a:solidFill>
                <a:srgbClr val="C00000"/>
              </a:solidFill>
              <a:latin typeface="Arial" pitchFamily="34" charset="0"/>
              <a:cs typeface="Arial" pitchFamily="34" charset="0"/>
            </a:endParaRPr>
          </a:p>
        </p:txBody>
      </p:sp>
      <p:sp>
        <p:nvSpPr>
          <p:cNvPr id="30" name="TextBox 29"/>
          <p:cNvSpPr txBox="1"/>
          <p:nvPr/>
        </p:nvSpPr>
        <p:spPr>
          <a:xfrm>
            <a:off x="608012" y="3124200"/>
            <a:ext cx="11201400" cy="461665"/>
          </a:xfrm>
          <a:prstGeom prst="rect">
            <a:avLst/>
          </a:prstGeom>
          <a:noFill/>
        </p:spPr>
        <p:txBody>
          <a:bodyPr wrap="square" rtlCol="0">
            <a:spAutoFit/>
          </a:bodyPr>
          <a:lstStyle/>
          <a:p>
            <a:pPr marL="457200" indent="-457200">
              <a:buFont typeface="Wingdings" pitchFamily="2" charset="2"/>
              <a:buChar char="v"/>
            </a:pPr>
            <a:r>
              <a:rPr lang="en-US" b="1" dirty="0" err="1">
                <a:solidFill>
                  <a:srgbClr val="C00000"/>
                </a:solidFill>
                <a:latin typeface="Times New Roman" panose="02020603050405020304" pitchFamily="18" charset="0"/>
                <a:cs typeface="Times New Roman" panose="02020603050405020304" pitchFamily="18" charset="0"/>
              </a:rPr>
              <a:t>Chú</a:t>
            </a:r>
            <a:r>
              <a:rPr lang="en-US" b="1" dirty="0">
                <a:solidFill>
                  <a:srgbClr val="C00000"/>
                </a:solidFill>
                <a:latin typeface="Times New Roman" panose="02020603050405020304" pitchFamily="18" charset="0"/>
                <a:cs typeface="Times New Roman" panose="02020603050405020304" pitchFamily="18" charset="0"/>
              </a:rPr>
              <a:t> ý</a:t>
            </a:r>
            <a:r>
              <a:rPr lang="en-US" b="1" dirty="0">
                <a:latin typeface="Times New Roman" panose="02020603050405020304" pitchFamily="18" charset="0"/>
                <a:cs typeface="Times New Roman" panose="02020603050405020304" pitchFamily="18" charset="0"/>
              </a:rPr>
              <a:t> : </a:t>
            </a:r>
            <a:r>
              <a:rPr lang="vi-VN" b="1" dirty="0">
                <a:latin typeface="Times New Roman" panose="02020603050405020304" pitchFamily="18" charset="0"/>
                <a:cs typeface="Times New Roman" panose="02020603050405020304" pitchFamily="18" charset="0"/>
              </a:rPr>
              <a:t>Khi </a:t>
            </a:r>
            <a:r>
              <a:rPr lang="en-US" b="1" dirty="0" err="1">
                <a:latin typeface="Times New Roman" panose="02020603050405020304" pitchFamily="18" charset="0"/>
                <a:cs typeface="Times New Roman" panose="02020603050405020304" pitchFamily="18" charset="0"/>
              </a:rPr>
              <a:t>mẫu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dưới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endParaRPr lang="vi-VN"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2" name="TextBox 31"/>
              <p:cNvSpPr txBox="1"/>
              <p:nvPr/>
            </p:nvSpPr>
            <p:spPr>
              <a:xfrm>
                <a:off x="2360612" y="6254905"/>
                <a:ext cx="5105400" cy="461665"/>
              </a:xfrm>
              <a:prstGeom prst="rect">
                <a:avLst/>
              </a:prstGeom>
              <a:noFill/>
            </p:spPr>
            <p:txBody>
              <a:bodyPr wrap="square" rtlCol="0">
                <a:spAutoFit/>
              </a:bodyPr>
              <a:lstStyle/>
              <a:p>
                <a:r>
                  <a:rPr lang="vi-VN"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Trong </a:t>
                </a:r>
                <a:r>
                  <a:rPr lang="en-US" b="1" dirty="0" err="1">
                    <a:latin typeface="Times New Roman" panose="02020603050405020304" pitchFamily="18" charset="0"/>
                    <a:cs typeface="Times New Roman" panose="02020603050405020304" pitchFamily="18" charset="0"/>
                  </a:rPr>
                  <a:t>đó</a:t>
                </a:r>
                <a:r>
                  <a:rPr lang="en-US" b="1" dirty="0">
                    <a:latin typeface="Times New Roman" panose="02020603050405020304" pitchFamily="18" charset="0"/>
                    <a:cs typeface="Times New Roman" panose="02020603050405020304" pitchFamily="18" charset="0"/>
                  </a:rPr>
                  <a:t> </a:t>
                </a:r>
                <a14:m>
                  <m:oMath xmlns:m="http://schemas.openxmlformats.org/officeDocument/2006/math">
                    <m:r>
                      <a:rPr lang="en-US" b="1" i="1" smtClean="0">
                        <a:latin typeface="Cambria Math"/>
                        <a:cs typeface="Arial" pitchFamily="34" charset="0"/>
                      </a:rPr>
                      <m:t>𝒏</m:t>
                    </m:r>
                    <m:r>
                      <a:rPr lang="en-US" b="1" i="1" smtClean="0">
                        <a:latin typeface="Cambria Math"/>
                        <a:cs typeface="Arial" pitchFamily="34" charset="0"/>
                      </a:rPr>
                      <m:t>=</m:t>
                    </m:r>
                    <m:sSub>
                      <m:sSubPr>
                        <m:ctrlPr>
                          <a:rPr lang="en-US" b="1" i="1" smtClean="0">
                            <a:latin typeface="Cambria Math" panose="02040503050406030204" pitchFamily="18" charset="0"/>
                            <a:cs typeface="Arial" pitchFamily="34" charset="0"/>
                          </a:rPr>
                        </m:ctrlPr>
                      </m:sSubPr>
                      <m:e>
                        <m:r>
                          <a:rPr lang="en-US" b="1" i="1" smtClean="0">
                            <a:latin typeface="Cambria Math"/>
                            <a:cs typeface="Arial" pitchFamily="34" charset="0"/>
                          </a:rPr>
                          <m:t>𝒎</m:t>
                        </m:r>
                      </m:e>
                      <m:sub>
                        <m:r>
                          <a:rPr lang="en-US" b="1" i="1" smtClean="0">
                            <a:latin typeface="Cambria Math"/>
                            <a:cs typeface="Arial" pitchFamily="34" charset="0"/>
                          </a:rPr>
                          <m:t>𝟏</m:t>
                        </m:r>
                      </m:sub>
                    </m:sSub>
                    <m:r>
                      <a:rPr lang="en-US" b="1" i="1" smtClean="0">
                        <a:latin typeface="Cambria Math"/>
                        <a:cs typeface="Arial" pitchFamily="34" charset="0"/>
                      </a:rPr>
                      <m:t>+</m:t>
                    </m:r>
                    <m:sSub>
                      <m:sSubPr>
                        <m:ctrlPr>
                          <a:rPr lang="en-US" b="1" i="1">
                            <a:latin typeface="Cambria Math" panose="02040503050406030204" pitchFamily="18" charset="0"/>
                            <a:cs typeface="Arial" pitchFamily="34" charset="0"/>
                          </a:rPr>
                        </m:ctrlPr>
                      </m:sSubPr>
                      <m:e>
                        <m:r>
                          <a:rPr lang="en-US" b="1" i="1">
                            <a:latin typeface="Cambria Math"/>
                            <a:cs typeface="Arial" pitchFamily="34" charset="0"/>
                          </a:rPr>
                          <m:t>𝒎</m:t>
                        </m:r>
                      </m:e>
                      <m:sub>
                        <m:r>
                          <a:rPr lang="en-US" b="1" i="1" smtClean="0">
                            <a:latin typeface="Cambria Math"/>
                            <a:cs typeface="Arial" pitchFamily="34" charset="0"/>
                          </a:rPr>
                          <m:t>𝟐</m:t>
                        </m:r>
                      </m:sub>
                    </m:sSub>
                    <m:r>
                      <a:rPr lang="en-US" b="1" i="0" smtClean="0">
                        <a:latin typeface="Cambria Math"/>
                        <a:cs typeface="Arial" pitchFamily="34" charset="0"/>
                      </a:rPr>
                      <m:t>+…+</m:t>
                    </m:r>
                    <m:sSub>
                      <m:sSubPr>
                        <m:ctrlPr>
                          <a:rPr lang="en-US" b="1" i="1">
                            <a:latin typeface="Cambria Math" panose="02040503050406030204" pitchFamily="18" charset="0"/>
                            <a:cs typeface="Arial" pitchFamily="34" charset="0"/>
                          </a:rPr>
                        </m:ctrlPr>
                      </m:sSubPr>
                      <m:e>
                        <m:r>
                          <a:rPr lang="en-US" b="1" i="1">
                            <a:latin typeface="Cambria Math"/>
                            <a:cs typeface="Arial" pitchFamily="34" charset="0"/>
                          </a:rPr>
                          <m:t>𝒎</m:t>
                        </m:r>
                      </m:e>
                      <m:sub>
                        <m:r>
                          <a:rPr lang="en-US" b="1" i="1" smtClean="0">
                            <a:latin typeface="Cambria Math"/>
                            <a:cs typeface="Arial" pitchFamily="34" charset="0"/>
                          </a:rPr>
                          <m:t>𝒌</m:t>
                        </m:r>
                      </m:sub>
                    </m:sSub>
                    <m:r>
                      <a:rPr lang="vi-VN" b="1" i="1" smtClean="0">
                        <a:latin typeface="Cambria Math" panose="02040503050406030204" pitchFamily="18" charset="0"/>
                        <a:cs typeface="Arial" pitchFamily="34" charset="0"/>
                      </a:rPr>
                      <m:t>)</m:t>
                    </m:r>
                  </m:oMath>
                </a14:m>
                <a:r>
                  <a:rPr lang="vi-VN" b="1" dirty="0">
                    <a:latin typeface="Times New Roman" panose="02020603050405020304" pitchFamily="18" charset="0"/>
                    <a:cs typeface="Times New Roman" panose="02020603050405020304" pitchFamily="18" charset="0"/>
                  </a:rPr>
                  <a:t>  </a:t>
                </a:r>
              </a:p>
            </p:txBody>
          </p:sp>
        </mc:Choice>
        <mc:Fallback xmlns="">
          <p:sp>
            <p:nvSpPr>
              <p:cNvPr id="32" name="TextBox 31"/>
              <p:cNvSpPr txBox="1">
                <a:spLocks noRot="1" noChangeAspect="1" noMove="1" noResize="1" noEditPoints="1" noAdjustHandles="1" noChangeArrowheads="1" noChangeShapeType="1" noTextEdit="1"/>
              </p:cNvSpPr>
              <p:nvPr/>
            </p:nvSpPr>
            <p:spPr>
              <a:xfrm>
                <a:off x="2360612" y="6254905"/>
                <a:ext cx="5105400" cy="461665"/>
              </a:xfrm>
              <a:prstGeom prst="rect">
                <a:avLst/>
              </a:prstGeom>
              <a:blipFill>
                <a:blip r:embed="rId4"/>
                <a:stretch>
                  <a:fillRect l="-1790" t="-10526" b="-28947"/>
                </a:stretch>
              </a:blipFill>
            </p:spPr>
            <p:txBody>
              <a:bodyPr/>
              <a:lstStyle/>
              <a:p>
                <a:r>
                  <a:rPr lang="en-US">
                    <a:noFill/>
                  </a:rPr>
                  <a:t> </a:t>
                </a:r>
              </a:p>
            </p:txBody>
          </p:sp>
        </mc:Fallback>
      </mc:AlternateContent>
      <p:grpSp>
        <p:nvGrpSpPr>
          <p:cNvPr id="3" name="Group 2"/>
          <p:cNvGrpSpPr/>
          <p:nvPr/>
        </p:nvGrpSpPr>
        <p:grpSpPr>
          <a:xfrm>
            <a:off x="379412" y="990601"/>
            <a:ext cx="11466512" cy="2476960"/>
            <a:chOff x="379412" y="1126198"/>
            <a:chExt cx="11466512" cy="2476960"/>
          </a:xfrm>
        </p:grpSpPr>
        <p:sp>
          <p:nvSpPr>
            <p:cNvPr id="28" name="Rounded Rectangle 27"/>
            <p:cNvSpPr/>
            <p:nvPr/>
          </p:nvSpPr>
          <p:spPr>
            <a:xfrm>
              <a:off x="379412" y="1126198"/>
              <a:ext cx="11353800" cy="2057400"/>
            </a:xfrm>
            <a:prstGeom prst="roundRect">
              <a:avLst>
                <a:gd name="adj" fmla="val 3585"/>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9" name="TextBox 28"/>
                <p:cNvSpPr txBox="1"/>
                <p:nvPr/>
              </p:nvSpPr>
              <p:spPr>
                <a:xfrm>
                  <a:off x="455612" y="1202011"/>
                  <a:ext cx="11201400" cy="954107"/>
                </a:xfrm>
                <a:prstGeom prst="rect">
                  <a:avLst/>
                </a:prstGeom>
                <a:noFill/>
              </p:spPr>
              <p:txBody>
                <a:bodyPr wrap="square" rtlCol="0">
                  <a:spAutoFit/>
                </a:bodyPr>
                <a:lstStyle/>
                <a:p>
                  <a:pPr marL="457200" indent="-457200">
                    <a:buFont typeface="Arial" pitchFamily="34" charset="0"/>
                    <a:buChar char="•"/>
                  </a:pPr>
                  <a:r>
                    <a:rPr lang="en-US" sz="2800" b="1"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trung</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bình</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mẫu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x</a:t>
                  </a:r>
                  <a:r>
                    <a:rPr lang="en-US" sz="2800" b="1" baseline="-25000" dirty="0">
                      <a:latin typeface="Times New Roman" panose="02020603050405020304" pitchFamily="18" charset="0"/>
                      <a:cs typeface="Times New Roman" panose="02020603050405020304" pitchFamily="18" charset="0"/>
                    </a:rPr>
                    <a:t>1</a:t>
                  </a:r>
                  <a:r>
                    <a:rPr lang="vi-VN"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x</a:t>
                  </a:r>
                  <a:r>
                    <a:rPr lang="en-US" sz="2800" b="1" baseline="-25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t>
                  </a:r>
                  <a:r>
                    <a:rPr lang="en-US" sz="2800" b="1" baseline="-25000" dirty="0" err="1">
                      <a:latin typeface="Times New Roman" panose="02020603050405020304" pitchFamily="18" charset="0"/>
                      <a:cs typeface="Times New Roman" panose="02020603050405020304" pitchFamily="18" charset="0"/>
                    </a:rPr>
                    <a:t>n</a:t>
                  </a:r>
                  <a:r>
                    <a:rPr lang="en-US" sz="2800" b="1" baseline="-250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k</a:t>
                  </a:r>
                  <a:r>
                    <a:rPr lang="en-US" sz="2800" b="1" dirty="0">
                      <a:latin typeface="Times New Roman" panose="02020603050405020304" pitchFamily="18" charset="0"/>
                      <a:cs typeface="Times New Roman" panose="02020603050405020304" pitchFamily="18" charset="0"/>
                    </a:rPr>
                    <a:t>í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b="1" i="1" smtClean="0">
                              <a:solidFill>
                                <a:srgbClr val="C00000"/>
                              </a:solidFill>
                              <a:latin typeface="Cambria Math" panose="02040503050406030204" pitchFamily="18" charset="0"/>
                              <a:cs typeface="Arial" pitchFamily="34" charset="0"/>
                            </a:rPr>
                          </m:ctrlPr>
                        </m:accPr>
                        <m:e>
                          <m:r>
                            <a:rPr lang="en-US" sz="2800" b="1" i="1" smtClean="0">
                              <a:solidFill>
                                <a:srgbClr val="C00000"/>
                              </a:solidFill>
                              <a:latin typeface="Cambria Math"/>
                              <a:cs typeface="Arial" pitchFamily="34" charset="0"/>
                            </a:rPr>
                            <m:t>𝒙</m:t>
                          </m:r>
                        </m:e>
                      </m:acc>
                    </m:oMath>
                  </a14:m>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được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thức:</a:t>
                  </a:r>
                  <a:endParaRPr lang="vi-VN" sz="3200" b="1" dirty="0">
                    <a:latin typeface="Times New Roman" panose="02020603050405020304" pitchFamily="18" charset="0"/>
                    <a:cs typeface="Times New Roman" panose="02020603050405020304" pitchFamily="18"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55612" y="1202011"/>
                  <a:ext cx="11201400" cy="954107"/>
                </a:xfrm>
                <a:prstGeom prst="rect">
                  <a:avLst/>
                </a:prstGeom>
                <a:blipFill>
                  <a:blip r:embed="rId5"/>
                  <a:stretch>
                    <a:fillRect l="-980" t="-7051" b="-17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Object 1"/>
                <p:cNvGraphicFramePr>
                  <a:graphicFrameLocks noChangeAspect="1"/>
                </p:cNvGraphicFramePr>
                <p:nvPr>
                  <p:extLst>
                    <p:ext uri="{D42A27DB-BD31-4B8C-83A1-F6EECF244321}">
                      <p14:modId xmlns:p14="http://schemas.microsoft.com/office/powerpoint/2010/main" val="2009089556"/>
                    </p:ext>
                  </p:extLst>
                </p:nvPr>
              </p:nvGraphicFramePr>
              <p:xfrm>
                <a:off x="3351212" y="2130107"/>
                <a:ext cx="3429794" cy="1053490"/>
              </p:xfrm>
              <a:graphic>
                <a:graphicData uri="http://schemas.openxmlformats.org/presentationml/2006/ole">
                  <mc:AlternateContent>
                    <mc:Choice xmlns:v="urn:schemas-microsoft-com:vml" Requires="v">
                      <p:oleObj name="Equation" r:id="rId6" imgW="1282680" imgH="393480" progId="Equation.DSMT4">
                        <p:embed/>
                      </p:oleObj>
                    </mc:Choice>
                    <mc:Fallback>
                      <p:oleObj name="Equation" r:id="rId6" imgW="1282680" imgH="393480" progId="Equation.DSMT4">
                        <p:embed/>
                        <p:pic>
                          <p:nvPicPr>
                            <p:cNvPr id="0" name="Object 1"/>
                            <p:cNvPicPr>
                              <a:picLocks noChangeAspect="1" noChangeArrowheads="1"/>
                            </p:cNvPicPr>
                            <p:nvPr/>
                          </p:nvPicPr>
                          <p:blipFill>
                            <a:blip r:embed="rId7"/>
                            <a:srcRect/>
                            <a:stretch>
                              <a:fillRect/>
                            </a:stretch>
                          </p:blipFill>
                          <p:spPr bwMode="auto">
                            <a:xfrm>
                              <a:off x="3351212" y="2130107"/>
                              <a:ext cx="3429794" cy="1053490"/>
                            </a:xfrm>
                            <a:prstGeom prst="rect">
                              <a:avLst/>
                            </a:prstGeom>
                            <a:noFill/>
                            <a:ln>
                              <a:noFill/>
                            </a:ln>
                          </p:spPr>
                        </p:pic>
                      </p:oleObj>
                    </mc:Fallback>
                  </mc:AlternateContent>
                </a:graphicData>
              </a:graphic>
            </p:graphicFrame>
          </mc:Choice>
          <mc:Fallback xmlns="">
            <p:graphicFrame>
              <p:nvGraphicFramePr>
                <p:cNvPr id="2" name="Object 1"/>
                <p:cNvGraphicFramePr>
                  <a:graphicFrameLocks noChangeAspect="1"/>
                </p:cNvGraphicFramePr>
                <p:nvPr>
                  <p:extLst>
                    <p:ext uri="{D42A27DB-BD31-4B8C-83A1-F6EECF244321}">
                      <p14:modId xmlns:p14="http://schemas.microsoft.com/office/powerpoint/2010/main" val="2009089556"/>
                    </p:ext>
                  </p:extLst>
                </p:nvPr>
              </p:nvGraphicFramePr>
              <p:xfrm>
                <a:off x="3351212" y="2130107"/>
                <a:ext cx="3429794" cy="1053490"/>
              </p:xfrm>
              <a:graphic>
                <a:graphicData uri="http://schemas.openxmlformats.org/presentationml/2006/ole">
                  <mc:AlternateContent>
                    <mc:Choice xmlns:v="urn:schemas-microsoft-com:vml" Requires="v">
                      <p:oleObj name="Equation" r:id="rId8" imgW="1282680" imgH="393480" progId="Equation.DSMT4">
                        <p:embed/>
                      </p:oleObj>
                    </mc:Choice>
                    <mc:Fallback>
                      <p:oleObj name="Equation" r:id="rId8" imgW="1282680" imgH="393480" progId="Equation.DSMT4">
                        <p:embed/>
                        <p:pic>
                          <p:nvPicPr>
                            <p:cNvPr id="0" name="Object 1"/>
                            <p:cNvPicPr>
                              <a:picLocks noChangeAspect="1" noChangeArrowheads="1"/>
                            </p:cNvPicPr>
                            <p:nvPr/>
                          </p:nvPicPr>
                          <p:blipFill>
                            <a:blip r:embed="rId9"/>
                            <a:srcRect/>
                            <a:stretch>
                              <a:fillRect/>
                            </a:stretch>
                          </p:blipFill>
                          <p:spPr bwMode="auto">
                            <a:xfrm>
                              <a:off x="3351212" y="2130107"/>
                              <a:ext cx="3429794" cy="1053490"/>
                            </a:xfrm>
                            <a:prstGeom prst="rect">
                              <a:avLst/>
                            </a:prstGeom>
                            <a:noFill/>
                            <a:ln>
                              <a:noFill/>
                            </a:ln>
                          </p:spPr>
                        </p:pic>
                      </p:oleObj>
                    </mc:Fallback>
                  </mc:AlternateContent>
                </a:graphicData>
              </a:graphic>
            </p:graphicFrame>
          </mc:Fallback>
        </mc:AlternateContent>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498369" y="2156118"/>
              <a:ext cx="1347555" cy="1447040"/>
            </a:xfrm>
            <a:prstGeom prst="rect">
              <a:avLst/>
            </a:prstGeom>
          </p:spPr>
        </p:pic>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37317E9-49E9-07E5-DBA0-F1009DB10C35}"/>
                  </a:ext>
                </a:extLst>
              </p:cNvPr>
              <p:cNvSpPr txBox="1"/>
              <p:nvPr/>
            </p:nvSpPr>
            <p:spPr>
              <a:xfrm>
                <a:off x="1903412" y="5383597"/>
                <a:ext cx="6096000" cy="874983"/>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acc>
                        <m:accPr>
                          <m:chr m:val="̄"/>
                          <m:ctrlPr>
                            <a:rPr lang="en-US" sz="2800" b="1" i="1" smtClean="0">
                              <a:effectLst/>
                              <a:latin typeface="Cambria Math" panose="02040503050406030204" pitchFamily="18" charset="0"/>
                              <a:ea typeface="Arial" panose="020B0604020202020204" pitchFamily="34" charset="0"/>
                              <a:cs typeface="Times New Roman" panose="02020603050405020304" pitchFamily="18" charset="0"/>
                            </a:rPr>
                          </m:ctrlPr>
                        </m:accPr>
                        <m:e>
                          <m:r>
                            <a:rPr lang="vi-VN" sz="2800" b="1" i="1">
                              <a:effectLst/>
                              <a:latin typeface="Cambria Math" panose="02040503050406030204" pitchFamily="18" charset="0"/>
                              <a:ea typeface="Arial" panose="020B0604020202020204" pitchFamily="34" charset="0"/>
                              <a:cs typeface="Times New Roman" panose="02020603050405020304" pitchFamily="18" charset="0"/>
                            </a:rPr>
                            <m:t>𝒙</m:t>
                          </m:r>
                        </m:e>
                      </m:acc>
                      <m:r>
                        <a:rPr lang="vi-VN" sz="2800" b="1"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800" b="1" i="1">
                              <a:effectLst/>
                              <a:latin typeface="Cambria Math" panose="02040503050406030204" pitchFamily="18" charset="0"/>
                              <a:ea typeface="Arial" panose="020B0604020202020204" pitchFamily="34" charset="0"/>
                              <a:cs typeface="Times New Roman" panose="02020603050405020304" pitchFamily="18" charset="0"/>
                            </a:rPr>
                          </m:ctrlPr>
                        </m:fPr>
                        <m:num>
                          <m:sSub>
                            <m:sSubPr>
                              <m:ctrlPr>
                                <a:rPr lang="en-US" sz="2800" b="1"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800" b="1" i="1">
                                  <a:effectLst/>
                                  <a:latin typeface="Cambria Math" panose="02040503050406030204" pitchFamily="18" charset="0"/>
                                  <a:ea typeface="Arial" panose="020B0604020202020204" pitchFamily="34" charset="0"/>
                                  <a:cs typeface="Times New Roman" panose="02020603050405020304" pitchFamily="18" charset="0"/>
                                </a:rPr>
                                <m:t>𝒎</m:t>
                              </m:r>
                            </m:e>
                            <m:sub>
                              <m:r>
                                <a:rPr lang="vi-VN" sz="2800" b="1" i="1">
                                  <a:effectLst/>
                                  <a:latin typeface="Cambria Math" panose="02040503050406030204" pitchFamily="18" charset="0"/>
                                  <a:ea typeface="Arial" panose="020B0604020202020204" pitchFamily="34" charset="0"/>
                                  <a:cs typeface="Times New Roman" panose="02020603050405020304" pitchFamily="18" charset="0"/>
                                </a:rPr>
                                <m:t>𝟏</m:t>
                              </m:r>
                            </m:sub>
                          </m:sSub>
                          <m:sSub>
                            <m:sSubPr>
                              <m:ctrlPr>
                                <a:rPr lang="en-US" sz="2800" b="1"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800" b="1" i="1">
                                  <a:effectLst/>
                                  <a:latin typeface="Cambria Math" panose="02040503050406030204" pitchFamily="18" charset="0"/>
                                  <a:ea typeface="Arial" panose="020B0604020202020204" pitchFamily="34" charset="0"/>
                                  <a:cs typeface="Times New Roman" panose="02020603050405020304" pitchFamily="18" charset="0"/>
                                </a:rPr>
                                <m:t>𝒙</m:t>
                              </m:r>
                            </m:e>
                            <m:sub>
                              <m:r>
                                <a:rPr lang="vi-VN" sz="2800" b="1" i="1">
                                  <a:effectLst/>
                                  <a:latin typeface="Cambria Math" panose="02040503050406030204" pitchFamily="18" charset="0"/>
                                  <a:ea typeface="Arial" panose="020B0604020202020204" pitchFamily="34" charset="0"/>
                                  <a:cs typeface="Times New Roman" panose="02020603050405020304" pitchFamily="18" charset="0"/>
                                </a:rPr>
                                <m:t>𝟏</m:t>
                              </m:r>
                            </m:sub>
                          </m:sSub>
                          <m:r>
                            <a:rPr lang="vi-VN" sz="2800" b="1"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2800" b="1"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800" b="1" i="1">
                                  <a:effectLst/>
                                  <a:latin typeface="Cambria Math" panose="02040503050406030204" pitchFamily="18" charset="0"/>
                                  <a:ea typeface="Arial" panose="020B0604020202020204" pitchFamily="34" charset="0"/>
                                  <a:cs typeface="Times New Roman" panose="02020603050405020304" pitchFamily="18" charset="0"/>
                                </a:rPr>
                                <m:t>𝒎</m:t>
                              </m:r>
                            </m:e>
                            <m:sub>
                              <m:r>
                                <a:rPr lang="vi-VN" sz="2800" b="1" i="1">
                                  <a:effectLst/>
                                  <a:latin typeface="Cambria Math" panose="02040503050406030204" pitchFamily="18" charset="0"/>
                                  <a:ea typeface="Arial" panose="020B0604020202020204" pitchFamily="34" charset="0"/>
                                  <a:cs typeface="Times New Roman" panose="02020603050405020304" pitchFamily="18" charset="0"/>
                                </a:rPr>
                                <m:t>𝟐</m:t>
                              </m:r>
                            </m:sub>
                          </m:sSub>
                          <m:sSub>
                            <m:sSubPr>
                              <m:ctrlPr>
                                <a:rPr lang="en-US" sz="2800" b="1"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800" b="1" i="1">
                                  <a:effectLst/>
                                  <a:latin typeface="Cambria Math" panose="02040503050406030204" pitchFamily="18" charset="0"/>
                                  <a:ea typeface="Arial" panose="020B0604020202020204" pitchFamily="34" charset="0"/>
                                  <a:cs typeface="Times New Roman" panose="02020603050405020304" pitchFamily="18" charset="0"/>
                                </a:rPr>
                                <m:t>𝒙</m:t>
                              </m:r>
                            </m:e>
                            <m:sub>
                              <m:r>
                                <a:rPr lang="vi-VN" sz="2800" b="1" i="1">
                                  <a:effectLst/>
                                  <a:latin typeface="Cambria Math" panose="02040503050406030204" pitchFamily="18" charset="0"/>
                                  <a:ea typeface="Arial" panose="020B0604020202020204" pitchFamily="34" charset="0"/>
                                  <a:cs typeface="Times New Roman" panose="02020603050405020304" pitchFamily="18" charset="0"/>
                                </a:rPr>
                                <m:t>𝟐</m:t>
                              </m:r>
                            </m:sub>
                          </m:sSub>
                          <m:r>
                            <a:rPr lang="vi-VN" sz="2800" b="1"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2800" b="1"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800" b="1" i="1">
                                  <a:effectLst/>
                                  <a:latin typeface="Cambria Math" panose="02040503050406030204" pitchFamily="18" charset="0"/>
                                  <a:ea typeface="Arial" panose="020B0604020202020204" pitchFamily="34" charset="0"/>
                                  <a:cs typeface="Times New Roman" panose="02020603050405020304" pitchFamily="18" charset="0"/>
                                </a:rPr>
                                <m:t>𝒎</m:t>
                              </m:r>
                            </m:e>
                            <m:sub>
                              <m:r>
                                <a:rPr lang="vi-VN" sz="2800" b="1" i="1">
                                  <a:effectLst/>
                                  <a:latin typeface="Cambria Math" panose="02040503050406030204" pitchFamily="18" charset="0"/>
                                  <a:ea typeface="Arial" panose="020B0604020202020204" pitchFamily="34" charset="0"/>
                                  <a:cs typeface="Times New Roman" panose="02020603050405020304" pitchFamily="18" charset="0"/>
                                </a:rPr>
                                <m:t>𝒌</m:t>
                              </m:r>
                            </m:sub>
                          </m:sSub>
                          <m:sSub>
                            <m:sSubPr>
                              <m:ctrlPr>
                                <a:rPr lang="en-US" sz="2800" b="1"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800" b="1" i="1">
                                  <a:effectLst/>
                                  <a:latin typeface="Cambria Math" panose="02040503050406030204" pitchFamily="18" charset="0"/>
                                  <a:ea typeface="Arial" panose="020B0604020202020204" pitchFamily="34" charset="0"/>
                                  <a:cs typeface="Times New Roman" panose="02020603050405020304" pitchFamily="18" charset="0"/>
                                </a:rPr>
                                <m:t>𝒙</m:t>
                              </m:r>
                            </m:e>
                            <m:sub>
                              <m:r>
                                <a:rPr lang="vi-VN" sz="2800" b="1" i="1">
                                  <a:effectLst/>
                                  <a:latin typeface="Cambria Math" panose="02040503050406030204" pitchFamily="18" charset="0"/>
                                  <a:ea typeface="Arial" panose="020B0604020202020204" pitchFamily="34" charset="0"/>
                                  <a:cs typeface="Times New Roman" panose="02020603050405020304" pitchFamily="18" charset="0"/>
                                </a:rPr>
                                <m:t>𝒌</m:t>
                              </m:r>
                            </m:sub>
                          </m:sSub>
                        </m:num>
                        <m:den>
                          <m:r>
                            <a:rPr lang="vi-VN" sz="2800" b="1" i="1">
                              <a:effectLst/>
                              <a:latin typeface="Cambria Math" panose="02040503050406030204" pitchFamily="18" charset="0"/>
                              <a:ea typeface="Arial" panose="020B0604020202020204" pitchFamily="34" charset="0"/>
                              <a:cs typeface="Times New Roman" panose="02020603050405020304" pitchFamily="18" charset="0"/>
                            </a:rPr>
                            <m:t>𝒏</m:t>
                          </m:r>
                        </m:den>
                      </m:f>
                    </m:oMath>
                  </m:oMathPara>
                </a14:m>
                <a:endParaRPr lang="en-US" sz="2800" b="1" dirty="0"/>
              </a:p>
            </p:txBody>
          </p:sp>
        </mc:Choice>
        <mc:Fallback xmlns="">
          <p:sp>
            <p:nvSpPr>
              <p:cNvPr id="6" name="TextBox 5">
                <a:extLst>
                  <a:ext uri="{FF2B5EF4-FFF2-40B4-BE49-F238E27FC236}">
                    <a16:creationId xmlns:a16="http://schemas.microsoft.com/office/drawing/2014/main" id="{037317E9-49E9-07E5-DBA0-F1009DB10C35}"/>
                  </a:ext>
                </a:extLst>
              </p:cNvPr>
              <p:cNvSpPr txBox="1">
                <a:spLocks noRot="1" noChangeAspect="1" noMove="1" noResize="1" noEditPoints="1" noAdjustHandles="1" noChangeArrowheads="1" noChangeShapeType="1" noTextEdit="1"/>
              </p:cNvSpPr>
              <p:nvPr/>
            </p:nvSpPr>
            <p:spPr>
              <a:xfrm>
                <a:off x="1903412" y="5383597"/>
                <a:ext cx="6096000" cy="87498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217B6514-6CFA-0C5F-E1FA-505CF05C2A4F}"/>
                  </a:ext>
                </a:extLst>
              </p:cNvPr>
              <p:cNvGraphicFramePr>
                <a:graphicFrameLocks noGrp="1"/>
              </p:cNvGraphicFramePr>
              <p:nvPr>
                <p:extLst>
                  <p:ext uri="{D42A27DB-BD31-4B8C-83A1-F6EECF244321}">
                    <p14:modId xmlns:p14="http://schemas.microsoft.com/office/powerpoint/2010/main" val="585182685"/>
                  </p:ext>
                </p:extLst>
              </p:nvPr>
            </p:nvGraphicFramePr>
            <p:xfrm>
              <a:off x="2436812" y="3733800"/>
              <a:ext cx="5181600" cy="9144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1595163227"/>
                        </a:ext>
                      </a:extLst>
                    </a:gridCol>
                    <a:gridCol w="762000">
                      <a:extLst>
                        <a:ext uri="{9D8B030D-6E8A-4147-A177-3AD203B41FA5}">
                          <a16:colId xmlns:a16="http://schemas.microsoft.com/office/drawing/2014/main" val="1285661807"/>
                        </a:ext>
                      </a:extLst>
                    </a:gridCol>
                    <a:gridCol w="762000">
                      <a:extLst>
                        <a:ext uri="{9D8B030D-6E8A-4147-A177-3AD203B41FA5}">
                          <a16:colId xmlns:a16="http://schemas.microsoft.com/office/drawing/2014/main" val="2641606033"/>
                        </a:ext>
                      </a:extLst>
                    </a:gridCol>
                    <a:gridCol w="787400">
                      <a:extLst>
                        <a:ext uri="{9D8B030D-6E8A-4147-A177-3AD203B41FA5}">
                          <a16:colId xmlns:a16="http://schemas.microsoft.com/office/drawing/2014/main" val="530074940"/>
                        </a:ext>
                      </a:extLst>
                    </a:gridCol>
                    <a:gridCol w="965200">
                      <a:extLst>
                        <a:ext uri="{9D8B030D-6E8A-4147-A177-3AD203B41FA5}">
                          <a16:colId xmlns:a16="http://schemas.microsoft.com/office/drawing/2014/main" val="1425688018"/>
                        </a:ext>
                      </a:extLst>
                    </a:gridCol>
                    <a:gridCol w="762000">
                      <a:extLst>
                        <a:ext uri="{9D8B030D-6E8A-4147-A177-3AD203B41FA5}">
                          <a16:colId xmlns:a16="http://schemas.microsoft.com/office/drawing/2014/main" val="3609614827"/>
                        </a:ext>
                      </a:extLst>
                    </a:gridCol>
                  </a:tblGrid>
                  <a:tr h="412738">
                    <a:tc>
                      <a:txBody>
                        <a:bodyPr/>
                        <a:lstStyle/>
                        <a:p>
                          <a:r>
                            <a:rPr lang="vi-VN" b="0" dirty="0">
                              <a:solidFill>
                                <a:schemeClr val="bg1"/>
                              </a:solidFill>
                            </a:rPr>
                            <a:t>Giá trị</a:t>
                          </a:r>
                          <a:endParaRPr lang="en-US" b="0" dirty="0">
                            <a:solidFill>
                              <a:schemeClr val="bg1"/>
                            </a:solidFill>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400" b="1"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400" b="1" i="1">
                                        <a:effectLst/>
                                        <a:latin typeface="Cambria Math" panose="02040503050406030204" pitchFamily="18" charset="0"/>
                                        <a:ea typeface="Arial" panose="020B0604020202020204" pitchFamily="34" charset="0"/>
                                        <a:cs typeface="Times New Roman" panose="02020603050405020304" pitchFamily="18" charset="0"/>
                                      </a:rPr>
                                      <m:t>𝒙</m:t>
                                    </m:r>
                                  </m:e>
                                  <m:sub>
                                    <m:r>
                                      <a:rPr lang="vi-VN" sz="2400" b="1" i="1">
                                        <a:effectLst/>
                                        <a:latin typeface="Cambria Math" panose="02040503050406030204" pitchFamily="18" charset="0"/>
                                        <a:ea typeface="Arial" panose="020B0604020202020204" pitchFamily="34" charset="0"/>
                                        <a:cs typeface="Times New Roman" panose="02020603050405020304" pitchFamily="18" charset="0"/>
                                      </a:rPr>
                                      <m:t>𝟏</m:t>
                                    </m:r>
                                  </m:sub>
                                </m:sSub>
                              </m:oMath>
                            </m:oMathPara>
                          </a14:m>
                          <a:endParaRPr lang="en-US" b="0" dirty="0">
                            <a:solidFill>
                              <a:schemeClr val="tx1"/>
                            </a:solidFill>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400" b="1"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400" b="1" i="1">
                                        <a:effectLst/>
                                        <a:latin typeface="Cambria Math" panose="02040503050406030204" pitchFamily="18" charset="0"/>
                                        <a:ea typeface="Arial" panose="020B0604020202020204" pitchFamily="34" charset="0"/>
                                        <a:cs typeface="Times New Roman" panose="02020603050405020304" pitchFamily="18" charset="0"/>
                                      </a:rPr>
                                      <m:t>𝒙</m:t>
                                    </m:r>
                                  </m:e>
                                  <m:sub>
                                    <m:r>
                                      <a:rPr lang="vi-VN" sz="2400" b="1" i="1">
                                        <a:effectLst/>
                                        <a:latin typeface="Cambria Math" panose="02040503050406030204" pitchFamily="18" charset="0"/>
                                        <a:ea typeface="Arial" panose="020B0604020202020204" pitchFamily="34" charset="0"/>
                                        <a:cs typeface="Times New Roman" panose="02020603050405020304" pitchFamily="18" charset="0"/>
                                      </a:rPr>
                                      <m:t>𝟐</m:t>
                                    </m:r>
                                  </m:sub>
                                </m:sSub>
                              </m:oMath>
                            </m:oMathPara>
                          </a14:m>
                          <a:endParaRPr lang="en-US" b="0" dirty="0">
                            <a:solidFill>
                              <a:schemeClr val="tx1"/>
                            </a:solidFill>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400" b="1"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400" b="1" i="1">
                                        <a:effectLst/>
                                        <a:latin typeface="Cambria Math" panose="02040503050406030204" pitchFamily="18" charset="0"/>
                                        <a:ea typeface="Arial" panose="020B0604020202020204" pitchFamily="34" charset="0"/>
                                        <a:cs typeface="Times New Roman" panose="02020603050405020304" pitchFamily="18" charset="0"/>
                                      </a:rPr>
                                      <m:t>𝒙</m:t>
                                    </m:r>
                                  </m:e>
                                  <m:sub>
                                    <m:r>
                                      <a:rPr lang="vi-VN" sz="2400" b="1" i="1">
                                        <a:effectLst/>
                                        <a:latin typeface="Cambria Math" panose="02040503050406030204" pitchFamily="18" charset="0"/>
                                        <a:ea typeface="Arial" panose="020B0604020202020204" pitchFamily="34" charset="0"/>
                                        <a:cs typeface="Times New Roman" panose="02020603050405020304" pitchFamily="18" charset="0"/>
                                      </a:rPr>
                                      <m:t>3</m:t>
                                    </m:r>
                                  </m:sub>
                                </m:sSub>
                              </m:oMath>
                            </m:oMathPara>
                          </a14:m>
                          <a:endParaRPr lang="en-US" b="0" dirty="0">
                            <a:solidFill>
                              <a:schemeClr val="tx1"/>
                            </a:solidFill>
                          </a:endParaRPr>
                        </a:p>
                      </a:txBody>
                      <a:tcPr/>
                    </a:tc>
                    <a:tc>
                      <a:txBody>
                        <a:bodyPr/>
                        <a:lstStyle/>
                        <a:p>
                          <a:pPr algn="ctr"/>
                          <a:r>
                            <a:rPr lang="vi-VN" b="0" dirty="0">
                              <a:solidFill>
                                <a:schemeClr val="bg1"/>
                              </a:solidFill>
                            </a:rPr>
                            <a:t>...</a:t>
                          </a:r>
                          <a:endParaRPr lang="en-US" b="0" dirty="0">
                            <a:solidFill>
                              <a:schemeClr val="bg1"/>
                            </a:solidFill>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400" b="1"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400" b="1" i="1">
                                        <a:effectLst/>
                                        <a:latin typeface="Cambria Math" panose="02040503050406030204" pitchFamily="18" charset="0"/>
                                        <a:ea typeface="Arial" panose="020B0604020202020204" pitchFamily="34" charset="0"/>
                                        <a:cs typeface="Times New Roman" panose="02020603050405020304" pitchFamily="18" charset="0"/>
                                      </a:rPr>
                                      <m:t>𝒙</m:t>
                                    </m:r>
                                  </m:e>
                                  <m:sub>
                                    <m:r>
                                      <a:rPr lang="vi-VN" sz="2400" b="1" i="1">
                                        <a:effectLst/>
                                        <a:latin typeface="Cambria Math" panose="02040503050406030204" pitchFamily="18" charset="0"/>
                                        <a:ea typeface="Arial" panose="020B0604020202020204" pitchFamily="34" charset="0"/>
                                        <a:cs typeface="Times New Roman" panose="02020603050405020304" pitchFamily="18" charset="0"/>
                                      </a:rPr>
                                      <m:t>𝒌</m:t>
                                    </m:r>
                                  </m:sub>
                                </m:sSub>
                              </m:oMath>
                            </m:oMathPara>
                          </a14:m>
                          <a:endParaRPr lang="en-US" b="0" dirty="0">
                            <a:solidFill>
                              <a:schemeClr val="tx1"/>
                            </a:solidFill>
                          </a:endParaRPr>
                        </a:p>
                      </a:txBody>
                      <a:tcPr/>
                    </a:tc>
                    <a:extLst>
                      <a:ext uri="{0D108BD9-81ED-4DB2-BD59-A6C34878D82A}">
                        <a16:rowId xmlns:a16="http://schemas.microsoft.com/office/drawing/2014/main" val="2948324211"/>
                      </a:ext>
                    </a:extLst>
                  </a:tr>
                  <a:tr h="412738">
                    <a:tc>
                      <a:txBody>
                        <a:bodyPr/>
                        <a:lstStyle/>
                        <a:p>
                          <a:r>
                            <a:rPr lang="vi-VN" b="0" dirty="0">
                              <a:solidFill>
                                <a:schemeClr val="tx1"/>
                              </a:solidFill>
                            </a:rPr>
                            <a:t>Tần số</a:t>
                          </a:r>
                          <a:endParaRPr lang="en-US" b="0" dirty="0">
                            <a:solidFill>
                              <a:schemeClr val="tx1"/>
                            </a:solidFill>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400" b="1"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400" b="1" i="1">
                                        <a:effectLst/>
                                        <a:latin typeface="Cambria Math" panose="02040503050406030204" pitchFamily="18" charset="0"/>
                                        <a:ea typeface="Arial" panose="020B0604020202020204" pitchFamily="34" charset="0"/>
                                        <a:cs typeface="Times New Roman" panose="02020603050405020304" pitchFamily="18" charset="0"/>
                                      </a:rPr>
                                      <m:t>𝒎</m:t>
                                    </m:r>
                                  </m:e>
                                  <m:sub>
                                    <m:r>
                                      <a:rPr lang="vi-VN" sz="2400" b="1" i="1">
                                        <a:effectLst/>
                                        <a:latin typeface="Cambria Math" panose="02040503050406030204" pitchFamily="18" charset="0"/>
                                        <a:ea typeface="Arial" panose="020B0604020202020204" pitchFamily="34" charset="0"/>
                                        <a:cs typeface="Times New Roman" panose="02020603050405020304" pitchFamily="18" charset="0"/>
                                      </a:rPr>
                                      <m:t>𝟏</m:t>
                                    </m:r>
                                  </m:sub>
                                </m:sSub>
                              </m:oMath>
                            </m:oMathPara>
                          </a14:m>
                          <a:endParaRPr lang="en-US" b="0" dirty="0">
                            <a:solidFill>
                              <a:schemeClr val="tx1"/>
                            </a:solidFill>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400" b="1"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400" b="1" i="1">
                                        <a:effectLst/>
                                        <a:latin typeface="Cambria Math" panose="02040503050406030204" pitchFamily="18" charset="0"/>
                                        <a:ea typeface="Arial" panose="020B0604020202020204" pitchFamily="34" charset="0"/>
                                        <a:cs typeface="Times New Roman" panose="02020603050405020304" pitchFamily="18" charset="0"/>
                                      </a:rPr>
                                      <m:t>𝒎</m:t>
                                    </m:r>
                                  </m:e>
                                  <m:sub>
                                    <m:r>
                                      <a:rPr lang="vi-VN" sz="2400" b="1" i="1">
                                        <a:effectLst/>
                                        <a:latin typeface="Cambria Math" panose="02040503050406030204" pitchFamily="18" charset="0"/>
                                        <a:ea typeface="Arial" panose="020B0604020202020204" pitchFamily="34" charset="0"/>
                                        <a:cs typeface="Times New Roman" panose="02020603050405020304" pitchFamily="18" charset="0"/>
                                      </a:rPr>
                                      <m:t>𝟐</m:t>
                                    </m:r>
                                  </m:sub>
                                </m:sSub>
                              </m:oMath>
                            </m:oMathPara>
                          </a14:m>
                          <a:endParaRPr lang="en-US" b="0" dirty="0">
                            <a:solidFill>
                              <a:schemeClr val="tx1"/>
                            </a:solidFill>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400" b="1"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400" b="1" i="1">
                                        <a:effectLst/>
                                        <a:latin typeface="Cambria Math" panose="02040503050406030204" pitchFamily="18" charset="0"/>
                                        <a:ea typeface="Arial" panose="020B0604020202020204" pitchFamily="34" charset="0"/>
                                        <a:cs typeface="Times New Roman" panose="02020603050405020304" pitchFamily="18" charset="0"/>
                                      </a:rPr>
                                      <m:t>𝒎</m:t>
                                    </m:r>
                                  </m:e>
                                  <m:sub>
                                    <m:r>
                                      <a:rPr lang="vi-VN" sz="2400" b="1" i="1">
                                        <a:effectLst/>
                                        <a:latin typeface="Cambria Math" panose="02040503050406030204" pitchFamily="18" charset="0"/>
                                        <a:ea typeface="Arial" panose="020B0604020202020204" pitchFamily="34" charset="0"/>
                                        <a:cs typeface="Times New Roman" panose="02020603050405020304" pitchFamily="18" charset="0"/>
                                      </a:rPr>
                                      <m:t>3</m:t>
                                    </m:r>
                                  </m:sub>
                                </m:sSub>
                              </m:oMath>
                            </m:oMathPara>
                          </a14:m>
                          <a:endParaRPr lang="en-US" b="0" dirty="0">
                            <a:solidFill>
                              <a:schemeClr val="tx1"/>
                            </a:solidFill>
                          </a:endParaRPr>
                        </a:p>
                      </a:txBody>
                      <a:tcPr/>
                    </a:tc>
                    <a:tc>
                      <a:txBody>
                        <a:bodyPr/>
                        <a:lstStyle/>
                        <a:p>
                          <a:pPr algn="ctr"/>
                          <a:r>
                            <a:rPr lang="vi-VN" b="0" dirty="0">
                              <a:solidFill>
                                <a:schemeClr val="tx1"/>
                              </a:solidFill>
                            </a:rPr>
                            <a:t>...</a:t>
                          </a:r>
                          <a:endParaRPr lang="en-US" b="0" dirty="0">
                            <a:solidFill>
                              <a:schemeClr val="tx1"/>
                            </a:solidFill>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400" b="1"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400" b="1" i="1">
                                        <a:effectLst/>
                                        <a:latin typeface="Cambria Math" panose="02040503050406030204" pitchFamily="18" charset="0"/>
                                        <a:ea typeface="Arial" panose="020B0604020202020204" pitchFamily="34" charset="0"/>
                                        <a:cs typeface="Times New Roman" panose="02020603050405020304" pitchFamily="18" charset="0"/>
                                      </a:rPr>
                                      <m:t>𝒎</m:t>
                                    </m:r>
                                  </m:e>
                                  <m:sub>
                                    <m:r>
                                      <a:rPr lang="vi-VN" sz="2400" b="1" i="1">
                                        <a:effectLst/>
                                        <a:latin typeface="Cambria Math" panose="02040503050406030204" pitchFamily="18" charset="0"/>
                                        <a:ea typeface="Arial" panose="020B0604020202020204" pitchFamily="34" charset="0"/>
                                        <a:cs typeface="Times New Roman" panose="02020603050405020304" pitchFamily="18" charset="0"/>
                                      </a:rPr>
                                      <m:t>𝒌</m:t>
                                    </m:r>
                                  </m:sub>
                                </m:sSub>
                              </m:oMath>
                            </m:oMathPara>
                          </a14:m>
                          <a:endParaRPr lang="en-US" b="0" dirty="0">
                            <a:solidFill>
                              <a:schemeClr val="tx1"/>
                            </a:solidFill>
                          </a:endParaRPr>
                        </a:p>
                      </a:txBody>
                      <a:tcPr/>
                    </a:tc>
                    <a:extLst>
                      <a:ext uri="{0D108BD9-81ED-4DB2-BD59-A6C34878D82A}">
                        <a16:rowId xmlns:a16="http://schemas.microsoft.com/office/drawing/2014/main" val="994753968"/>
                      </a:ext>
                    </a:extLst>
                  </a:tr>
                </a:tbl>
              </a:graphicData>
            </a:graphic>
          </p:graphicFrame>
        </mc:Choice>
        <mc:Fallback xmlns="">
          <p:graphicFrame>
            <p:nvGraphicFramePr>
              <p:cNvPr id="4" name="Table 3">
                <a:extLst>
                  <a:ext uri="{FF2B5EF4-FFF2-40B4-BE49-F238E27FC236}">
                    <a16:creationId xmlns:a16="http://schemas.microsoft.com/office/drawing/2014/main" id="{217B6514-6CFA-0C5F-E1FA-505CF05C2A4F}"/>
                  </a:ext>
                </a:extLst>
              </p:cNvPr>
              <p:cNvGraphicFramePr>
                <a:graphicFrameLocks noGrp="1"/>
              </p:cNvGraphicFramePr>
              <p:nvPr>
                <p:extLst>
                  <p:ext uri="{D42A27DB-BD31-4B8C-83A1-F6EECF244321}">
                    <p14:modId xmlns:p14="http://schemas.microsoft.com/office/powerpoint/2010/main" val="585182685"/>
                  </p:ext>
                </p:extLst>
              </p:nvPr>
            </p:nvGraphicFramePr>
            <p:xfrm>
              <a:off x="2436812" y="3733800"/>
              <a:ext cx="5181600" cy="9144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1595163227"/>
                        </a:ext>
                      </a:extLst>
                    </a:gridCol>
                    <a:gridCol w="762000">
                      <a:extLst>
                        <a:ext uri="{9D8B030D-6E8A-4147-A177-3AD203B41FA5}">
                          <a16:colId xmlns:a16="http://schemas.microsoft.com/office/drawing/2014/main" val="1285661807"/>
                        </a:ext>
                      </a:extLst>
                    </a:gridCol>
                    <a:gridCol w="762000">
                      <a:extLst>
                        <a:ext uri="{9D8B030D-6E8A-4147-A177-3AD203B41FA5}">
                          <a16:colId xmlns:a16="http://schemas.microsoft.com/office/drawing/2014/main" val="2641606033"/>
                        </a:ext>
                      </a:extLst>
                    </a:gridCol>
                    <a:gridCol w="787400">
                      <a:extLst>
                        <a:ext uri="{9D8B030D-6E8A-4147-A177-3AD203B41FA5}">
                          <a16:colId xmlns:a16="http://schemas.microsoft.com/office/drawing/2014/main" val="530074940"/>
                        </a:ext>
                      </a:extLst>
                    </a:gridCol>
                    <a:gridCol w="965200">
                      <a:extLst>
                        <a:ext uri="{9D8B030D-6E8A-4147-A177-3AD203B41FA5}">
                          <a16:colId xmlns:a16="http://schemas.microsoft.com/office/drawing/2014/main" val="1425688018"/>
                        </a:ext>
                      </a:extLst>
                    </a:gridCol>
                    <a:gridCol w="762000">
                      <a:extLst>
                        <a:ext uri="{9D8B030D-6E8A-4147-A177-3AD203B41FA5}">
                          <a16:colId xmlns:a16="http://schemas.microsoft.com/office/drawing/2014/main" val="3609614827"/>
                        </a:ext>
                      </a:extLst>
                    </a:gridCol>
                  </a:tblGrid>
                  <a:tr h="457200">
                    <a:tc>
                      <a:txBody>
                        <a:bodyPr/>
                        <a:lstStyle/>
                        <a:p>
                          <a:r>
                            <a:rPr lang="vi-VN" b="0" dirty="0">
                              <a:solidFill>
                                <a:schemeClr val="bg1"/>
                              </a:solidFill>
                            </a:rPr>
                            <a:t>Giá trị</a:t>
                          </a:r>
                          <a:endParaRPr lang="en-US" b="0" dirty="0">
                            <a:solidFill>
                              <a:schemeClr val="bg1"/>
                            </a:solidFill>
                          </a:endParaRPr>
                        </a:p>
                      </a:txBody>
                      <a:tcPr/>
                    </a:tc>
                    <a:tc>
                      <a:txBody>
                        <a:bodyPr/>
                        <a:lstStyle/>
                        <a:p>
                          <a:endParaRPr lang="en-US"/>
                        </a:p>
                      </a:txBody>
                      <a:tcPr>
                        <a:blipFill>
                          <a:blip r:embed="rId12"/>
                          <a:stretch>
                            <a:fillRect l="-151200" t="-10526" r="-433600" b="-126316"/>
                          </a:stretch>
                        </a:blipFill>
                      </a:tcPr>
                    </a:tc>
                    <a:tc>
                      <a:txBody>
                        <a:bodyPr/>
                        <a:lstStyle/>
                        <a:p>
                          <a:endParaRPr lang="en-US"/>
                        </a:p>
                      </a:txBody>
                      <a:tcPr>
                        <a:blipFill>
                          <a:blip r:embed="rId12"/>
                          <a:stretch>
                            <a:fillRect l="-251200" t="-10526" r="-333600" b="-126316"/>
                          </a:stretch>
                        </a:blipFill>
                      </a:tcPr>
                    </a:tc>
                    <a:tc>
                      <a:txBody>
                        <a:bodyPr/>
                        <a:lstStyle/>
                        <a:p>
                          <a:endParaRPr lang="en-US"/>
                        </a:p>
                      </a:txBody>
                      <a:tcPr>
                        <a:blipFill>
                          <a:blip r:embed="rId12"/>
                          <a:stretch>
                            <a:fillRect l="-340310" t="-10526" r="-223256" b="-126316"/>
                          </a:stretch>
                        </a:blipFill>
                      </a:tcPr>
                    </a:tc>
                    <a:tc>
                      <a:txBody>
                        <a:bodyPr/>
                        <a:lstStyle/>
                        <a:p>
                          <a:pPr algn="ctr"/>
                          <a:r>
                            <a:rPr lang="vi-VN" b="0" dirty="0">
                              <a:solidFill>
                                <a:schemeClr val="bg1"/>
                              </a:solidFill>
                            </a:rPr>
                            <a:t>...</a:t>
                          </a:r>
                          <a:endParaRPr lang="en-US" b="0" dirty="0">
                            <a:solidFill>
                              <a:schemeClr val="bg1"/>
                            </a:solidFill>
                          </a:endParaRPr>
                        </a:p>
                      </a:txBody>
                      <a:tcPr/>
                    </a:tc>
                    <a:tc>
                      <a:txBody>
                        <a:bodyPr/>
                        <a:lstStyle/>
                        <a:p>
                          <a:endParaRPr lang="en-US"/>
                        </a:p>
                      </a:txBody>
                      <a:tcPr>
                        <a:blipFill>
                          <a:blip r:embed="rId12"/>
                          <a:stretch>
                            <a:fillRect l="-581600" t="-10526" r="-3200" b="-126316"/>
                          </a:stretch>
                        </a:blipFill>
                      </a:tcPr>
                    </a:tc>
                    <a:extLst>
                      <a:ext uri="{0D108BD9-81ED-4DB2-BD59-A6C34878D82A}">
                        <a16:rowId xmlns:a16="http://schemas.microsoft.com/office/drawing/2014/main" val="2948324211"/>
                      </a:ext>
                    </a:extLst>
                  </a:tr>
                  <a:tr h="457200">
                    <a:tc>
                      <a:txBody>
                        <a:bodyPr/>
                        <a:lstStyle/>
                        <a:p>
                          <a:r>
                            <a:rPr lang="vi-VN" b="0" dirty="0">
                              <a:solidFill>
                                <a:schemeClr val="tx1"/>
                              </a:solidFill>
                            </a:rPr>
                            <a:t>Tần số</a:t>
                          </a:r>
                          <a:endParaRPr lang="en-US" b="0" dirty="0">
                            <a:solidFill>
                              <a:schemeClr val="tx1"/>
                            </a:solidFill>
                          </a:endParaRPr>
                        </a:p>
                      </a:txBody>
                      <a:tcPr/>
                    </a:tc>
                    <a:tc>
                      <a:txBody>
                        <a:bodyPr/>
                        <a:lstStyle/>
                        <a:p>
                          <a:endParaRPr lang="en-US"/>
                        </a:p>
                      </a:txBody>
                      <a:tcPr>
                        <a:blipFill>
                          <a:blip r:embed="rId12"/>
                          <a:stretch>
                            <a:fillRect l="-151200" t="-112000" r="-433600" b="-28000"/>
                          </a:stretch>
                        </a:blipFill>
                      </a:tcPr>
                    </a:tc>
                    <a:tc>
                      <a:txBody>
                        <a:bodyPr/>
                        <a:lstStyle/>
                        <a:p>
                          <a:endParaRPr lang="en-US"/>
                        </a:p>
                      </a:txBody>
                      <a:tcPr>
                        <a:blipFill>
                          <a:blip r:embed="rId12"/>
                          <a:stretch>
                            <a:fillRect l="-251200" t="-112000" r="-333600" b="-28000"/>
                          </a:stretch>
                        </a:blipFill>
                      </a:tcPr>
                    </a:tc>
                    <a:tc>
                      <a:txBody>
                        <a:bodyPr/>
                        <a:lstStyle/>
                        <a:p>
                          <a:endParaRPr lang="en-US"/>
                        </a:p>
                      </a:txBody>
                      <a:tcPr>
                        <a:blipFill>
                          <a:blip r:embed="rId12"/>
                          <a:stretch>
                            <a:fillRect l="-340310" t="-112000" r="-223256" b="-28000"/>
                          </a:stretch>
                        </a:blipFill>
                      </a:tcPr>
                    </a:tc>
                    <a:tc>
                      <a:txBody>
                        <a:bodyPr/>
                        <a:lstStyle/>
                        <a:p>
                          <a:pPr algn="ctr"/>
                          <a:r>
                            <a:rPr lang="vi-VN" b="0" dirty="0">
                              <a:solidFill>
                                <a:schemeClr val="tx1"/>
                              </a:solidFill>
                            </a:rPr>
                            <a:t>...</a:t>
                          </a:r>
                          <a:endParaRPr lang="en-US" b="0" dirty="0">
                            <a:solidFill>
                              <a:schemeClr val="tx1"/>
                            </a:solidFill>
                          </a:endParaRPr>
                        </a:p>
                      </a:txBody>
                      <a:tcPr/>
                    </a:tc>
                    <a:tc>
                      <a:txBody>
                        <a:bodyPr/>
                        <a:lstStyle/>
                        <a:p>
                          <a:endParaRPr lang="en-US"/>
                        </a:p>
                      </a:txBody>
                      <a:tcPr>
                        <a:blipFill>
                          <a:blip r:embed="rId12"/>
                          <a:stretch>
                            <a:fillRect l="-581600" t="-112000" r="-3200" b="-28000"/>
                          </a:stretch>
                        </a:blipFill>
                      </a:tcPr>
                    </a:tc>
                    <a:extLst>
                      <a:ext uri="{0D108BD9-81ED-4DB2-BD59-A6C34878D82A}">
                        <a16:rowId xmlns:a16="http://schemas.microsoft.com/office/drawing/2014/main" val="994753968"/>
                      </a:ext>
                    </a:extLst>
                  </a:tr>
                </a:tbl>
              </a:graphicData>
            </a:graphic>
          </p:graphicFrame>
        </mc:Fallback>
      </mc:AlternateContent>
      <p:sp>
        <p:nvSpPr>
          <p:cNvPr id="7" name="TextBox 6">
            <a:extLst>
              <a:ext uri="{FF2B5EF4-FFF2-40B4-BE49-F238E27FC236}">
                <a16:creationId xmlns:a16="http://schemas.microsoft.com/office/drawing/2014/main" id="{236DA762-70C8-9ACF-6A6C-B2600C0A52CC}"/>
              </a:ext>
            </a:extLst>
          </p:cNvPr>
          <p:cNvSpPr txBox="1"/>
          <p:nvPr/>
        </p:nvSpPr>
        <p:spPr>
          <a:xfrm>
            <a:off x="1141412" y="4796135"/>
            <a:ext cx="9296400" cy="461665"/>
          </a:xfrm>
          <a:prstGeom prst="rect">
            <a:avLst/>
          </a:prstGeom>
          <a:noFill/>
        </p:spPr>
        <p:txBody>
          <a:bodyPr wrap="square">
            <a:spAutoFit/>
          </a:bodyPr>
          <a:lstStyle/>
          <a:p>
            <a:r>
              <a:rPr lang="vi-VN" b="1" dirty="0">
                <a:latin typeface="Times New Roman" panose="02020603050405020304" pitchFamily="18" charset="0"/>
                <a:cs typeface="Times New Roman" panose="02020603050405020304" pitchFamily="18" charset="0"/>
              </a:rPr>
              <a:t>T</a:t>
            </a:r>
            <a:r>
              <a:rPr lang="en-US" sz="2400" b="1" dirty="0" err="1">
                <a:latin typeface="Times New Roman" panose="02020603050405020304" pitchFamily="18" charset="0"/>
                <a:cs typeface="Times New Roman" panose="02020603050405020304" pitchFamily="18" charset="0"/>
              </a:rPr>
              <a:t>hì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73662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2" y="2907729"/>
            <a:ext cx="1688523" cy="402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5" name="TextBox 24"/>
              <p:cNvSpPr txBox="1"/>
              <p:nvPr/>
            </p:nvSpPr>
            <p:spPr>
              <a:xfrm>
                <a:off x="150812" y="3364573"/>
                <a:ext cx="7239000" cy="892552"/>
              </a:xfrm>
              <a:prstGeom prst="rect">
                <a:avLst/>
              </a:prstGeom>
              <a:noFill/>
            </p:spPr>
            <p:txBody>
              <a:bodyPr wrap="square" rtlCol="0">
                <a:spAutoFit/>
              </a:bodyPr>
              <a:lstStyle/>
              <a:p>
                <a:pPr marL="457200" indent="-457200">
                  <a:buFont typeface="Wingdings" pitchFamily="2" charset="2"/>
                  <a:buChar char="v"/>
                </a:pPr>
                <a:r>
                  <a:rPr lang="en-US" sz="2600" b="1" dirty="0" err="1">
                    <a:latin typeface="Arial" pitchFamily="34" charset="0"/>
                    <a:cs typeface="Arial" pitchFamily="34" charset="0"/>
                  </a:rPr>
                  <a:t>Số</a:t>
                </a:r>
                <a:r>
                  <a:rPr lang="en-US" sz="2600" b="1" dirty="0">
                    <a:latin typeface="Arial" pitchFamily="34" charset="0"/>
                    <a:cs typeface="Arial" pitchFamily="34" charset="0"/>
                  </a:rPr>
                  <a:t> </a:t>
                </a:r>
                <a:r>
                  <a:rPr lang="en-US" sz="2600" b="1" dirty="0" err="1">
                    <a:latin typeface="Arial" pitchFamily="34" charset="0"/>
                    <a:cs typeface="Arial" pitchFamily="34" charset="0"/>
                  </a:rPr>
                  <a:t>bạn</a:t>
                </a:r>
                <a:r>
                  <a:rPr lang="en-US" sz="2600" b="1" dirty="0">
                    <a:latin typeface="Arial" pitchFamily="34" charset="0"/>
                    <a:cs typeface="Arial" pitchFamily="34" charset="0"/>
                  </a:rPr>
                  <a:t> </a:t>
                </a:r>
                <a:r>
                  <a:rPr lang="en-US" sz="2600" b="1" dirty="0" err="1">
                    <a:latin typeface="Arial" pitchFamily="34" charset="0"/>
                    <a:cs typeface="Arial" pitchFamily="34" charset="0"/>
                  </a:rPr>
                  <a:t>trong</a:t>
                </a:r>
                <a:r>
                  <a:rPr lang="en-US" sz="2600" b="1" dirty="0">
                    <a:latin typeface="Arial" pitchFamily="34" charset="0"/>
                    <a:cs typeface="Arial" pitchFamily="34" charset="0"/>
                  </a:rPr>
                  <a:t> </a:t>
                </a:r>
                <a:r>
                  <a:rPr lang="en-US" sz="2600" b="1" dirty="0" err="1">
                    <a:latin typeface="Arial" pitchFamily="34" charset="0"/>
                    <a:cs typeface="Arial" pitchFamily="34" charset="0"/>
                  </a:rPr>
                  <a:t>lớp</a:t>
                </a:r>
                <a:r>
                  <a:rPr lang="en-US" sz="2600" b="1" dirty="0">
                    <a:latin typeface="Arial" pitchFamily="34" charset="0"/>
                    <a:cs typeface="Arial" pitchFamily="34" charset="0"/>
                  </a:rPr>
                  <a:t> </a:t>
                </a:r>
                <a:r>
                  <a:rPr lang="en-US" sz="2600" b="1" dirty="0" err="1">
                    <a:latin typeface="Arial" pitchFamily="34" charset="0"/>
                    <a:cs typeface="Arial" pitchFamily="34" charset="0"/>
                  </a:rPr>
                  <a:t>là</a:t>
                </a:r>
                <a:r>
                  <a:rPr lang="en-US" sz="2600" b="1" dirty="0">
                    <a:latin typeface="Arial" pitchFamily="34" charset="0"/>
                    <a:cs typeface="Arial" pitchFamily="34" charset="0"/>
                  </a:rPr>
                  <a:t> :</a:t>
                </a:r>
                <a:br>
                  <a:rPr lang="en-US" sz="2600" b="1" dirty="0">
                    <a:latin typeface="Arial" pitchFamily="34" charset="0"/>
                    <a:cs typeface="Arial" pitchFamily="34" charset="0"/>
                  </a:rPr>
                </a:br>
                <a:r>
                  <a:rPr lang="en-US" sz="2600" b="1" dirty="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𝟑</m:t>
                    </m:r>
                    <m:r>
                      <a:rPr lang="en-US" sz="2600" b="1" i="1" smtClean="0">
                        <a:latin typeface="Cambria Math"/>
                        <a:cs typeface="Arial" pitchFamily="34" charset="0"/>
                      </a:rPr>
                      <m:t>+</m:t>
                    </m:r>
                    <m:r>
                      <a:rPr lang="en-US" sz="2600" b="1" i="1" smtClean="0">
                        <a:latin typeface="Cambria Math"/>
                        <a:cs typeface="Arial" pitchFamily="34" charset="0"/>
                      </a:rPr>
                      <m:t>𝟓</m:t>
                    </m:r>
                    <m:r>
                      <a:rPr lang="en-US" sz="2600" b="1" i="1" smtClean="0">
                        <a:latin typeface="Cambria Math"/>
                        <a:cs typeface="Arial" pitchFamily="34" charset="0"/>
                      </a:rPr>
                      <m:t>+</m:t>
                    </m:r>
                    <m:r>
                      <a:rPr lang="en-US" sz="2600" b="1" i="1" smtClean="0">
                        <a:latin typeface="Cambria Math"/>
                        <a:cs typeface="Arial" pitchFamily="34" charset="0"/>
                      </a:rPr>
                      <m:t>𝟏𝟓</m:t>
                    </m:r>
                    <m:r>
                      <a:rPr lang="en-US" sz="2600" b="1" i="1" smtClean="0">
                        <a:latin typeface="Cambria Math"/>
                        <a:cs typeface="Arial" pitchFamily="34" charset="0"/>
                      </a:rPr>
                      <m:t>+</m:t>
                    </m:r>
                    <m:r>
                      <a:rPr lang="en-US" sz="2600" b="1" i="1" smtClean="0">
                        <a:latin typeface="Cambria Math"/>
                        <a:cs typeface="Arial" pitchFamily="34" charset="0"/>
                      </a:rPr>
                      <m:t>𝟏𝟎</m:t>
                    </m:r>
                    <m:r>
                      <a:rPr lang="en-US" sz="2600" b="1" i="1" smtClean="0">
                        <a:latin typeface="Cambria Math"/>
                        <a:cs typeface="Arial" pitchFamily="34" charset="0"/>
                      </a:rPr>
                      <m:t>+</m:t>
                    </m:r>
                    <m:r>
                      <a:rPr lang="en-US" sz="2600" b="1" i="1" smtClean="0">
                        <a:latin typeface="Cambria Math"/>
                        <a:cs typeface="Arial" pitchFamily="34" charset="0"/>
                      </a:rPr>
                      <m:t>𝟕</m:t>
                    </m:r>
                    <m:r>
                      <a:rPr lang="en-US" sz="2600" b="1" i="1" smtClean="0">
                        <a:latin typeface="Cambria Math"/>
                        <a:cs typeface="Arial" pitchFamily="34" charset="0"/>
                      </a:rPr>
                      <m:t>=</m:t>
                    </m:r>
                    <m:r>
                      <a:rPr lang="en-US" sz="2600" b="1" i="1" smtClean="0">
                        <a:solidFill>
                          <a:schemeClr val="accent2">
                            <a:lumMod val="75000"/>
                          </a:schemeClr>
                        </a:solidFill>
                        <a:latin typeface="Cambria Math"/>
                        <a:cs typeface="Arial" pitchFamily="34" charset="0"/>
                      </a:rPr>
                      <m:t>𝟒𝟎</m:t>
                    </m:r>
                  </m:oMath>
                </a14:m>
                <a:r>
                  <a:rPr lang="en-US" sz="2600" b="1" dirty="0">
                    <a:latin typeface="Arial" pitchFamily="34" charset="0"/>
                    <a:cs typeface="Arial" pitchFamily="34" charset="0"/>
                  </a:rPr>
                  <a:t> (</a:t>
                </a:r>
                <a:r>
                  <a:rPr lang="en-US" sz="2600" b="1" dirty="0" err="1">
                    <a:latin typeface="Arial" pitchFamily="34" charset="0"/>
                    <a:cs typeface="Arial" pitchFamily="34" charset="0"/>
                  </a:rPr>
                  <a:t>bạn</a:t>
                </a:r>
                <a:r>
                  <a:rPr lang="en-US" sz="2600" b="1" dirty="0">
                    <a:latin typeface="Arial" pitchFamily="34" charset="0"/>
                    <a:cs typeface="Arial" pitchFamily="34" charset="0"/>
                  </a:rPr>
                  <a:t>)</a:t>
                </a:r>
                <a:endParaRPr lang="vi-VN" sz="2600" b="1" dirty="0">
                  <a:latin typeface="Arial" pitchFamily="34" charset="0"/>
                  <a:cs typeface="Arial"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50812" y="3364573"/>
                <a:ext cx="7239000" cy="892552"/>
              </a:xfrm>
              <a:prstGeom prst="rect">
                <a:avLst/>
              </a:prstGeom>
              <a:blipFill rotWithShape="1">
                <a:blip r:embed="rId5"/>
                <a:stretch>
                  <a:fillRect l="-1348" t="-6164" b="-16438"/>
                </a:stretch>
              </a:blipFill>
            </p:spPr>
            <p:txBody>
              <a:bodyPr/>
              <a:lstStyle/>
              <a:p>
                <a:r>
                  <a:rPr lang="en-US">
                    <a:noFill/>
                  </a:rPr>
                  <a:t> </a:t>
                </a:r>
              </a:p>
            </p:txBody>
          </p:sp>
        </mc:Fallback>
      </mc:AlternateContent>
      <p:graphicFrame>
        <p:nvGraphicFramePr>
          <p:cNvPr id="26" name="Object 25"/>
          <p:cNvGraphicFramePr>
            <a:graphicFrameLocks noChangeAspect="1"/>
          </p:cNvGraphicFramePr>
          <p:nvPr>
            <p:extLst>
              <p:ext uri="{D42A27DB-BD31-4B8C-83A1-F6EECF244321}">
                <p14:modId xmlns:p14="http://schemas.microsoft.com/office/powerpoint/2010/main" val="3107266759"/>
              </p:ext>
            </p:extLst>
          </p:nvPr>
        </p:nvGraphicFramePr>
        <p:xfrm>
          <a:off x="4410470" y="4697215"/>
          <a:ext cx="5363388" cy="930196"/>
        </p:xfrm>
        <a:graphic>
          <a:graphicData uri="http://schemas.openxmlformats.org/presentationml/2006/ole">
            <mc:AlternateContent xmlns:mc="http://schemas.openxmlformats.org/markup-compatibility/2006">
              <mc:Choice xmlns:v="urn:schemas-microsoft-com:vml" Requires="v">
                <p:oleObj name="Equation" r:id="rId6" imgW="2273040" imgH="393480" progId="Equation.DSMT4">
                  <p:embed/>
                </p:oleObj>
              </mc:Choice>
              <mc:Fallback>
                <p:oleObj name="Equation" r:id="rId6" imgW="2273040" imgH="393480" progId="Equation.DSMT4">
                  <p:embed/>
                  <p:pic>
                    <p:nvPicPr>
                      <p:cNvPr id="0" name=""/>
                      <p:cNvPicPr/>
                      <p:nvPr/>
                    </p:nvPicPr>
                    <p:blipFill>
                      <a:blip r:embed="rId7"/>
                      <a:stretch>
                        <a:fillRect/>
                      </a:stretch>
                    </p:blipFill>
                    <p:spPr>
                      <a:xfrm>
                        <a:off x="4410470" y="4697215"/>
                        <a:ext cx="5363388" cy="930196"/>
                      </a:xfrm>
                      <a:prstGeom prst="rect">
                        <a:avLst/>
                      </a:prstGeom>
                    </p:spPr>
                  </p:pic>
                </p:oleObj>
              </mc:Fallback>
            </mc:AlternateContent>
          </a:graphicData>
        </a:graphic>
      </p:graphicFrame>
      <p:grpSp>
        <p:nvGrpSpPr>
          <p:cNvPr id="2" name="Group 1"/>
          <p:cNvGrpSpPr/>
          <p:nvPr/>
        </p:nvGrpSpPr>
        <p:grpSpPr>
          <a:xfrm>
            <a:off x="150811" y="917793"/>
            <a:ext cx="11811001" cy="1901606"/>
            <a:chOff x="150811" y="975633"/>
            <a:chExt cx="11811001" cy="1901606"/>
          </a:xfrm>
        </p:grpSpPr>
        <p:sp>
          <p:nvSpPr>
            <p:cNvPr id="11" name="Rounded Rectangle 10"/>
            <p:cNvSpPr/>
            <p:nvPr/>
          </p:nvSpPr>
          <p:spPr>
            <a:xfrm>
              <a:off x="989012" y="1055156"/>
              <a:ext cx="10972800" cy="1822083"/>
            </a:xfrm>
            <a:prstGeom prst="roundRect">
              <a:avLst>
                <a:gd name="adj" fmla="val 9218"/>
              </a:avLst>
            </a:prstGeom>
            <a:gradFill flip="none" rotWithShape="1">
              <a:gsLst>
                <a:gs pos="0">
                  <a:srgbClr val="B1B9AF"/>
                </a:gs>
                <a:gs pos="35000">
                  <a:srgbClr val="CDE0C9">
                    <a:shade val="67500"/>
                    <a:satMod val="115000"/>
                  </a:srgbClr>
                </a:gs>
                <a:gs pos="100000">
                  <a:schemeClr val="bg1"/>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1979612" y="1140168"/>
              <a:ext cx="9753599" cy="1692771"/>
            </a:xfrm>
            <a:prstGeom prst="rect">
              <a:avLst/>
            </a:prstGeom>
            <a:noFill/>
          </p:spPr>
          <p:txBody>
            <a:bodyPr wrap="square" rtlCol="0">
              <a:spAutoFit/>
            </a:bodyPr>
            <a:lstStyle/>
            <a:p>
              <a:r>
                <a:rPr lang="en-US" sz="2600" b="1">
                  <a:latin typeface="Arial" pitchFamily="34" charset="0"/>
                  <a:cs typeface="Arial" pitchFamily="34" charset="0"/>
                </a:rPr>
                <a:t>Thống kê số cuốn sách mỗi bạn trong lớp đã đọc trong năm 2021, An thu được kết quả như bảng dưới.</a:t>
              </a:r>
              <a:br>
                <a:rPr lang="en-US" sz="2600" b="1">
                  <a:latin typeface="Arial" pitchFamily="34" charset="0"/>
                  <a:cs typeface="Arial" pitchFamily="34" charset="0"/>
                </a:rPr>
              </a:br>
              <a:r>
                <a:rPr lang="en-US" sz="2600" b="1">
                  <a:latin typeface="Arial" pitchFamily="34" charset="0"/>
                  <a:cs typeface="Arial" pitchFamily="34" charset="0"/>
                </a:rPr>
                <a:t>Hỏi trong năm 2021, trung bình mỗi bạn trong lớp đọc bao nhiêu cuốn sách?</a:t>
              </a:r>
              <a:endParaRPr lang="vi-VN" sz="2600" b="1">
                <a:latin typeface="Arial" pitchFamily="34" charset="0"/>
                <a:cs typeface="Arial" pitchFamily="34" charset="0"/>
              </a:endParaRPr>
            </a:p>
          </p:txBody>
        </p:sp>
        <p:pic>
          <p:nvPicPr>
            <p:cNvPr id="661640" name="Picture 136"/>
            <p:cNvPicPr>
              <a:picLocks noChangeAspect="1" noChangeArrowheads="1"/>
            </p:cNvPicPr>
            <p:nvPr/>
          </p:nvPicPr>
          <p:blipFill rotWithShape="1">
            <a:blip r:embed="rId8">
              <a:extLst>
                <a:ext uri="{28A0092B-C50C-407E-A947-70E740481C1C}">
                  <a14:useLocalDpi xmlns:a14="http://schemas.microsoft.com/office/drawing/2010/main" val="0"/>
                </a:ext>
              </a:extLst>
            </a:blip>
            <a:srcRect b="23365"/>
            <a:stretch/>
          </p:blipFill>
          <p:spPr bwMode="auto">
            <a:xfrm>
              <a:off x="150811" y="975633"/>
              <a:ext cx="1700213" cy="165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96" y="15949"/>
            <a:ext cx="8153216"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79412" y="457200"/>
            <a:ext cx="3085092" cy="523220"/>
          </a:xfrm>
          <a:prstGeom prst="rect">
            <a:avLst/>
          </a:prstGeom>
          <a:noFill/>
        </p:spPr>
        <p:txBody>
          <a:bodyPr wrap="square" rtlCol="0">
            <a:spAutoFit/>
          </a:bodyPr>
          <a:lstStyle/>
          <a:p>
            <a:r>
              <a:rPr lang="en-US" sz="2800" b="1">
                <a:solidFill>
                  <a:srgbClr val="C00000"/>
                </a:solidFill>
                <a:latin typeface="Arial" pitchFamily="34" charset="0"/>
                <a:cs typeface="Arial" pitchFamily="34" charset="0"/>
              </a:rPr>
              <a:t>1. Số trung bình</a:t>
            </a:r>
            <a:endParaRPr lang="vi-VN" b="1">
              <a:solidFill>
                <a:srgbClr val="C00000"/>
              </a:solidFill>
              <a:latin typeface="Arial" pitchFamily="34" charset="0"/>
              <a:cs typeface="Arial" pitchFamily="34" charset="0"/>
            </a:endParaRPr>
          </a:p>
        </p:txBody>
      </p:sp>
      <p:pic>
        <p:nvPicPr>
          <p:cNvPr id="661772" name="Picture 268"/>
          <p:cNvPicPr>
            <a:picLocks noChangeAspect="1" noChangeArrowheads="1"/>
          </p:cNvPicPr>
          <p:nvPr/>
        </p:nvPicPr>
        <p:blipFill rotWithShape="1">
          <a:blip r:embed="rId10">
            <a:extLst>
              <a:ext uri="{28A0092B-C50C-407E-A947-70E740481C1C}">
                <a14:useLocalDpi xmlns:a14="http://schemas.microsoft.com/office/drawing/2010/main" val="0"/>
              </a:ext>
            </a:extLst>
          </a:blip>
          <a:srcRect l="50000" t="11006" r="4908" b="25534"/>
          <a:stretch/>
        </p:blipFill>
        <p:spPr bwMode="auto">
          <a:xfrm>
            <a:off x="7026900" y="2959123"/>
            <a:ext cx="5048982" cy="101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50812" y="4191000"/>
            <a:ext cx="7239000" cy="892552"/>
          </a:xfrm>
          <a:prstGeom prst="rect">
            <a:avLst/>
          </a:prstGeom>
          <a:noFill/>
        </p:spPr>
        <p:txBody>
          <a:bodyPr wrap="square" rtlCol="0">
            <a:spAutoFit/>
          </a:bodyPr>
          <a:lstStyle/>
          <a:p>
            <a:r>
              <a:rPr lang="en-US" sz="2600" b="1" dirty="0">
                <a:latin typeface="Arial" pitchFamily="34" charset="0"/>
                <a:cs typeface="Arial" pitchFamily="34" charset="0"/>
              </a:rPr>
              <a:t>Trong </a:t>
            </a:r>
            <a:r>
              <a:rPr lang="en-US" sz="2600" b="1" dirty="0" err="1">
                <a:latin typeface="Arial" pitchFamily="34" charset="0"/>
                <a:cs typeface="Arial" pitchFamily="34" charset="0"/>
              </a:rPr>
              <a:t>năm</a:t>
            </a:r>
            <a:r>
              <a:rPr lang="en-US" sz="2600" b="1" dirty="0">
                <a:latin typeface="Arial" pitchFamily="34" charset="0"/>
                <a:cs typeface="Arial" pitchFamily="34" charset="0"/>
              </a:rPr>
              <a:t> 2021, </a:t>
            </a:r>
            <a:r>
              <a:rPr lang="en-US" sz="2600" b="1" dirty="0" err="1">
                <a:latin typeface="Arial" pitchFamily="34" charset="0"/>
                <a:cs typeface="Arial" pitchFamily="34" charset="0"/>
              </a:rPr>
              <a:t>trung</a:t>
            </a:r>
            <a:r>
              <a:rPr lang="en-US" sz="2600" b="1" dirty="0">
                <a:latin typeface="Arial" pitchFamily="34" charset="0"/>
                <a:cs typeface="Arial" pitchFamily="34" charset="0"/>
              </a:rPr>
              <a:t> </a:t>
            </a:r>
            <a:r>
              <a:rPr lang="en-US" sz="2600" b="1" dirty="0" err="1">
                <a:latin typeface="Arial" pitchFamily="34" charset="0"/>
                <a:cs typeface="Arial" pitchFamily="34" charset="0"/>
              </a:rPr>
              <a:t>bình</a:t>
            </a:r>
            <a:r>
              <a:rPr lang="en-US" sz="2600" b="1" dirty="0">
                <a:latin typeface="Arial" pitchFamily="34" charset="0"/>
                <a:cs typeface="Arial" pitchFamily="34" charset="0"/>
              </a:rPr>
              <a:t> </a:t>
            </a:r>
            <a:r>
              <a:rPr lang="en-US" sz="2600" b="1" dirty="0" err="1">
                <a:latin typeface="Arial" pitchFamily="34" charset="0"/>
                <a:cs typeface="Arial" pitchFamily="34" charset="0"/>
              </a:rPr>
              <a:t>mỗi</a:t>
            </a:r>
            <a:r>
              <a:rPr lang="en-US" sz="2600" b="1" dirty="0">
                <a:latin typeface="Arial" pitchFamily="34" charset="0"/>
                <a:cs typeface="Arial" pitchFamily="34" charset="0"/>
              </a:rPr>
              <a:t> </a:t>
            </a:r>
            <a:r>
              <a:rPr lang="en-US" sz="2600" b="1" dirty="0" err="1">
                <a:latin typeface="Arial" pitchFamily="34" charset="0"/>
                <a:cs typeface="Arial" pitchFamily="34" charset="0"/>
              </a:rPr>
              <a:t>bạn</a:t>
            </a:r>
            <a:r>
              <a:rPr lang="en-US" sz="2600" b="1" dirty="0">
                <a:latin typeface="Arial" pitchFamily="34" charset="0"/>
                <a:cs typeface="Arial" pitchFamily="34" charset="0"/>
              </a:rPr>
              <a:t> </a:t>
            </a:r>
            <a:r>
              <a:rPr lang="en-US" sz="2600" b="1" dirty="0" err="1">
                <a:latin typeface="Arial" pitchFamily="34" charset="0"/>
                <a:cs typeface="Arial" pitchFamily="34" charset="0"/>
              </a:rPr>
              <a:t>trong</a:t>
            </a:r>
            <a:r>
              <a:rPr lang="en-US" sz="2600" b="1" dirty="0">
                <a:latin typeface="Arial" pitchFamily="34" charset="0"/>
                <a:cs typeface="Arial" pitchFamily="34" charset="0"/>
              </a:rPr>
              <a:t> </a:t>
            </a:r>
            <a:r>
              <a:rPr lang="en-US" sz="2600" b="1" dirty="0" err="1">
                <a:latin typeface="Arial" pitchFamily="34" charset="0"/>
                <a:cs typeface="Arial" pitchFamily="34" charset="0"/>
              </a:rPr>
              <a:t>lớp</a:t>
            </a:r>
            <a:r>
              <a:rPr lang="en-US" sz="2600" b="1" dirty="0">
                <a:latin typeface="Arial" pitchFamily="34" charset="0"/>
                <a:cs typeface="Arial" pitchFamily="34" charset="0"/>
              </a:rPr>
              <a:t> </a:t>
            </a:r>
            <a:r>
              <a:rPr lang="en-US" sz="2600" b="1" dirty="0" err="1">
                <a:latin typeface="Arial" pitchFamily="34" charset="0"/>
                <a:cs typeface="Arial" pitchFamily="34" charset="0"/>
              </a:rPr>
              <a:t>đọc</a:t>
            </a:r>
            <a:r>
              <a:rPr lang="en-US" sz="2600" b="1" dirty="0">
                <a:latin typeface="Arial" pitchFamily="34" charset="0"/>
                <a:cs typeface="Arial" pitchFamily="34" charset="0"/>
              </a:rPr>
              <a:t> </a:t>
            </a:r>
            <a:r>
              <a:rPr lang="en-US" sz="2600" b="1" dirty="0" err="1">
                <a:latin typeface="Arial" pitchFamily="34" charset="0"/>
                <a:cs typeface="Arial" pitchFamily="34" charset="0"/>
              </a:rPr>
              <a:t>số</a:t>
            </a:r>
            <a:r>
              <a:rPr lang="en-US" sz="2600" b="1" dirty="0">
                <a:latin typeface="Arial" pitchFamily="34" charset="0"/>
                <a:cs typeface="Arial" pitchFamily="34" charset="0"/>
              </a:rPr>
              <a:t> </a:t>
            </a:r>
            <a:r>
              <a:rPr lang="en-US" sz="2600" b="1" dirty="0" err="1">
                <a:latin typeface="Arial" pitchFamily="34" charset="0"/>
                <a:cs typeface="Arial" pitchFamily="34" charset="0"/>
              </a:rPr>
              <a:t>cuốn</a:t>
            </a:r>
            <a:r>
              <a:rPr lang="en-US" sz="2600" b="1" dirty="0">
                <a:latin typeface="Arial" pitchFamily="34" charset="0"/>
                <a:cs typeface="Arial" pitchFamily="34" charset="0"/>
              </a:rPr>
              <a:t> </a:t>
            </a:r>
            <a:r>
              <a:rPr lang="en-US" sz="2600" b="1" dirty="0" err="1">
                <a:latin typeface="Arial" pitchFamily="34" charset="0"/>
                <a:cs typeface="Arial" pitchFamily="34" charset="0"/>
              </a:rPr>
              <a:t>sách</a:t>
            </a:r>
            <a:r>
              <a:rPr lang="en-US" sz="2600" b="1" dirty="0">
                <a:latin typeface="Arial" pitchFamily="34" charset="0"/>
                <a:cs typeface="Arial" pitchFamily="34" charset="0"/>
              </a:rPr>
              <a:t> </a:t>
            </a:r>
            <a:r>
              <a:rPr lang="en-US" sz="2600" b="1" dirty="0" err="1">
                <a:latin typeface="Arial" pitchFamily="34" charset="0"/>
                <a:cs typeface="Arial" pitchFamily="34" charset="0"/>
              </a:rPr>
              <a:t>là</a:t>
            </a:r>
            <a:r>
              <a:rPr lang="en-US" sz="2600" b="1" dirty="0">
                <a:latin typeface="Arial" pitchFamily="34" charset="0"/>
                <a:cs typeface="Arial" pitchFamily="34" charset="0"/>
              </a:rPr>
              <a:t> :</a:t>
            </a:r>
            <a:endParaRPr lang="vi-VN" sz="2600" b="1" dirty="0">
              <a:latin typeface="Arial" pitchFamily="34" charset="0"/>
              <a:cs typeface="Arial" pitchFamily="34" charset="0"/>
            </a:endParaRPr>
          </a:p>
        </p:txBody>
      </p:sp>
      <p:sp>
        <p:nvSpPr>
          <p:cNvPr id="19" name="TextBox 18"/>
          <p:cNvSpPr txBox="1"/>
          <p:nvPr/>
        </p:nvSpPr>
        <p:spPr>
          <a:xfrm>
            <a:off x="9784675" y="4842434"/>
            <a:ext cx="1478756" cy="492443"/>
          </a:xfrm>
          <a:prstGeom prst="rect">
            <a:avLst/>
          </a:prstGeom>
          <a:noFill/>
        </p:spPr>
        <p:txBody>
          <a:bodyPr wrap="square" rtlCol="0">
            <a:spAutoFit/>
          </a:bodyPr>
          <a:lstStyle/>
          <a:p>
            <a:r>
              <a:rPr lang="en-US" sz="2600" b="1">
                <a:latin typeface="Arial" pitchFamily="34" charset="0"/>
                <a:cs typeface="Arial" pitchFamily="34" charset="0"/>
              </a:rPr>
              <a:t>(cuốn)</a:t>
            </a:r>
            <a:endParaRPr lang="vi-VN" sz="2600" b="1">
              <a:latin typeface="Arial" pitchFamily="34" charset="0"/>
              <a:cs typeface="Arial" pitchFamily="34" charset="0"/>
            </a:endParaRPr>
          </a:p>
        </p:txBody>
      </p:sp>
      <p:sp>
        <p:nvSpPr>
          <p:cNvPr id="20" name="TextBox 19"/>
          <p:cNvSpPr txBox="1"/>
          <p:nvPr/>
        </p:nvSpPr>
        <p:spPr>
          <a:xfrm>
            <a:off x="161628" y="5715000"/>
            <a:ext cx="11723983" cy="892552"/>
          </a:xfrm>
          <a:prstGeom prst="rect">
            <a:avLst/>
          </a:prstGeom>
          <a:solidFill>
            <a:srgbClr val="FEF1E6"/>
          </a:solidFill>
        </p:spPr>
        <p:txBody>
          <a:bodyPr wrap="square" rtlCol="0">
            <a:spAutoFit/>
          </a:bodyPr>
          <a:lstStyle/>
          <a:p>
            <a:pPr marL="457200" indent="-457200" algn="just">
              <a:buFont typeface="Wingdings" pitchFamily="2" charset="2"/>
              <a:buChar char="v"/>
            </a:pPr>
            <a:r>
              <a:rPr lang="en-US" sz="2600" b="1" dirty="0">
                <a:solidFill>
                  <a:srgbClr val="C00000"/>
                </a:solidFill>
                <a:latin typeface="Arial" pitchFamily="34" charset="0"/>
                <a:cs typeface="Arial" pitchFamily="34" charset="0"/>
              </a:rPr>
              <a:t>Ý </a:t>
            </a:r>
            <a:r>
              <a:rPr lang="en-US" sz="2600" b="1" dirty="0" err="1">
                <a:solidFill>
                  <a:srgbClr val="C00000"/>
                </a:solidFill>
                <a:latin typeface="Arial" pitchFamily="34" charset="0"/>
                <a:cs typeface="Arial" pitchFamily="34" charset="0"/>
              </a:rPr>
              <a:t>nghĩa</a:t>
            </a:r>
            <a:r>
              <a:rPr lang="en-US" sz="2600" b="1" dirty="0">
                <a:latin typeface="Arial" pitchFamily="34" charset="0"/>
                <a:cs typeface="Arial" pitchFamily="34" charset="0"/>
              </a:rPr>
              <a:t>: </a:t>
            </a:r>
            <a:r>
              <a:rPr lang="en-US" sz="2600" b="1" dirty="0" err="1">
                <a:latin typeface="Arial" pitchFamily="34" charset="0"/>
                <a:cs typeface="Arial" pitchFamily="34" charset="0"/>
              </a:rPr>
              <a:t>Số</a:t>
            </a:r>
            <a:r>
              <a:rPr lang="en-US" sz="2600" b="1" dirty="0">
                <a:latin typeface="Arial" pitchFamily="34" charset="0"/>
                <a:cs typeface="Arial" pitchFamily="34" charset="0"/>
              </a:rPr>
              <a:t> </a:t>
            </a:r>
            <a:r>
              <a:rPr lang="en-US" sz="2600" b="1" dirty="0" err="1">
                <a:latin typeface="Arial" pitchFamily="34" charset="0"/>
                <a:cs typeface="Arial" pitchFamily="34" charset="0"/>
              </a:rPr>
              <a:t>trung</a:t>
            </a:r>
            <a:r>
              <a:rPr lang="en-US" sz="2600" b="1" dirty="0">
                <a:latin typeface="Arial" pitchFamily="34" charset="0"/>
                <a:cs typeface="Arial" pitchFamily="34" charset="0"/>
              </a:rPr>
              <a:t> </a:t>
            </a:r>
            <a:r>
              <a:rPr lang="en-US" sz="2600" b="1" dirty="0" err="1">
                <a:latin typeface="Arial" pitchFamily="34" charset="0"/>
                <a:cs typeface="Arial" pitchFamily="34" charset="0"/>
              </a:rPr>
              <a:t>bình</a:t>
            </a:r>
            <a:r>
              <a:rPr lang="vi-VN" sz="2600" b="1" dirty="0">
                <a:cs typeface="Arial" pitchFamily="34" charset="0"/>
              </a:rPr>
              <a:t> được dùng làm đại diện cho mẫu số liệu</a:t>
            </a:r>
            <a:r>
              <a:rPr lang="en-US" sz="2600" b="1" dirty="0">
                <a:latin typeface="Arial" pitchFamily="34" charset="0"/>
                <a:cs typeface="Arial" pitchFamily="34" charset="0"/>
              </a:rPr>
              <a:t>, </a:t>
            </a:r>
            <a:r>
              <a:rPr lang="en-US" sz="2600" b="1" dirty="0" err="1">
                <a:latin typeface="Arial" pitchFamily="34" charset="0"/>
                <a:cs typeface="Arial" pitchFamily="34" charset="0"/>
              </a:rPr>
              <a:t>nó</a:t>
            </a:r>
            <a:r>
              <a:rPr lang="en-US" sz="2600" b="1" dirty="0">
                <a:latin typeface="Arial" pitchFamily="34" charset="0"/>
                <a:cs typeface="Arial" pitchFamily="34" charset="0"/>
              </a:rPr>
              <a:t> </a:t>
            </a:r>
            <a:r>
              <a:rPr lang="vi-VN" sz="2600" b="1" dirty="0">
                <a:latin typeface="Arial" pitchFamily="34" charset="0"/>
                <a:cs typeface="Arial" pitchFamily="34" charset="0"/>
              </a:rPr>
              <a:t>là một số đo xu thế trung tâm của mẫu số liệu đó.</a:t>
            </a:r>
          </a:p>
        </p:txBody>
      </p:sp>
    </p:spTree>
    <p:extLst>
      <p:ext uri="{BB962C8B-B14F-4D97-AF65-F5344CB8AC3E}">
        <p14:creationId xmlns:p14="http://schemas.microsoft.com/office/powerpoint/2010/main" val="9072703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61772"/>
                                        </p:tgtEl>
                                        <p:attrNameLst>
                                          <p:attrName>style.visibility</p:attrName>
                                        </p:attrNameLst>
                                      </p:cBhvr>
                                      <p:to>
                                        <p:strVal val="visible"/>
                                      </p:to>
                                    </p:set>
                                    <p:animEffect transition="in" filter="wipe(left)">
                                      <p:cBhvr>
                                        <p:cTn id="11" dur="500"/>
                                        <p:tgtEl>
                                          <p:spTgt spid="66177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8" grpId="0"/>
      <p:bldP spid="19" grpId="0"/>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30865</TotalTime>
  <Words>4184</Words>
  <Application>Microsoft Office PowerPoint</Application>
  <PresentationFormat>Custom</PresentationFormat>
  <Paragraphs>278</Paragraphs>
  <Slides>38</Slides>
  <Notes>32</Notes>
  <HiddenSlides>0</HiddenSlides>
  <MMClips>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.VnCentury SchoolbookH</vt:lpstr>
      <vt:lpstr>Arial</vt:lpstr>
      <vt:lpstr>Calibri</vt:lpstr>
      <vt:lpstr>Cambria Math</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tothanhhuyen2020@gmail.com</cp:lastModifiedBy>
  <cp:revision>1885</cp:revision>
  <dcterms:created xsi:type="dcterms:W3CDTF">2021-08-04T05:24:17Z</dcterms:created>
  <dcterms:modified xsi:type="dcterms:W3CDTF">2025-02-24T14:52:51Z</dcterms:modified>
</cp:coreProperties>
</file>