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 id="281" r:id="rId10"/>
    <p:sldId id="282" r:id="rId11"/>
    <p:sldId id="265" r:id="rId12"/>
    <p:sldId id="269" r:id="rId13"/>
    <p:sldId id="266" r:id="rId14"/>
    <p:sldId id="267" r:id="rId15"/>
    <p:sldId id="283" r:id="rId16"/>
    <p:sldId id="270" r:id="rId17"/>
    <p:sldId id="271" r:id="rId18"/>
    <p:sldId id="272" r:id="rId19"/>
    <p:sldId id="273" r:id="rId20"/>
    <p:sldId id="274" r:id="rId21"/>
    <p:sldId id="275" r:id="rId22"/>
    <p:sldId id="276" r:id="rId23"/>
    <p:sldId id="277" r:id="rId24"/>
    <p:sldId id="278" r:id="rId25"/>
    <p:sldId id="280"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000" autoAdjust="0"/>
  </p:normalViewPr>
  <p:slideViewPr>
    <p:cSldViewPr snapToGrid="0">
      <p:cViewPr varScale="1">
        <p:scale>
          <a:sx n="63" d="100"/>
          <a:sy n="63" d="100"/>
        </p:scale>
        <p:origin x="-102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DE6838-8261-466F-BF45-9402C5FE727F}"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EF75-730A-4863-9FD1-2F28EE491DA4}" type="slidenum">
              <a:rPr lang="en-US" smtClean="0"/>
              <a:pPr/>
              <a:t>‹#›</a:t>
            </a:fld>
            <a:endParaRPr lang="en-US"/>
          </a:p>
        </p:txBody>
      </p:sp>
    </p:spTree>
    <p:extLst>
      <p:ext uri="{BB962C8B-B14F-4D97-AF65-F5344CB8AC3E}">
        <p14:creationId xmlns:p14="http://schemas.microsoft.com/office/powerpoint/2010/main" xmlns="" val="251459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E6838-8261-466F-BF45-9402C5FE727F}"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EF75-730A-4863-9FD1-2F28EE491DA4}" type="slidenum">
              <a:rPr lang="en-US" smtClean="0"/>
              <a:pPr/>
              <a:t>‹#›</a:t>
            </a:fld>
            <a:endParaRPr lang="en-US"/>
          </a:p>
        </p:txBody>
      </p:sp>
    </p:spTree>
    <p:extLst>
      <p:ext uri="{BB962C8B-B14F-4D97-AF65-F5344CB8AC3E}">
        <p14:creationId xmlns:p14="http://schemas.microsoft.com/office/powerpoint/2010/main" xmlns="" val="188408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E6838-8261-466F-BF45-9402C5FE727F}"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EF75-730A-4863-9FD1-2F28EE491DA4}" type="slidenum">
              <a:rPr lang="en-US" smtClean="0"/>
              <a:pPr/>
              <a:t>‹#›</a:t>
            </a:fld>
            <a:endParaRPr lang="en-US"/>
          </a:p>
        </p:txBody>
      </p:sp>
    </p:spTree>
    <p:extLst>
      <p:ext uri="{BB962C8B-B14F-4D97-AF65-F5344CB8AC3E}">
        <p14:creationId xmlns:p14="http://schemas.microsoft.com/office/powerpoint/2010/main" xmlns="" val="345932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E6838-8261-466F-BF45-9402C5FE727F}"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EF75-730A-4863-9FD1-2F28EE491DA4}" type="slidenum">
              <a:rPr lang="en-US" smtClean="0"/>
              <a:pPr/>
              <a:t>‹#›</a:t>
            </a:fld>
            <a:endParaRPr lang="en-US"/>
          </a:p>
        </p:txBody>
      </p:sp>
    </p:spTree>
    <p:extLst>
      <p:ext uri="{BB962C8B-B14F-4D97-AF65-F5344CB8AC3E}">
        <p14:creationId xmlns:p14="http://schemas.microsoft.com/office/powerpoint/2010/main" xmlns="" val="301192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DE6838-8261-466F-BF45-9402C5FE727F}"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EF75-730A-4863-9FD1-2F28EE491DA4}" type="slidenum">
              <a:rPr lang="en-US" smtClean="0"/>
              <a:pPr/>
              <a:t>‹#›</a:t>
            </a:fld>
            <a:endParaRPr lang="en-US"/>
          </a:p>
        </p:txBody>
      </p:sp>
    </p:spTree>
    <p:extLst>
      <p:ext uri="{BB962C8B-B14F-4D97-AF65-F5344CB8AC3E}">
        <p14:creationId xmlns:p14="http://schemas.microsoft.com/office/powerpoint/2010/main" xmlns="" val="28058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DE6838-8261-466F-BF45-9402C5FE727F}"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EF75-730A-4863-9FD1-2F28EE491DA4}" type="slidenum">
              <a:rPr lang="en-US" smtClean="0"/>
              <a:pPr/>
              <a:t>‹#›</a:t>
            </a:fld>
            <a:endParaRPr lang="en-US"/>
          </a:p>
        </p:txBody>
      </p:sp>
    </p:spTree>
    <p:extLst>
      <p:ext uri="{BB962C8B-B14F-4D97-AF65-F5344CB8AC3E}">
        <p14:creationId xmlns:p14="http://schemas.microsoft.com/office/powerpoint/2010/main" xmlns="" val="397757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DE6838-8261-466F-BF45-9402C5FE727F}" type="datetimeFigureOut">
              <a:rPr lang="en-US" smtClean="0"/>
              <a:pPr/>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CEF75-730A-4863-9FD1-2F28EE491DA4}" type="slidenum">
              <a:rPr lang="en-US" smtClean="0"/>
              <a:pPr/>
              <a:t>‹#›</a:t>
            </a:fld>
            <a:endParaRPr lang="en-US"/>
          </a:p>
        </p:txBody>
      </p:sp>
    </p:spTree>
    <p:extLst>
      <p:ext uri="{BB962C8B-B14F-4D97-AF65-F5344CB8AC3E}">
        <p14:creationId xmlns:p14="http://schemas.microsoft.com/office/powerpoint/2010/main" xmlns="" val="150774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DE6838-8261-466F-BF45-9402C5FE727F}" type="datetimeFigureOut">
              <a:rPr lang="en-US" smtClean="0"/>
              <a:pPr/>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CEF75-730A-4863-9FD1-2F28EE491DA4}" type="slidenum">
              <a:rPr lang="en-US" smtClean="0"/>
              <a:pPr/>
              <a:t>‹#›</a:t>
            </a:fld>
            <a:endParaRPr lang="en-US"/>
          </a:p>
        </p:txBody>
      </p:sp>
    </p:spTree>
    <p:extLst>
      <p:ext uri="{BB962C8B-B14F-4D97-AF65-F5344CB8AC3E}">
        <p14:creationId xmlns:p14="http://schemas.microsoft.com/office/powerpoint/2010/main" xmlns="" val="311720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E6838-8261-466F-BF45-9402C5FE727F}" type="datetimeFigureOut">
              <a:rPr lang="en-US" smtClean="0"/>
              <a:pPr/>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CEF75-730A-4863-9FD1-2F28EE491DA4}" type="slidenum">
              <a:rPr lang="en-US" smtClean="0"/>
              <a:pPr/>
              <a:t>‹#›</a:t>
            </a:fld>
            <a:endParaRPr lang="en-US"/>
          </a:p>
        </p:txBody>
      </p:sp>
    </p:spTree>
    <p:extLst>
      <p:ext uri="{BB962C8B-B14F-4D97-AF65-F5344CB8AC3E}">
        <p14:creationId xmlns:p14="http://schemas.microsoft.com/office/powerpoint/2010/main" xmlns="" val="113825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DE6838-8261-466F-BF45-9402C5FE727F}"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EF75-730A-4863-9FD1-2F28EE491DA4}" type="slidenum">
              <a:rPr lang="en-US" smtClean="0"/>
              <a:pPr/>
              <a:t>‹#›</a:t>
            </a:fld>
            <a:endParaRPr lang="en-US"/>
          </a:p>
        </p:txBody>
      </p:sp>
    </p:spTree>
    <p:extLst>
      <p:ext uri="{BB962C8B-B14F-4D97-AF65-F5344CB8AC3E}">
        <p14:creationId xmlns:p14="http://schemas.microsoft.com/office/powerpoint/2010/main" xmlns="" val="205999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DE6838-8261-466F-BF45-9402C5FE727F}"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EF75-730A-4863-9FD1-2F28EE491DA4}" type="slidenum">
              <a:rPr lang="en-US" smtClean="0"/>
              <a:pPr/>
              <a:t>‹#›</a:t>
            </a:fld>
            <a:endParaRPr lang="en-US"/>
          </a:p>
        </p:txBody>
      </p:sp>
    </p:spTree>
    <p:extLst>
      <p:ext uri="{BB962C8B-B14F-4D97-AF65-F5344CB8AC3E}">
        <p14:creationId xmlns:p14="http://schemas.microsoft.com/office/powerpoint/2010/main" xmlns="" val="3270812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E6838-8261-466F-BF45-9402C5FE727F}" type="datetimeFigureOut">
              <a:rPr lang="en-US" smtClean="0"/>
              <a:pPr/>
              <a:t>6/5/2024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CEF75-730A-4863-9FD1-2F28EE491DA4}" type="slidenum">
              <a:rPr lang="en-US" smtClean="0"/>
              <a:pPr/>
              <a:t>‹#›</a:t>
            </a:fld>
            <a:endParaRPr lang="en-US"/>
          </a:p>
        </p:txBody>
      </p:sp>
    </p:spTree>
    <p:extLst>
      <p:ext uri="{BB962C8B-B14F-4D97-AF65-F5344CB8AC3E}">
        <p14:creationId xmlns:p14="http://schemas.microsoft.com/office/powerpoint/2010/main" xmlns="" val="4014386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0754" y="3007515"/>
            <a:ext cx="9144000" cy="673794"/>
          </a:xfrm>
        </p:spPr>
        <p:txBody>
          <a:bodyPr>
            <a:normAutofit/>
          </a:bodyPr>
          <a:lstStyle/>
          <a:p>
            <a:r>
              <a:rPr lang="en-US" sz="4000" b="1" dirty="0">
                <a:solidFill>
                  <a:srgbClr val="7030A0"/>
                </a:solidFill>
                <a:latin typeface="Verdana" panose="020B0604030504040204" pitchFamily="34" charset="0"/>
                <a:ea typeface="Times New Roman" panose="02020603050405020304" pitchFamily="18" charset="0"/>
              </a:rPr>
              <a:t>Bài 6. TẠO BIỂU </a:t>
            </a:r>
            <a:r>
              <a:rPr lang="en-US" sz="4000" b="1" dirty="0" smtClean="0">
                <a:solidFill>
                  <a:srgbClr val="7030A0"/>
                </a:solidFill>
                <a:latin typeface="Verdana" panose="020B0604030504040204" pitchFamily="34" charset="0"/>
                <a:ea typeface="Times New Roman" panose="02020603050405020304" pitchFamily="18" charset="0"/>
              </a:rPr>
              <a:t>MẪU</a:t>
            </a:r>
            <a:endParaRPr lang="en-US" sz="4000" dirty="0" smtClean="0">
              <a:solidFill>
                <a:srgbClr val="7030A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04754" y="3927975"/>
            <a:ext cx="6096000" cy="1212640"/>
          </a:xfrm>
          <a:prstGeom prst="rect">
            <a:avLst/>
          </a:prstGeom>
        </p:spPr>
        <p:txBody>
          <a:bodyPr>
            <a:spAutoFit/>
          </a:bodyPr>
          <a:lstStyle/>
          <a:p>
            <a:pPr algn="ctr">
              <a:lnSpc>
                <a:spcPct val="130000"/>
              </a:lnSpc>
            </a:pPr>
            <a:r>
              <a:rPr lang="vi-VN" sz="2800" dirty="0" smtClean="0">
                <a:effectLst/>
                <a:latin typeface="Times New Roman" panose="02020603050405020304" pitchFamily="18" charset="0"/>
                <a:ea typeface="Times New Roman" panose="02020603050405020304" pitchFamily="18" charset="0"/>
              </a:rPr>
              <a:t>Môn học: Tin</a:t>
            </a:r>
            <a:r>
              <a:rPr lang="en-US" sz="2800" dirty="0" smtClean="0">
                <a:effectLst/>
                <a:latin typeface="Times New Roman" panose="02020603050405020304" pitchFamily="18" charset="0"/>
                <a:ea typeface="Times New Roman" panose="02020603050405020304" pitchFamily="18" charset="0"/>
              </a:rPr>
              <a:t> học 12</a:t>
            </a:r>
            <a:endParaRPr lang="en-US" sz="2800" dirty="0">
              <a:latin typeface="Times New Roman" panose="02020603050405020304" pitchFamily="18" charset="0"/>
              <a:ea typeface="Times New Roman" panose="02020603050405020304" pitchFamily="18" charset="0"/>
            </a:endParaRPr>
          </a:p>
          <a:p>
            <a:pPr algn="ctr">
              <a:lnSpc>
                <a:spcPct val="130000"/>
              </a:lnSpc>
            </a:pPr>
            <a:r>
              <a:rPr lang="en-US" sz="2800" dirty="0" smtClean="0">
                <a:effectLst/>
                <a:latin typeface="Times New Roman" panose="02020603050405020304" pitchFamily="18" charset="0"/>
                <a:ea typeface="Times New Roman" panose="02020603050405020304" pitchFamily="18" charset="0"/>
              </a:rPr>
              <a:t>Thời gian thực hiện: 2 tiết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547918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08217" y="251252"/>
            <a:ext cx="9144000" cy="673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solidFill>
                  <a:srgbClr val="7030A0"/>
                </a:solidFill>
                <a:latin typeface="Verdana" panose="020B0604030504040204" pitchFamily="34" charset="0"/>
                <a:ea typeface="Times New Roman" panose="02020603050405020304" pitchFamily="18" charset="0"/>
              </a:rPr>
              <a:t>Bài 6. TẠO BIỂU MẪU</a:t>
            </a:r>
            <a:endParaRPr lang="en-US" sz="4000" dirty="0">
              <a:solidFill>
                <a:srgbClr val="7030A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679268" y="835720"/>
            <a:ext cx="9305389" cy="646331"/>
          </a:xfrm>
          <a:prstGeom prst="rect">
            <a:avLst/>
          </a:prstGeom>
          <a:noFill/>
        </p:spPr>
        <p:txBody>
          <a:bodyPr wrap="square" rtlCol="0">
            <a:spAutoFit/>
          </a:bodyPr>
          <a:lstStyle/>
          <a:p>
            <a:r>
              <a:rPr lang="en-US" sz="3600" dirty="0" smtClean="0">
                <a:solidFill>
                  <a:srgbClr val="7030A0"/>
                </a:solidFill>
              </a:rPr>
              <a:t>1. Nhập dữ liệu thông qua biểu mẫu</a:t>
            </a:r>
            <a:endParaRPr lang="en-US" sz="3600" dirty="0">
              <a:solidFill>
                <a:srgbClr val="7030A0"/>
              </a:solidFill>
            </a:endParaRPr>
          </a:p>
        </p:txBody>
      </p:sp>
      <p:sp>
        <p:nvSpPr>
          <p:cNvPr id="7" name="TextBox 6"/>
          <p:cNvSpPr txBox="1"/>
          <p:nvPr/>
        </p:nvSpPr>
        <p:spPr>
          <a:xfrm>
            <a:off x="1224365" y="5037457"/>
            <a:ext cx="10527851" cy="1569660"/>
          </a:xfrm>
          <a:prstGeom prst="rect">
            <a:avLst/>
          </a:prstGeom>
          <a:noFill/>
        </p:spPr>
        <p:txBody>
          <a:bodyPr wrap="square" rtlCol="0">
            <a:spAutoFit/>
          </a:bodyPr>
          <a:lstStyle/>
          <a:p>
            <a:r>
              <a:rPr lang="en-US" sz="3200" dirty="0">
                <a:solidFill>
                  <a:srgbClr val="FF0000"/>
                </a:solidFill>
                <a:latin typeface="Times New Roman" panose="02020603050405020304" pitchFamily="18" charset="0"/>
                <a:ea typeface="Times New Roman" panose="02020603050405020304" pitchFamily="18" charset="0"/>
              </a:rPr>
              <a:t>&lt;form action</a:t>
            </a:r>
            <a:r>
              <a:rPr lang="en-US" sz="3200" dirty="0">
                <a:latin typeface="Times New Roman" panose="02020603050405020304" pitchFamily="18" charset="0"/>
                <a:ea typeface="Times New Roman" panose="02020603050405020304" pitchFamily="18" charset="0"/>
              </a:rPr>
              <a:t>="url" </a:t>
            </a:r>
            <a:r>
              <a:rPr lang="en-US" sz="3200" dirty="0">
                <a:solidFill>
                  <a:srgbClr val="FF0000"/>
                </a:solidFill>
                <a:latin typeface="Times New Roman" panose="02020603050405020304" pitchFamily="18" charset="0"/>
                <a:ea typeface="Times New Roman" panose="02020603050405020304" pitchFamily="18" charset="0"/>
              </a:rPr>
              <a:t>method="</a:t>
            </a:r>
            <a:r>
              <a:rPr lang="en-US" sz="3200" dirty="0">
                <a:latin typeface="Times New Roman" panose="02020603050405020304" pitchFamily="18" charset="0"/>
                <a:ea typeface="Times New Roman" panose="02020603050405020304" pitchFamily="18" charset="0"/>
              </a:rPr>
              <a:t>GET/POST</a:t>
            </a:r>
            <a:r>
              <a:rPr lang="en-US" sz="3200" dirty="0">
                <a:solidFill>
                  <a:srgbClr val="FF0000"/>
                </a:solidFill>
                <a:latin typeface="Times New Roman" panose="02020603050405020304" pitchFamily="18" charset="0"/>
                <a:ea typeface="Times New Roman" panose="02020603050405020304" pitchFamily="18" charset="0"/>
              </a:rPr>
              <a:t>"&gt;</a:t>
            </a:r>
            <a:endParaRPr lang="en-US" sz="3200" dirty="0" smtClean="0">
              <a:effectLst/>
              <a:latin typeface="Times New Roman" panose="02020603050405020304" pitchFamily="18" charset="0"/>
              <a:ea typeface="Times New Roman" panose="02020603050405020304" pitchFamily="18" charset="0"/>
            </a:endParaRPr>
          </a:p>
          <a:p>
            <a:r>
              <a:rPr lang="en-US" sz="3200" dirty="0">
                <a:latin typeface="Times New Roman" panose="02020603050405020304" pitchFamily="18" charset="0"/>
                <a:ea typeface="Times New Roman" panose="02020603050405020304" pitchFamily="18" charset="0"/>
              </a:rPr>
              <a:t> Các điều khiển nhập dữ liệu</a:t>
            </a:r>
            <a:endParaRPr lang="en-US" sz="3200" dirty="0" smtClean="0">
              <a:effectLst/>
              <a:latin typeface="Times New Roman" panose="02020603050405020304" pitchFamily="18" charset="0"/>
              <a:ea typeface="Times New Roman" panose="02020603050405020304" pitchFamily="18" charset="0"/>
            </a:endParaRPr>
          </a:p>
          <a:p>
            <a:r>
              <a:rPr lang="en-US" sz="3200" dirty="0">
                <a:solidFill>
                  <a:srgbClr val="FF0000"/>
                </a:solidFill>
                <a:latin typeface="Times New Roman" panose="02020603050405020304" pitchFamily="18" charset="0"/>
                <a:ea typeface="Times New Roman" panose="02020603050405020304" pitchFamily="18" charset="0"/>
              </a:rPr>
              <a:t>&lt;/form&gt;</a:t>
            </a:r>
            <a:endParaRPr lang="en-US" sz="3200" dirty="0"/>
          </a:p>
        </p:txBody>
      </p:sp>
      <p:sp>
        <p:nvSpPr>
          <p:cNvPr id="8" name="Rectangle 1"/>
          <p:cNvSpPr>
            <a:spLocks noChangeArrowheads="1"/>
          </p:cNvSpPr>
          <p:nvPr/>
        </p:nvSpPr>
        <p:spPr bwMode="auto">
          <a:xfrm>
            <a:off x="1075356" y="4427683"/>
            <a:ext cx="1067686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HTML định nghĩa phần tử form để tạo biểu mẫu theo cú pháp:</a:t>
            </a:r>
            <a:endParaRPr kumimoji="0" lang="de-DE"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1"/>
          <p:cNvSpPr>
            <a:spLocks noChangeArrowheads="1"/>
          </p:cNvSpPr>
          <p:nvPr/>
        </p:nvSpPr>
        <p:spPr bwMode="auto">
          <a:xfrm>
            <a:off x="1075356" y="1439658"/>
            <a:ext cx="11144674"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dirty="0" smtClean="0"/>
              <a:t>Biểu mẫu trên trang web là một giao diện để thu nhận thông tin từ người dùng.</a:t>
            </a:r>
            <a:endParaRPr lang="en-US" sz="3200" dirty="0"/>
          </a:p>
        </p:txBody>
      </p:sp>
      <p:sp>
        <p:nvSpPr>
          <p:cNvPr id="4" name="Rectangle 3"/>
          <p:cNvSpPr/>
          <p:nvPr/>
        </p:nvSpPr>
        <p:spPr>
          <a:xfrm>
            <a:off x="1075356" y="2421923"/>
            <a:ext cx="10685531" cy="2100740"/>
          </a:xfrm>
          <a:prstGeom prst="rect">
            <a:avLst/>
          </a:prstGeom>
        </p:spPr>
        <p:txBody>
          <a:bodyPr wrap="square">
            <a:spAutoFit/>
          </a:bodyPr>
          <a:lstStyle/>
          <a:p>
            <a:pPr algn="just"/>
            <a:r>
              <a:rPr lang="en-US" sz="3200" dirty="0">
                <a:latin typeface="Times New Roman" panose="02020603050405020304" pitchFamily="18" charset="0"/>
                <a:ea typeface="Times New Roman" panose="02020603050405020304" pitchFamily="18" charset="0"/>
              </a:rPr>
              <a:t>Biễu mẫu bao gồm các điều khiển nhập dữ liệu như ô văn bản, nút chọn, hộp kiểm,... được thiết kế phù hợp với nhiều kiểu dữ liệu khác nhau, giúp người dùng dễ dàng nhập dữ liệu và giảm sai sót.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612715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08217" y="251252"/>
            <a:ext cx="9144000" cy="673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solidFill>
                  <a:srgbClr val="7030A0"/>
                </a:solidFill>
                <a:latin typeface="Verdana" panose="020B0604030504040204" pitchFamily="34" charset="0"/>
                <a:ea typeface="Times New Roman" panose="02020603050405020304" pitchFamily="18" charset="0"/>
              </a:rPr>
              <a:t>Bài 6. TẠO BIỂU MẪU</a:t>
            </a:r>
            <a:endParaRPr lang="en-US" sz="4000" dirty="0">
              <a:solidFill>
                <a:srgbClr val="7030A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679268" y="879970"/>
            <a:ext cx="9305389" cy="646331"/>
          </a:xfrm>
          <a:prstGeom prst="rect">
            <a:avLst/>
          </a:prstGeom>
          <a:noFill/>
        </p:spPr>
        <p:txBody>
          <a:bodyPr wrap="square" rtlCol="0">
            <a:spAutoFit/>
          </a:bodyPr>
          <a:lstStyle/>
          <a:p>
            <a:r>
              <a:rPr lang="en-US" sz="3600" dirty="0" smtClean="0">
                <a:solidFill>
                  <a:srgbClr val="7030A0"/>
                </a:solidFill>
              </a:rPr>
              <a:t>1. Nhập dữ liệu thông qua biểu mẫu</a:t>
            </a:r>
            <a:endParaRPr lang="en-US" sz="3600" dirty="0">
              <a:solidFill>
                <a:srgbClr val="7030A0"/>
              </a:solidFill>
            </a:endParaRPr>
          </a:p>
        </p:txBody>
      </p:sp>
      <p:sp>
        <p:nvSpPr>
          <p:cNvPr id="7" name="TextBox 6"/>
          <p:cNvSpPr txBox="1"/>
          <p:nvPr/>
        </p:nvSpPr>
        <p:spPr>
          <a:xfrm>
            <a:off x="1121127" y="1526301"/>
            <a:ext cx="9949912" cy="1569660"/>
          </a:xfrm>
          <a:prstGeom prst="rect">
            <a:avLst/>
          </a:prstGeom>
          <a:noFill/>
        </p:spPr>
        <p:txBody>
          <a:bodyPr wrap="square" rtlCol="0">
            <a:spAutoFit/>
          </a:bodyPr>
          <a:lstStyle/>
          <a:p>
            <a:r>
              <a:rPr lang="en-US" sz="3200" dirty="0">
                <a:solidFill>
                  <a:srgbClr val="FF0000"/>
                </a:solidFill>
                <a:latin typeface="Times New Roman" panose="02020603050405020304" pitchFamily="18" charset="0"/>
                <a:ea typeface="Times New Roman" panose="02020603050405020304" pitchFamily="18" charset="0"/>
              </a:rPr>
              <a:t>&lt;form action</a:t>
            </a:r>
            <a:r>
              <a:rPr lang="en-US" sz="3200" dirty="0">
                <a:latin typeface="Times New Roman" panose="02020603050405020304" pitchFamily="18" charset="0"/>
                <a:ea typeface="Times New Roman" panose="02020603050405020304" pitchFamily="18" charset="0"/>
              </a:rPr>
              <a:t>="url" </a:t>
            </a:r>
            <a:r>
              <a:rPr lang="en-US" sz="3200" dirty="0">
                <a:solidFill>
                  <a:srgbClr val="FF0000"/>
                </a:solidFill>
                <a:latin typeface="Times New Roman" panose="02020603050405020304" pitchFamily="18" charset="0"/>
                <a:ea typeface="Times New Roman" panose="02020603050405020304" pitchFamily="18" charset="0"/>
              </a:rPr>
              <a:t>method="</a:t>
            </a:r>
            <a:r>
              <a:rPr lang="en-US" sz="3200" dirty="0">
                <a:latin typeface="Times New Roman" panose="02020603050405020304" pitchFamily="18" charset="0"/>
                <a:ea typeface="Times New Roman" panose="02020603050405020304" pitchFamily="18" charset="0"/>
              </a:rPr>
              <a:t>GET/POST</a:t>
            </a:r>
            <a:r>
              <a:rPr lang="en-US" sz="3200" dirty="0">
                <a:solidFill>
                  <a:srgbClr val="FF0000"/>
                </a:solidFill>
                <a:latin typeface="Times New Roman" panose="02020603050405020304" pitchFamily="18" charset="0"/>
                <a:ea typeface="Times New Roman" panose="02020603050405020304" pitchFamily="18" charset="0"/>
              </a:rPr>
              <a:t>"&gt;</a:t>
            </a:r>
            <a:endParaRPr lang="en-US" sz="3200" dirty="0" smtClean="0">
              <a:effectLst/>
              <a:latin typeface="Times New Roman" panose="02020603050405020304" pitchFamily="18" charset="0"/>
              <a:ea typeface="Times New Roman" panose="02020603050405020304" pitchFamily="18" charset="0"/>
            </a:endParaRPr>
          </a:p>
          <a:p>
            <a:r>
              <a:rPr lang="en-US" sz="3200" dirty="0">
                <a:latin typeface="Times New Roman" panose="02020603050405020304" pitchFamily="18" charset="0"/>
                <a:ea typeface="Times New Roman" panose="02020603050405020304" pitchFamily="18" charset="0"/>
              </a:rPr>
              <a:t> Các điều khiển nhập dữ liệu</a:t>
            </a:r>
            <a:endParaRPr lang="en-US" sz="3200" dirty="0" smtClean="0">
              <a:effectLst/>
              <a:latin typeface="Times New Roman" panose="02020603050405020304" pitchFamily="18" charset="0"/>
              <a:ea typeface="Times New Roman" panose="02020603050405020304" pitchFamily="18" charset="0"/>
            </a:endParaRPr>
          </a:p>
          <a:p>
            <a:r>
              <a:rPr lang="en-US" sz="3200" dirty="0">
                <a:solidFill>
                  <a:srgbClr val="FF0000"/>
                </a:solidFill>
                <a:latin typeface="Times New Roman" panose="02020603050405020304" pitchFamily="18" charset="0"/>
                <a:ea typeface="Times New Roman" panose="02020603050405020304" pitchFamily="18" charset="0"/>
              </a:rPr>
              <a:t>&lt;/form&gt;</a:t>
            </a:r>
            <a:endParaRPr lang="en-US" sz="3200" dirty="0"/>
          </a:p>
        </p:txBody>
      </p:sp>
      <p:sp>
        <p:nvSpPr>
          <p:cNvPr id="4" name="Rectangle 3"/>
          <p:cNvSpPr/>
          <p:nvPr/>
        </p:nvSpPr>
        <p:spPr>
          <a:xfrm>
            <a:off x="1121127" y="3052902"/>
            <a:ext cx="10631090" cy="3631763"/>
          </a:xfrm>
          <a:prstGeom prst="rect">
            <a:avLst/>
          </a:prstGeom>
        </p:spPr>
        <p:txBody>
          <a:bodyPr wrap="square">
            <a:spAutoFit/>
          </a:bodyPr>
          <a:lstStyle/>
          <a:p>
            <a:pPr algn="just"/>
            <a:r>
              <a:rPr lang="en-US" sz="2300" dirty="0">
                <a:latin typeface="Times New Roman" panose="02020603050405020304" pitchFamily="18" charset="0"/>
                <a:ea typeface="Times New Roman" panose="02020603050405020304" pitchFamily="18" charset="0"/>
              </a:rPr>
              <a:t>Trong đó:</a:t>
            </a:r>
          </a:p>
          <a:p>
            <a:pPr algn="just"/>
            <a:r>
              <a:rPr lang="en-US" sz="2300" dirty="0" smtClean="0">
                <a:latin typeface="Times New Roman" panose="02020603050405020304" pitchFamily="18" charset="0"/>
                <a:ea typeface="Times New Roman" panose="02020603050405020304" pitchFamily="18" charset="0"/>
              </a:rPr>
              <a:t>- Thuộc </a:t>
            </a:r>
            <a:r>
              <a:rPr lang="en-US" sz="2300" dirty="0">
                <a:latin typeface="Times New Roman" panose="02020603050405020304" pitchFamily="18" charset="0"/>
                <a:ea typeface="Times New Roman" panose="02020603050405020304" pitchFamily="18" charset="0"/>
              </a:rPr>
              <a:t>tính action xác định tài nguyên web sẽ tiếp nhận và xử lý dữ liệu mà người dùng vừa gởi đến máy chủ. Tài nguyên web thường là các chương trình viết bằng các ngôn ngữ lập trình như: Java, , PHP python, ...</a:t>
            </a:r>
          </a:p>
          <a:p>
            <a:pPr algn="just"/>
            <a:r>
              <a:rPr lang="en-US" sz="2300" dirty="0" smtClean="0">
                <a:latin typeface="Times New Roman" panose="02020603050405020304" pitchFamily="18" charset="0"/>
                <a:ea typeface="Times New Roman" panose="02020603050405020304" pitchFamily="18" charset="0"/>
              </a:rPr>
              <a:t>- Thuộc </a:t>
            </a:r>
            <a:r>
              <a:rPr lang="en-US" sz="2300" dirty="0">
                <a:latin typeface="Times New Roman" panose="02020603050405020304" pitchFamily="18" charset="0"/>
                <a:ea typeface="Times New Roman" panose="02020603050405020304" pitchFamily="18" charset="0"/>
              </a:rPr>
              <a:t>tính method xác định phương thức gởi: GET: hạn chế dung lượng, POST: không hạn chế dung lượng</a:t>
            </a:r>
          </a:p>
          <a:p>
            <a:pPr algn="just"/>
            <a:r>
              <a:rPr lang="en-US" sz="2300" dirty="0" smtClean="0">
                <a:latin typeface="Times New Roman" panose="02020603050405020304" pitchFamily="18" charset="0"/>
                <a:ea typeface="Times New Roman" panose="02020603050405020304" pitchFamily="18" charset="0"/>
              </a:rPr>
              <a:t>* Thông </a:t>
            </a:r>
            <a:r>
              <a:rPr lang="en-US" sz="2300" dirty="0">
                <a:latin typeface="Times New Roman" panose="02020603050405020304" pitchFamily="18" charset="0"/>
                <a:ea typeface="Times New Roman" panose="02020603050405020304" pitchFamily="18" charset="0"/>
              </a:rPr>
              <a:t>thường, kết thúc quá trình nhập dữ liệu, người dùng cần nháy chuột vào nút lệnh có chức năng gửi dữ liệu trên biểu mẫu để dữ liệu nhập và được gửi kết quả đến máy chủ web. Sau khi tiếp nhận, xử lí dữ liệu, máy chủ web gửi trả kết quả và kết quả thường là một trang web khác.</a:t>
            </a:r>
            <a:endParaRPr lang="en-US" sz="2300" dirty="0"/>
          </a:p>
        </p:txBody>
      </p:sp>
    </p:spTree>
    <p:extLst>
      <p:ext uri="{BB962C8B-B14F-4D97-AF65-F5344CB8AC3E}">
        <p14:creationId xmlns:p14="http://schemas.microsoft.com/office/powerpoint/2010/main" xmlns="" val="2137971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08217" y="251252"/>
            <a:ext cx="9144000" cy="673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solidFill>
                  <a:srgbClr val="7030A0"/>
                </a:solidFill>
                <a:latin typeface="Verdana" panose="020B0604030504040204" pitchFamily="34" charset="0"/>
                <a:ea typeface="Times New Roman" panose="02020603050405020304" pitchFamily="18" charset="0"/>
              </a:rPr>
              <a:t>Bài 6. TẠO BIỂU MẪU</a:t>
            </a:r>
            <a:endParaRPr lang="en-US" sz="4000" dirty="0">
              <a:solidFill>
                <a:srgbClr val="7030A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679268" y="879970"/>
            <a:ext cx="11072948" cy="584775"/>
          </a:xfrm>
          <a:prstGeom prst="rect">
            <a:avLst/>
          </a:prstGeom>
          <a:noFill/>
        </p:spPr>
        <p:txBody>
          <a:bodyPr wrap="square" rtlCol="0">
            <a:spAutoFit/>
          </a:bodyPr>
          <a:lstStyle/>
          <a:p>
            <a:r>
              <a:rPr lang="en-US" sz="3200" dirty="0" smtClean="0">
                <a:solidFill>
                  <a:srgbClr val="7030A0"/>
                </a:solidFill>
              </a:rPr>
              <a:t>2. Một </a:t>
            </a:r>
            <a:r>
              <a:rPr lang="en-US" sz="3200" dirty="0">
                <a:solidFill>
                  <a:srgbClr val="7030A0"/>
                </a:solidFill>
              </a:rPr>
              <a:t>số điều khiển hỗ trợ nhập dữ liệu thông dụng và nút lệnh</a:t>
            </a:r>
          </a:p>
        </p:txBody>
      </p:sp>
      <p:sp>
        <p:nvSpPr>
          <p:cNvPr id="3" name="Rectangle 2"/>
          <p:cNvSpPr/>
          <p:nvPr/>
        </p:nvSpPr>
        <p:spPr>
          <a:xfrm>
            <a:off x="3894100" y="1464745"/>
            <a:ext cx="3813866" cy="584775"/>
          </a:xfrm>
          <a:prstGeom prst="rect">
            <a:avLst/>
          </a:prstGeom>
        </p:spPr>
        <p:txBody>
          <a:bodyPr wrap="none">
            <a:spAutoFit/>
          </a:bodyPr>
          <a:lstStyle/>
          <a:p>
            <a:pPr indent="457200" algn="ctr"/>
            <a:r>
              <a:rPr lang="en-US" sz="3200" b="1" dirty="0">
                <a:solidFill>
                  <a:srgbClr val="00B0F0"/>
                </a:solidFill>
                <a:latin typeface="Times New Roman" panose="02020603050405020304" pitchFamily="18" charset="0"/>
                <a:ea typeface="Times New Roman" panose="02020603050405020304" pitchFamily="18" charset="0"/>
              </a:rPr>
              <a:t>Phiếu học tập số 3</a:t>
            </a:r>
            <a:endParaRPr lang="en-US" sz="3200" dirty="0">
              <a:solidFill>
                <a:srgbClr val="00B0F0"/>
              </a:solidFill>
              <a:effectLst/>
              <a:latin typeface="Times New Roman" panose="02020603050405020304" pitchFamily="18" charset="0"/>
              <a:ea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1952042118"/>
              </p:ext>
            </p:extLst>
          </p:nvPr>
        </p:nvGraphicFramePr>
        <p:xfrm>
          <a:off x="957942" y="2093463"/>
          <a:ext cx="10515600" cy="3413760"/>
        </p:xfrm>
        <a:graphic>
          <a:graphicData uri="http://schemas.openxmlformats.org/drawingml/2006/table">
            <a:tbl>
              <a:tblPr firstRow="1" firstCol="1" bandRow="1"/>
              <a:tblGrid>
                <a:gridCol w="10515600">
                  <a:extLst>
                    <a:ext uri="{9D8B030D-6E8A-4147-A177-3AD203B41FA5}">
                      <a16:colId xmlns:a16="http://schemas.microsoft.com/office/drawing/2014/main" xmlns="" val="673826084"/>
                    </a:ext>
                  </a:extLst>
                </a:gridCol>
              </a:tblGrid>
              <a:tr h="0">
                <a:tc>
                  <a:txBody>
                    <a:bodyPr/>
                    <a:lstStyle/>
                    <a:p>
                      <a:pPr marL="0" marR="0" algn="just">
                        <a:lnSpc>
                          <a:spcPct val="100000"/>
                        </a:lnSpc>
                        <a:spcBef>
                          <a:spcPts val="0"/>
                        </a:spcBef>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Câu 1: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Trình bày điều khiển nhập kí tự và nhập dữ liệu bằng cách lựa chọn trong phần tử form? Cho ví dụ?</a:t>
                      </a:r>
                    </a:p>
                    <a:p>
                      <a:pPr marL="0" marR="0" algn="just">
                        <a:lnSpc>
                          <a:spcPct val="100000"/>
                        </a:lnSpc>
                        <a:spcBef>
                          <a:spcPts val="0"/>
                        </a:spcBef>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Câu 2:</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Trình bày điều khiển nút lệnh gửi dữ liệu? Cho ví dụ?</a:t>
                      </a:r>
                    </a:p>
                    <a:p>
                      <a:pPr marL="0" marR="0" algn="just">
                        <a:lnSpc>
                          <a:spcPct val="100000"/>
                        </a:lnSpc>
                        <a:spcBef>
                          <a:spcPts val="0"/>
                        </a:spcBef>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Câu 3:</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Nêu một số lưu ý trong thiết kế biểu </a:t>
                      </a:r>
                      <a:r>
                        <a:rPr lang="en-US"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8978360"/>
                  </a:ext>
                </a:extLst>
              </a:tr>
            </a:tbl>
          </a:graphicData>
        </a:graphic>
      </p:graphicFrame>
    </p:spTree>
    <p:extLst>
      <p:ext uri="{BB962C8B-B14F-4D97-AF65-F5344CB8AC3E}">
        <p14:creationId xmlns:p14="http://schemas.microsoft.com/office/powerpoint/2010/main" xmlns="" val="1932677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9268" y="879970"/>
            <a:ext cx="11072948" cy="584775"/>
          </a:xfrm>
          <a:prstGeom prst="rect">
            <a:avLst/>
          </a:prstGeom>
          <a:noFill/>
        </p:spPr>
        <p:txBody>
          <a:bodyPr wrap="square" rtlCol="0">
            <a:spAutoFit/>
          </a:bodyPr>
          <a:lstStyle/>
          <a:p>
            <a:r>
              <a:rPr lang="en-US" sz="3200" dirty="0" smtClean="0">
                <a:solidFill>
                  <a:srgbClr val="7030A0"/>
                </a:solidFill>
              </a:rPr>
              <a:t>2. Một </a:t>
            </a:r>
            <a:r>
              <a:rPr lang="en-US" sz="3200" dirty="0">
                <a:solidFill>
                  <a:srgbClr val="7030A0"/>
                </a:solidFill>
              </a:rPr>
              <a:t>số điều khiển hỗ trợ nhập dữ liệu thông dụng và nút lệnh</a:t>
            </a:r>
          </a:p>
        </p:txBody>
      </p:sp>
      <p:sp>
        <p:nvSpPr>
          <p:cNvPr id="2" name="Subtitle 2"/>
          <p:cNvSpPr txBox="1">
            <a:spLocks/>
          </p:cNvSpPr>
          <p:nvPr/>
        </p:nvSpPr>
        <p:spPr>
          <a:xfrm>
            <a:off x="2608217" y="251252"/>
            <a:ext cx="9144000" cy="673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solidFill>
                  <a:srgbClr val="7030A0"/>
                </a:solidFill>
                <a:latin typeface="Verdana" panose="020B0604030504040204" pitchFamily="34" charset="0"/>
                <a:ea typeface="Times New Roman" panose="02020603050405020304" pitchFamily="18" charset="0"/>
              </a:rPr>
              <a:t>Bài 6. TẠO BIỂU MẪU</a:t>
            </a:r>
            <a:endParaRPr lang="en-US" sz="4000" dirty="0">
              <a:solidFill>
                <a:srgbClr val="7030A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1047978" y="2071231"/>
            <a:ext cx="10704238"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ea typeface="Times New Roman" panose="02020603050405020304" pitchFamily="18" charset="0"/>
              </a:rPr>
              <a:t>&lt;input type="text" name=“</a:t>
            </a:r>
            <a:r>
              <a:rPr lang="en-US" sz="3200" dirty="0">
                <a:latin typeface="Times New Roman" panose="02020603050405020304" pitchFamily="18" charset="0"/>
                <a:ea typeface="Times New Roman" panose="02020603050405020304" pitchFamily="18" charset="0"/>
              </a:rPr>
              <a:t>Tên_điều_khiển</a:t>
            </a:r>
            <a:r>
              <a:rPr lang="en-US" sz="3200" dirty="0">
                <a:solidFill>
                  <a:srgbClr val="FF0000"/>
                </a:solidFill>
                <a:latin typeface="Times New Roman" panose="02020603050405020304" pitchFamily="18" charset="0"/>
                <a:ea typeface="Times New Roman" panose="02020603050405020304" pitchFamily="18" charset="0"/>
              </a:rPr>
              <a:t>” value=“</a:t>
            </a:r>
            <a:r>
              <a:rPr lang="en-US" sz="3200" dirty="0">
                <a:latin typeface="Times New Roman" panose="02020603050405020304" pitchFamily="18" charset="0"/>
                <a:ea typeface="Times New Roman" panose="02020603050405020304" pitchFamily="18" charset="0"/>
              </a:rPr>
              <a:t>Giá trị</a:t>
            </a:r>
            <a:r>
              <a:rPr lang="en-US" sz="3200" dirty="0">
                <a:solidFill>
                  <a:srgbClr val="FF0000"/>
                </a:solidFill>
                <a:latin typeface="Times New Roman" panose="02020603050405020304" pitchFamily="18" charset="0"/>
                <a:ea typeface="Times New Roman" panose="02020603050405020304" pitchFamily="18" charset="0"/>
              </a:rPr>
              <a:t>”&gt;</a:t>
            </a:r>
            <a:endParaRPr lang="en-US" sz="3200" dirty="0"/>
          </a:p>
        </p:txBody>
      </p:sp>
      <p:sp>
        <p:nvSpPr>
          <p:cNvPr id="6" name="Rectangle 5"/>
          <p:cNvSpPr/>
          <p:nvPr/>
        </p:nvSpPr>
        <p:spPr>
          <a:xfrm>
            <a:off x="679268" y="1343497"/>
            <a:ext cx="11355416" cy="692497"/>
          </a:xfrm>
          <a:prstGeom prst="rect">
            <a:avLst/>
          </a:prstGeom>
        </p:spPr>
        <p:txBody>
          <a:bodyPr wrap="square">
            <a:spAutoFit/>
          </a:bodyPr>
          <a:lstStyle/>
          <a:p>
            <a:pPr>
              <a:lnSpc>
                <a:spcPct val="130000"/>
              </a:lnSpc>
            </a:pPr>
            <a:r>
              <a:rPr lang="en-US" sz="3000" dirty="0">
                <a:latin typeface="Times New Roman" panose="02020603050405020304" pitchFamily="18" charset="0"/>
                <a:ea typeface="Times New Roman" panose="02020603050405020304" pitchFamily="18" charset="0"/>
              </a:rPr>
              <a:t>a. Điều khiển nhập xâu kí </a:t>
            </a:r>
            <a:r>
              <a:rPr lang="en-US" sz="3000" dirty="0" smtClean="0">
                <a:latin typeface="Times New Roman" panose="02020603050405020304" pitchFamily="18" charset="0"/>
                <a:ea typeface="Times New Roman" panose="02020603050405020304" pitchFamily="18" charset="0"/>
              </a:rPr>
              <a:t>tự: </a:t>
            </a:r>
            <a:r>
              <a:rPr lang="en-US" sz="3000" dirty="0">
                <a:latin typeface="Times New Roman" panose="02020603050405020304" pitchFamily="18" charset="0"/>
                <a:ea typeface="Times New Roman" panose="02020603050405020304" pitchFamily="18" charset="0"/>
              </a:rPr>
              <a:t>được khai báo bằng phần tử input như sau</a:t>
            </a:r>
          </a:p>
        </p:txBody>
      </p:sp>
      <p:sp>
        <p:nvSpPr>
          <p:cNvPr id="8" name="Rectangle 7"/>
          <p:cNvSpPr/>
          <p:nvPr/>
        </p:nvSpPr>
        <p:spPr>
          <a:xfrm>
            <a:off x="1004856" y="2691243"/>
            <a:ext cx="10704239" cy="4013406"/>
          </a:xfrm>
          <a:prstGeom prst="rect">
            <a:avLst/>
          </a:prstGeom>
        </p:spPr>
        <p:txBody>
          <a:bodyPr wrap="square">
            <a:spAutoFit/>
          </a:bodyPr>
          <a:lstStyle/>
          <a:p>
            <a:pPr algn="just">
              <a:lnSpc>
                <a:spcPct val="130000"/>
              </a:lnSpc>
            </a:pPr>
            <a:r>
              <a:rPr lang="en-US" sz="2800" dirty="0">
                <a:latin typeface="Times New Roman" panose="02020603050405020304" pitchFamily="18" charset="0"/>
                <a:ea typeface="Times New Roman" panose="02020603050405020304" pitchFamily="18" charset="0"/>
              </a:rPr>
              <a:t>Trong đó:</a:t>
            </a:r>
          </a:p>
          <a:p>
            <a:pPr algn="just">
              <a:lnSpc>
                <a:spcPct val="130000"/>
              </a:lnSpc>
            </a:pPr>
            <a:r>
              <a:rPr lang="en-US" sz="2800" dirty="0">
                <a:latin typeface="Times New Roman" panose="02020603050405020304" pitchFamily="18" charset="0"/>
                <a:ea typeface="Times New Roman" panose="02020603050405020304" pitchFamily="18" charset="0"/>
              </a:rPr>
              <a:t>- Tên_điều_khiển </a:t>
            </a:r>
            <a:r>
              <a:rPr lang="en-US" sz="2800" dirty="0" smtClean="0">
                <a:latin typeface="Times New Roman" panose="02020603050405020304" pitchFamily="18" charset="0"/>
                <a:ea typeface="Times New Roman" panose="02020603050405020304" pitchFamily="18" charset="0"/>
              </a:rPr>
              <a:t>được </a:t>
            </a:r>
            <a:r>
              <a:rPr lang="en-US" sz="2800" dirty="0">
                <a:latin typeface="Times New Roman" panose="02020603050405020304" pitchFamily="18" charset="0"/>
                <a:ea typeface="Times New Roman" panose="02020603050405020304" pitchFamily="18" charset="0"/>
              </a:rPr>
              <a:t>gán cho thuộc tính name. Thuộc tính name không phải là thuộc tính bắt buộc khai báo, nhưng tất cả các điều khiển thường được đặt tên để thuận lợi cho việc xử lí dữ liệu gửi từ biểu mẫu về máy chủ web.</a:t>
            </a:r>
          </a:p>
          <a:p>
            <a:pPr algn="just">
              <a:lnSpc>
                <a:spcPct val="130000"/>
              </a:lnSpc>
            </a:pPr>
            <a:r>
              <a:rPr lang="en-US" sz="2800" dirty="0">
                <a:latin typeface="Times New Roman" panose="02020603050405020304" pitchFamily="18" charset="0"/>
                <a:ea typeface="Times New Roman" panose="02020603050405020304" pitchFamily="18" charset="0"/>
              </a:rPr>
              <a:t>- Thuộc tính value nếu được khai báo thì Giá trị được gán là giá trị mặc định của ô text khi hiển thị trên màn hình trình duyệt web.</a:t>
            </a:r>
          </a:p>
        </p:txBody>
      </p:sp>
    </p:spTree>
    <p:extLst>
      <p:ext uri="{BB962C8B-B14F-4D97-AF65-F5344CB8AC3E}">
        <p14:creationId xmlns:p14="http://schemas.microsoft.com/office/powerpoint/2010/main" xmlns="" val="3161793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08217" y="251252"/>
            <a:ext cx="9144000" cy="673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solidFill>
                  <a:srgbClr val="7030A0"/>
                </a:solidFill>
                <a:latin typeface="Verdana" panose="020B0604030504040204" pitchFamily="34" charset="0"/>
                <a:ea typeface="Times New Roman" panose="02020603050405020304" pitchFamily="18" charset="0"/>
              </a:rPr>
              <a:t>Bài 6. TẠO BIỂU MẪU</a:t>
            </a:r>
            <a:endParaRPr lang="en-US" sz="4000" dirty="0">
              <a:solidFill>
                <a:srgbClr val="7030A0"/>
              </a:solidFill>
              <a:latin typeface="Times New Roman" panose="02020603050405020304" pitchFamily="18" charset="0"/>
              <a:ea typeface="Times New Roman" panose="02020603050405020304" pitchFamily="18" charset="0"/>
            </a:endParaRPr>
          </a:p>
        </p:txBody>
      </p:sp>
      <p:sp>
        <p:nvSpPr>
          <p:cNvPr id="4" name="Rectangle 3"/>
          <p:cNvSpPr/>
          <p:nvPr/>
        </p:nvSpPr>
        <p:spPr>
          <a:xfrm>
            <a:off x="1047978" y="2656006"/>
            <a:ext cx="10704239" cy="1892826"/>
          </a:xfrm>
          <a:prstGeom prst="rect">
            <a:avLst/>
          </a:prstGeom>
        </p:spPr>
        <p:txBody>
          <a:bodyPr wrap="square">
            <a:spAutoFit/>
          </a:bodyPr>
          <a:lstStyle/>
          <a:p>
            <a:pPr algn="just">
              <a:lnSpc>
                <a:spcPct val="130000"/>
              </a:lnSpc>
            </a:pPr>
            <a:r>
              <a:rPr lang="en-US" sz="3000" dirty="0">
                <a:latin typeface="Times New Roman" panose="02020603050405020304" pitchFamily="18" charset="0"/>
                <a:ea typeface="Times New Roman" panose="02020603050405020304" pitchFamily="18" charset="0"/>
              </a:rPr>
              <a:t>Ví dụ 1. Văn bản HTML ở Hình 2a tạo biểu mẫu có hai ô text nhập dữ liệu, trong đó một ô text có giá trị mặc định. Kết quả hiển thị trên màn hình trình duyệt web sẽ như </a:t>
            </a:r>
            <a:r>
              <a:rPr lang="en-US" sz="3000" dirty="0" smtClean="0">
                <a:latin typeface="Times New Roman" panose="02020603050405020304" pitchFamily="18" charset="0"/>
                <a:ea typeface="Times New Roman" panose="02020603050405020304" pitchFamily="18" charset="0"/>
              </a:rPr>
              <a:t>ở </a:t>
            </a:r>
            <a:r>
              <a:rPr lang="en-US" sz="3000" dirty="0"/>
              <a:t>Hình 2a và 2b/ SGK trang </a:t>
            </a:r>
            <a:r>
              <a:rPr lang="en-US" sz="3000" dirty="0" smtClean="0"/>
              <a:t>60, 61</a:t>
            </a:r>
            <a:endParaRPr lang="en-US" sz="3000" dirty="0"/>
          </a:p>
        </p:txBody>
      </p:sp>
      <p:sp>
        <p:nvSpPr>
          <p:cNvPr id="9" name="TextBox 8"/>
          <p:cNvSpPr txBox="1"/>
          <p:nvPr/>
        </p:nvSpPr>
        <p:spPr>
          <a:xfrm>
            <a:off x="679268" y="879970"/>
            <a:ext cx="11072948" cy="584775"/>
          </a:xfrm>
          <a:prstGeom prst="rect">
            <a:avLst/>
          </a:prstGeom>
          <a:noFill/>
        </p:spPr>
        <p:txBody>
          <a:bodyPr wrap="square" rtlCol="0">
            <a:spAutoFit/>
          </a:bodyPr>
          <a:lstStyle/>
          <a:p>
            <a:r>
              <a:rPr lang="en-US" sz="3200" dirty="0" smtClean="0">
                <a:solidFill>
                  <a:srgbClr val="7030A0"/>
                </a:solidFill>
              </a:rPr>
              <a:t>2. Một </a:t>
            </a:r>
            <a:r>
              <a:rPr lang="en-US" sz="3200" dirty="0">
                <a:solidFill>
                  <a:srgbClr val="7030A0"/>
                </a:solidFill>
              </a:rPr>
              <a:t>số điều khiển hỗ trợ nhập dữ liệu thông dụng và nút lệnh</a:t>
            </a:r>
          </a:p>
        </p:txBody>
      </p:sp>
      <p:sp>
        <p:nvSpPr>
          <p:cNvPr id="10" name="TextBox 9"/>
          <p:cNvSpPr txBox="1"/>
          <p:nvPr/>
        </p:nvSpPr>
        <p:spPr>
          <a:xfrm>
            <a:off x="1047978" y="2071231"/>
            <a:ext cx="10704238"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ea typeface="Times New Roman" panose="02020603050405020304" pitchFamily="18" charset="0"/>
              </a:rPr>
              <a:t>&lt;input type="text" name=“</a:t>
            </a:r>
            <a:r>
              <a:rPr lang="en-US" sz="3200" dirty="0">
                <a:latin typeface="Times New Roman" panose="02020603050405020304" pitchFamily="18" charset="0"/>
                <a:ea typeface="Times New Roman" panose="02020603050405020304" pitchFamily="18" charset="0"/>
              </a:rPr>
              <a:t>Tên_điều_khiển</a:t>
            </a:r>
            <a:r>
              <a:rPr lang="en-US" sz="3200" dirty="0">
                <a:solidFill>
                  <a:srgbClr val="FF0000"/>
                </a:solidFill>
                <a:latin typeface="Times New Roman" panose="02020603050405020304" pitchFamily="18" charset="0"/>
                <a:ea typeface="Times New Roman" panose="02020603050405020304" pitchFamily="18" charset="0"/>
              </a:rPr>
              <a:t>” value=“</a:t>
            </a:r>
            <a:r>
              <a:rPr lang="en-US" sz="3200" dirty="0">
                <a:latin typeface="Times New Roman" panose="02020603050405020304" pitchFamily="18" charset="0"/>
                <a:ea typeface="Times New Roman" panose="02020603050405020304" pitchFamily="18" charset="0"/>
              </a:rPr>
              <a:t>Giá trị</a:t>
            </a:r>
            <a:r>
              <a:rPr lang="en-US" sz="3200" dirty="0">
                <a:solidFill>
                  <a:srgbClr val="FF0000"/>
                </a:solidFill>
                <a:latin typeface="Times New Roman" panose="02020603050405020304" pitchFamily="18" charset="0"/>
                <a:ea typeface="Times New Roman" panose="02020603050405020304" pitchFamily="18" charset="0"/>
              </a:rPr>
              <a:t>”&gt;</a:t>
            </a:r>
            <a:endParaRPr lang="en-US" sz="3200" dirty="0"/>
          </a:p>
        </p:txBody>
      </p:sp>
      <p:sp>
        <p:nvSpPr>
          <p:cNvPr id="11" name="Rectangle 10"/>
          <p:cNvSpPr/>
          <p:nvPr/>
        </p:nvSpPr>
        <p:spPr>
          <a:xfrm>
            <a:off x="679268" y="1343497"/>
            <a:ext cx="11355416" cy="692497"/>
          </a:xfrm>
          <a:prstGeom prst="rect">
            <a:avLst/>
          </a:prstGeom>
        </p:spPr>
        <p:txBody>
          <a:bodyPr wrap="square">
            <a:spAutoFit/>
          </a:bodyPr>
          <a:lstStyle/>
          <a:p>
            <a:pPr>
              <a:lnSpc>
                <a:spcPct val="130000"/>
              </a:lnSpc>
            </a:pPr>
            <a:r>
              <a:rPr lang="en-US" sz="3000" dirty="0">
                <a:latin typeface="Times New Roman" panose="02020603050405020304" pitchFamily="18" charset="0"/>
                <a:ea typeface="Times New Roman" panose="02020603050405020304" pitchFamily="18" charset="0"/>
              </a:rPr>
              <a:t>a. Điều khiển nhập xâu kí </a:t>
            </a:r>
            <a:r>
              <a:rPr lang="en-US" sz="3000" dirty="0" smtClean="0">
                <a:latin typeface="Times New Roman" panose="02020603050405020304" pitchFamily="18" charset="0"/>
                <a:ea typeface="Times New Roman" panose="02020603050405020304" pitchFamily="18" charset="0"/>
              </a:rPr>
              <a:t>tự: </a:t>
            </a:r>
            <a:r>
              <a:rPr lang="en-US" sz="3000" dirty="0">
                <a:latin typeface="Times New Roman" panose="02020603050405020304" pitchFamily="18" charset="0"/>
                <a:ea typeface="Times New Roman" panose="02020603050405020304" pitchFamily="18" charset="0"/>
              </a:rPr>
              <a:t>được khai báo bằng phần tử input như sau</a:t>
            </a:r>
          </a:p>
        </p:txBody>
      </p:sp>
    </p:spTree>
    <p:extLst>
      <p:ext uri="{BB962C8B-B14F-4D97-AF65-F5344CB8AC3E}">
        <p14:creationId xmlns:p14="http://schemas.microsoft.com/office/powerpoint/2010/main" xmlns="" val="762524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08217" y="251252"/>
            <a:ext cx="9144000" cy="673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solidFill>
                  <a:srgbClr val="7030A0"/>
                </a:solidFill>
                <a:latin typeface="Verdana" panose="020B0604030504040204" pitchFamily="34" charset="0"/>
                <a:ea typeface="Times New Roman" panose="02020603050405020304" pitchFamily="18" charset="0"/>
              </a:rPr>
              <a:t>Bài 6. TẠO BIỂU MẪU</a:t>
            </a:r>
            <a:endParaRPr lang="en-US" sz="4000" dirty="0">
              <a:solidFill>
                <a:srgbClr val="7030A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679268" y="879970"/>
            <a:ext cx="11072948" cy="584775"/>
          </a:xfrm>
          <a:prstGeom prst="rect">
            <a:avLst/>
          </a:prstGeom>
          <a:noFill/>
        </p:spPr>
        <p:txBody>
          <a:bodyPr wrap="square" rtlCol="0">
            <a:spAutoFit/>
          </a:bodyPr>
          <a:lstStyle/>
          <a:p>
            <a:r>
              <a:rPr lang="en-US" sz="3200" dirty="0" smtClean="0">
                <a:solidFill>
                  <a:srgbClr val="7030A0"/>
                </a:solidFill>
              </a:rPr>
              <a:t>2. Một </a:t>
            </a:r>
            <a:r>
              <a:rPr lang="en-US" sz="3200" dirty="0">
                <a:solidFill>
                  <a:srgbClr val="7030A0"/>
                </a:solidFill>
              </a:rPr>
              <a:t>số điều khiển hỗ trợ nhập dữ liệu thông dụng và nút lệnh</a:t>
            </a:r>
          </a:p>
        </p:txBody>
      </p:sp>
      <p:sp>
        <p:nvSpPr>
          <p:cNvPr id="11" name="Rectangle 10"/>
          <p:cNvSpPr/>
          <p:nvPr/>
        </p:nvSpPr>
        <p:spPr>
          <a:xfrm>
            <a:off x="679268" y="1343497"/>
            <a:ext cx="11355416" cy="692497"/>
          </a:xfrm>
          <a:prstGeom prst="rect">
            <a:avLst/>
          </a:prstGeom>
        </p:spPr>
        <p:txBody>
          <a:bodyPr wrap="square">
            <a:spAutoFit/>
          </a:bodyPr>
          <a:lstStyle/>
          <a:p>
            <a:pPr>
              <a:lnSpc>
                <a:spcPct val="130000"/>
              </a:lnSpc>
            </a:pPr>
            <a:r>
              <a:rPr lang="en-US" sz="3000" dirty="0">
                <a:latin typeface="Times New Roman" panose="02020603050405020304" pitchFamily="18" charset="0"/>
                <a:ea typeface="Times New Roman" panose="02020603050405020304" pitchFamily="18" charset="0"/>
              </a:rPr>
              <a:t>a. Điều khiển nhập xâu kí </a:t>
            </a:r>
            <a:r>
              <a:rPr lang="en-US" sz="3000" dirty="0" smtClean="0">
                <a:latin typeface="Times New Roman" panose="02020603050405020304" pitchFamily="18" charset="0"/>
                <a:ea typeface="Times New Roman" panose="02020603050405020304" pitchFamily="18" charset="0"/>
              </a:rPr>
              <a:t>tự: Ví dụ</a:t>
            </a:r>
            <a:endParaRPr lang="en-US" sz="3000" dirty="0">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2" cstate="print"/>
          <a:stretch>
            <a:fillRect/>
          </a:stretch>
        </p:blipFill>
        <p:spPr>
          <a:xfrm>
            <a:off x="1085553" y="1928272"/>
            <a:ext cx="10837724" cy="4620012"/>
          </a:xfrm>
          <a:prstGeom prst="rect">
            <a:avLst/>
          </a:prstGeom>
        </p:spPr>
      </p:pic>
    </p:spTree>
    <p:extLst>
      <p:ext uri="{BB962C8B-B14F-4D97-AF65-F5344CB8AC3E}">
        <p14:creationId xmlns:p14="http://schemas.microsoft.com/office/powerpoint/2010/main" xmlns="" val="2382899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08217" y="251252"/>
            <a:ext cx="9144000" cy="673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solidFill>
                  <a:srgbClr val="7030A0"/>
                </a:solidFill>
                <a:latin typeface="Verdana" panose="020B0604030504040204" pitchFamily="34" charset="0"/>
                <a:ea typeface="Times New Roman" panose="02020603050405020304" pitchFamily="18" charset="0"/>
              </a:rPr>
              <a:t>Bài 6. TẠO BIỂU MẪU</a:t>
            </a:r>
            <a:endParaRPr lang="en-US" sz="4000" dirty="0">
              <a:solidFill>
                <a:srgbClr val="7030A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679268" y="879970"/>
            <a:ext cx="11072948" cy="584775"/>
          </a:xfrm>
          <a:prstGeom prst="rect">
            <a:avLst/>
          </a:prstGeom>
          <a:noFill/>
        </p:spPr>
        <p:txBody>
          <a:bodyPr wrap="square" rtlCol="0">
            <a:spAutoFit/>
          </a:bodyPr>
          <a:lstStyle/>
          <a:p>
            <a:r>
              <a:rPr lang="en-US" sz="3200" dirty="0" smtClean="0">
                <a:solidFill>
                  <a:srgbClr val="7030A0"/>
                </a:solidFill>
              </a:rPr>
              <a:t>2. Một </a:t>
            </a:r>
            <a:r>
              <a:rPr lang="en-US" sz="3200" dirty="0">
                <a:solidFill>
                  <a:srgbClr val="7030A0"/>
                </a:solidFill>
              </a:rPr>
              <a:t>số điều khiển hỗ trợ nhập dữ liệu thông dụng và nút lệnh</a:t>
            </a:r>
          </a:p>
        </p:txBody>
      </p:sp>
      <p:pic>
        <p:nvPicPr>
          <p:cNvPr id="4" name="Picture 3"/>
          <p:cNvPicPr>
            <a:picLocks noChangeAspect="1"/>
          </p:cNvPicPr>
          <p:nvPr/>
        </p:nvPicPr>
        <p:blipFill>
          <a:blip r:embed="rId2" cstate="print"/>
          <a:stretch>
            <a:fillRect/>
          </a:stretch>
        </p:blipFill>
        <p:spPr>
          <a:xfrm>
            <a:off x="1055717" y="1464745"/>
            <a:ext cx="10857827" cy="5201526"/>
          </a:xfrm>
          <a:prstGeom prst="rect">
            <a:avLst/>
          </a:prstGeom>
        </p:spPr>
      </p:pic>
    </p:spTree>
    <p:extLst>
      <p:ext uri="{BB962C8B-B14F-4D97-AF65-F5344CB8AC3E}">
        <p14:creationId xmlns:p14="http://schemas.microsoft.com/office/powerpoint/2010/main" xmlns="" val="3766490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08217" y="251252"/>
            <a:ext cx="9144000" cy="673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solidFill>
                  <a:srgbClr val="7030A0"/>
                </a:solidFill>
                <a:latin typeface="Verdana" panose="020B0604030504040204" pitchFamily="34" charset="0"/>
                <a:ea typeface="Times New Roman" panose="02020603050405020304" pitchFamily="18" charset="0"/>
              </a:rPr>
              <a:t>Bài 6. TẠO BIỂU MẪU</a:t>
            </a:r>
            <a:endParaRPr lang="en-US" sz="4000" dirty="0">
              <a:solidFill>
                <a:srgbClr val="7030A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679268" y="879970"/>
            <a:ext cx="11072948" cy="584775"/>
          </a:xfrm>
          <a:prstGeom prst="rect">
            <a:avLst/>
          </a:prstGeom>
          <a:noFill/>
        </p:spPr>
        <p:txBody>
          <a:bodyPr wrap="square" rtlCol="0">
            <a:spAutoFit/>
          </a:bodyPr>
          <a:lstStyle/>
          <a:p>
            <a:r>
              <a:rPr lang="en-US" sz="3200" dirty="0" smtClean="0">
                <a:solidFill>
                  <a:srgbClr val="7030A0"/>
                </a:solidFill>
              </a:rPr>
              <a:t>2. Một </a:t>
            </a:r>
            <a:r>
              <a:rPr lang="en-US" sz="3200" dirty="0">
                <a:solidFill>
                  <a:srgbClr val="7030A0"/>
                </a:solidFill>
              </a:rPr>
              <a:t>số điều khiển hỗ trợ nhập dữ liệu thông dụng và nút lệnh</a:t>
            </a:r>
          </a:p>
        </p:txBody>
      </p:sp>
      <p:sp>
        <p:nvSpPr>
          <p:cNvPr id="11" name="Rectangle 10"/>
          <p:cNvSpPr/>
          <p:nvPr/>
        </p:nvSpPr>
        <p:spPr>
          <a:xfrm>
            <a:off x="679268" y="1343497"/>
            <a:ext cx="11355416" cy="732508"/>
          </a:xfrm>
          <a:prstGeom prst="rect">
            <a:avLst/>
          </a:prstGeom>
        </p:spPr>
        <p:txBody>
          <a:bodyPr wrap="square">
            <a:spAutoFit/>
          </a:bodyPr>
          <a:lstStyle/>
          <a:p>
            <a:pPr>
              <a:lnSpc>
                <a:spcPct val="130000"/>
              </a:lnSpc>
            </a:pPr>
            <a:r>
              <a:rPr lang="en-US" sz="3200" dirty="0" smtClean="0">
                <a:latin typeface="Times New Roman" panose="02020603050405020304" pitchFamily="18" charset="0"/>
                <a:ea typeface="Times New Roman" panose="02020603050405020304" pitchFamily="18" charset="0"/>
              </a:rPr>
              <a:t>b</a:t>
            </a:r>
            <a:r>
              <a:rPr lang="en-US" sz="3200" dirty="0">
                <a:latin typeface="Times New Roman" panose="02020603050405020304" pitchFamily="18" charset="0"/>
                <a:ea typeface="Times New Roman" panose="02020603050405020304" pitchFamily="18" charset="0"/>
              </a:rPr>
              <a:t>. Nhập dữ liệu bằng cách lựa chọn</a:t>
            </a:r>
            <a:endParaRPr lang="en-US" sz="3000" dirty="0">
              <a:latin typeface="Times New Roman" panose="02020603050405020304" pitchFamily="18" charset="0"/>
              <a:ea typeface="Times New Roman" panose="02020603050405020304" pitchFamily="18" charset="0"/>
            </a:endParaRPr>
          </a:p>
        </p:txBody>
      </p:sp>
      <p:sp>
        <p:nvSpPr>
          <p:cNvPr id="3" name="Rectangle 2"/>
          <p:cNvSpPr/>
          <p:nvPr/>
        </p:nvSpPr>
        <p:spPr>
          <a:xfrm>
            <a:off x="1141061" y="1779975"/>
            <a:ext cx="5543505" cy="732508"/>
          </a:xfrm>
          <a:prstGeom prst="rect">
            <a:avLst/>
          </a:prstGeom>
        </p:spPr>
        <p:txBody>
          <a:bodyPr wrap="none">
            <a:spAutoFit/>
          </a:bodyPr>
          <a:lstStyle/>
          <a:p>
            <a:pPr>
              <a:lnSpc>
                <a:spcPct val="130000"/>
              </a:lnSpc>
            </a:pPr>
            <a:r>
              <a:rPr lang="en-US" sz="3200" dirty="0" smtClean="0">
                <a:latin typeface="Times New Roman" panose="02020603050405020304" pitchFamily="18" charset="0"/>
                <a:ea typeface="Times New Roman" panose="02020603050405020304" pitchFamily="18" charset="0"/>
              </a:rPr>
              <a:t>- Danh sách các nút chọn (radio)</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992471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1150374" y="663677"/>
            <a:ext cx="10323871" cy="6194324"/>
          </a:xfrm>
          <a:prstGeom prst="rect">
            <a:avLst/>
          </a:prstGeom>
        </p:spPr>
      </p:pic>
      <p:sp>
        <p:nvSpPr>
          <p:cNvPr id="3" name="Rectangle 2"/>
          <p:cNvSpPr/>
          <p:nvPr/>
        </p:nvSpPr>
        <p:spPr>
          <a:xfrm>
            <a:off x="1150374" y="93403"/>
            <a:ext cx="1221809" cy="732508"/>
          </a:xfrm>
          <a:prstGeom prst="rect">
            <a:avLst/>
          </a:prstGeom>
        </p:spPr>
        <p:txBody>
          <a:bodyPr wrap="none">
            <a:spAutoFit/>
          </a:bodyPr>
          <a:lstStyle/>
          <a:p>
            <a:pPr>
              <a:lnSpc>
                <a:spcPct val="130000"/>
              </a:lnSpc>
            </a:pPr>
            <a:r>
              <a:rPr lang="en-US" sz="3200" dirty="0">
                <a:latin typeface="Times New Roman" panose="02020603050405020304" pitchFamily="18" charset="0"/>
                <a:ea typeface="Times New Roman" panose="02020603050405020304" pitchFamily="18" charset="0"/>
              </a:rPr>
              <a:t>Ví dụ:</a:t>
            </a:r>
          </a:p>
        </p:txBody>
      </p:sp>
    </p:spTree>
    <p:extLst>
      <p:ext uri="{BB962C8B-B14F-4D97-AF65-F5344CB8AC3E}">
        <p14:creationId xmlns:p14="http://schemas.microsoft.com/office/powerpoint/2010/main" xmlns="" val="3161944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08217" y="251252"/>
            <a:ext cx="9144000" cy="673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solidFill>
                  <a:srgbClr val="7030A0"/>
                </a:solidFill>
                <a:latin typeface="Verdana" panose="020B0604030504040204" pitchFamily="34" charset="0"/>
                <a:ea typeface="Times New Roman" panose="02020603050405020304" pitchFamily="18" charset="0"/>
              </a:rPr>
              <a:t>Bài 6. TẠO BIỂU MẪU</a:t>
            </a:r>
            <a:endParaRPr lang="en-US" sz="4000" dirty="0">
              <a:solidFill>
                <a:srgbClr val="7030A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679268" y="879970"/>
            <a:ext cx="11072948" cy="584775"/>
          </a:xfrm>
          <a:prstGeom prst="rect">
            <a:avLst/>
          </a:prstGeom>
          <a:noFill/>
        </p:spPr>
        <p:txBody>
          <a:bodyPr wrap="square" rtlCol="0">
            <a:spAutoFit/>
          </a:bodyPr>
          <a:lstStyle/>
          <a:p>
            <a:r>
              <a:rPr lang="en-US" sz="3200" dirty="0" smtClean="0">
                <a:solidFill>
                  <a:srgbClr val="7030A0"/>
                </a:solidFill>
              </a:rPr>
              <a:t>2. Một </a:t>
            </a:r>
            <a:r>
              <a:rPr lang="en-US" sz="3200" dirty="0">
                <a:solidFill>
                  <a:srgbClr val="7030A0"/>
                </a:solidFill>
              </a:rPr>
              <a:t>số điều khiển hỗ trợ nhập dữ liệu thông dụng và nút lệnh</a:t>
            </a:r>
          </a:p>
        </p:txBody>
      </p:sp>
      <p:sp>
        <p:nvSpPr>
          <p:cNvPr id="11" name="Rectangle 10"/>
          <p:cNvSpPr/>
          <p:nvPr/>
        </p:nvSpPr>
        <p:spPr>
          <a:xfrm>
            <a:off x="679268" y="1343497"/>
            <a:ext cx="11355416" cy="732508"/>
          </a:xfrm>
          <a:prstGeom prst="rect">
            <a:avLst/>
          </a:prstGeom>
        </p:spPr>
        <p:txBody>
          <a:bodyPr wrap="square">
            <a:spAutoFit/>
          </a:bodyPr>
          <a:lstStyle/>
          <a:p>
            <a:pPr>
              <a:lnSpc>
                <a:spcPct val="130000"/>
              </a:lnSpc>
            </a:pPr>
            <a:r>
              <a:rPr lang="en-US" sz="3200" dirty="0" smtClean="0">
                <a:latin typeface="Times New Roman" panose="02020603050405020304" pitchFamily="18" charset="0"/>
                <a:ea typeface="Times New Roman" panose="02020603050405020304" pitchFamily="18" charset="0"/>
              </a:rPr>
              <a:t>b</a:t>
            </a:r>
            <a:r>
              <a:rPr lang="en-US" sz="3200" dirty="0">
                <a:latin typeface="Times New Roman" panose="02020603050405020304" pitchFamily="18" charset="0"/>
                <a:ea typeface="Times New Roman" panose="02020603050405020304" pitchFamily="18" charset="0"/>
              </a:rPr>
              <a:t>. Nhập dữ liệu bằng cách lựa chọn</a:t>
            </a:r>
            <a:endParaRPr lang="en-US" sz="3000" dirty="0">
              <a:latin typeface="Times New Roman" panose="02020603050405020304" pitchFamily="18" charset="0"/>
              <a:ea typeface="Times New Roman" panose="02020603050405020304" pitchFamily="18" charset="0"/>
            </a:endParaRPr>
          </a:p>
        </p:txBody>
      </p:sp>
      <p:sp>
        <p:nvSpPr>
          <p:cNvPr id="3" name="Rectangle 2"/>
          <p:cNvSpPr/>
          <p:nvPr/>
        </p:nvSpPr>
        <p:spPr>
          <a:xfrm>
            <a:off x="1141061" y="1779975"/>
            <a:ext cx="5543505" cy="732508"/>
          </a:xfrm>
          <a:prstGeom prst="rect">
            <a:avLst/>
          </a:prstGeom>
        </p:spPr>
        <p:txBody>
          <a:bodyPr wrap="none">
            <a:spAutoFit/>
          </a:bodyPr>
          <a:lstStyle/>
          <a:p>
            <a:pPr>
              <a:lnSpc>
                <a:spcPct val="130000"/>
              </a:lnSpc>
            </a:pPr>
            <a:r>
              <a:rPr lang="en-US" sz="3200" dirty="0" smtClean="0">
                <a:latin typeface="Times New Roman" panose="02020603050405020304" pitchFamily="18" charset="0"/>
                <a:ea typeface="Times New Roman" panose="02020603050405020304" pitchFamily="18" charset="0"/>
              </a:rPr>
              <a:t>- Danh sách các nút chọn (radio)</a:t>
            </a:r>
            <a:endParaRPr lang="en-US" sz="3200" dirty="0">
              <a:latin typeface="Times New Roman" panose="02020603050405020304" pitchFamily="18" charset="0"/>
              <a:ea typeface="Times New Roman" panose="02020603050405020304" pitchFamily="18" charset="0"/>
            </a:endParaRPr>
          </a:p>
        </p:txBody>
      </p:sp>
      <p:sp>
        <p:nvSpPr>
          <p:cNvPr id="4" name="Rectangle 3"/>
          <p:cNvSpPr/>
          <p:nvPr/>
        </p:nvSpPr>
        <p:spPr>
          <a:xfrm>
            <a:off x="1141061" y="2391235"/>
            <a:ext cx="3900427" cy="732508"/>
          </a:xfrm>
          <a:prstGeom prst="rect">
            <a:avLst/>
          </a:prstGeom>
        </p:spPr>
        <p:txBody>
          <a:bodyPr wrap="none">
            <a:spAutoFit/>
          </a:bodyPr>
          <a:lstStyle/>
          <a:p>
            <a:pPr>
              <a:lnSpc>
                <a:spcPct val="130000"/>
              </a:lnSpc>
            </a:pPr>
            <a:r>
              <a:rPr lang="en-US" sz="3200" dirty="0">
                <a:latin typeface="Times New Roman" panose="02020603050405020304" pitchFamily="18" charset="0"/>
                <a:ea typeface="Times New Roman" panose="02020603050405020304" pitchFamily="18" charset="0"/>
              </a:rPr>
              <a:t>- Hộp kiểm(checkbox)</a:t>
            </a:r>
          </a:p>
        </p:txBody>
      </p:sp>
    </p:spTree>
    <p:extLst>
      <p:ext uri="{BB962C8B-B14F-4D97-AF65-F5344CB8AC3E}">
        <p14:creationId xmlns:p14="http://schemas.microsoft.com/office/powerpoint/2010/main" xmlns="" val="114035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771" y="522514"/>
            <a:ext cx="5669280" cy="523220"/>
          </a:xfrm>
          <a:prstGeom prst="rect">
            <a:avLst/>
          </a:prstGeom>
          <a:noFill/>
        </p:spPr>
        <p:txBody>
          <a:bodyPr wrap="square" rtlCol="0">
            <a:spAutoFit/>
          </a:bodyPr>
          <a:lstStyle/>
          <a:p>
            <a:r>
              <a:rPr lang="en-US" sz="2800" dirty="0" smtClean="0"/>
              <a:t>Em hãy quan sát các hình ảnh sau:</a:t>
            </a:r>
            <a:endParaRPr lang="en-US" sz="2800" dirty="0"/>
          </a:p>
        </p:txBody>
      </p:sp>
      <p:pic>
        <p:nvPicPr>
          <p:cNvPr id="3" name="Picture 2"/>
          <p:cNvPicPr>
            <a:picLocks noChangeAspect="1"/>
          </p:cNvPicPr>
          <p:nvPr/>
        </p:nvPicPr>
        <p:blipFill>
          <a:blip r:embed="rId2" cstate="print"/>
          <a:stretch>
            <a:fillRect/>
          </a:stretch>
        </p:blipFill>
        <p:spPr>
          <a:xfrm>
            <a:off x="1266151" y="1580892"/>
            <a:ext cx="9659698" cy="3696216"/>
          </a:xfrm>
          <a:prstGeom prst="rect">
            <a:avLst/>
          </a:prstGeom>
          <a:ln>
            <a:solidFill>
              <a:schemeClr val="tx1"/>
            </a:solidFill>
          </a:ln>
        </p:spPr>
      </p:pic>
    </p:spTree>
    <p:extLst>
      <p:ext uri="{BB962C8B-B14F-4D97-AF65-F5344CB8AC3E}">
        <p14:creationId xmlns:p14="http://schemas.microsoft.com/office/powerpoint/2010/main" xmlns="" val="3190166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0374" y="93403"/>
            <a:ext cx="1221809" cy="732508"/>
          </a:xfrm>
          <a:prstGeom prst="rect">
            <a:avLst/>
          </a:prstGeom>
        </p:spPr>
        <p:txBody>
          <a:bodyPr wrap="none">
            <a:spAutoFit/>
          </a:bodyPr>
          <a:lstStyle/>
          <a:p>
            <a:pPr>
              <a:lnSpc>
                <a:spcPct val="130000"/>
              </a:lnSpc>
            </a:pPr>
            <a:r>
              <a:rPr lang="en-US" sz="3200" dirty="0">
                <a:latin typeface="Times New Roman" panose="02020603050405020304" pitchFamily="18" charset="0"/>
                <a:ea typeface="Times New Roman" panose="02020603050405020304" pitchFamily="18" charset="0"/>
              </a:rPr>
              <a:t>Ví dụ:</a:t>
            </a:r>
          </a:p>
        </p:txBody>
      </p:sp>
      <p:pic>
        <p:nvPicPr>
          <p:cNvPr id="3" name="Picture 2"/>
          <p:cNvPicPr/>
          <p:nvPr/>
        </p:nvPicPr>
        <p:blipFill>
          <a:blip r:embed="rId2" cstate="print"/>
          <a:stretch>
            <a:fillRect/>
          </a:stretch>
        </p:blipFill>
        <p:spPr>
          <a:xfrm>
            <a:off x="1253613" y="678427"/>
            <a:ext cx="9792929" cy="6046838"/>
          </a:xfrm>
          <a:prstGeom prst="rect">
            <a:avLst/>
          </a:prstGeom>
        </p:spPr>
      </p:pic>
    </p:spTree>
    <p:extLst>
      <p:ext uri="{BB962C8B-B14F-4D97-AF65-F5344CB8AC3E}">
        <p14:creationId xmlns:p14="http://schemas.microsoft.com/office/powerpoint/2010/main" xmlns="" val="2870413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08217" y="251252"/>
            <a:ext cx="9144000" cy="673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solidFill>
                  <a:srgbClr val="7030A0"/>
                </a:solidFill>
                <a:latin typeface="Verdana" panose="020B0604030504040204" pitchFamily="34" charset="0"/>
                <a:ea typeface="Times New Roman" panose="02020603050405020304" pitchFamily="18" charset="0"/>
              </a:rPr>
              <a:t>Bài 6. TẠO BIỂU MẪU</a:t>
            </a:r>
            <a:endParaRPr lang="en-US" sz="4000" dirty="0">
              <a:solidFill>
                <a:srgbClr val="7030A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679268" y="879970"/>
            <a:ext cx="11072948" cy="584775"/>
          </a:xfrm>
          <a:prstGeom prst="rect">
            <a:avLst/>
          </a:prstGeom>
          <a:noFill/>
        </p:spPr>
        <p:txBody>
          <a:bodyPr wrap="square" rtlCol="0">
            <a:spAutoFit/>
          </a:bodyPr>
          <a:lstStyle/>
          <a:p>
            <a:r>
              <a:rPr lang="en-US" sz="3200" dirty="0" smtClean="0">
                <a:solidFill>
                  <a:srgbClr val="7030A0"/>
                </a:solidFill>
              </a:rPr>
              <a:t>2. Một </a:t>
            </a:r>
            <a:r>
              <a:rPr lang="en-US" sz="3200" dirty="0">
                <a:solidFill>
                  <a:srgbClr val="7030A0"/>
                </a:solidFill>
              </a:rPr>
              <a:t>số điều khiển hỗ trợ nhập dữ liệu thông dụng và nút lệnh</a:t>
            </a:r>
          </a:p>
        </p:txBody>
      </p:sp>
      <p:sp>
        <p:nvSpPr>
          <p:cNvPr id="11" name="Rectangle 10"/>
          <p:cNvSpPr/>
          <p:nvPr/>
        </p:nvSpPr>
        <p:spPr>
          <a:xfrm>
            <a:off x="679268" y="1343497"/>
            <a:ext cx="11355416" cy="668645"/>
          </a:xfrm>
          <a:prstGeom prst="rect">
            <a:avLst/>
          </a:prstGeom>
        </p:spPr>
        <p:txBody>
          <a:bodyPr wrap="square">
            <a:spAutoFit/>
          </a:bodyPr>
          <a:lstStyle/>
          <a:p>
            <a:pPr>
              <a:lnSpc>
                <a:spcPct val="130000"/>
              </a:lnSpc>
            </a:pPr>
            <a:r>
              <a:rPr lang="en-US" sz="3200" dirty="0" smtClean="0">
                <a:latin typeface="Times New Roman" panose="02020603050405020304" pitchFamily="18" charset="0"/>
                <a:ea typeface="Times New Roman" panose="02020603050405020304" pitchFamily="18" charset="0"/>
              </a:rPr>
              <a:t>c. Nút lệnh gửi dữ liệu</a:t>
            </a:r>
            <a:endParaRPr lang="en-US" sz="3000" dirty="0">
              <a:latin typeface="Times New Roman" panose="02020603050405020304" pitchFamily="18" charset="0"/>
              <a:ea typeface="Times New Roman" panose="02020603050405020304" pitchFamily="18" charset="0"/>
            </a:endParaRPr>
          </a:p>
        </p:txBody>
      </p:sp>
      <p:sp>
        <p:nvSpPr>
          <p:cNvPr id="3" name="Rectangle 2"/>
          <p:cNvSpPr/>
          <p:nvPr/>
        </p:nvSpPr>
        <p:spPr>
          <a:xfrm>
            <a:off x="1141061" y="1779975"/>
            <a:ext cx="7438255" cy="732508"/>
          </a:xfrm>
          <a:prstGeom prst="rect">
            <a:avLst/>
          </a:prstGeom>
        </p:spPr>
        <p:txBody>
          <a:bodyPr wrap="none">
            <a:spAutoFit/>
          </a:bodyPr>
          <a:lstStyle/>
          <a:p>
            <a:pPr>
              <a:lnSpc>
                <a:spcPct val="130000"/>
              </a:lnSpc>
            </a:pPr>
            <a:r>
              <a:rPr lang="en-US" sz="3200" dirty="0" smtClean="0">
                <a:latin typeface="Times New Roman" panose="02020603050405020304" pitchFamily="18" charset="0"/>
                <a:ea typeface="Times New Roman" panose="02020603050405020304" pitchFamily="18" charset="0"/>
              </a:rPr>
              <a:t>Nút lệnh gửi dữ liệu được khai báo như sau:</a:t>
            </a:r>
            <a:endParaRPr lang="en-US" sz="3200" dirty="0">
              <a:latin typeface="Times New Roman" panose="02020603050405020304" pitchFamily="18" charset="0"/>
              <a:ea typeface="Times New Roman" panose="02020603050405020304" pitchFamily="18" charset="0"/>
            </a:endParaRPr>
          </a:p>
        </p:txBody>
      </p:sp>
      <p:sp>
        <p:nvSpPr>
          <p:cNvPr id="4" name="Rectangle 3"/>
          <p:cNvSpPr/>
          <p:nvPr/>
        </p:nvSpPr>
        <p:spPr>
          <a:xfrm>
            <a:off x="1141061" y="2391235"/>
            <a:ext cx="10900741" cy="584775"/>
          </a:xfrm>
          <a:prstGeom prst="rect">
            <a:avLst/>
          </a:prstGeom>
        </p:spPr>
        <p:txBody>
          <a:bodyPr wrap="none">
            <a:spAutoFit/>
          </a:bodyPr>
          <a:lstStyle/>
          <a:p>
            <a:r>
              <a:rPr lang="de-DE" sz="3200" dirty="0">
                <a:solidFill>
                  <a:srgbClr val="FF0000"/>
                </a:solidFill>
                <a:latin typeface="Times New Roman" panose="02020603050405020304" pitchFamily="18" charset="0"/>
                <a:ea typeface="Times New Roman" panose="02020603050405020304" pitchFamily="18" charset="0"/>
              </a:rPr>
              <a:t>&lt;input type="submit" name "</a:t>
            </a:r>
            <a:r>
              <a:rPr lang="de-DE" sz="3200" dirty="0">
                <a:latin typeface="Times New Roman" panose="02020603050405020304" pitchFamily="18" charset="0"/>
                <a:ea typeface="Times New Roman" panose="02020603050405020304" pitchFamily="18" charset="0"/>
              </a:rPr>
              <a:t>Tên điều khiển</a:t>
            </a:r>
            <a:r>
              <a:rPr lang="de-DE" sz="3200" dirty="0">
                <a:solidFill>
                  <a:srgbClr val="FF0000"/>
                </a:solidFill>
                <a:latin typeface="Times New Roman" panose="02020603050405020304" pitchFamily="18" charset="0"/>
                <a:ea typeface="Times New Roman" panose="02020603050405020304" pitchFamily="18" charset="0"/>
              </a:rPr>
              <a:t>”</a:t>
            </a:r>
            <a:r>
              <a:rPr lang="de-DE" sz="3200" dirty="0">
                <a:latin typeface="Times New Roman" panose="02020603050405020304" pitchFamily="18" charset="0"/>
                <a:ea typeface="Times New Roman" panose="02020603050405020304" pitchFamily="18" charset="0"/>
              </a:rPr>
              <a:t> [</a:t>
            </a:r>
            <a:r>
              <a:rPr lang="de-DE" sz="3200" dirty="0">
                <a:solidFill>
                  <a:srgbClr val="FF0000"/>
                </a:solidFill>
                <a:latin typeface="Times New Roman" panose="02020603050405020304" pitchFamily="18" charset="0"/>
                <a:ea typeface="Times New Roman" panose="02020603050405020304" pitchFamily="18" charset="0"/>
              </a:rPr>
              <a:t>value= "</a:t>
            </a:r>
            <a:r>
              <a:rPr lang="de-DE" sz="3200" dirty="0">
                <a:latin typeface="Times New Roman" panose="02020603050405020304" pitchFamily="18" charset="0"/>
                <a:ea typeface="Times New Roman" panose="02020603050405020304" pitchFamily="18" charset="0"/>
              </a:rPr>
              <a:t>Giá trị</a:t>
            </a:r>
            <a:r>
              <a:rPr lang="de-DE" sz="3200" dirty="0">
                <a:solidFill>
                  <a:srgbClr val="FF0000"/>
                </a:solidFill>
                <a:latin typeface="Times New Roman" panose="02020603050405020304" pitchFamily="18" charset="0"/>
                <a:ea typeface="Times New Roman" panose="02020603050405020304" pitchFamily="18" charset="0"/>
              </a:rPr>
              <a:t>“</a:t>
            </a:r>
            <a:r>
              <a:rPr lang="de-DE" sz="3200" dirty="0">
                <a:latin typeface="Times New Roman" panose="02020603050405020304" pitchFamily="18" charset="0"/>
                <a:ea typeface="Times New Roman" panose="02020603050405020304" pitchFamily="18" charset="0"/>
              </a:rPr>
              <a:t>]</a:t>
            </a:r>
            <a:r>
              <a:rPr lang="de-DE" sz="3200" dirty="0">
                <a:solidFill>
                  <a:srgbClr val="FF0000"/>
                </a:solidFill>
                <a:latin typeface="Times New Roman" panose="02020603050405020304" pitchFamily="18" charset="0"/>
                <a:ea typeface="Times New Roman" panose="02020603050405020304" pitchFamily="18" charset="0"/>
              </a:rPr>
              <a:t>&gt;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417986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663676" y="678426"/>
            <a:ext cx="11076040" cy="6017341"/>
          </a:xfrm>
          <a:prstGeom prst="rect">
            <a:avLst/>
          </a:prstGeom>
        </p:spPr>
      </p:pic>
      <p:sp>
        <p:nvSpPr>
          <p:cNvPr id="3" name="Rectangle 2"/>
          <p:cNvSpPr/>
          <p:nvPr/>
        </p:nvSpPr>
        <p:spPr>
          <a:xfrm>
            <a:off x="663676" y="222119"/>
            <a:ext cx="1221809" cy="732508"/>
          </a:xfrm>
          <a:prstGeom prst="rect">
            <a:avLst/>
          </a:prstGeom>
        </p:spPr>
        <p:txBody>
          <a:bodyPr wrap="none">
            <a:spAutoFit/>
          </a:bodyPr>
          <a:lstStyle/>
          <a:p>
            <a:pPr>
              <a:lnSpc>
                <a:spcPct val="130000"/>
              </a:lnSpc>
            </a:pPr>
            <a:r>
              <a:rPr lang="en-US" sz="3200" dirty="0">
                <a:latin typeface="Times New Roman" panose="02020603050405020304" pitchFamily="18" charset="0"/>
                <a:ea typeface="Times New Roman" panose="02020603050405020304" pitchFamily="18" charset="0"/>
              </a:rPr>
              <a:t>Ví dụ:</a:t>
            </a:r>
          </a:p>
        </p:txBody>
      </p:sp>
    </p:spTree>
    <p:extLst>
      <p:ext uri="{BB962C8B-B14F-4D97-AF65-F5344CB8AC3E}">
        <p14:creationId xmlns:p14="http://schemas.microsoft.com/office/powerpoint/2010/main" xmlns="" val="2979800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08217" y="251252"/>
            <a:ext cx="9144000" cy="673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solidFill>
                  <a:srgbClr val="7030A0"/>
                </a:solidFill>
                <a:latin typeface="Verdana" panose="020B0604030504040204" pitchFamily="34" charset="0"/>
                <a:ea typeface="Times New Roman" panose="02020603050405020304" pitchFamily="18" charset="0"/>
              </a:rPr>
              <a:t>Bài 6. TẠO BIỂU MẪU</a:t>
            </a:r>
            <a:endParaRPr lang="en-US" sz="4000" dirty="0">
              <a:solidFill>
                <a:srgbClr val="7030A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679268" y="879970"/>
            <a:ext cx="11072948" cy="584775"/>
          </a:xfrm>
          <a:prstGeom prst="rect">
            <a:avLst/>
          </a:prstGeom>
          <a:noFill/>
        </p:spPr>
        <p:txBody>
          <a:bodyPr wrap="square" rtlCol="0">
            <a:spAutoFit/>
          </a:bodyPr>
          <a:lstStyle/>
          <a:p>
            <a:r>
              <a:rPr lang="vi-VN" sz="3200" dirty="0" smtClean="0">
                <a:solidFill>
                  <a:srgbClr val="7030A0"/>
                </a:solidFill>
              </a:rPr>
              <a:t>3</a:t>
            </a:r>
            <a:r>
              <a:rPr lang="en-US" sz="3200" dirty="0" smtClean="0">
                <a:solidFill>
                  <a:srgbClr val="7030A0"/>
                </a:solidFill>
              </a:rPr>
              <a:t>.</a:t>
            </a:r>
            <a:r>
              <a:rPr lang="vi-VN" sz="3200" dirty="0" smtClean="0">
                <a:solidFill>
                  <a:srgbClr val="7030A0"/>
                </a:solidFill>
              </a:rPr>
              <a:t> </a:t>
            </a:r>
            <a:r>
              <a:rPr lang="vi-VN" sz="3200" dirty="0">
                <a:solidFill>
                  <a:srgbClr val="7030A0"/>
                </a:solidFill>
              </a:rPr>
              <a:t>Một số lưu ý trong thiết kế biểu mẫu</a:t>
            </a:r>
            <a:endParaRPr lang="en-US" sz="3200" dirty="0">
              <a:solidFill>
                <a:srgbClr val="7030A0"/>
              </a:solidFill>
            </a:endParaRPr>
          </a:p>
        </p:txBody>
      </p:sp>
      <p:sp>
        <p:nvSpPr>
          <p:cNvPr id="11" name="Rectangle 10"/>
          <p:cNvSpPr/>
          <p:nvPr/>
        </p:nvSpPr>
        <p:spPr>
          <a:xfrm>
            <a:off x="1119052" y="1464745"/>
            <a:ext cx="10856638" cy="5016758"/>
          </a:xfrm>
          <a:prstGeom prst="rect">
            <a:avLst/>
          </a:prstGeom>
        </p:spPr>
        <p:txBody>
          <a:bodyPr wrap="square">
            <a:spAutoFit/>
          </a:bodyPr>
          <a:lstStyle/>
          <a:p>
            <a:pPr algn="just"/>
            <a:r>
              <a:rPr lang="en-US" sz="3200" dirty="0">
                <a:latin typeface="Times New Roman" panose="02020603050405020304" pitchFamily="18" charset="0"/>
                <a:ea typeface="Times New Roman" panose="02020603050405020304" pitchFamily="18" charset="0"/>
              </a:rPr>
              <a:t>Khi khai báo các điều khiển trên biểu mẫu, cân lưu ý:</a:t>
            </a:r>
            <a:endParaRPr lang="en-US" sz="2800" dirty="0">
              <a:latin typeface="Times New Roman" panose="02020603050405020304" pitchFamily="18" charset="0"/>
              <a:ea typeface="Times New Roman" panose="02020603050405020304" pitchFamily="18" charset="0"/>
            </a:endParaRPr>
          </a:p>
          <a:p>
            <a:pPr algn="just"/>
            <a:r>
              <a:rPr lang="en-US" sz="3200" dirty="0">
                <a:latin typeface="Times New Roman" panose="02020603050405020304" pitchFamily="18" charset="0"/>
                <a:ea typeface="Times New Roman" panose="02020603050405020304" pitchFamily="18" charset="0"/>
              </a:rPr>
              <a:t>- Chọn điều khiển nhập dữ liệu phù hợp với loại thông tin cần thu thập. Ví dụ, để người dùng chọn được nhiều mục thì nên sử dụng checkbox.</a:t>
            </a:r>
            <a:endParaRPr lang="en-US" sz="2800" dirty="0">
              <a:latin typeface="Times New Roman" panose="02020603050405020304" pitchFamily="18" charset="0"/>
              <a:ea typeface="Times New Roman" panose="02020603050405020304" pitchFamily="18" charset="0"/>
            </a:endParaRPr>
          </a:p>
          <a:p>
            <a:pPr algn="just"/>
            <a:r>
              <a:rPr lang="en-US" sz="3200" dirty="0">
                <a:latin typeface="Times New Roman" panose="02020603050405020304" pitchFamily="18" charset="0"/>
                <a:ea typeface="Times New Roman" panose="02020603050405020304" pitchFamily="18" charset="0"/>
              </a:rPr>
              <a:t>- Thứ tự các điều khiển nên sắp xếp từ trái sang phải, từ trên xuống dưới, gộp nhóm phù hợp với thứ tự dữ liệu người dùng cần nhập. Ví dụ, nên đặt các nút lệnh ở cuối biểu mẫu vì thao tác gửi dữ liệu thưởng được thực hiện sau khi nhập xong dữ liệu. </a:t>
            </a:r>
            <a:endParaRPr lang="en-US" sz="2800" dirty="0">
              <a:latin typeface="Times New Roman" panose="02020603050405020304" pitchFamily="18" charset="0"/>
              <a:ea typeface="Times New Roman" panose="02020603050405020304" pitchFamily="18" charset="0"/>
            </a:endParaRPr>
          </a:p>
          <a:p>
            <a:r>
              <a:rPr lang="en-US" sz="3200" dirty="0">
                <a:latin typeface="Times New Roman" panose="02020603050405020304" pitchFamily="18" charset="0"/>
                <a:ea typeface="Times New Roman" panose="02020603050405020304" pitchFamily="18" charset="0"/>
              </a:rPr>
              <a:t>- Nếu biểu mẫu có nhiều nút lệnh, nên sắp xếp nút lệnh theo hàng ngang, ưu tiên nút lệnh có tần suất sử dụng nhiều ở bên trái.</a:t>
            </a:r>
            <a:endParaRPr lang="en-US" sz="3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606644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08217" y="251252"/>
            <a:ext cx="9144000" cy="673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solidFill>
                  <a:srgbClr val="7030A0"/>
                </a:solidFill>
                <a:latin typeface="Verdana" panose="020B0604030504040204" pitchFamily="34" charset="0"/>
                <a:ea typeface="Times New Roman" panose="02020603050405020304" pitchFamily="18" charset="0"/>
              </a:rPr>
              <a:t>Bài 6. TẠO BIỂU MẪU</a:t>
            </a:r>
            <a:endParaRPr lang="en-US" sz="4000" dirty="0">
              <a:solidFill>
                <a:srgbClr val="7030A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679268" y="879970"/>
            <a:ext cx="11072948" cy="584775"/>
          </a:xfrm>
          <a:prstGeom prst="rect">
            <a:avLst/>
          </a:prstGeom>
          <a:noFill/>
        </p:spPr>
        <p:txBody>
          <a:bodyPr wrap="square" rtlCol="0">
            <a:spAutoFit/>
          </a:bodyPr>
          <a:lstStyle/>
          <a:p>
            <a:r>
              <a:rPr lang="en-US" sz="3200" dirty="0" smtClean="0">
                <a:solidFill>
                  <a:srgbClr val="7030A0"/>
                </a:solidFill>
              </a:rPr>
              <a:t>4.</a:t>
            </a:r>
            <a:r>
              <a:rPr lang="vi-VN" sz="3200" dirty="0" smtClean="0">
                <a:solidFill>
                  <a:srgbClr val="7030A0"/>
                </a:solidFill>
              </a:rPr>
              <a:t> </a:t>
            </a:r>
            <a:r>
              <a:rPr lang="en-US" sz="3200" dirty="0" smtClean="0">
                <a:solidFill>
                  <a:srgbClr val="7030A0"/>
                </a:solidFill>
              </a:rPr>
              <a:t>Luyện tập</a:t>
            </a:r>
            <a:endParaRPr lang="en-US" sz="2800" dirty="0">
              <a:latin typeface="Times New Roman" panose="02020603050405020304" pitchFamily="18" charset="0"/>
              <a:ea typeface="Times New Roman" panose="02020603050405020304" pitchFamily="18" charset="0"/>
            </a:endParaRPr>
          </a:p>
        </p:txBody>
      </p:sp>
      <p:pic>
        <p:nvPicPr>
          <p:cNvPr id="5" name="Picture 4"/>
          <p:cNvPicPr/>
          <p:nvPr/>
        </p:nvPicPr>
        <p:blipFill>
          <a:blip r:embed="rId2" cstate="print"/>
          <a:stretch>
            <a:fillRect/>
          </a:stretch>
        </p:blipFill>
        <p:spPr>
          <a:xfrm>
            <a:off x="5309419" y="925046"/>
            <a:ext cx="6666271" cy="5800219"/>
          </a:xfrm>
          <a:prstGeom prst="rect">
            <a:avLst/>
          </a:prstGeom>
        </p:spPr>
      </p:pic>
      <p:sp>
        <p:nvSpPr>
          <p:cNvPr id="4" name="Rectangle 3"/>
          <p:cNvSpPr/>
          <p:nvPr/>
        </p:nvSpPr>
        <p:spPr>
          <a:xfrm>
            <a:off x="1084217" y="1573557"/>
            <a:ext cx="4107215" cy="2062103"/>
          </a:xfrm>
          <a:prstGeom prst="rect">
            <a:avLst/>
          </a:prstGeom>
        </p:spPr>
        <p:txBody>
          <a:bodyPr wrap="square">
            <a:spAutoFit/>
          </a:bodyPr>
          <a:lstStyle/>
          <a:p>
            <a:pPr algn="just"/>
            <a:r>
              <a:rPr lang="en-US" sz="3200" dirty="0">
                <a:solidFill>
                  <a:srgbClr val="000000"/>
                </a:solidFill>
                <a:latin typeface="Times New Roman" panose="02020603050405020304" pitchFamily="18" charset="0"/>
                <a:ea typeface="Times New Roman" panose="02020603050405020304" pitchFamily="18" charset="0"/>
              </a:rPr>
              <a:t>Em hãy soạn văn bản HTML để tạo biểu mẫu với các điều khiển </a:t>
            </a:r>
            <a:r>
              <a:rPr lang="en-US" sz="3200" dirty="0" smtClean="0">
                <a:solidFill>
                  <a:srgbClr val="000000"/>
                </a:solidFill>
                <a:latin typeface="Times New Roman" panose="02020603050405020304" pitchFamily="18" charset="0"/>
                <a:ea typeface="Times New Roman" panose="02020603050405020304" pitchFamily="18" charset="0"/>
              </a:rPr>
              <a:t>nhập dữ liệu </a:t>
            </a:r>
            <a:r>
              <a:rPr lang="en-US" sz="3200" dirty="0">
                <a:solidFill>
                  <a:srgbClr val="000000"/>
                </a:solidFill>
                <a:latin typeface="Times New Roman" panose="02020603050405020304" pitchFamily="18" charset="0"/>
                <a:ea typeface="Times New Roman" panose="02020603050405020304" pitchFamily="18" charset="0"/>
              </a:rPr>
              <a:t>như ở Hình 6.</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473133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324465" y="103239"/>
            <a:ext cx="11695469" cy="6636773"/>
          </a:xfrm>
          <a:prstGeom prst="rect">
            <a:avLst/>
          </a:prstGeom>
        </p:spPr>
      </p:pic>
    </p:spTree>
    <p:extLst>
      <p:ext uri="{BB962C8B-B14F-4D97-AF65-F5344CB8AC3E}">
        <p14:creationId xmlns:p14="http://schemas.microsoft.com/office/powerpoint/2010/main" xmlns="" val="4240381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08217" y="251252"/>
            <a:ext cx="9144000" cy="673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solidFill>
                  <a:srgbClr val="7030A0"/>
                </a:solidFill>
                <a:latin typeface="Verdana" panose="020B0604030504040204" pitchFamily="34" charset="0"/>
                <a:ea typeface="Times New Roman" panose="02020603050405020304" pitchFamily="18" charset="0"/>
              </a:rPr>
              <a:t>Bài 6. TẠO BIỂU MẪU</a:t>
            </a:r>
            <a:endParaRPr lang="en-US" sz="4000" dirty="0">
              <a:solidFill>
                <a:srgbClr val="7030A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679268" y="879970"/>
            <a:ext cx="11072948" cy="584775"/>
          </a:xfrm>
          <a:prstGeom prst="rect">
            <a:avLst/>
          </a:prstGeom>
          <a:noFill/>
        </p:spPr>
        <p:txBody>
          <a:bodyPr wrap="square" rtlCol="0">
            <a:spAutoFit/>
          </a:bodyPr>
          <a:lstStyle/>
          <a:p>
            <a:r>
              <a:rPr lang="en-US" sz="3200" dirty="0">
                <a:solidFill>
                  <a:srgbClr val="7030A0"/>
                </a:solidFill>
              </a:rPr>
              <a:t>5</a:t>
            </a:r>
            <a:r>
              <a:rPr lang="en-US" sz="3200" dirty="0" smtClean="0">
                <a:solidFill>
                  <a:srgbClr val="7030A0"/>
                </a:solidFill>
              </a:rPr>
              <a:t>.</a:t>
            </a:r>
            <a:r>
              <a:rPr lang="vi-VN" sz="3200" dirty="0" smtClean="0">
                <a:solidFill>
                  <a:srgbClr val="7030A0"/>
                </a:solidFill>
              </a:rPr>
              <a:t> </a:t>
            </a:r>
            <a:r>
              <a:rPr lang="en-US" sz="3200" dirty="0" smtClean="0">
                <a:solidFill>
                  <a:srgbClr val="7030A0"/>
                </a:solidFill>
              </a:rPr>
              <a:t>Vận dụng</a:t>
            </a:r>
            <a:endParaRPr lang="en-US" sz="2800" dirty="0">
              <a:latin typeface="Times New Roman" panose="02020603050405020304" pitchFamily="18" charset="0"/>
              <a:ea typeface="Times New Roman" panose="02020603050405020304" pitchFamily="18" charset="0"/>
            </a:endParaRPr>
          </a:p>
        </p:txBody>
      </p:sp>
      <p:sp>
        <p:nvSpPr>
          <p:cNvPr id="4" name="Rectangle 3"/>
          <p:cNvSpPr/>
          <p:nvPr/>
        </p:nvSpPr>
        <p:spPr>
          <a:xfrm>
            <a:off x="1154165" y="1396186"/>
            <a:ext cx="10817731" cy="1569660"/>
          </a:xfrm>
          <a:prstGeom prst="rect">
            <a:avLst/>
          </a:prstGeom>
        </p:spPr>
        <p:txBody>
          <a:bodyPr wrap="square">
            <a:spAutoFit/>
          </a:bodyPr>
          <a:lstStyle/>
          <a:p>
            <a:pPr algn="just"/>
            <a:r>
              <a:rPr lang="en-US" sz="3200" dirty="0"/>
              <a:t>Em hãy hiệu chỉnh văn bản HTML trong bài Luyện tập để chỉ cho phép chọn một môn thể thao trong danh sách các môn thể thao được gợi ý.</a:t>
            </a:r>
          </a:p>
        </p:txBody>
      </p:sp>
      <p:pic>
        <p:nvPicPr>
          <p:cNvPr id="6" name="Picture 5"/>
          <p:cNvPicPr/>
          <p:nvPr/>
        </p:nvPicPr>
        <p:blipFill rotWithShape="1">
          <a:blip r:embed="rId2" cstate="print"/>
          <a:srcRect t="63444" r="170" b="21405"/>
          <a:stretch/>
        </p:blipFill>
        <p:spPr bwMode="auto">
          <a:xfrm>
            <a:off x="1224115" y="2965846"/>
            <a:ext cx="10677833" cy="1694644"/>
          </a:xfrm>
          <a:prstGeom prst="rect">
            <a:avLst/>
          </a:prstGeom>
          <a:ln>
            <a:noFill/>
          </a:ln>
          <a:extLst>
            <a:ext uri="{53640926-AAD7-44D8-BBD7-CCE9431645EC}">
              <a14:shadowObscured xmlns:a14="http://schemas.microsoft.com/office/drawing/2010/main" xmlns=""/>
            </a:ext>
          </a:extLst>
        </p:spPr>
      </p:pic>
      <p:pic>
        <p:nvPicPr>
          <p:cNvPr id="7" name="Picture 6"/>
          <p:cNvPicPr/>
          <p:nvPr/>
        </p:nvPicPr>
        <p:blipFill>
          <a:blip r:embed="rId3" cstate="print"/>
          <a:stretch>
            <a:fillRect/>
          </a:stretch>
        </p:blipFill>
        <p:spPr>
          <a:xfrm>
            <a:off x="1224115" y="4852610"/>
            <a:ext cx="10677833" cy="1784164"/>
          </a:xfrm>
          <a:prstGeom prst="rect">
            <a:avLst/>
          </a:prstGeom>
        </p:spPr>
      </p:pic>
    </p:spTree>
    <p:extLst>
      <p:ext uri="{BB962C8B-B14F-4D97-AF65-F5344CB8AC3E}">
        <p14:creationId xmlns:p14="http://schemas.microsoft.com/office/powerpoint/2010/main" xmlns="" val="198863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75704" y="1485629"/>
            <a:ext cx="9440592" cy="3886742"/>
          </a:xfrm>
          <a:prstGeom prst="rect">
            <a:avLst/>
          </a:prstGeom>
        </p:spPr>
      </p:pic>
    </p:spTree>
    <p:extLst>
      <p:ext uri="{BB962C8B-B14F-4D97-AF65-F5344CB8AC3E}">
        <p14:creationId xmlns:p14="http://schemas.microsoft.com/office/powerpoint/2010/main" xmlns="" val="3677439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080387" y="1261760"/>
            <a:ext cx="10031225" cy="4334480"/>
          </a:xfrm>
          <a:prstGeom prst="rect">
            <a:avLst/>
          </a:prstGeom>
        </p:spPr>
      </p:pic>
    </p:spTree>
    <p:extLst>
      <p:ext uri="{BB962C8B-B14F-4D97-AF65-F5344CB8AC3E}">
        <p14:creationId xmlns:p14="http://schemas.microsoft.com/office/powerpoint/2010/main" xmlns="" val="981503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129245" y="401089"/>
            <a:ext cx="7514987" cy="6078087"/>
          </a:xfrm>
          <a:prstGeom prst="rect">
            <a:avLst/>
          </a:prstGeom>
          <a:ln>
            <a:solidFill>
              <a:schemeClr val="tx1"/>
            </a:solidFill>
          </a:ln>
        </p:spPr>
      </p:pic>
    </p:spTree>
    <p:extLst>
      <p:ext uri="{BB962C8B-B14F-4D97-AF65-F5344CB8AC3E}">
        <p14:creationId xmlns:p14="http://schemas.microsoft.com/office/powerpoint/2010/main" xmlns="" val="2140862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9785" y="144646"/>
            <a:ext cx="5414486" cy="707886"/>
          </a:xfrm>
          <a:prstGeom prst="rect">
            <a:avLst/>
          </a:prstGeom>
        </p:spPr>
        <p:txBody>
          <a:bodyPr wrap="square">
            <a:spAutoFit/>
          </a:bodyPr>
          <a:lstStyle/>
          <a:p>
            <a:pPr indent="457200" algn="ctr"/>
            <a:r>
              <a:rPr lang="en-US" sz="4000" b="1" dirty="0">
                <a:solidFill>
                  <a:srgbClr val="7030A0"/>
                </a:solidFill>
                <a:latin typeface="Times New Roman" panose="02020603050405020304" pitchFamily="18" charset="0"/>
                <a:ea typeface="Times New Roman" panose="02020603050405020304" pitchFamily="18" charset="0"/>
              </a:rPr>
              <a:t>Phiếu học tập số 1:</a:t>
            </a:r>
            <a:endParaRPr lang="en-US" sz="4000" dirty="0">
              <a:solidFill>
                <a:srgbClr val="7030A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1454993" y="1257862"/>
            <a:ext cx="9661498" cy="3131258"/>
          </a:xfrm>
          <a:prstGeom prst="rect">
            <a:avLst/>
          </a:prstGeom>
        </p:spPr>
        <p:txBody>
          <a:bodyPr wrap="square">
            <a:spAutoFit/>
          </a:bodyPr>
          <a:lstStyle/>
          <a:p>
            <a:pPr algn="just">
              <a:lnSpc>
                <a:spcPct val="130000"/>
              </a:lnSpc>
            </a:pPr>
            <a:r>
              <a:rPr lang="en-US" sz="3200" b="1" dirty="0" smtClean="0">
                <a:effectLst/>
                <a:latin typeface="Times New Roman" panose="02020603050405020304" pitchFamily="18" charset="0"/>
                <a:ea typeface="Times New Roman" panose="02020603050405020304" pitchFamily="18" charset="0"/>
              </a:rPr>
              <a:t>Câu 1:  </a:t>
            </a:r>
            <a:endParaRPr lang="en-US" sz="3200" dirty="0" smtClean="0">
              <a:effectLst/>
              <a:latin typeface="Times New Roman" panose="02020603050405020304" pitchFamily="18" charset="0"/>
              <a:ea typeface="Times New Roman" panose="02020603050405020304" pitchFamily="18" charset="0"/>
            </a:endParaRPr>
          </a:p>
          <a:p>
            <a:pPr algn="just">
              <a:lnSpc>
                <a:spcPct val="130000"/>
              </a:lnSpc>
            </a:pPr>
            <a:r>
              <a:rPr lang="en-US" sz="3200" dirty="0">
                <a:latin typeface="Times New Roman" panose="02020603050405020304" pitchFamily="18" charset="0"/>
                <a:ea typeface="Times New Roman" panose="02020603050405020304" pitchFamily="18" charset="0"/>
              </a:rPr>
              <a:t>Những hình ảnh trên các em thường thấy ở đâu? Trong các trường hợp cụ thể nào?</a:t>
            </a:r>
            <a:endParaRPr lang="en-US" sz="3200" dirty="0" smtClean="0">
              <a:effectLst/>
              <a:latin typeface="Times New Roman" panose="02020603050405020304" pitchFamily="18" charset="0"/>
              <a:ea typeface="Times New Roman" panose="02020603050405020304" pitchFamily="18" charset="0"/>
            </a:endParaRPr>
          </a:p>
          <a:p>
            <a:pPr algn="just">
              <a:lnSpc>
                <a:spcPct val="130000"/>
              </a:lnSpc>
            </a:pPr>
            <a:r>
              <a:rPr lang="en-US" sz="3200" b="1" dirty="0" smtClean="0">
                <a:effectLst/>
                <a:latin typeface="Times New Roman" panose="02020603050405020304" pitchFamily="18" charset="0"/>
                <a:ea typeface="Times New Roman" panose="02020603050405020304" pitchFamily="18" charset="0"/>
              </a:rPr>
              <a:t>Câu 2:</a:t>
            </a:r>
            <a:endParaRPr lang="en-US" sz="3200" dirty="0" smtClean="0">
              <a:effectLst/>
              <a:latin typeface="Times New Roman" panose="02020603050405020304" pitchFamily="18" charset="0"/>
              <a:ea typeface="Times New Roman" panose="02020603050405020304" pitchFamily="18" charset="0"/>
            </a:endParaRPr>
          </a:p>
          <a:p>
            <a:pPr algn="just"/>
            <a:r>
              <a:rPr lang="en-US" sz="3200" dirty="0">
                <a:latin typeface="Times New Roman" panose="02020603050405020304" pitchFamily="18" charset="0"/>
                <a:ea typeface="Times New Roman" panose="02020603050405020304" pitchFamily="18" charset="0"/>
              </a:rPr>
              <a:t>Những hình ảnh đó gọi chung là gì?</a:t>
            </a:r>
            <a:endParaRPr lang="en-US" sz="3200" dirty="0"/>
          </a:p>
        </p:txBody>
      </p:sp>
    </p:spTree>
    <p:extLst>
      <p:ext uri="{BB962C8B-B14F-4D97-AF65-F5344CB8AC3E}">
        <p14:creationId xmlns:p14="http://schemas.microsoft.com/office/powerpoint/2010/main" xmlns="" val="1270205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9785" y="100404"/>
            <a:ext cx="5414486" cy="707886"/>
          </a:xfrm>
          <a:prstGeom prst="rect">
            <a:avLst/>
          </a:prstGeom>
        </p:spPr>
        <p:txBody>
          <a:bodyPr wrap="square">
            <a:spAutoFit/>
          </a:bodyPr>
          <a:lstStyle/>
          <a:p>
            <a:pPr indent="457200" algn="ctr"/>
            <a:r>
              <a:rPr lang="en-US" sz="4000" b="1" dirty="0">
                <a:solidFill>
                  <a:srgbClr val="7030A0"/>
                </a:solidFill>
                <a:latin typeface="Times New Roman" panose="02020603050405020304" pitchFamily="18" charset="0"/>
                <a:ea typeface="Times New Roman" panose="02020603050405020304" pitchFamily="18" charset="0"/>
              </a:rPr>
              <a:t>Phiếu học tập số 1:</a:t>
            </a:r>
            <a:endParaRPr lang="en-US" sz="4000" dirty="0">
              <a:solidFill>
                <a:srgbClr val="7030A0"/>
              </a:solidFill>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568759210"/>
              </p:ext>
            </p:extLst>
          </p:nvPr>
        </p:nvGraphicFramePr>
        <p:xfrm>
          <a:off x="723092" y="876903"/>
          <a:ext cx="11116491" cy="5618281"/>
        </p:xfrm>
        <a:graphic>
          <a:graphicData uri="http://schemas.openxmlformats.org/drawingml/2006/table">
            <a:tbl>
              <a:tblPr firstRow="1" firstCol="1" bandRow="1">
                <a:tableStyleId>{5C22544A-7EE6-4342-B048-85BDC9FD1C3A}</a:tableStyleId>
              </a:tblPr>
              <a:tblGrid>
                <a:gridCol w="4040955">
                  <a:extLst>
                    <a:ext uri="{9D8B030D-6E8A-4147-A177-3AD203B41FA5}">
                      <a16:colId xmlns:a16="http://schemas.microsoft.com/office/drawing/2014/main" xmlns="" val="1421965640"/>
                    </a:ext>
                  </a:extLst>
                </a:gridCol>
                <a:gridCol w="7075536">
                  <a:extLst>
                    <a:ext uri="{9D8B030D-6E8A-4147-A177-3AD203B41FA5}">
                      <a16:colId xmlns:a16="http://schemas.microsoft.com/office/drawing/2014/main" xmlns="" val="3880887238"/>
                    </a:ext>
                  </a:extLst>
                </a:gridCol>
              </a:tblGrid>
              <a:tr h="502049">
                <a:tc>
                  <a:txBody>
                    <a:bodyPr/>
                    <a:lstStyle/>
                    <a:p>
                      <a:pPr marL="0" marR="0" algn="ctr">
                        <a:lnSpc>
                          <a:spcPct val="107000"/>
                        </a:lnSpc>
                        <a:spcBef>
                          <a:spcPts val="0"/>
                        </a:spcBef>
                        <a:spcAft>
                          <a:spcPts val="0"/>
                        </a:spcAft>
                      </a:pPr>
                      <a:r>
                        <a:rPr lang="en-US" sz="3200">
                          <a:effectLst/>
                        </a:rPr>
                        <a:t>Câu hỏi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Trả lời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57409904"/>
                  </a:ext>
                </a:extLst>
              </a:tr>
              <a:tr h="5096438">
                <a:tc>
                  <a:txBody>
                    <a:bodyPr/>
                    <a:lstStyle/>
                    <a:p>
                      <a:pPr marL="0" marR="0">
                        <a:lnSpc>
                          <a:spcPct val="130000"/>
                        </a:lnSpc>
                        <a:spcBef>
                          <a:spcPts val="0"/>
                        </a:spcBef>
                        <a:spcAft>
                          <a:spcPts val="0"/>
                        </a:spcAft>
                      </a:pPr>
                      <a:r>
                        <a:rPr lang="en-US" sz="3200" dirty="0">
                          <a:effectLst/>
                        </a:rPr>
                        <a:t>Câu 1:  </a:t>
                      </a:r>
                    </a:p>
                    <a:p>
                      <a:pPr marL="0" marR="0" algn="just">
                        <a:lnSpc>
                          <a:spcPct val="130000"/>
                        </a:lnSpc>
                        <a:spcBef>
                          <a:spcPts val="0"/>
                        </a:spcBef>
                        <a:spcAft>
                          <a:spcPts val="0"/>
                        </a:spcAft>
                      </a:pPr>
                      <a:r>
                        <a:rPr lang="en-US" sz="3200" dirty="0">
                          <a:effectLst/>
                        </a:rPr>
                        <a:t>Những hình ảnh trên các em thường thấy ở đâu? Trong các trường hợp cụ thể nào?</a:t>
                      </a:r>
                    </a:p>
                    <a:p>
                      <a:pPr marL="0" marR="0">
                        <a:lnSpc>
                          <a:spcPct val="130000"/>
                        </a:lnSpc>
                        <a:spcBef>
                          <a:spcPts val="0"/>
                        </a:spcBef>
                        <a:spcAft>
                          <a:spcPts val="0"/>
                        </a:spcAft>
                      </a:pPr>
                      <a:r>
                        <a:rPr lang="en-US" sz="3200" dirty="0">
                          <a:effectLst/>
                        </a:rPr>
                        <a:t>Câu 2:</a:t>
                      </a:r>
                    </a:p>
                    <a:p>
                      <a:pPr marL="0" marR="0" algn="just">
                        <a:lnSpc>
                          <a:spcPct val="130000"/>
                        </a:lnSpc>
                        <a:spcBef>
                          <a:spcPts val="0"/>
                        </a:spcBef>
                        <a:spcAft>
                          <a:spcPts val="0"/>
                        </a:spcAft>
                      </a:pPr>
                      <a:r>
                        <a:rPr lang="en-US" sz="3200" dirty="0">
                          <a:effectLst/>
                        </a:rPr>
                        <a:t>Những hình ảnh đó gọi chung là gì?</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a:effectLst/>
                        </a:rPr>
                        <a:t>Câu 1:</a:t>
                      </a:r>
                    </a:p>
                    <a:p>
                      <a:pPr marL="0" marR="0" algn="just">
                        <a:lnSpc>
                          <a:spcPct val="107000"/>
                        </a:lnSpc>
                        <a:spcBef>
                          <a:spcPts val="0"/>
                        </a:spcBef>
                        <a:spcAft>
                          <a:spcPts val="0"/>
                        </a:spcAft>
                      </a:pPr>
                      <a:r>
                        <a:rPr lang="en-US" sz="3200" dirty="0">
                          <a:effectLst/>
                        </a:rPr>
                        <a:t>Những hình ảnh trên em thường thấy trên trang web email, facebook,  trong trường hợp : đăng nhập email, đăng nhập facebook, điền thông tin cá nhân để đăng kí email, đổi mật khẩu email.</a:t>
                      </a:r>
                    </a:p>
                    <a:p>
                      <a:pPr marL="0" marR="0">
                        <a:lnSpc>
                          <a:spcPct val="107000"/>
                        </a:lnSpc>
                        <a:spcBef>
                          <a:spcPts val="0"/>
                        </a:spcBef>
                        <a:spcAft>
                          <a:spcPts val="0"/>
                        </a:spcAft>
                      </a:pPr>
                      <a:r>
                        <a:rPr lang="en-US" sz="3200" dirty="0">
                          <a:effectLst/>
                        </a:rPr>
                        <a:t>Câu 2:</a:t>
                      </a:r>
                    </a:p>
                    <a:p>
                      <a:pPr marL="0" marR="0" algn="just">
                        <a:lnSpc>
                          <a:spcPct val="107000"/>
                        </a:lnSpc>
                        <a:spcBef>
                          <a:spcPts val="0"/>
                        </a:spcBef>
                        <a:spcAft>
                          <a:spcPts val="0"/>
                        </a:spcAft>
                      </a:pPr>
                      <a:r>
                        <a:rPr lang="en-US" sz="3200" dirty="0">
                          <a:effectLst/>
                        </a:rPr>
                        <a:t>Những hình ảnh đó gọi chung là biểu </a:t>
                      </a:r>
                      <a:r>
                        <a:rPr lang="en-US" sz="3200" dirty="0" smtClean="0">
                          <a:effectLst/>
                        </a:rPr>
                        <a:t>mẫu trên</a:t>
                      </a:r>
                      <a:r>
                        <a:rPr lang="en-US" sz="3200" baseline="0" dirty="0" smtClean="0">
                          <a:effectLst/>
                        </a:rPr>
                        <a:t> trang web</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098747553"/>
                  </a:ext>
                </a:extLst>
              </a:tr>
            </a:tbl>
          </a:graphicData>
        </a:graphic>
      </p:graphicFrame>
    </p:spTree>
    <p:extLst>
      <p:ext uri="{BB962C8B-B14F-4D97-AF65-F5344CB8AC3E}">
        <p14:creationId xmlns:p14="http://schemas.microsoft.com/office/powerpoint/2010/main" xmlns="" val="3370110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08217" y="251252"/>
            <a:ext cx="9144000" cy="673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solidFill>
                  <a:srgbClr val="7030A0"/>
                </a:solidFill>
                <a:latin typeface="Verdana" panose="020B0604030504040204" pitchFamily="34" charset="0"/>
                <a:ea typeface="Times New Roman" panose="02020603050405020304" pitchFamily="18" charset="0"/>
              </a:rPr>
              <a:t>Bài 6. TẠO BIỂU MẪU</a:t>
            </a:r>
            <a:endParaRPr lang="en-US" sz="4000" dirty="0">
              <a:solidFill>
                <a:srgbClr val="7030A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679268" y="1136469"/>
            <a:ext cx="9305389" cy="646331"/>
          </a:xfrm>
          <a:prstGeom prst="rect">
            <a:avLst/>
          </a:prstGeom>
          <a:noFill/>
        </p:spPr>
        <p:txBody>
          <a:bodyPr wrap="square" rtlCol="0">
            <a:spAutoFit/>
          </a:bodyPr>
          <a:lstStyle/>
          <a:p>
            <a:r>
              <a:rPr lang="en-US" sz="3600" dirty="0" smtClean="0">
                <a:solidFill>
                  <a:srgbClr val="7030A0"/>
                </a:solidFill>
              </a:rPr>
              <a:t>1. Nhập dữ liệu thông qua biểu mẫu</a:t>
            </a:r>
            <a:endParaRPr lang="en-US" sz="3600" dirty="0">
              <a:solidFill>
                <a:srgbClr val="7030A0"/>
              </a:solidFill>
            </a:endParaRPr>
          </a:p>
        </p:txBody>
      </p:sp>
      <p:sp>
        <p:nvSpPr>
          <p:cNvPr id="10" name="Rectangle 1"/>
          <p:cNvSpPr>
            <a:spLocks noChangeArrowheads="1"/>
          </p:cNvSpPr>
          <p:nvPr/>
        </p:nvSpPr>
        <p:spPr bwMode="auto">
          <a:xfrm>
            <a:off x="1075356" y="1729574"/>
            <a:ext cx="1053287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dirty="0"/>
              <a:t>Biểu mẫu trên trang web là gì</a:t>
            </a:r>
          </a:p>
        </p:txBody>
      </p:sp>
      <p:pic>
        <p:nvPicPr>
          <p:cNvPr id="11" name="Picture 10"/>
          <p:cNvPicPr>
            <a:picLocks noChangeAspect="1"/>
          </p:cNvPicPr>
          <p:nvPr/>
        </p:nvPicPr>
        <p:blipFill>
          <a:blip r:embed="rId2" cstate="print"/>
          <a:stretch>
            <a:fillRect/>
          </a:stretch>
        </p:blipFill>
        <p:spPr>
          <a:xfrm>
            <a:off x="1221906" y="2525772"/>
            <a:ext cx="9659698" cy="3696216"/>
          </a:xfrm>
          <a:prstGeom prst="rect">
            <a:avLst/>
          </a:prstGeom>
          <a:ln>
            <a:solidFill>
              <a:schemeClr val="tx1"/>
            </a:solidFill>
          </a:ln>
        </p:spPr>
      </p:pic>
    </p:spTree>
    <p:extLst>
      <p:ext uri="{BB962C8B-B14F-4D97-AF65-F5344CB8AC3E}">
        <p14:creationId xmlns:p14="http://schemas.microsoft.com/office/powerpoint/2010/main" xmlns="" val="2737840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08217" y="251252"/>
            <a:ext cx="9144000" cy="673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solidFill>
                  <a:srgbClr val="7030A0"/>
                </a:solidFill>
                <a:latin typeface="Verdana" panose="020B0604030504040204" pitchFamily="34" charset="0"/>
                <a:ea typeface="Times New Roman" panose="02020603050405020304" pitchFamily="18" charset="0"/>
              </a:rPr>
              <a:t>Bài 6. TẠO BIỂU MẪU</a:t>
            </a:r>
            <a:endParaRPr lang="en-US" sz="4000" dirty="0">
              <a:solidFill>
                <a:srgbClr val="7030A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679268" y="1136469"/>
            <a:ext cx="9305389" cy="646331"/>
          </a:xfrm>
          <a:prstGeom prst="rect">
            <a:avLst/>
          </a:prstGeom>
          <a:noFill/>
        </p:spPr>
        <p:txBody>
          <a:bodyPr wrap="square" rtlCol="0">
            <a:spAutoFit/>
          </a:bodyPr>
          <a:lstStyle/>
          <a:p>
            <a:r>
              <a:rPr lang="en-US" sz="3600" dirty="0" smtClean="0">
                <a:solidFill>
                  <a:srgbClr val="7030A0"/>
                </a:solidFill>
              </a:rPr>
              <a:t>1. Nhập dữ liệu thông qua biểu mẫu</a:t>
            </a:r>
            <a:endParaRPr lang="en-US" sz="3600" dirty="0">
              <a:solidFill>
                <a:srgbClr val="7030A0"/>
              </a:solidFill>
            </a:endParaRPr>
          </a:p>
        </p:txBody>
      </p:sp>
      <p:sp>
        <p:nvSpPr>
          <p:cNvPr id="4" name="Rectangle 3"/>
          <p:cNvSpPr/>
          <p:nvPr/>
        </p:nvSpPr>
        <p:spPr>
          <a:xfrm>
            <a:off x="1075356" y="2907454"/>
            <a:ext cx="10676861"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b="1" dirty="0"/>
              <a:t>Câu 1:  </a:t>
            </a:r>
            <a:endParaRPr lang="en-US" sz="3200" dirty="0"/>
          </a:p>
          <a:p>
            <a:pPr algn="just"/>
            <a:r>
              <a:rPr lang="en-US" sz="3200" dirty="0"/>
              <a:t>Biểu mẫu trên trang web là gì</a:t>
            </a:r>
          </a:p>
          <a:p>
            <a:pPr algn="just"/>
            <a:r>
              <a:rPr lang="en-US" sz="3200" b="1" dirty="0"/>
              <a:t>Câu 2:</a:t>
            </a:r>
            <a:endParaRPr lang="en-US" sz="3200" dirty="0"/>
          </a:p>
          <a:p>
            <a:pPr algn="just"/>
            <a:r>
              <a:rPr lang="de-DE" sz="3200" dirty="0"/>
              <a:t>Trình bày định nghĩa của HTML về phần tử form để tạo biểu mẫu</a:t>
            </a:r>
            <a:endParaRPr lang="en-US" sz="3200" dirty="0"/>
          </a:p>
        </p:txBody>
      </p:sp>
      <p:sp>
        <p:nvSpPr>
          <p:cNvPr id="5" name="Rectangle 4"/>
          <p:cNvSpPr/>
          <p:nvPr/>
        </p:nvSpPr>
        <p:spPr>
          <a:xfrm>
            <a:off x="3737482" y="1994223"/>
            <a:ext cx="3950120" cy="584775"/>
          </a:xfrm>
          <a:prstGeom prst="rect">
            <a:avLst/>
          </a:prstGeom>
        </p:spPr>
        <p:txBody>
          <a:bodyPr wrap="none">
            <a:spAutoFit/>
          </a:bodyPr>
          <a:lstStyle/>
          <a:p>
            <a:pPr indent="457200" algn="just"/>
            <a:r>
              <a:rPr lang="en-US" sz="3200" b="1" dirty="0">
                <a:solidFill>
                  <a:srgbClr val="00B0F0"/>
                </a:solidFill>
                <a:latin typeface="Times New Roman" panose="02020603050405020304" pitchFamily="18" charset="0"/>
                <a:ea typeface="Times New Roman" panose="02020603050405020304" pitchFamily="18" charset="0"/>
              </a:rPr>
              <a:t>Phiếu học tập số 2:</a:t>
            </a:r>
            <a:endParaRPr lang="en-US" sz="3200" dirty="0">
              <a:solidFill>
                <a:srgbClr val="00B0F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723680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1308</Words>
  <Application>Microsoft Office PowerPoint</Application>
  <PresentationFormat>Custom</PresentationFormat>
  <Paragraphs>102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nguyenhieu</cp:lastModifiedBy>
  <cp:revision>49</cp:revision>
  <dcterms:created xsi:type="dcterms:W3CDTF">2024-05-28T03:07:53Z</dcterms:created>
  <dcterms:modified xsi:type="dcterms:W3CDTF">2024-06-05T00:11:53Z</dcterms:modified>
</cp:coreProperties>
</file>