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81" r:id="rId2"/>
    <p:sldId id="266" r:id="rId3"/>
    <p:sldId id="267" r:id="rId4"/>
    <p:sldId id="274" r:id="rId5"/>
    <p:sldId id="275" r:id="rId6"/>
    <p:sldId id="276" r:id="rId7"/>
    <p:sldId id="277" r:id="rId8"/>
    <p:sldId id="27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161F-B06D-45BA-9EEA-060490C44C6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76EC6-0F6D-43B9-A571-907DF77E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6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0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0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7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3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6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91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74" r:id="rId12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3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3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3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3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3school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383771"/>
            <a:ext cx="11274552" cy="6035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746363"/>
            <a:ext cx="11274552" cy="1490185"/>
          </a:xfrm>
        </p:spPr>
        <p:txBody>
          <a:bodyPr lIns="91440" tIns="9144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spc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spc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ĐỊNH DẠNG VĂN BẢN VÀ TẠO SIÊU LIÊN KẾT</a:t>
            </a:r>
            <a:endParaRPr lang="en-US" sz="6000" b="1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8152886" cy="1015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3.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Làm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nổi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bật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nội</a:t>
              </a:r>
              <a:r>
                <a:rPr lang="en-US" sz="3000" b="1" u="sng" dirty="0">
                  <a:solidFill>
                    <a:srgbClr val="002060"/>
                  </a:solidFill>
                </a:rPr>
                <a:t> dung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văn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bản</a:t>
              </a:r>
              <a:endParaRPr lang="en-US" sz="3000" b="1" u="sng" dirty="0">
                <a:solidFill>
                  <a:srgbClr val="002060"/>
                </a:solidFill>
              </a:endParaRP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14" name="Text Box 38">
            <a:extLst>
              <a:ext uri="{FF2B5EF4-FFF2-40B4-BE49-F238E27FC236}">
                <a16:creationId xmlns:a16="http://schemas.microsoft.com/office/drawing/2014/main" id="{7618B032-C4EE-C44F-F2B5-8AEFE7982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7" y="2365823"/>
            <a:ext cx="11709983" cy="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A26A8C-FC03-6F6D-FA3C-8CF6DFBDD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17207"/>
              </p:ext>
            </p:extLst>
          </p:nvPr>
        </p:nvGraphicFramePr>
        <p:xfrm>
          <a:off x="535783" y="1150607"/>
          <a:ext cx="10966406" cy="1097280"/>
        </p:xfrm>
        <a:graphic>
          <a:graphicData uri="http://schemas.openxmlformats.org/drawingml/2006/table">
            <a:tbl>
              <a:tblPr/>
              <a:tblGrid>
                <a:gridCol w="10966406">
                  <a:extLst>
                    <a:ext uri="{9D8B030D-6E8A-4147-A177-3AD203B41FA5}">
                      <a16:colId xmlns:a16="http://schemas.microsoft.com/office/drawing/2014/main" val="2011753702"/>
                    </a:ext>
                  </a:extLst>
                </a:gridCol>
              </a:tblGrid>
              <a:tr h="79542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HTML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nổi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bật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thị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trên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duyệt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web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81354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1F576C2F-3CDD-3A35-A6A4-56FD35EE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41" y="3129622"/>
            <a:ext cx="8700837" cy="35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7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8152886" cy="1015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3.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Làm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nổi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bật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nội</a:t>
              </a:r>
              <a:r>
                <a:rPr lang="en-US" sz="3000" b="1" u="sng" dirty="0">
                  <a:solidFill>
                    <a:srgbClr val="002060"/>
                  </a:solidFill>
                </a:rPr>
                <a:t> dung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văn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bản</a:t>
              </a:r>
              <a:endParaRPr lang="en-US" sz="3000" b="1" u="sng" dirty="0">
                <a:solidFill>
                  <a:srgbClr val="002060"/>
                </a:solidFill>
              </a:endParaRP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A26A8C-FC03-6F6D-FA3C-8CF6DFBDD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83055"/>
              </p:ext>
            </p:extLst>
          </p:nvPr>
        </p:nvGraphicFramePr>
        <p:xfrm>
          <a:off x="535783" y="1150607"/>
          <a:ext cx="10966406" cy="795429"/>
        </p:xfrm>
        <a:graphic>
          <a:graphicData uri="http://schemas.openxmlformats.org/drawingml/2006/table">
            <a:tbl>
              <a:tblPr/>
              <a:tblGrid>
                <a:gridCol w="10966406">
                  <a:extLst>
                    <a:ext uri="{9D8B030D-6E8A-4147-A177-3AD203B41FA5}">
                      <a16:colId xmlns:a16="http://schemas.microsoft.com/office/drawing/2014/main" val="2011753702"/>
                    </a:ext>
                  </a:extLst>
                </a:gridCol>
              </a:tblGrid>
              <a:tr h="79542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81354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D266477-1C57-EA9C-399A-16405F538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86" y="1155739"/>
            <a:ext cx="7539756" cy="200778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0D40CF-4F84-DB2D-7064-005F90466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46583"/>
              </p:ext>
            </p:extLst>
          </p:nvPr>
        </p:nvGraphicFramePr>
        <p:xfrm>
          <a:off x="565150" y="3403147"/>
          <a:ext cx="2049713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713">
                  <a:extLst>
                    <a:ext uri="{9D8B030D-6E8A-4147-A177-3AD203B41FA5}">
                      <a16:colId xmlns:a16="http://schemas.microsoft.com/office/drawing/2014/main" val="3780179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27582942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018AED8-5FD4-D39B-6344-6DE5B332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47" y="3465378"/>
            <a:ext cx="9399270" cy="158824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C8D0AD-DD8F-B872-8E1E-969848AD6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58285"/>
              </p:ext>
            </p:extLst>
          </p:nvPr>
        </p:nvGraphicFramePr>
        <p:xfrm>
          <a:off x="517056" y="5423250"/>
          <a:ext cx="11402261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2261">
                  <a:extLst>
                    <a:ext uri="{9D8B030D-6E8A-4147-A177-3AD203B41FA5}">
                      <a16:colId xmlns:a16="http://schemas.microsoft.com/office/drawing/2014/main" val="3268184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3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 định nghĩa thêm phần tử b để in đậm văn bản và phần tử i để in nghiêng văn bản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1497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536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6031451" cy="1015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4.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Tạo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siêu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liên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kết</a:t>
              </a:r>
              <a:endParaRPr lang="en-US" sz="3000" b="1" u="sng" dirty="0">
                <a:solidFill>
                  <a:srgbClr val="002060"/>
                </a:solidFill>
              </a:endParaRP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908BAB2-2090-87A3-334A-2670055AE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18384"/>
              </p:ext>
            </p:extLst>
          </p:nvPr>
        </p:nvGraphicFramePr>
        <p:xfrm>
          <a:off x="196180" y="833212"/>
          <a:ext cx="11049336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336">
                  <a:extLst>
                    <a:ext uri="{9D8B030D-6E8A-4147-A177-3AD203B41FA5}">
                      <a16:colId xmlns:a16="http://schemas.microsoft.com/office/drawing/2014/main" val="185919880"/>
                    </a:ext>
                  </a:extLst>
                </a:gridCol>
              </a:tblGrid>
              <a:tr h="381297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3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 thức </a:t>
                      </a: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là http hoặc https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3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miền </a:t>
                      </a: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địa chỉ máy chủ chứa tài nguyên web muốn liên kết: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591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dụ: </a:t>
                      </a:r>
                      <a:r>
                        <a:rPr lang="vi-VN" sz="30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https://www.w3school.com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3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dẫn </a:t>
                      </a: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là sự kết hợp giữa tên các thư mục và tên tệp để xác định vị trí cụ thể của tài nguyên web muốn liên kết.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vi-VN" sz="3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 kết web </a:t>
                      </a: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là dãy ký tự được hiển thị trên trình duyệt web cho phép người dùng nháy chuột vào đó để đếm tài nguyên liên kết.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vi-VN" sz="3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dụ: </a:t>
                      </a: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siêu liên kết bằng phần tử a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279715293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80AE6580-E2CA-0BEB-B59E-E60309A9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250" y="5291940"/>
            <a:ext cx="8545196" cy="15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5802866" cy="1015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4.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Tạo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siêu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liên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kết</a:t>
              </a:r>
              <a:endParaRPr lang="en-US" sz="3000" b="1" u="sng" dirty="0">
                <a:solidFill>
                  <a:srgbClr val="002060"/>
                </a:solidFill>
              </a:endParaRP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E37608-FA4C-4C81-A077-F48B7A267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45855"/>
              </p:ext>
            </p:extLst>
          </p:nvPr>
        </p:nvGraphicFramePr>
        <p:xfrm>
          <a:off x="196181" y="850650"/>
          <a:ext cx="11498513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8513">
                  <a:extLst>
                    <a:ext uri="{9D8B030D-6E8A-4147-A177-3AD203B41FA5}">
                      <a16:colId xmlns:a16="http://schemas.microsoft.com/office/drawing/2014/main" val="3781167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0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ý:</a:t>
                      </a: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Nếu URL chỉ khai báo địa chỉ website và được viết dưới dạng giao thức// tên miền thì khi nháy chuột vào siêu liên kết trình duyệt web sẽ hiển thị nội dung trang chủ của website được khai báo trong tên miền.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49901797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7B3B1B6-EEB9-A365-4622-B6629B7B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47" y="3870994"/>
            <a:ext cx="8663306" cy="1968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2C9CA5-57C0-B834-B2D1-9C7241DA9E0A}"/>
              </a:ext>
            </a:extLst>
          </p:cNvPr>
          <p:cNvSpPr txBox="1"/>
          <p:nvPr/>
        </p:nvSpPr>
        <p:spPr>
          <a:xfrm>
            <a:off x="355600" y="2331369"/>
            <a:ext cx="11247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vi-VN" sz="3000" kern="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siêu liên kết giữa các trang web trong cùng thư mục chỉ cần khai báo thành phần đường dẫn là tên tệp của trang web cần kết nối</a:t>
            </a:r>
            <a:endParaRPr lang="en-US" sz="3000" kern="1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220682" y="268996"/>
            <a:ext cx="55197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8152886" cy="1015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4.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Tạo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siêu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liên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kết</a:t>
              </a:r>
              <a:endParaRPr lang="en-US" sz="3000" b="1" u="sng" dirty="0">
                <a:solidFill>
                  <a:srgbClr val="002060"/>
                </a:solidFill>
              </a:endParaRP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05F8BC-A43C-0C62-FEEE-D4CDECE8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13198"/>
              </p:ext>
            </p:extLst>
          </p:nvPr>
        </p:nvGraphicFramePr>
        <p:xfrm>
          <a:off x="745331" y="1567731"/>
          <a:ext cx="939328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3280">
                  <a:extLst>
                    <a:ext uri="{9D8B030D-6E8A-4147-A177-3AD203B41FA5}">
                      <a16:colId xmlns:a16="http://schemas.microsoft.com/office/drawing/2014/main" val="156059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vi-VN" sz="3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siêu liên kết đến một phần tử khác trên cùng một trang web dựa vào định danh của nó</a:t>
                      </a:r>
                      <a:endParaRPr lang="en-US" sz="3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0693342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34A8547-D121-C211-C208-71BAFFBE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2" y="2987949"/>
            <a:ext cx="9347236" cy="21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8152886" cy="1015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LUYỆN TẬP</a:t>
              </a: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FDF7A3-5E13-F172-D196-A459CCF0D4D4}"/>
              </a:ext>
            </a:extLst>
          </p:cNvPr>
          <p:cNvSpPr txBox="1"/>
          <p:nvPr/>
        </p:nvSpPr>
        <p:spPr>
          <a:xfrm>
            <a:off x="-577" y="1045826"/>
            <a:ext cx="121759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/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 </a:t>
            </a:r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trang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45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phần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tử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tiêu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mục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trang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web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tiêu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mục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dung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EF626-D78C-4B05-DB3B-66468D42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3" y="2883180"/>
            <a:ext cx="5898237" cy="3215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92263B-2AF7-337D-AA2D-C98DC207C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28" y="2637588"/>
            <a:ext cx="5718343" cy="22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9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8152886" cy="1015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LUYỆN TẬP</a:t>
              </a: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FDF7A3-5E13-F172-D196-A459CCF0D4D4}"/>
              </a:ext>
            </a:extLst>
          </p:cNvPr>
          <p:cNvSpPr txBox="1"/>
          <p:nvPr/>
        </p:nvSpPr>
        <p:spPr>
          <a:xfrm>
            <a:off x="-63366" y="751135"/>
            <a:ext cx="12175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/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trang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45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fr-FR" sz="3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fr-FR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em hãy sử dụng các phần tử strong, em, mark để làm nổi bật các mục đã tạo ở câu 1</a:t>
            </a:r>
            <a:endParaRPr lang="en-US" sz="3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499A7-9D50-4518-2298-E8A56C3A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9" y="1832133"/>
            <a:ext cx="7800140" cy="3011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E5BD7-8384-65C5-521D-8B5F2D5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2" y="4844002"/>
            <a:ext cx="5570287" cy="17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8152886" cy="1015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VẬN DỤNG</a:t>
              </a: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0D72D6-A3A2-FC69-DB2D-0F2D7738DBF5}"/>
              </a:ext>
            </a:extLst>
          </p:cNvPr>
          <p:cNvSpPr txBox="1"/>
          <p:nvPr/>
        </p:nvSpPr>
        <p:spPr>
          <a:xfrm>
            <a:off x="1491627" y="1767006"/>
            <a:ext cx="842239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kern="100" dirty="0" err="1">
                <a:solidFill>
                  <a:srgbClr val="008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kern="10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kern="100" dirty="0" err="1">
                <a:solidFill>
                  <a:srgbClr val="008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kern="10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/</a:t>
            </a:r>
            <a:r>
              <a:rPr lang="en-US" sz="3000" b="1" kern="100" dirty="0" err="1">
                <a:solidFill>
                  <a:srgbClr val="008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000" b="1" kern="10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kern="10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45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r>
              <a:rPr lang="vi-VN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 hãy kết hợp sử dụng các phần tử tạo tiêu đề mục từ h1 đến h6 với phần tử tạo đoạn văn bản p và phần tạo siêu liên kết a để soạn văn bản HTML Có nội dung giới thiệu về trường em. Lưu văn bản và mở bằng trình duyệt web.</a:t>
            </a:r>
            <a:endParaRPr lang="en-US" sz="3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779" y="1164742"/>
            <a:ext cx="101305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hỏi 1: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Ngôn ngữ đánh dấu siêu văn bản (HTML) dùng để làm gì?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hỏi 2: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Cấu trúc của văn bản HTML gồm những phần nào?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 </a:t>
            </a:r>
            <a:endParaRPr lang="en-US" sz="280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hỏi 1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TML là ngôn ngữ chuyên dụng dùng để tạo trang web</a:t>
            </a:r>
          </a:p>
          <a:p>
            <a:pPr algn="just">
              <a:spcAft>
                <a:spcPts val="0"/>
              </a:spcAft>
            </a:pP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Câu hỏi 2: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Cấu trúc của văn bản HTML gồm 2 phần: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Phần đầu: Xác định thông qua phần tử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head,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nội dung viết trong cặp thẻ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 &lt;head&gt;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 dùng để khai báo tiêu đề trang web, các siêu dữ liệu mô tả trang web.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Phần thân:  Xác định thông qua phần tử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body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. Nội dung viết trong cặp thẻ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&lt;body&gt;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9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123074" y="517354"/>
            <a:ext cx="10064340" cy="953492"/>
            <a:chOff x="-32759" y="-1"/>
            <a:chExt cx="10063706" cy="9534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685388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457" y="30161"/>
              <a:ext cx="8778490" cy="923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cap="all"/>
                <a:t>1. </a:t>
              </a:r>
              <a:r>
                <a:rPr lang="vi-VN" sz="2400" b="1"/>
                <a:t>TỔ CHỨC</a:t>
              </a:r>
              <a:r>
                <a:rPr lang="vi-VN" sz="2400"/>
                <a:t> </a:t>
              </a:r>
              <a:r>
                <a:rPr lang="vi-VN" sz="2400" b="1"/>
                <a:t>CÁC ĐOẠN VĂN BẢN TRONG TRANG WEB</a:t>
              </a:r>
              <a:endParaRPr lang="en-US" sz="2400"/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252457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46749" y="1795699"/>
            <a:ext cx="9853863" cy="270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Nội dung văn bản trên trang web thường được chia thành các đoạn văn bản để các ý được phân tách rõ ràng, giúp văn bản dễ hiểu, dễ đọc.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Phần tử p dùng để tạo đoạn văn bản trên trang web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Cách khai báo: 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&lt;p&gt;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 Văn bản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&lt;/p&gt;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123074" y="517354"/>
            <a:ext cx="10064340" cy="953492"/>
            <a:chOff x="-32759" y="-1"/>
            <a:chExt cx="10063706" cy="9534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685388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457" y="30161"/>
              <a:ext cx="8778490" cy="923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cap="all"/>
                <a:t>1. </a:t>
              </a:r>
              <a:r>
                <a:rPr lang="vi-VN" sz="2400" b="1"/>
                <a:t>TỔ CHỨC</a:t>
              </a:r>
              <a:r>
                <a:rPr lang="vi-VN" sz="2400"/>
                <a:t> </a:t>
              </a:r>
              <a:r>
                <a:rPr lang="vi-VN" sz="2400" b="1"/>
                <a:t>CÁC ĐOẠN VĂN BẢN TRONG TRANG WEB</a:t>
              </a:r>
              <a:endParaRPr lang="en-US" sz="2400"/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252457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2" y="2646947"/>
            <a:ext cx="9580389" cy="39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3179" y="5316955"/>
            <a:ext cx="279974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3814" y="1797286"/>
            <a:ext cx="489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văn bản HTML sau: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123074" y="517354"/>
            <a:ext cx="10064340" cy="953492"/>
            <a:chOff x="-32759" y="-1"/>
            <a:chExt cx="10063706" cy="9534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685388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457" y="30161"/>
              <a:ext cx="8778490" cy="923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cap="all"/>
                <a:t>1. </a:t>
              </a:r>
              <a:r>
                <a:rPr lang="vi-VN" sz="2400" b="1"/>
                <a:t>TỔ CHỨC</a:t>
              </a:r>
              <a:r>
                <a:rPr lang="vi-VN" sz="2400"/>
                <a:t> </a:t>
              </a:r>
              <a:r>
                <a:rPr lang="vi-VN" sz="2400" b="1"/>
                <a:t>CÁC ĐOẠN VĂN BẢN TRONG TRANG WEB</a:t>
              </a:r>
              <a:endParaRPr lang="en-US" sz="2400"/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252457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3179" y="5316955"/>
            <a:ext cx="279974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8" y="3128518"/>
            <a:ext cx="10121904" cy="27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3179" y="6022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3009" y="2038072"/>
            <a:ext cx="5921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quả hiển thị trên trình duyệt web là: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123074" y="517354"/>
            <a:ext cx="10064340" cy="1015047"/>
            <a:chOff x="-32759" y="-1"/>
            <a:chExt cx="10063706" cy="10150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685388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457" y="30161"/>
              <a:ext cx="8778490" cy="984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 cap="all"/>
                <a:t>2. </a:t>
              </a:r>
              <a:r>
                <a:rPr lang="vi-VN" sz="2800" b="1"/>
                <a:t>TẠO TIÊU ĐỀ MỤC</a:t>
              </a:r>
              <a:endParaRPr lang="en-US" sz="2800"/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252457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3179" y="5316955"/>
            <a:ext cx="279974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3179" y="6022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8621" y="1905831"/>
            <a:ext cx="9901990" cy="382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HTML hỗ trợ khai báo tiêu đề mục được phân cấp định nghĩa bởi các phần tử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h1, h2, h3, h4, h5, h6.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Cách khai báo: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Cấp của tiêu đề mục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 Tiêu đề mục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Cấp của tiêu đề mục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Theo mặc định trình duyệt web sẽ hiển thị tiêu đề mục với kiểu chữ in đậm và cỡ chữ khác nhau. Phần tử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h1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tạo tiêu đề mục với cỡ chữ lớn nhất và giảm dần đến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h6.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123074" y="517354"/>
            <a:ext cx="10064340" cy="1015047"/>
            <a:chOff x="-32759" y="-1"/>
            <a:chExt cx="10063706" cy="10150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685388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457" y="30161"/>
              <a:ext cx="8778490" cy="984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 cap="all"/>
                <a:t>2. </a:t>
              </a:r>
              <a:r>
                <a:rPr lang="vi-VN" sz="2800" b="1"/>
                <a:t>TẠO TIÊU ĐỀ MỤC</a:t>
              </a:r>
              <a:endParaRPr lang="en-US" sz="2800"/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252457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3179" y="5316955"/>
            <a:ext cx="279974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3179" y="6022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2" y="2201779"/>
            <a:ext cx="8919411" cy="43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73768" y="5727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3213" y="1562562"/>
            <a:ext cx="4896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Ví dụ: </a:t>
            </a:r>
            <a:r>
              <a:rPr lang="en-US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văn bản HTML sau: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123074" y="467926"/>
            <a:ext cx="10064340" cy="1015047"/>
            <a:chOff x="-32759" y="-1"/>
            <a:chExt cx="10063706" cy="10150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685388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457" y="30161"/>
              <a:ext cx="8778490" cy="984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b="1" cap="all"/>
                <a:t>2. </a:t>
              </a:r>
              <a:r>
                <a:rPr lang="vi-VN" sz="2800" b="1"/>
                <a:t>TẠO TIÊU ĐỀ MỤC</a:t>
              </a:r>
              <a:endParaRPr lang="en-US" sz="2800"/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252457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3179" y="5267527"/>
            <a:ext cx="279974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3179" y="59733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5" y="2006193"/>
            <a:ext cx="9468853" cy="44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33137" y="55161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713" y="1358647"/>
            <a:ext cx="5921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quả hiển </a:t>
            </a:r>
            <a:r>
              <a:rPr lang="en-US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 trên </a:t>
            </a:r>
            <a:r>
              <a:rPr lang="en-US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duyệt web là: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 descr="3. Làm nổi bật nội dung văn bản&#10;">
            <a:extLst>
              <a:ext uri="{FF2B5EF4-FFF2-40B4-BE49-F238E27FC236}">
                <a16:creationId xmlns:a16="http://schemas.microsoft.com/office/drawing/2014/main" id="{5D374B8E-6A0C-DFC2-A19D-04E853372F8D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1045826"/>
            <a:chOff x="-32759" y="-1"/>
            <a:chExt cx="9176759" cy="1045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2D637A-ED2B-62E3-2127-DC49919BA01A}"/>
                </a:ext>
              </a:extLst>
            </p:cNvPr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7FD2E8-649F-023D-EA82-842BA9124803}"/>
                </a:ext>
              </a:extLst>
            </p:cNvPr>
            <p:cNvSpPr/>
            <p:nvPr/>
          </p:nvSpPr>
          <p:spPr bwMode="auto">
            <a:xfrm rot="5400000">
              <a:off x="210094" y="-174592"/>
              <a:ext cx="652463" cy="10619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  <p:sp>
          <p:nvSpPr>
            <p:cNvPr id="5" name="Text Box 125">
              <a:extLst>
                <a:ext uri="{FF2B5EF4-FFF2-40B4-BE49-F238E27FC236}">
                  <a16:creationId xmlns:a16="http://schemas.microsoft.com/office/drawing/2014/main" id="{23E9147E-49DB-5079-D6F6-30AC3A4FE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4" y="30162"/>
              <a:ext cx="8152886" cy="1015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000" b="1" u="sng" dirty="0">
                  <a:solidFill>
                    <a:srgbClr val="002060"/>
                  </a:solidFill>
                </a:rPr>
                <a:t>3.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Làm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nổi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bật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nội</a:t>
              </a:r>
              <a:r>
                <a:rPr lang="en-US" sz="3000" b="1" u="sng" dirty="0">
                  <a:solidFill>
                    <a:srgbClr val="002060"/>
                  </a:solidFill>
                </a:rPr>
                <a:t> dung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văn</a:t>
              </a:r>
              <a:r>
                <a:rPr lang="en-US" sz="3000" b="1" u="sng" dirty="0">
                  <a:solidFill>
                    <a:srgbClr val="002060"/>
                  </a:solidFill>
                </a:rPr>
                <a:t> </a:t>
              </a:r>
              <a:r>
                <a:rPr lang="en-US" sz="3000" b="1" u="sng" dirty="0" err="1">
                  <a:solidFill>
                    <a:srgbClr val="002060"/>
                  </a:solidFill>
                </a:rPr>
                <a:t>bản</a:t>
              </a:r>
              <a:endParaRPr lang="en-US" sz="3000" b="1" u="sng" dirty="0">
                <a:solidFill>
                  <a:srgbClr val="002060"/>
                </a:solidFill>
              </a:endParaRPr>
            </a:p>
            <a:p>
              <a:pPr algn="ctr" eaLnBrk="1" hangingPunct="1">
                <a:defRPr/>
              </a:pP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larendonH" pitchFamily="34" charset="0"/>
              </a:endParaRPr>
            </a:p>
          </p:txBody>
        </p:sp>
        <p:sp>
          <p:nvSpPr>
            <p:cNvPr id="6" name="Pentagon 27">
              <a:extLst>
                <a:ext uri="{FF2B5EF4-FFF2-40B4-BE49-F238E27FC236}">
                  <a16:creationId xmlns:a16="http://schemas.microsoft.com/office/drawing/2014/main" id="{703604AE-75C9-C4A0-E3A8-199884918E79}"/>
                </a:ext>
              </a:extLst>
            </p:cNvPr>
            <p:cNvSpPr/>
            <p:nvPr/>
          </p:nvSpPr>
          <p:spPr bwMode="auto">
            <a:xfrm flipV="1">
              <a:off x="-32759" y="-1"/>
              <a:ext cx="1557240" cy="685801"/>
            </a:xfrm>
            <a:custGeom>
              <a:avLst/>
              <a:gdLst>
                <a:gd name="connsiteX0" fmla="*/ 0 w 1887538"/>
                <a:gd name="connsiteY0" fmla="*/ 0 h 990600"/>
                <a:gd name="connsiteX1" fmla="*/ 1392238 w 1887538"/>
                <a:gd name="connsiteY1" fmla="*/ 0 h 990600"/>
                <a:gd name="connsiteX2" fmla="*/ 1887538 w 1887538"/>
                <a:gd name="connsiteY2" fmla="*/ 495300 h 990600"/>
                <a:gd name="connsiteX3" fmla="*/ 1392238 w 1887538"/>
                <a:gd name="connsiteY3" fmla="*/ 990600 h 990600"/>
                <a:gd name="connsiteX4" fmla="*/ 0 w 1887538"/>
                <a:gd name="connsiteY4" fmla="*/ 990600 h 990600"/>
                <a:gd name="connsiteX5" fmla="*/ 0 w 1887538"/>
                <a:gd name="connsiteY5" fmla="*/ 0 h 990600"/>
                <a:gd name="connsiteX0" fmla="*/ 0 w 1887538"/>
                <a:gd name="connsiteY0" fmla="*/ 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6" fmla="*/ 0 w 1887538"/>
                <a:gd name="connsiteY6" fmla="*/ 0 h 990600"/>
                <a:gd name="connsiteX0" fmla="*/ 0 w 1887538"/>
                <a:gd name="connsiteY0" fmla="*/ 990600 h 990600"/>
                <a:gd name="connsiteX1" fmla="*/ 807244 w 1887538"/>
                <a:gd name="connsiteY1" fmla="*/ 794 h 990600"/>
                <a:gd name="connsiteX2" fmla="*/ 1392238 w 1887538"/>
                <a:gd name="connsiteY2" fmla="*/ 0 h 990600"/>
                <a:gd name="connsiteX3" fmla="*/ 1887538 w 1887538"/>
                <a:gd name="connsiteY3" fmla="*/ 495300 h 990600"/>
                <a:gd name="connsiteX4" fmla="*/ 1392238 w 1887538"/>
                <a:gd name="connsiteY4" fmla="*/ 990600 h 990600"/>
                <a:gd name="connsiteX5" fmla="*/ 0 w 1887538"/>
                <a:gd name="connsiteY5" fmla="*/ 990600 h 990600"/>
                <a:gd name="connsiteX0" fmla="*/ 0 w 1894682"/>
                <a:gd name="connsiteY0" fmla="*/ 992982 h 992982"/>
                <a:gd name="connsiteX1" fmla="*/ 814388 w 1894682"/>
                <a:gd name="connsiteY1" fmla="*/ 794 h 992982"/>
                <a:gd name="connsiteX2" fmla="*/ 1399382 w 1894682"/>
                <a:gd name="connsiteY2" fmla="*/ 0 h 992982"/>
                <a:gd name="connsiteX3" fmla="*/ 1894682 w 1894682"/>
                <a:gd name="connsiteY3" fmla="*/ 495300 h 992982"/>
                <a:gd name="connsiteX4" fmla="*/ 1399382 w 1894682"/>
                <a:gd name="connsiteY4" fmla="*/ 990600 h 992982"/>
                <a:gd name="connsiteX5" fmla="*/ 0 w 1894682"/>
                <a:gd name="connsiteY5" fmla="*/ 992982 h 992982"/>
                <a:gd name="connsiteX0" fmla="*/ 0 w 1889920"/>
                <a:gd name="connsiteY0" fmla="*/ 990601 h 990601"/>
                <a:gd name="connsiteX1" fmla="*/ 809626 w 1889920"/>
                <a:gd name="connsiteY1" fmla="*/ 794 h 990601"/>
                <a:gd name="connsiteX2" fmla="*/ 1394620 w 1889920"/>
                <a:gd name="connsiteY2" fmla="*/ 0 h 990601"/>
                <a:gd name="connsiteX3" fmla="*/ 1889920 w 1889920"/>
                <a:gd name="connsiteY3" fmla="*/ 495300 h 990601"/>
                <a:gd name="connsiteX4" fmla="*/ 1394620 w 1889920"/>
                <a:gd name="connsiteY4" fmla="*/ 990600 h 990601"/>
                <a:gd name="connsiteX5" fmla="*/ 0 w 1889920"/>
                <a:gd name="connsiteY5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920" h="990601">
                  <a:moveTo>
                    <a:pt x="0" y="990601"/>
                  </a:moveTo>
                  <a:lnTo>
                    <a:pt x="809626" y="794"/>
                  </a:lnTo>
                  <a:lnTo>
                    <a:pt x="1394620" y="0"/>
                  </a:lnTo>
                  <a:lnTo>
                    <a:pt x="1889920" y="495300"/>
                  </a:lnTo>
                  <a:lnTo>
                    <a:pt x="1394620" y="990600"/>
                  </a:lnTo>
                  <a:lnTo>
                    <a:pt x="0" y="9906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sp>
        <p:nvSpPr>
          <p:cNvPr id="7" name="Text Box 29">
            <a:extLst>
              <a:ext uri="{FF2B5EF4-FFF2-40B4-BE49-F238E27FC236}">
                <a16:creationId xmlns:a16="http://schemas.microsoft.com/office/drawing/2014/main" id="{21C2D07D-0D73-3EDB-89FD-D7E21CF5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2" y="1442316"/>
            <a:ext cx="609600" cy="55399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>
                <a:latin typeface=".VnTifani HeavyH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A9792-C9ED-8274-4EDA-23D2C19425E9}"/>
              </a:ext>
            </a:extLst>
          </p:cNvPr>
          <p:cNvSpPr txBox="1"/>
          <p:nvPr/>
        </p:nvSpPr>
        <p:spPr>
          <a:xfrm>
            <a:off x="1524000" y="1378706"/>
            <a:ext cx="8823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nêu một số cách làm nổi bật nội dung văn bản ở các hệ soạn thảo văn bản mà em đã sử dụng?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8BC93597-F2D1-4146-097E-268E0C17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522" y="2784312"/>
            <a:ext cx="78997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423988" indent="-1423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4132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.VnSouthern"/>
                <a:sym typeface="Wingdings" pitchFamily="2" charset="2"/>
              </a:rPr>
              <a:t>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4C8F8829-1A1C-907C-7E57-9B7ACA6D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273" y="4275141"/>
            <a:ext cx="7696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2">
            <a:extLst>
              <a:ext uri="{FF2B5EF4-FFF2-40B4-BE49-F238E27FC236}">
                <a16:creationId xmlns:a16="http://schemas.microsoft.com/office/drawing/2014/main" id="{F8D3B8C0-B92A-BE63-7AB6-320DDF60185C}"/>
              </a:ext>
            </a:extLst>
          </p:cNvPr>
          <p:cNvSpPr/>
          <p:nvPr/>
        </p:nvSpPr>
        <p:spPr>
          <a:xfrm>
            <a:off x="1323473" y="4275141"/>
            <a:ext cx="914400" cy="8382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</p:spTree>
    <p:extLst>
      <p:ext uri="{BB962C8B-B14F-4D97-AF65-F5344CB8AC3E}">
        <p14:creationId xmlns:p14="http://schemas.microsoft.com/office/powerpoint/2010/main" val="32077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213A3B"/>
      </a:dk2>
      <a:lt2>
        <a:srgbClr val="E8E5E2"/>
      </a:lt2>
      <a:accent1>
        <a:srgbClr val="81A6C4"/>
      </a:accent1>
      <a:accent2>
        <a:srgbClr val="6EADAF"/>
      </a:accent2>
      <a:accent3>
        <a:srgbClr val="7BAC99"/>
      </a:accent3>
      <a:accent4>
        <a:srgbClr val="6EAF7B"/>
      </a:accent4>
      <a:accent5>
        <a:srgbClr val="86AC7B"/>
      </a:accent5>
      <a:accent6>
        <a:srgbClr val="93AA6B"/>
      </a:accent6>
      <a:hlink>
        <a:srgbClr val="9F795B"/>
      </a:hlink>
      <a:folHlink>
        <a:srgbClr val="7F7F7F"/>
      </a:folHlink>
    </a:clrScheme>
    <a:fontScheme name="Punchcard">
      <a:majorFont>
        <a:latin typeface="Yu Gothic"/>
        <a:ea typeface=""/>
        <a:cs typeface=""/>
      </a:majorFont>
      <a:minorFont>
        <a:latin typeface="Yu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91</TotalTime>
  <Words>819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Yu Gothic</vt:lpstr>
      <vt:lpstr>.VnClarendonH</vt:lpstr>
      <vt:lpstr>.VnSouthern</vt:lpstr>
      <vt:lpstr>.VnTifani HeavyH</vt:lpstr>
      <vt:lpstr>Aptos</vt:lpstr>
      <vt:lpstr>Arial</vt:lpstr>
      <vt:lpstr>Calibri</vt:lpstr>
      <vt:lpstr>Symbol</vt:lpstr>
      <vt:lpstr>Times New Roman</vt:lpstr>
      <vt:lpstr>Wingdings</vt:lpstr>
      <vt:lpstr>PunchcardVTI</vt:lpstr>
      <vt:lpstr>BÀI 2. ĐỊNH DẠNG VĂN BẢN VÀ TẠO SIÊU LIÊN KẾT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28</cp:revision>
  <dcterms:created xsi:type="dcterms:W3CDTF">2024-04-14T07:22:59Z</dcterms:created>
  <dcterms:modified xsi:type="dcterms:W3CDTF">2024-04-17T12:45:04Z</dcterms:modified>
</cp:coreProperties>
</file>