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78" r:id="rId5"/>
    <p:sldId id="279" r:id="rId6"/>
    <p:sldId id="285" r:id="rId7"/>
    <p:sldId id="286" r:id="rId8"/>
    <p:sldId id="288" r:id="rId9"/>
    <p:sldId id="287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FFF00"/>
    <a:srgbClr val="586EA6"/>
    <a:srgbClr val="CCFFFF"/>
    <a:srgbClr val="40BAD2"/>
    <a:srgbClr val="FFFFFF"/>
    <a:srgbClr val="A6A6A6"/>
    <a:srgbClr val="81BCC7"/>
    <a:srgbClr val="80BBCA"/>
    <a:srgbClr val="92B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3" autoAdjust="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0F1F77-0FDD-4CEF-8CE3-6596D7ED62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17D54E-8100-4872-8AF0-39F3727FB2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1BDF1-0C23-4D6E-BDB6-D83614E7CB3F}" type="datetimeFigureOut">
              <a:rPr lang="en-US" smtClean="0"/>
              <a:t>03/04/2024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D969E-2A1B-455E-95FB-AB399A2DE6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70D06-6511-4CAC-8503-A52685CE16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22E74-4A44-4A58-9D54-EB108DAEC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55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58F17-591D-4FAE-B71A-8A081249D769}" type="datetimeFigureOut">
              <a:rPr lang="en-US" smtClean="0"/>
              <a:t>03/04/2024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6859-042C-4B80-873A-544528B0A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2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1">
                <a:lumMod val="75000"/>
              </a:schemeClr>
            </a:gs>
            <a:gs pos="28000">
              <a:schemeClr val="tx1">
                <a:lumMod val="50000"/>
                <a:lumOff val="50000"/>
              </a:schemeClr>
            </a:gs>
            <a:gs pos="98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22551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2622" y="4876090"/>
            <a:ext cx="7187529" cy="9144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1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3974" y="2684769"/>
            <a:ext cx="4213601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684769"/>
            <a:ext cx="4731990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25243"/>
            <a:ext cx="473199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783974" y="3225243"/>
            <a:ext cx="421360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81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83974" y="2684769"/>
            <a:ext cx="4235826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84768"/>
            <a:ext cx="4731991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32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4110"/>
            <a:ext cx="2947482" cy="1822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52920" y="2686640"/>
            <a:ext cx="2947481" cy="32441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9268" y="864111"/>
            <a:ext cx="7486120" cy="506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4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2466" y="2684770"/>
            <a:ext cx="1259814" cy="33045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83974" y="2684770"/>
            <a:ext cx="9120217" cy="33045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09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4600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32163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624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90160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op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3974" y="2684770"/>
            <a:ext cx="9120216" cy="3304549"/>
          </a:xfrm>
        </p:spPr>
        <p:txBody>
          <a:bodyPr anchor="ctr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cap="none" spc="0" baseline="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231619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566" y="2345167"/>
            <a:ext cx="2947482" cy="33763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573233" y="761103"/>
            <a:ext cx="8065158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1134" y="860611"/>
            <a:ext cx="7315200" cy="51206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733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and 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9268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40240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69268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40240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3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200401" y="2526525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0" y="7589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2637691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815866" y="25265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7275" y="263842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90954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527125" y="2524913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9118064" y="2524912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9118063" y="765851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958" y="2641544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5348" y="2531097"/>
            <a:ext cx="376134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203" y="263337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6602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_by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4044464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7746025" y="1065452"/>
            <a:ext cx="4445977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6" y="2795380"/>
            <a:ext cx="3369512" cy="2880230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3000" noProof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29197" y="1206481"/>
            <a:ext cx="4079631" cy="446912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101814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41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2" r:id="rId4"/>
    <p:sldLayoutId id="2147483676" r:id="rId5"/>
    <p:sldLayoutId id="2147483677" r:id="rId6"/>
    <p:sldLayoutId id="2147483673" r:id="rId7"/>
    <p:sldLayoutId id="2147483678" r:id="rId8"/>
    <p:sldLayoutId id="2147483674" r:id="rId9"/>
    <p:sldLayoutId id="2147483682" r:id="rId10"/>
    <p:sldLayoutId id="2147483684" r:id="rId11"/>
    <p:sldLayoutId id="2147483680" r:id="rId12"/>
    <p:sldLayoutId id="2147483683" r:id="rId13"/>
    <p:sldLayoutId id="2147483679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blackGray">
      <p:bgPr>
        <a:gradFill flip="none" rotWithShape="1">
          <a:gsLst>
            <a:gs pos="0">
              <a:schemeClr val="tx1">
                <a:lumMod val="50000"/>
              </a:schemeClr>
            </a:gs>
            <a:gs pos="49000">
              <a:schemeClr val="tx1">
                <a:lumMod val="50000"/>
              </a:schemeClr>
            </a:gs>
            <a:gs pos="97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B9AC2C2-8572-458B-92E0-FCFC56DAF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2B5859-9D6F-46C0-ABF0-023C6B741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836594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9875" y="1067509"/>
            <a:ext cx="8902126" cy="3295801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CHỦ ĐỀ F: GIẢI QUYẾT VẤN ĐỀ VỚI SỰ TRỢ GIÚP CỦA MÁY TÍNH</a:t>
            </a:r>
            <a:b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TẠO TRANG WEB</a:t>
            </a:r>
            <a:b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BÀI 1: LÀM QUEN VỚI NGÔN NGỮ ĐÁNH DẤU </a:t>
            </a:r>
            <a:b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SIÊU VĂN BẢN</a:t>
            </a: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9E9A52-DC4D-4073-B101-9B4108DAA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B9616-B671-466D-B245-942AB11FB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4822"/>
            <a:ext cx="3267170" cy="185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9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My classmate">
            <a:extLst>
              <a:ext uri="{FF2B5EF4-FFF2-40B4-BE49-F238E27FC236}">
                <a16:creationId xmlns:a16="http://schemas.microsoft.com/office/drawing/2014/main" id="{0A94A0BB-65D4-460A-947F-D0BC651C25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0034B7-EAC9-429D-9600-C58561D8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306" y="763524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Graphic 30" descr="User">
            <a:extLst>
              <a:ext uri="{FF2B5EF4-FFF2-40B4-BE49-F238E27FC236}">
                <a16:creationId xmlns:a16="http://schemas.microsoft.com/office/drawing/2014/main" id="{C5DE759E-5FE0-4AB8-8C08-13F153FB1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32" name="Graphic 31" descr="Employee Badge">
            <a:extLst>
              <a:ext uri="{FF2B5EF4-FFF2-40B4-BE49-F238E27FC236}">
                <a16:creationId xmlns:a16="http://schemas.microsoft.com/office/drawing/2014/main" id="{74BB7C29-050F-4AB3-935E-0F5B4C841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B8A93A84-6089-431C-96E2-45FCA3C1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</a:t>
            </a:r>
            <a:r>
              <a:rPr lang="it-IT" sz="44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các thành phần có trong trang web trên?</a:t>
            </a:r>
            <a:br>
              <a:rPr lang="en-US" sz="3200">
                <a:solidFill>
                  <a:schemeClr val="accent3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F6F6C7-60D9-41AC-8781-68FDD4F32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3300" y="745000"/>
            <a:ext cx="8168053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800" dirty="0">
              <a:solidFill>
                <a:srgbClr val="586E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898461-1DBF-4823-B0CE-25F935F9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A1EF82E-1936-4E52-B8CB-2E1C67616C9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49" y="777745"/>
            <a:ext cx="8195005" cy="522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5D7FCC-6784-4309-A6DA-FB93FC39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044465" cy="87689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phic 9" descr="Ribbon">
            <a:extLst>
              <a:ext uri="{FF2B5EF4-FFF2-40B4-BE49-F238E27FC236}">
                <a16:creationId xmlns:a16="http://schemas.microsoft.com/office/drawing/2014/main" id="{F3A682B2-2A4F-40CF-A5D4-23B59FE1B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912631" y="291258"/>
            <a:ext cx="914400" cy="542203"/>
          </a:xfrm>
          <a:prstGeom prst="rect">
            <a:avLst/>
          </a:prstGeom>
        </p:spPr>
      </p:pic>
      <p:pic>
        <p:nvPicPr>
          <p:cNvPr id="11" name="Graphic 10" descr="Medal">
            <a:extLst>
              <a:ext uri="{FF2B5EF4-FFF2-40B4-BE49-F238E27FC236}">
                <a16:creationId xmlns:a16="http://schemas.microsoft.com/office/drawing/2014/main" id="{D11CC12B-4F40-40A6-B56C-A0BCC7916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2022229" y="291258"/>
            <a:ext cx="914400" cy="5422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7D7ED5-BC69-4567-82E2-DB14956ED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1563449"/>
            <a:ext cx="4044464" cy="18759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E91DC-10A5-43FD-B16D-6E5471B5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3" y="1721137"/>
            <a:ext cx="3369512" cy="1413949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nl-NL" sz="32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Ngôn ngữ đánh dấu siêu văn bản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16CC7EF-27D3-4AAA-9FCF-B19DDEE93DF4}"/>
              </a:ext>
            </a:extLst>
          </p:cNvPr>
          <p:cNvSpPr txBox="1">
            <a:spLocks/>
          </p:cNvSpPr>
          <p:nvPr/>
        </p:nvSpPr>
        <p:spPr>
          <a:xfrm>
            <a:off x="4473527" y="3439368"/>
            <a:ext cx="7626890" cy="2232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49BDD1-8ABF-4725-83C6-AFC15CE26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321" y="4087977"/>
            <a:ext cx="4044464" cy="18759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 học tập số 1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C3DCD418-33DE-4079-BABB-07086D581A91}"/>
              </a:ext>
            </a:extLst>
          </p:cNvPr>
          <p:cNvSpPr txBox="1">
            <a:spLocks/>
          </p:cNvSpPr>
          <p:nvPr/>
        </p:nvSpPr>
        <p:spPr>
          <a:xfrm>
            <a:off x="414081" y="4256034"/>
            <a:ext cx="3369512" cy="1038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C7BF2E46-096F-44BE-8A02-10BA1314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741" y="1491916"/>
            <a:ext cx="7983438" cy="4591249"/>
          </a:xfrm>
          <a:prstGeom prst="rect">
            <a:avLst/>
          </a:prstGeom>
          <a:solidFill>
            <a:srgbClr val="FFFFFF"/>
          </a:solidFill>
          <a:ln w="9525" cmpd="sng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>
                <a:solidFill>
                  <a:schemeClr val="accent3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  <a:endParaRPr lang="en-US" sz="3600">
              <a:solidFill>
                <a:schemeClr val="accent3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>
                <a:solidFill>
                  <a:schemeClr val="accent3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nhóm thảo luận các câu hỏi:</a:t>
            </a:r>
          </a:p>
          <a:p>
            <a:r>
              <a:rPr lang="en-US" sz="3200">
                <a:solidFill>
                  <a:schemeClr val="accent3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 tĩnh là gì? Web động là gì?</a:t>
            </a:r>
          </a:p>
          <a:p>
            <a:pPr algn="just"/>
            <a:r>
              <a:rPr lang="en-US" sz="3200">
                <a:solidFill>
                  <a:schemeClr val="accent3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những cách nào để tạo trang web? Ngôn ngữ chuyên dụng nào dùng để tạo trang web?</a:t>
            </a:r>
          </a:p>
          <a:p>
            <a:r>
              <a:rPr lang="en-US" sz="320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thành phần trong trang chủ của website?</a:t>
            </a:r>
          </a:p>
          <a:p>
            <a:r>
              <a:rPr lang="en-US" sz="3200">
                <a:solidFill>
                  <a:schemeClr val="accent3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Cấu trúc của một phần tử trong trang web?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C809F7-DF52-4EAF-A67F-BDAAC2D89E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1007" y="566578"/>
            <a:ext cx="11704320" cy="629142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Ngôn ngữ đánh dấu siêu văn bản</a:t>
            </a:r>
            <a:b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30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33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Trang web tĩnh là trang web có nội dung không thay đổi khi người dùng truy cập.</a:t>
            </a:r>
            <a:br>
              <a:rPr lang="en-US" sz="33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33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Trang web động là trang web có nội dung thay đổi theo yêu cầu của người dùng</a:t>
            </a:r>
            <a:br>
              <a:rPr lang="en-US" sz="33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33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Có nhiều cách để tạo trang web:</a:t>
            </a:r>
            <a:br>
              <a:rPr lang="en-US" sz="33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33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Có thể sử dụng những phần mềm có sẵn: Dreamweaver, Mobirise, …</a:t>
            </a:r>
            <a:br>
              <a:rPr lang="en-US" sz="33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33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Tạo bằng ngôn ngữ chuyên dụng</a:t>
            </a:r>
            <a:br>
              <a:rPr lang="en-US" sz="33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33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Ngôn ngữ chuyên dụng để tạo trang web là ngôn ngữ đánh dấu siêu văn bản (HTML)</a:t>
            </a:r>
            <a:br>
              <a:rPr lang="en-US" sz="33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33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Các thành phần trong trang chủ của website: tiêu đề mục, đoạn văn, bảng biểu, hình ảnh âm thanh và các siêu liên kết,…</a:t>
            </a:r>
            <a:br>
              <a:rPr lang="en-US" sz="33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33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Cấu trúc của một phần tử trong trang web: &lt;Tên phần tử&gt;Phần nội dung&lt;/Tên phần tử&gt;</a:t>
            </a:r>
            <a:br>
              <a:rPr lang="en-US" sz="33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sz="33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272B0CB-3623-4ECE-A864-9C411FB46C7C}"/>
              </a:ext>
            </a:extLst>
          </p:cNvPr>
          <p:cNvSpPr/>
          <p:nvPr/>
        </p:nvSpPr>
        <p:spPr>
          <a:xfrm>
            <a:off x="1399250" y="3365843"/>
            <a:ext cx="762064" cy="1123030"/>
          </a:xfrm>
          <a:custGeom>
            <a:avLst/>
            <a:gdLst>
              <a:gd name="connsiteX0" fmla="*/ 748209 w 762064"/>
              <a:gd name="connsiteY0" fmla="*/ 56230 h 1123030"/>
              <a:gd name="connsiteX1" fmla="*/ 678937 w 762064"/>
              <a:gd name="connsiteY1" fmla="*/ 97793 h 1123030"/>
              <a:gd name="connsiteX2" fmla="*/ 623519 w 762064"/>
              <a:gd name="connsiteY2" fmla="*/ 139357 h 1123030"/>
              <a:gd name="connsiteX3" fmla="*/ 581955 w 762064"/>
              <a:gd name="connsiteY3" fmla="*/ 153212 h 1123030"/>
              <a:gd name="connsiteX4" fmla="*/ 304864 w 762064"/>
              <a:gd name="connsiteY4" fmla="*/ 111648 h 1123030"/>
              <a:gd name="connsiteX5" fmla="*/ 263300 w 762064"/>
              <a:gd name="connsiteY5" fmla="*/ 83939 h 1123030"/>
              <a:gd name="connsiteX6" fmla="*/ 249446 w 762064"/>
              <a:gd name="connsiteY6" fmla="*/ 42375 h 1123030"/>
              <a:gd name="connsiteX7" fmla="*/ 83191 w 762064"/>
              <a:gd name="connsiteY7" fmla="*/ 28521 h 1123030"/>
              <a:gd name="connsiteX8" fmla="*/ 55482 w 762064"/>
              <a:gd name="connsiteY8" fmla="*/ 83939 h 1123030"/>
              <a:gd name="connsiteX9" fmla="*/ 41628 w 762064"/>
              <a:gd name="connsiteY9" fmla="*/ 125502 h 1123030"/>
              <a:gd name="connsiteX10" fmla="*/ 13919 w 762064"/>
              <a:gd name="connsiteY10" fmla="*/ 153212 h 1123030"/>
              <a:gd name="connsiteX11" fmla="*/ 64 w 762064"/>
              <a:gd name="connsiteY11" fmla="*/ 236339 h 1123030"/>
              <a:gd name="connsiteX12" fmla="*/ 97046 w 762064"/>
              <a:gd name="connsiteY12" fmla="*/ 707393 h 1123030"/>
              <a:gd name="connsiteX13" fmla="*/ 235591 w 762064"/>
              <a:gd name="connsiteY13" fmla="*/ 887502 h 1123030"/>
              <a:gd name="connsiteX14" fmla="*/ 581955 w 762064"/>
              <a:gd name="connsiteY14" fmla="*/ 1123030 h 1123030"/>
              <a:gd name="connsiteX15" fmla="*/ 637373 w 762064"/>
              <a:gd name="connsiteY15" fmla="*/ 1109175 h 1123030"/>
              <a:gd name="connsiteX16" fmla="*/ 762064 w 762064"/>
              <a:gd name="connsiteY16" fmla="*/ 956775 h 112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64" h="1123030">
                <a:moveTo>
                  <a:pt x="748209" y="56230"/>
                </a:moveTo>
                <a:cubicBezTo>
                  <a:pt x="725118" y="70084"/>
                  <a:pt x="701342" y="82856"/>
                  <a:pt x="678937" y="97793"/>
                </a:cubicBezTo>
                <a:cubicBezTo>
                  <a:pt x="659724" y="110602"/>
                  <a:pt x="643567" y="127901"/>
                  <a:pt x="623519" y="139357"/>
                </a:cubicBezTo>
                <a:cubicBezTo>
                  <a:pt x="610839" y="146603"/>
                  <a:pt x="595810" y="148594"/>
                  <a:pt x="581955" y="153212"/>
                </a:cubicBezTo>
                <a:cubicBezTo>
                  <a:pt x="400865" y="141894"/>
                  <a:pt x="409430" y="171400"/>
                  <a:pt x="304864" y="111648"/>
                </a:cubicBezTo>
                <a:cubicBezTo>
                  <a:pt x="290407" y="103387"/>
                  <a:pt x="277155" y="93175"/>
                  <a:pt x="263300" y="83939"/>
                </a:cubicBezTo>
                <a:cubicBezTo>
                  <a:pt x="258682" y="70084"/>
                  <a:pt x="258795" y="53594"/>
                  <a:pt x="249446" y="42375"/>
                </a:cubicBezTo>
                <a:cubicBezTo>
                  <a:pt x="190216" y="-28701"/>
                  <a:pt x="172469" y="6202"/>
                  <a:pt x="83191" y="28521"/>
                </a:cubicBezTo>
                <a:cubicBezTo>
                  <a:pt x="73955" y="46994"/>
                  <a:pt x="63618" y="64956"/>
                  <a:pt x="55482" y="83939"/>
                </a:cubicBezTo>
                <a:cubicBezTo>
                  <a:pt x="49729" y="97362"/>
                  <a:pt x="49141" y="112979"/>
                  <a:pt x="41628" y="125502"/>
                </a:cubicBezTo>
                <a:cubicBezTo>
                  <a:pt x="34908" y="136703"/>
                  <a:pt x="23155" y="143975"/>
                  <a:pt x="13919" y="153212"/>
                </a:cubicBezTo>
                <a:cubicBezTo>
                  <a:pt x="9301" y="180921"/>
                  <a:pt x="-904" y="208264"/>
                  <a:pt x="64" y="236339"/>
                </a:cubicBezTo>
                <a:cubicBezTo>
                  <a:pt x="7078" y="439747"/>
                  <a:pt x="-2985" y="547343"/>
                  <a:pt x="97046" y="707393"/>
                </a:cubicBezTo>
                <a:cubicBezTo>
                  <a:pt x="137190" y="771624"/>
                  <a:pt x="178082" y="838209"/>
                  <a:pt x="235591" y="887502"/>
                </a:cubicBezTo>
                <a:cubicBezTo>
                  <a:pt x="341598" y="978365"/>
                  <a:pt x="466500" y="1044521"/>
                  <a:pt x="581955" y="1123030"/>
                </a:cubicBezTo>
                <a:cubicBezTo>
                  <a:pt x="600428" y="1118412"/>
                  <a:pt x="622636" y="1121233"/>
                  <a:pt x="637373" y="1109175"/>
                </a:cubicBezTo>
                <a:cubicBezTo>
                  <a:pt x="693919" y="1062910"/>
                  <a:pt x="724558" y="1013034"/>
                  <a:pt x="762064" y="9567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1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5D7FCC-6784-4309-A6DA-FB93FC39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044465" cy="87689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Graphic 9" descr="Ribbon">
            <a:extLst>
              <a:ext uri="{FF2B5EF4-FFF2-40B4-BE49-F238E27FC236}">
                <a16:creationId xmlns:a16="http://schemas.microsoft.com/office/drawing/2014/main" id="{F3A682B2-2A4F-40CF-A5D4-23B59FE1B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912631" y="291258"/>
            <a:ext cx="914400" cy="542203"/>
          </a:xfrm>
          <a:prstGeom prst="rect">
            <a:avLst/>
          </a:prstGeom>
        </p:spPr>
      </p:pic>
      <p:pic>
        <p:nvPicPr>
          <p:cNvPr id="11" name="Graphic 10" descr="Medal">
            <a:extLst>
              <a:ext uri="{FF2B5EF4-FFF2-40B4-BE49-F238E27FC236}">
                <a16:creationId xmlns:a16="http://schemas.microsoft.com/office/drawing/2014/main" id="{D11CC12B-4F40-40A6-B56C-A0BCC7916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2022229" y="291258"/>
            <a:ext cx="914400" cy="5422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7D7ED5-BC69-4567-82E2-DB14956ED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1018890"/>
            <a:ext cx="4044464" cy="18759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E91DC-10A5-43FD-B16D-6E5471B5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7" y="1069010"/>
            <a:ext cx="4008282" cy="1413949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Cấu trúc của một văn bản HTML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16CC7EF-27D3-4AAA-9FCF-B19DDEE93DF4}"/>
              </a:ext>
            </a:extLst>
          </p:cNvPr>
          <p:cNvSpPr txBox="1">
            <a:spLocks/>
          </p:cNvSpPr>
          <p:nvPr/>
        </p:nvSpPr>
        <p:spPr>
          <a:xfrm>
            <a:off x="4473527" y="3439368"/>
            <a:ext cx="7626890" cy="2232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86EA6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49BDD1-8ABF-4725-83C6-AFC15CE26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3837333"/>
            <a:ext cx="4044464" cy="18759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 sát và cho biết cấu trúc của một văn bản HTML?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C3DCD418-33DE-4079-BABB-07086D581A91}"/>
              </a:ext>
            </a:extLst>
          </p:cNvPr>
          <p:cNvSpPr txBox="1">
            <a:spLocks/>
          </p:cNvSpPr>
          <p:nvPr/>
        </p:nvSpPr>
        <p:spPr>
          <a:xfrm>
            <a:off x="414081" y="4256034"/>
            <a:ext cx="3369512" cy="1038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-6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4E32F3-14AF-4B8C-ACAC-06E7F703291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111836" y="1240610"/>
            <a:ext cx="8080164" cy="517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6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ch Path">
            <a:extLst>
              <a:ext uri="{FF2B5EF4-FFF2-40B4-BE49-F238E27FC236}">
                <a16:creationId xmlns:a16="http://schemas.microsoft.com/office/drawing/2014/main" id="{678185C0-DBCC-4DE6-A63E-AB724A380C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EF5689E-A2C8-44A6-AD5C-615D7DB0C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800"/>
            <a:ext cx="10905976" cy="108370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Map with pin">
            <a:extLst>
              <a:ext uri="{FF2B5EF4-FFF2-40B4-BE49-F238E27FC236}">
                <a16:creationId xmlns:a16="http://schemas.microsoft.com/office/drawing/2014/main" id="{B5BFEE4A-0589-4596-9878-04FE26EF2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28030" y="380781"/>
            <a:ext cx="914400" cy="5971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4390DD-75CF-41BA-AA03-813FD55B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120528"/>
            <a:ext cx="8590084" cy="937114"/>
          </a:xfrm>
        </p:spPr>
        <p:txBody>
          <a:bodyPr>
            <a:normAutofit/>
          </a:bodyPr>
          <a:lstStyle/>
          <a:p>
            <a:pPr algn="ctr"/>
            <a:r>
              <a:rPr lang="nl-NL" sz="44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Cấu trúc của một văn bản HTML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C77D2E-3E79-4AAE-90F1-AFD7CBEBF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596"/>
            <a:ext cx="1170462" cy="108370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163371"/>
            <a:ext cx="1170462" cy="566456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570B85-11CA-4C90-9E8B-150CB8FE5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8243" y="1204237"/>
            <a:ext cx="10905975" cy="566456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76433-70AC-461F-87D0-7DEF2F39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6808" y="4177364"/>
            <a:ext cx="10817409" cy="2691435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36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Toàn bộ cấu trúc và nội dung của trang web được viết trong cặp thẻ mở </a:t>
            </a:r>
            <a:r>
              <a:rPr lang="en-US" sz="3600" i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&lt;html&gt; </a:t>
            </a:r>
            <a:r>
              <a:rPr lang="en-US" sz="36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 thẻ đóng </a:t>
            </a:r>
            <a:r>
              <a:rPr lang="en-US" sz="3600" i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&lt;/html&gt;.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36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Nội dung trang web chia thành hai phần, phần đầu </a:t>
            </a:r>
            <a:r>
              <a:rPr lang="en-US" sz="3600" i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(head)</a:t>
            </a:r>
            <a:r>
              <a:rPr lang="en-US" sz="36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và phần thân</a:t>
            </a:r>
            <a:r>
              <a:rPr lang="en-US" sz="3600" i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(body)</a:t>
            </a:r>
            <a:endParaRPr lang="en-US" sz="360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FontTx/>
              <a:buChar char="-"/>
            </a:pPr>
            <a:endParaRPr lang="en-US" sz="28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28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8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ch Path">
            <a:extLst>
              <a:ext uri="{FF2B5EF4-FFF2-40B4-BE49-F238E27FC236}">
                <a16:creationId xmlns:a16="http://schemas.microsoft.com/office/drawing/2014/main" id="{678185C0-DBCC-4DE6-A63E-AB724A380C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EF5689E-A2C8-44A6-AD5C-615D7DB0C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800"/>
            <a:ext cx="10905976" cy="108370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Map with pin">
            <a:extLst>
              <a:ext uri="{FF2B5EF4-FFF2-40B4-BE49-F238E27FC236}">
                <a16:creationId xmlns:a16="http://schemas.microsoft.com/office/drawing/2014/main" id="{B5BFEE4A-0589-4596-9878-04FE26EF2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28030" y="380781"/>
            <a:ext cx="914400" cy="5971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C77D2E-3E79-4AAE-90F1-AFD7CBEBF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596"/>
            <a:ext cx="1170462" cy="108370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163371"/>
            <a:ext cx="1170462" cy="566456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570B85-11CA-4C90-9E8B-150CB8FE5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8243" y="1204237"/>
            <a:ext cx="10905975" cy="566456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76433-70AC-461F-87D0-7DEF2F39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6809" y="1311092"/>
            <a:ext cx="10556536" cy="5656635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800" b="1" i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 cầu 1: </a:t>
            </a:r>
            <a:r>
              <a:rPr lang="en-US" sz="4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Cài đặt phần mềm Sublime Text</a:t>
            </a:r>
          </a:p>
          <a:p>
            <a:r>
              <a:rPr lang="en-US" sz="4800" b="1" i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 cầu 2:</a:t>
            </a:r>
            <a:r>
              <a:rPr lang="en-US" sz="4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Sử dụng phần mềm Sublime Text để soạn một văn bản HTML sao cho khi mở văn </a:t>
            </a:r>
            <a:r>
              <a:rPr lang="en-US" sz="4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 trình duyệt web, trên màn hình hiển thị dòng chữ: “Chủ đề F: Tạo trang web”.</a:t>
            </a:r>
          </a:p>
          <a:p>
            <a:endParaRPr lang="en-ZA" sz="4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6D366E0-CC78-4E48-ACB6-347B8084806D}"/>
              </a:ext>
            </a:extLst>
          </p:cNvPr>
          <p:cNvSpPr txBox="1">
            <a:spLocks/>
          </p:cNvSpPr>
          <p:nvPr/>
        </p:nvSpPr>
        <p:spPr>
          <a:xfrm>
            <a:off x="1518908" y="2324770"/>
            <a:ext cx="10354437" cy="27121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cap="none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ZA" sz="2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49FA3908-02CC-48A6-BC48-D4095DB19E33}"/>
              </a:ext>
            </a:extLst>
          </p:cNvPr>
          <p:cNvSpPr txBox="1">
            <a:spLocks/>
          </p:cNvSpPr>
          <p:nvPr/>
        </p:nvSpPr>
        <p:spPr>
          <a:xfrm>
            <a:off x="1783974" y="120528"/>
            <a:ext cx="8590084" cy="937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400" b="1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0609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00915908_Getting to know your classmate_RVA_v3.potx" id="{3AB90CC0-EE9A-4719-A10E-2B9C37D95451}" vid="{F0D04700-138B-4F65-8F40-43A8301C62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225736-1374-4CAC-8B19-47C9871FFC7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1A50BC3-FC9F-491A-A65B-E638982E34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3F4922-B139-402E-9C20-CC7FB72E5B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Getting to know your classmate</Template>
  <TotalTime>420</TotalTime>
  <Words>427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 2</vt:lpstr>
      <vt:lpstr>Frame</vt:lpstr>
      <vt:lpstr>CHỦ ĐỀ F: GIẢI QUYẾT VẤN ĐỀ VỚI SỰ TRỢ GIÚP CỦA MÁY TÍNH TẠO TRANG WEB BÀI 1: LÀM QUEN VỚI NGÔN NGỮ ĐÁNH DẤU  SIÊU VĂN BẢN</vt:lpstr>
      <vt:lpstr>Em hãy nêu các thành phần có trong trang web trên? </vt:lpstr>
      <vt:lpstr>1. Ngôn ngữ đánh dấu siêu văn bản</vt:lpstr>
      <vt:lpstr>1. Ngôn ngữ đánh dấu siêu văn bản - Trang web tĩnh là trang web có nội dung không thay đổi khi người dùng truy cập. - Trang web động là trang web có nội dung thay đổi theo yêu cầu của người dùng - Có nhiều cách để tạo trang web: + Có thể sử dụng những phần mềm có sẵn: Dreamweaver, Mobirise, … + Tạo bằng ngôn ngữ chuyên dụng Ngôn ngữ chuyên dụng để tạo trang web là ngôn ngữ đánh dấu siêu văn bản (HTML) - Các thành phần trong trang chủ của website: tiêu đề mục, đoạn văn, bảng biểu, hình ảnh âm thanh và các siêu liên kết,… - Cấu trúc của một phần tử trong trang web: &lt;Tên phần tử&gt;Phần nội dung&lt;/Tên phần tử&gt; </vt:lpstr>
      <vt:lpstr>2. Cấu trúc của một văn bản HTML</vt:lpstr>
      <vt:lpstr>2. Cấu trúc của một văn bản HTML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Your Classmate</dc:title>
  <dc:creator>HoangThanh Tam</dc:creator>
  <cp:lastModifiedBy>Thu Hien</cp:lastModifiedBy>
  <cp:revision>42</cp:revision>
  <dcterms:created xsi:type="dcterms:W3CDTF">2022-01-14T05:01:43Z</dcterms:created>
  <dcterms:modified xsi:type="dcterms:W3CDTF">2024-04-03T09:29:47Z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