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58" r:id="rId3"/>
    <p:sldId id="260" r:id="rId4"/>
    <p:sldId id="288" r:id="rId5"/>
    <p:sldId id="273" r:id="rId6"/>
    <p:sldId id="289" r:id="rId7"/>
    <p:sldId id="290" r:id="rId8"/>
    <p:sldId id="291" r:id="rId9"/>
    <p:sldId id="297" r:id="rId10"/>
    <p:sldId id="292" r:id="rId11"/>
    <p:sldId id="293" r:id="rId12"/>
    <p:sldId id="295" r:id="rId13"/>
    <p:sldId id="298" r:id="rId14"/>
    <p:sldId id="296" r:id="rId15"/>
    <p:sldId id="299" r:id="rId16"/>
    <p:sldId id="300" r:id="rId17"/>
    <p:sldId id="302" r:id="rId18"/>
    <p:sldId id="30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9/27/2024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9/27/2024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9/27/2024</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9/27/2024</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9/27/2024</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9/27/2024</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9/27/2024</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9/27/2024</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9/27/2024</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9/27/2024</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9/27/2024</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9/27/2024</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9/27/2024</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9/27/2024</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9/27/2024</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17470"/>
            <a:ext cx="12192000" cy="4741817"/>
          </a:xfrm>
        </p:spPr>
        <p:txBody>
          <a:bodyPr>
            <a:normAutofit/>
          </a:bodyPr>
          <a:lstStyle/>
          <a:p>
            <a:pPr algn="ctr"/>
            <a:r>
              <a:rPr lang="en-US" b="1" dirty="0"/>
              <a:t>CHỦ ĐỀ B: </a:t>
            </a:r>
            <a:br>
              <a:rPr lang="en-US" b="1" dirty="0"/>
            </a:br>
            <a:r>
              <a:rPr lang="en-US" b="1" dirty="0"/>
              <a:t>MẠNG MÁY TÍNH VÀ INTERNET </a:t>
            </a:r>
            <a:br>
              <a:rPr lang="en-US" dirty="0"/>
            </a:br>
            <a:r>
              <a:rPr lang="en-US" b="1" dirty="0"/>
              <a:t>KẾT NỐI MẠNG</a:t>
            </a:r>
            <a:br>
              <a:rPr lang="en-US" dirty="0"/>
            </a:br>
            <a:r>
              <a:rPr lang="en-US" b="1" dirty="0"/>
              <a:t>BÀI 1: </a:t>
            </a:r>
            <a:br>
              <a:rPr lang="en-US" b="1" dirty="0"/>
            </a:br>
            <a:r>
              <a:rPr lang="en-US" b="1" dirty="0"/>
              <a:t>CƠ SỞ VỀ MẠNG MÁY TÍNH</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1" y="397725"/>
            <a:ext cx="11469189" cy="5907258"/>
          </a:xfrm>
          <a:prstGeom prst="rect">
            <a:avLst/>
          </a:prstGeom>
        </p:spPr>
        <p:txBody>
          <a:bodyPr wrap="square">
            <a:spAutoFit/>
          </a:bodyPr>
          <a:lstStyle/>
          <a:p>
            <a:pPr algn="just">
              <a:lnSpc>
                <a:spcPct val="115000"/>
              </a:lnSpc>
              <a:spcBef>
                <a:spcPts val="400"/>
              </a:spcBef>
              <a:spcAft>
                <a:spcPts val="0"/>
              </a:spcAft>
            </a:pPr>
            <a:r>
              <a:rPr lang="en-US" sz="3200" b="1" dirty="0">
                <a:solidFill>
                  <a:srgbClr val="000000"/>
                </a:solidFill>
                <a:latin typeface="Times New Roman" panose="02020603050405020304" pitchFamily="18" charset="0"/>
                <a:ea typeface="Arial" panose="020B0604020202020204" pitchFamily="34" charset="0"/>
              </a:rPr>
              <a:t>b. </a:t>
            </a:r>
            <a:r>
              <a:rPr lang="en-US" sz="3200" b="1" dirty="0" err="1">
                <a:solidFill>
                  <a:srgbClr val="000000"/>
                </a:solidFill>
                <a:latin typeface="Times New Roman" panose="02020603050405020304" pitchFamily="18" charset="0"/>
                <a:ea typeface="Arial" panose="020B0604020202020204" pitchFamily="34" charset="0"/>
              </a:rPr>
              <a:t>Mạng</a:t>
            </a:r>
            <a:r>
              <a:rPr lang="en-US" sz="3200" b="1" dirty="0">
                <a:solidFill>
                  <a:srgbClr val="000000"/>
                </a:solidFill>
                <a:latin typeface="Times New Roman" panose="02020603050405020304" pitchFamily="18" charset="0"/>
                <a:ea typeface="Arial" panose="020B0604020202020204" pitchFamily="34" charset="0"/>
              </a:rPr>
              <a:t> WLAN</a:t>
            </a:r>
            <a:endParaRPr lang="en-US" sz="3200" dirty="0">
              <a:latin typeface="Arial" panose="020B0604020202020204" pitchFamily="34" charset="0"/>
              <a:ea typeface="Arial" panose="020B0604020202020204" pitchFamily="34" charset="0"/>
            </a:endParaRPr>
          </a:p>
          <a:p>
            <a:pPr algn="just">
              <a:spcBef>
                <a:spcPts val="400"/>
              </a:spcBef>
              <a:spcAft>
                <a:spcPts val="0"/>
              </a:spcAft>
            </a:pP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WLAN (Wireless Local Area Network) hay </a:t>
            </a:r>
            <a:r>
              <a:rPr lang="en-US" sz="3200" dirty="0" err="1">
                <a:solidFill>
                  <a:srgbClr val="000000"/>
                </a:solidFill>
                <a:latin typeface="Times New Roman" panose="02020603050405020304" pitchFamily="18" charset="0"/>
                <a:ea typeface="Times New Roman" panose="02020603050405020304" pitchFamily="18" charset="0"/>
              </a:rPr>
              <a:t>còn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gọi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cục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bộ</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dây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loại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cục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bộ</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nghệ</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dây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phép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như</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điện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thoại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thông</a:t>
            </a:r>
            <a:r>
              <a:rPr lang="en-US" sz="3200" dirty="0">
                <a:solidFill>
                  <a:srgbClr val="000000"/>
                </a:solidFill>
                <a:latin typeface="Times New Roman" panose="02020603050405020304" pitchFamily="18" charset="0"/>
                <a:ea typeface="Times New Roman" panose="02020603050405020304" pitchFamily="18" charset="0"/>
              </a:rPr>
              <a:t> minh, </a:t>
            </a:r>
            <a:r>
              <a:rPr lang="en-US" sz="3200" dirty="0" err="1">
                <a:solidFill>
                  <a:srgbClr val="000000"/>
                </a:solidFill>
                <a:latin typeface="Times New Roman" panose="02020603050405020304" pitchFamily="18" charset="0"/>
                <a:ea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bảng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thông</a:t>
            </a:r>
            <a:r>
              <a:rPr lang="en-US" sz="3200" dirty="0">
                <a:solidFill>
                  <a:srgbClr val="000000"/>
                </a:solidFill>
                <a:latin typeface="Times New Roman" panose="02020603050405020304" pitchFamily="18" charset="0"/>
                <a:ea typeface="Times New Roman" panose="02020603050405020304" pitchFamily="18" charset="0"/>
              </a:rPr>
              <a:t> minh </a:t>
            </a:r>
            <a:r>
              <a:rPr lang="en-US" sz="3200" dirty="0" err="1">
                <a:solidFill>
                  <a:srgbClr val="000000"/>
                </a:solidFill>
                <a:latin typeface="Times New Roman" panose="02020603050405020304" pitchFamily="18" charset="0"/>
                <a:ea typeface="Times New Roman" panose="02020603050405020304" pitchFamily="18" charset="0"/>
              </a:rPr>
              <a:t>khác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nối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truy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cập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tài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nguyên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cần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dây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cáp</a:t>
            </a:r>
            <a:endParaRPr lang="en-US" sz="3200" dirty="0">
              <a:latin typeface="Times New Roman" panose="02020603050405020304" pitchFamily="18" charset="0"/>
              <a:ea typeface="Times New Roman" panose="02020603050405020304" pitchFamily="18" charset="0"/>
            </a:endParaRPr>
          </a:p>
          <a:p>
            <a:pPr algn="just">
              <a:lnSpc>
                <a:spcPct val="115000"/>
              </a:lnSpc>
              <a:spcBef>
                <a:spcPts val="400"/>
              </a:spcBef>
              <a:spcAft>
                <a:spcPts val="0"/>
              </a:spcAft>
            </a:pP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thành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phần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WLAN </a:t>
            </a:r>
            <a:r>
              <a:rPr lang="en-US" sz="3200" dirty="0" err="1">
                <a:solidFill>
                  <a:srgbClr val="000000"/>
                </a:solidFill>
                <a:latin typeface="Times New Roman" panose="02020603050405020304" pitchFamily="18" charset="0"/>
                <a:ea typeface="Times New Roman" panose="02020603050405020304" pitchFamily="18" charset="0"/>
              </a:rPr>
              <a:t>bao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gồm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dùng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tích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hợp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bộ</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giao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tiếp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dây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điểm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truy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cập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dây</a:t>
            </a:r>
            <a:r>
              <a:rPr lang="en-US" sz="3200" dirty="0">
                <a:solidFill>
                  <a:srgbClr val="000000"/>
                </a:solidFill>
                <a:latin typeface="Times New Roman" panose="02020603050405020304" pitchFamily="18" charset="0"/>
                <a:ea typeface="Times New Roman" panose="02020603050405020304" pitchFamily="18" charset="0"/>
              </a:rPr>
              <a:t>. </a:t>
            </a:r>
            <a:endParaRPr lang="en-US" sz="3200" dirty="0">
              <a:latin typeface="Arial" panose="020B0604020202020204" pitchFamily="34" charset="0"/>
              <a:ea typeface="Arial" panose="020B0604020202020204" pitchFamily="34" charset="0"/>
            </a:endParaRPr>
          </a:p>
          <a:p>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Arial" panose="020B0604020202020204" pitchFamily="34" charset="0"/>
              </a:rPr>
              <a:t>Access Point </a:t>
            </a:r>
            <a:r>
              <a:rPr lang="en-US" sz="3200" dirty="0" err="1">
                <a:solidFill>
                  <a:srgbClr val="000000"/>
                </a:solidFill>
                <a:latin typeface="Times New Roman" panose="02020603050405020304" pitchFamily="18" charset="0"/>
                <a:ea typeface="Arial" panose="020B0604020202020204" pitchFamily="34" charset="0"/>
              </a:rPr>
              <a:t>là</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thiết</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bị</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được</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sử</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dụng</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để</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cung</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cấp</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kết</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nối</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mạng</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không</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dây</a:t>
            </a:r>
            <a:endParaRPr lang="en-US" sz="3200" dirty="0"/>
          </a:p>
        </p:txBody>
      </p:sp>
    </p:spTree>
    <p:extLst>
      <p:ext uri="{BB962C8B-B14F-4D97-AF65-F5344CB8AC3E}">
        <p14:creationId xmlns:p14="http://schemas.microsoft.com/office/powerpoint/2010/main" val="199994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303520"/>
          </a:xfrm>
          <a:prstGeom prst="rect">
            <a:avLst/>
          </a:prstGeom>
        </p:spPr>
      </p:pic>
      <p:sp>
        <p:nvSpPr>
          <p:cNvPr id="3" name="TextBox 2"/>
          <p:cNvSpPr txBox="1"/>
          <p:nvPr/>
        </p:nvSpPr>
        <p:spPr>
          <a:xfrm>
            <a:off x="1517467" y="5617029"/>
            <a:ext cx="9157063" cy="584775"/>
          </a:xfrm>
          <a:prstGeom prst="rect">
            <a:avLst/>
          </a:prstGeom>
          <a:noFill/>
        </p:spPr>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Ví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WLAN</a:t>
            </a:r>
          </a:p>
        </p:txBody>
      </p:sp>
    </p:spTree>
    <p:extLst>
      <p:ext uri="{BB962C8B-B14F-4D97-AF65-F5344CB8AC3E}">
        <p14:creationId xmlns:p14="http://schemas.microsoft.com/office/powerpoint/2010/main" val="107188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331" y="757645"/>
            <a:ext cx="10789919" cy="5291705"/>
          </a:xfrm>
          <a:prstGeom prst="rect">
            <a:avLst/>
          </a:prstGeom>
        </p:spPr>
        <p:txBody>
          <a:bodyPr wrap="square">
            <a:spAutoFit/>
          </a:bodyPr>
          <a:lstStyle/>
          <a:p>
            <a:pPr algn="just">
              <a:lnSpc>
                <a:spcPct val="115000"/>
              </a:lnSpc>
              <a:spcBef>
                <a:spcPts val="40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diện</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rộng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Internet</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Bef>
                <a:spcPts val="400"/>
              </a:spcBef>
              <a:spcAft>
                <a:spcPts val="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Wide Area Network (WAN)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LAN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Bef>
                <a:spcPts val="400"/>
              </a:spcBef>
              <a:spcAft>
                <a:spcPts val="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Internet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WAN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trao</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đổi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thông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tin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với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nhau</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trên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toàn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thế</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giới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4976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066" y="594086"/>
            <a:ext cx="10306595" cy="4899803"/>
          </a:xfrm>
          <a:prstGeom prst="rect">
            <a:avLst/>
          </a:prstGeom>
        </p:spPr>
        <p:txBody>
          <a:bodyPr wrap="square">
            <a:spAutoFit/>
          </a:bodyPr>
          <a:lstStyle/>
          <a:p>
            <a:pPr algn="just">
              <a:lnSpc>
                <a:spcPct val="115000"/>
              </a:lnSpc>
              <a:spcBef>
                <a:spcPts val="40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diện</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rộng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Internet</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Bef>
                <a:spcPts val="400"/>
              </a:spcBef>
              <a:spcAft>
                <a:spcPts val="0"/>
              </a:spcAft>
            </a:pP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Sơ</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đồ</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kết</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nối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LAN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để</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truy</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cập</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Internet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bao</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gồm</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thành</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phần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chính</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sau</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đây</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algn="just">
              <a:spcBef>
                <a:spcPts val="400"/>
              </a:spcBef>
              <a:spcAft>
                <a:spcPts val="0"/>
              </a:spcAft>
            </a:pP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Router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là</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bộ</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định</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tuyến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sử</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dụng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để</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kết</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nối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LAN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với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nhau</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giữa</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LAN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Internet.</a:t>
            </a:r>
          </a:p>
          <a:p>
            <a:pPr algn="just">
              <a:spcBef>
                <a:spcPts val="400"/>
              </a:spcBef>
              <a:spcAft>
                <a:spcPts val="0"/>
              </a:spcAft>
            </a:pP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Chức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năng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chính</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Router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là</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tỉnh</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toán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đường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tối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ưu</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cho</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gói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tin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dựa</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trên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tiêu</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chỉ</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khác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nhau</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như</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độ</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trễ</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băng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thông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chi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phí</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khoảng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cách</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33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5695406"/>
          </a:xfrm>
          <a:prstGeom prst="rect">
            <a:avLst/>
          </a:prstGeom>
        </p:spPr>
      </p:pic>
      <p:sp>
        <p:nvSpPr>
          <p:cNvPr id="4" name="Rectangle 3"/>
          <p:cNvSpPr/>
          <p:nvPr/>
        </p:nvSpPr>
        <p:spPr>
          <a:xfrm>
            <a:off x="1653360" y="5817717"/>
            <a:ext cx="8685391" cy="584775"/>
          </a:xfrm>
          <a:prstGeom prst="rect">
            <a:avLst/>
          </a:prstGeom>
        </p:spPr>
        <p:txBody>
          <a:bodyPr wrap="none">
            <a:spAutoFit/>
          </a:bodyPr>
          <a:lstStyle/>
          <a:p>
            <a:r>
              <a:rPr lang="en-US" sz="3200" i="1" dirty="0" err="1">
                <a:solidFill>
                  <a:srgbClr val="000000"/>
                </a:solidFill>
                <a:latin typeface="Times New Roman" panose="02020603050405020304" pitchFamily="18" charset="0"/>
                <a:ea typeface="Times New Roman" panose="02020603050405020304" pitchFamily="18" charset="0"/>
              </a:rPr>
              <a:t>Ví</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dụ</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một</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định</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tuyến</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chuyển</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tiếp</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gửi</a:t>
            </a:r>
            <a:r>
              <a:rPr lang="en-US" sz="3200" i="1" dirty="0">
                <a:solidFill>
                  <a:srgbClr val="000000"/>
                </a:solidFill>
                <a:latin typeface="Times New Roman" panose="02020603050405020304" pitchFamily="18" charset="0"/>
                <a:ea typeface="Times New Roman" panose="02020603050405020304" pitchFamily="18" charset="0"/>
              </a:rPr>
              <a:t> tin </a:t>
            </a:r>
            <a:r>
              <a:rPr lang="en-US" sz="3200" i="1" dirty="0" err="1">
                <a:solidFill>
                  <a:srgbClr val="000000"/>
                </a:solidFill>
                <a:latin typeface="Times New Roman" panose="02020603050405020304" pitchFamily="18" charset="0"/>
                <a:ea typeface="Times New Roman" panose="02020603050405020304" pitchFamily="18" charset="0"/>
              </a:rPr>
              <a:t>của</a:t>
            </a:r>
            <a:r>
              <a:rPr lang="en-US" sz="3200" i="1" dirty="0">
                <a:solidFill>
                  <a:srgbClr val="000000"/>
                </a:solidFill>
                <a:latin typeface="Times New Roman" panose="02020603050405020304" pitchFamily="18" charset="0"/>
                <a:ea typeface="Times New Roman" panose="02020603050405020304" pitchFamily="18" charset="0"/>
              </a:rPr>
              <a:t> Router</a:t>
            </a:r>
            <a:endParaRPr lang="en-US" sz="3200" dirty="0"/>
          </a:p>
        </p:txBody>
      </p:sp>
    </p:spTree>
    <p:extLst>
      <p:ext uri="{BB962C8B-B14F-4D97-AF65-F5344CB8AC3E}">
        <p14:creationId xmlns:p14="http://schemas.microsoft.com/office/powerpoint/2010/main" val="1937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074" y="0"/>
            <a:ext cx="11142617" cy="2135969"/>
          </a:xfrm>
          <a:prstGeom prst="rect">
            <a:avLst/>
          </a:prstGeom>
        </p:spPr>
        <p:txBody>
          <a:bodyPr wrap="square">
            <a:spAutoFit/>
          </a:bodyPr>
          <a:lstStyle/>
          <a:p>
            <a:pPr algn="just">
              <a:lnSpc>
                <a:spcPct val="115000"/>
              </a:lnSpc>
              <a:spcBef>
                <a:spcPts val="40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diện</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rộng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Internet</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en-US" sz="32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Modem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là</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thiết</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bị</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kết</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nối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thiết</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bị</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sử</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dụng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Internet (AP, Switch, Router,...)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tới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nhà</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cung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cấp</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dịch</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vụ</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Internet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để</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dùng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thể</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truy</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cập</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Internet.</a:t>
            </a:r>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2135969"/>
            <a:ext cx="12191999" cy="3494122"/>
          </a:xfrm>
          <a:prstGeom prst="rect">
            <a:avLst/>
          </a:prstGeom>
        </p:spPr>
      </p:pic>
      <p:sp>
        <p:nvSpPr>
          <p:cNvPr id="4" name="Rectangle 3"/>
          <p:cNvSpPr/>
          <p:nvPr/>
        </p:nvSpPr>
        <p:spPr>
          <a:xfrm>
            <a:off x="3118513" y="5778529"/>
            <a:ext cx="5767738" cy="584775"/>
          </a:xfrm>
          <a:prstGeom prst="rect">
            <a:avLst/>
          </a:prstGeom>
        </p:spPr>
        <p:txBody>
          <a:bodyPr wrap="square">
            <a:spAutoFit/>
          </a:bodyPr>
          <a:lstStyle/>
          <a:p>
            <a:r>
              <a:rPr lang="en-US" sz="3200" dirty="0" err="1">
                <a:solidFill>
                  <a:srgbClr val="000000"/>
                </a:solidFill>
                <a:latin typeface="Times New Roman" panose="02020603050405020304" pitchFamily="18" charset="0"/>
                <a:ea typeface="Arial" panose="020B0604020202020204" pitchFamily="34" charset="0"/>
              </a:rPr>
              <a:t>Ví</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dụ</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một</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sơ</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đồ</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kết</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nối</a:t>
            </a:r>
            <a:r>
              <a:rPr lang="en-US" sz="3200" dirty="0">
                <a:solidFill>
                  <a:srgbClr val="000000"/>
                </a:solidFill>
                <a:latin typeface="Times New Roman" panose="02020603050405020304" pitchFamily="18" charset="0"/>
                <a:ea typeface="Arial" panose="020B0604020202020204" pitchFamily="34" charset="0"/>
              </a:rPr>
              <a:t> Internet</a:t>
            </a:r>
            <a:endParaRPr lang="en-US" sz="3200" dirty="0"/>
          </a:p>
        </p:txBody>
      </p:sp>
    </p:spTree>
    <p:extLst>
      <p:ext uri="{BB962C8B-B14F-4D97-AF65-F5344CB8AC3E}">
        <p14:creationId xmlns:p14="http://schemas.microsoft.com/office/powerpoint/2010/main" val="309564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0559" y="666206"/>
            <a:ext cx="10929257" cy="5317353"/>
          </a:xfrm>
          <a:prstGeom prst="rect">
            <a:avLst/>
          </a:prstGeom>
        </p:spPr>
        <p:txBody>
          <a:bodyPr wrap="square">
            <a:spAutoFit/>
          </a:bodyPr>
          <a:lstStyle/>
          <a:p>
            <a:pPr algn="just">
              <a:lnSpc>
                <a:spcPct val="115000"/>
              </a:lnSpc>
              <a:spcAft>
                <a:spcPts val="500"/>
              </a:spcAft>
            </a:pP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Ngày</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nay,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nhà</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cung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cấp</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dịch</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vụ</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Internet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đều</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dùng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đường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truyền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tín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hiệu</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số</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hóa</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Modem, Router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AP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thuê</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Internet.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Intemet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50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ISP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(Internet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Service Provider)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Intemet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Internet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Internet.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4489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400" y="566671"/>
            <a:ext cx="11665296" cy="5177306"/>
          </a:xfrm>
        </p:spPr>
        <p:txBody>
          <a:bodyPr>
            <a:noAutofit/>
          </a:bodyPr>
          <a:lstStyle/>
          <a:p>
            <a:r>
              <a:rPr lang="en-US" sz="3200" dirty="0" err="1">
                <a:solidFill>
                  <a:srgbClr val="C00000"/>
                </a:solidFill>
                <a:latin typeface="Times New Roman" pitchFamily="18" charset="0"/>
                <a:cs typeface="Times New Roman" pitchFamily="18" charset="0"/>
              </a:rPr>
              <a:t>Tóm</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tắt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bài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học</a:t>
            </a:r>
            <a:br>
              <a:rPr lang="en-US" sz="3200" dirty="0">
                <a:solidFill>
                  <a:srgbClr val="C00000"/>
                </a:solidFill>
                <a:latin typeface="Times New Roman" pitchFamily="18" charset="0"/>
                <a:cs typeface="Times New Roman" pitchFamily="18" charset="0"/>
              </a:rPr>
            </a:br>
            <a:r>
              <a:rPr lang="en-US" sz="3200" dirty="0">
                <a:solidFill>
                  <a:srgbClr val="C00000"/>
                </a:solidFill>
                <a:latin typeface="Times New Roman" pitchFamily="18" charset="0"/>
                <a:cs typeface="Times New Roman" pitchFamily="18" charset="0"/>
              </a:rPr>
              <a:t>- </a:t>
            </a:r>
            <a:r>
              <a:rPr lang="en-US" sz="3200" dirty="0">
                <a:latin typeface="Times New Roman" panose="02020603050405020304" pitchFamily="18" charset="0"/>
                <a:cs typeface="Times New Roman" panose="02020603050405020304" pitchFamily="18" charset="0"/>
              </a:rPr>
              <a:t>Switch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a:t>
            </a:r>
            <a:br>
              <a:rPr lang="vi-VN"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Router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LAN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LAN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Internet.</a:t>
            </a:r>
            <a:br>
              <a:rPr lang="vi-VN"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Access Point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dây</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Modem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Internet (AP, Switch, Router,...) </a:t>
            </a:r>
            <a:r>
              <a:rPr lang="en-US" sz="3200" dirty="0" err="1">
                <a:latin typeface="Times New Roman" panose="02020603050405020304" pitchFamily="18" charset="0"/>
                <a:cs typeface="Times New Roman" panose="02020603050405020304" pitchFamily="18" charset="0"/>
              </a:rPr>
              <a:t>tới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Internet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Internet.</a:t>
            </a:r>
            <a:br>
              <a:rPr lang="vi-VN" sz="3200" dirty="0">
                <a:latin typeface="Times New Roman" panose="02020603050405020304" pitchFamily="18" charset="0"/>
                <a:cs typeface="Times New Roman" panose="02020603050405020304" pitchFamily="18" charset="0"/>
              </a:rPr>
            </a:br>
            <a:endParaRPr lang="en-US" sz="32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2090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20859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364378" y="1867990"/>
            <a:ext cx="7798526" cy="2573381"/>
          </a:xfrm>
          <a:prstGeom prst="cloudCallout">
            <a:avLst>
              <a:gd name="adj1" fmla="val -36594"/>
              <a:gd name="adj2" fmla="val 74343"/>
            </a:avLst>
          </a:prstGeo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37" y="817022"/>
            <a:ext cx="10058402" cy="586244"/>
          </a:xfrm>
        </p:spPr>
        <p:txBody>
          <a:bodyPr>
            <a:normAutofit fontScale="90000"/>
          </a:bodyPr>
          <a:lstStyle/>
          <a:p>
            <a:r>
              <a:rPr lang="en-US" b="1" dirty="0"/>
              <a:t>1. </a:t>
            </a:r>
            <a:r>
              <a:rPr lang="en-US" b="1" dirty="0" err="1"/>
              <a:t>Một</a:t>
            </a:r>
            <a:r>
              <a:rPr lang="en-US" b="1" dirty="0"/>
              <a:t> </a:t>
            </a:r>
            <a:r>
              <a:rPr lang="en-US" b="1" dirty="0" err="1"/>
              <a:t>số</a:t>
            </a:r>
            <a:r>
              <a:rPr lang="en-US" b="1" dirty="0"/>
              <a:t> </a:t>
            </a:r>
            <a:r>
              <a:rPr lang="en-US" b="1" dirty="0" err="1"/>
              <a:t>khái</a:t>
            </a:r>
            <a:r>
              <a:rPr lang="en-US" b="1" dirty="0"/>
              <a:t> </a:t>
            </a:r>
            <a:r>
              <a:rPr lang="en-US" b="1" dirty="0" err="1"/>
              <a:t>niệm</a:t>
            </a:r>
            <a:r>
              <a:rPr lang="en-US" b="1" dirty="0"/>
              <a:t> </a:t>
            </a:r>
            <a:r>
              <a:rPr lang="en-US" b="1" dirty="0" err="1"/>
              <a:t>mở</a:t>
            </a:r>
            <a:r>
              <a:rPr lang="en-US" b="1" dirty="0"/>
              <a:t> </a:t>
            </a:r>
            <a:r>
              <a:rPr lang="en-US" b="1" dirty="0" err="1"/>
              <a:t>đầu</a:t>
            </a:r>
            <a:endParaRPr lang="en-US" dirty="0"/>
          </a:p>
        </p:txBody>
      </p:sp>
      <p:sp>
        <p:nvSpPr>
          <p:cNvPr id="10" name="Content Placeholder 13">
            <a:extLst>
              <a:ext uri="{FF2B5EF4-FFF2-40B4-BE49-F238E27FC236}">
                <a16:creationId xmlns:a16="http://schemas.microsoft.com/office/drawing/2014/main" id="{7796A598-D9EF-4E6F-A691-A1D5B0115368}"/>
              </a:ext>
            </a:extLst>
          </p:cNvPr>
          <p:cNvSpPr>
            <a:spLocks noGrp="1"/>
          </p:cNvSpPr>
          <p:nvPr>
            <p:ph idx="1"/>
          </p:nvPr>
        </p:nvSpPr>
        <p:spPr>
          <a:xfrm>
            <a:off x="548837" y="1583871"/>
            <a:ext cx="10872650" cy="319386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p>
          <a:p>
            <a:pPr marL="0" indent="0" algn="just">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thuỷ</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1000"/>
                                        <p:tgtEl>
                                          <p:spTgt spid="10">
                                            <p:txEl>
                                              <p:pRg st="1" end="1"/>
                                            </p:txEl>
                                          </p:spTgt>
                                        </p:tgtEl>
                                      </p:cBhvr>
                                    </p:animEffect>
                                    <p:anim calcmode="lin" valueType="num">
                                      <p:cBhvr>
                                        <p:cTn id="21"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37" y="503513"/>
            <a:ext cx="10058402" cy="586244"/>
          </a:xfrm>
        </p:spPr>
        <p:txBody>
          <a:bodyPr>
            <a:normAutofit fontScale="90000"/>
          </a:bodyPr>
          <a:lstStyle/>
          <a:p>
            <a:r>
              <a:rPr lang="en-US" b="1" dirty="0"/>
              <a:t>1. </a:t>
            </a:r>
            <a:r>
              <a:rPr lang="en-US" b="1" dirty="0" err="1"/>
              <a:t>Một</a:t>
            </a:r>
            <a:r>
              <a:rPr lang="en-US" b="1" dirty="0"/>
              <a:t> </a:t>
            </a:r>
            <a:r>
              <a:rPr lang="en-US" b="1" dirty="0" err="1"/>
              <a:t>số</a:t>
            </a:r>
            <a:r>
              <a:rPr lang="en-US" b="1" dirty="0"/>
              <a:t> </a:t>
            </a:r>
            <a:r>
              <a:rPr lang="en-US" b="1" dirty="0" err="1"/>
              <a:t>khái</a:t>
            </a:r>
            <a:r>
              <a:rPr lang="en-US" b="1" dirty="0"/>
              <a:t> </a:t>
            </a:r>
            <a:r>
              <a:rPr lang="en-US" b="1" dirty="0" err="1"/>
              <a:t>niệm</a:t>
            </a:r>
            <a:r>
              <a:rPr lang="en-US" b="1" dirty="0"/>
              <a:t> </a:t>
            </a:r>
            <a:r>
              <a:rPr lang="en-US" b="1" dirty="0" err="1"/>
              <a:t>mở</a:t>
            </a:r>
            <a:r>
              <a:rPr lang="en-US" b="1" dirty="0"/>
              <a:t> </a:t>
            </a:r>
            <a:r>
              <a:rPr lang="en-US" b="1" dirty="0" err="1"/>
              <a:t>đầu</a:t>
            </a:r>
            <a:endParaRPr lang="en-US" dirty="0"/>
          </a:p>
        </p:txBody>
      </p:sp>
      <p:sp>
        <p:nvSpPr>
          <p:cNvPr id="10" name="Content Placeholder 13">
            <a:extLst>
              <a:ext uri="{FF2B5EF4-FFF2-40B4-BE49-F238E27FC236}">
                <a16:creationId xmlns:a16="http://schemas.microsoft.com/office/drawing/2014/main" id="{7796A598-D9EF-4E6F-A691-A1D5B0115368}"/>
              </a:ext>
            </a:extLst>
          </p:cNvPr>
          <p:cNvSpPr>
            <a:spLocks noGrp="1"/>
          </p:cNvSpPr>
          <p:nvPr>
            <p:ph idx="1"/>
          </p:nvPr>
        </p:nvSpPr>
        <p:spPr>
          <a:xfrm>
            <a:off x="548837" y="1455516"/>
            <a:ext cx="10872650" cy="39361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minh,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in...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p>
          <a:p>
            <a:pPr marL="0" indent="0" algn="just">
              <a:buNone/>
            </a:pP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cáp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tuyến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7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12191999" cy="3875587"/>
          </a:xfrm>
          <a:prstGeom prst="rect">
            <a:avLst/>
          </a:prstGeom>
        </p:spPr>
      </p:pic>
      <p:sp>
        <p:nvSpPr>
          <p:cNvPr id="12" name="Oval Callout 11"/>
          <p:cNvSpPr/>
          <p:nvPr/>
        </p:nvSpPr>
        <p:spPr>
          <a:xfrm>
            <a:off x="143692" y="4232366"/>
            <a:ext cx="4676502" cy="2129246"/>
          </a:xfrm>
          <a:prstGeom prst="wedgeEllipseCallout">
            <a:avLst>
              <a:gd name="adj1" fmla="val 52988"/>
              <a:gd name="adj2" fmla="val -15566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5236284" y="4648520"/>
            <a:ext cx="584102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MAC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card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45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ppt_w</p:attrName>
                                        </p:attrNameLst>
                                      </p:cBhvr>
                                      <p:tavLst>
                                        <p:tav tm="0" fmla="#ppt_w*sin(2.5*pi*$)">
                                          <p:val>
                                            <p:fltVal val="0"/>
                                          </p:val>
                                        </p:tav>
                                        <p:tav tm="100000">
                                          <p:val>
                                            <p:fltVal val="1"/>
                                          </p:val>
                                        </p:tav>
                                      </p:tavLst>
                                    </p:anim>
                                    <p:anim calcmode="lin" valueType="num">
                                      <p:cBhvr>
                                        <p:cTn id="1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765" y="226483"/>
            <a:ext cx="10868297" cy="6001643"/>
          </a:xfrm>
          <a:prstGeom prst="rect">
            <a:avLst/>
          </a:prstGeom>
        </p:spPr>
        <p:txBody>
          <a:bodyPr wrap="square">
            <a:spAutoFit/>
          </a:bodyPr>
          <a:lstStyle/>
          <a:p>
            <a:pPr algn="just"/>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hoạt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mỗi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bộ</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giao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tiếp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địa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chỉ</a:t>
            </a:r>
            <a:r>
              <a:rPr lang="en-US" sz="3200" dirty="0">
                <a:solidFill>
                  <a:srgbClr val="000000"/>
                </a:solidFill>
                <a:latin typeface="Times New Roman" panose="02020603050405020304" pitchFamily="18" charset="0"/>
                <a:ea typeface="Times New Roman" panose="02020603050405020304" pitchFamily="18" charset="0"/>
              </a:rPr>
              <a:t> MAC (Media Access Control) </a:t>
            </a:r>
            <a:r>
              <a:rPr lang="en-US" sz="3200" dirty="0" err="1">
                <a:solidFill>
                  <a:srgbClr val="000000"/>
                </a:solidFill>
                <a:latin typeface="Times New Roman" panose="02020603050405020304" pitchFamily="18" charset="0"/>
                <a:ea typeface="Times New Roman" panose="02020603050405020304" pitchFamily="18" charset="0"/>
              </a:rPr>
              <a:t>duy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nhất</a:t>
            </a:r>
            <a:r>
              <a:rPr lang="en-US" sz="3200" dirty="0">
                <a:solidFill>
                  <a:srgbClr val="000000"/>
                </a:solidFill>
                <a:latin typeface="Times New Roman" panose="02020603050405020304" pitchFamily="18" charset="0"/>
                <a:ea typeface="Times New Roman" panose="02020603050405020304" pitchFamily="18" charset="0"/>
              </a:rPr>
              <a:t>. </a:t>
            </a:r>
          </a:p>
          <a:p>
            <a:pPr algn="just"/>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Cấu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trúc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địa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chỉ</a:t>
            </a:r>
            <a:r>
              <a:rPr lang="en-US" sz="3200" dirty="0">
                <a:solidFill>
                  <a:srgbClr val="000000"/>
                </a:solidFill>
                <a:latin typeface="Times New Roman" panose="02020603050405020304" pitchFamily="18" charset="0"/>
                <a:ea typeface="Times New Roman" panose="02020603050405020304" pitchFamily="18" charset="0"/>
              </a:rPr>
              <a:t> MAC </a:t>
            </a:r>
            <a:r>
              <a:rPr lang="en-US" sz="3200" dirty="0" err="1">
                <a:solidFill>
                  <a:srgbClr val="000000"/>
                </a:solidFill>
                <a:latin typeface="Times New Roman" panose="02020603050405020304" pitchFamily="18" charset="0"/>
                <a:ea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biểu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diễn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bằng</a:t>
            </a:r>
            <a:r>
              <a:rPr lang="en-US" sz="3200" dirty="0">
                <a:solidFill>
                  <a:srgbClr val="000000"/>
                </a:solidFill>
                <a:latin typeface="Times New Roman" panose="02020603050405020304" pitchFamily="18" charset="0"/>
                <a:ea typeface="Times New Roman" panose="02020603050405020304" pitchFamily="18" charset="0"/>
              </a:rPr>
              <a:t> 6 </a:t>
            </a:r>
            <a:r>
              <a:rPr lang="en-US" sz="3200" dirty="0" err="1">
                <a:solidFill>
                  <a:srgbClr val="000000"/>
                </a:solidFill>
                <a:latin typeface="Times New Roman" panose="02020603050405020304" pitchFamily="18" charset="0"/>
                <a:ea typeface="Times New Roman" panose="02020603050405020304" pitchFamily="18" charset="0"/>
              </a:rPr>
              <a:t>cặp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số</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nhau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tương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ứng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rPr>
              <a:t> 12 </a:t>
            </a:r>
            <a:r>
              <a:rPr lang="en-US" sz="3200" dirty="0" err="1">
                <a:solidFill>
                  <a:srgbClr val="000000"/>
                </a:solidFill>
                <a:latin typeface="Times New Roman" panose="02020603050405020304" pitchFamily="18" charset="0"/>
                <a:ea typeface="Times New Roman" panose="02020603050405020304" pitchFamily="18" charset="0"/>
              </a:rPr>
              <a:t>kí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tự</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hệ</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thập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lục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phân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dãy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rPr>
              <a:t> 0-9, A-F). </a:t>
            </a:r>
          </a:p>
          <a:p>
            <a:pPr algn="just"/>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Mỗi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cặp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số</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nhau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bằng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dấu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hai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chấm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hoặc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dấu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gạch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nối</a:t>
            </a:r>
            <a:r>
              <a:rPr lang="en-US" sz="3200" dirty="0">
                <a:solidFill>
                  <a:srgbClr val="000000"/>
                </a:solidFill>
                <a:latin typeface="Times New Roman" panose="02020603050405020304" pitchFamily="18" charset="0"/>
                <a:ea typeface="Times New Roman" panose="02020603050405020304" pitchFamily="18" charset="0"/>
              </a:rPr>
              <a:t>.</a:t>
            </a:r>
          </a:p>
          <a:p>
            <a:pPr algn="just"/>
            <a:r>
              <a:rPr lang="en-US" sz="3200" dirty="0">
                <a:solidFill>
                  <a:srgbClr val="000000"/>
                </a:solidFill>
                <a:latin typeface="Times New Roman" panose="02020603050405020304" pitchFamily="18" charset="0"/>
                <a:ea typeface="Times New Roman" panose="02020603050405020304" pitchFamily="18" charset="0"/>
              </a:rPr>
              <a:t> - </a:t>
            </a:r>
            <a:r>
              <a:rPr lang="en-US" sz="3200" dirty="0" err="1">
                <a:solidFill>
                  <a:srgbClr val="000000"/>
                </a:solidFill>
                <a:latin typeface="Times New Roman" panose="02020603050405020304" pitchFamily="18" charset="0"/>
                <a:ea typeface="Times New Roman" panose="02020603050405020304" pitchFamily="18" charset="0"/>
              </a:rPr>
              <a:t>Địa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chỉ</a:t>
            </a:r>
            <a:r>
              <a:rPr lang="en-US" sz="3200" dirty="0">
                <a:solidFill>
                  <a:srgbClr val="000000"/>
                </a:solidFill>
                <a:latin typeface="Times New Roman" panose="02020603050405020304" pitchFamily="18" charset="0"/>
                <a:ea typeface="Times New Roman" panose="02020603050405020304" pitchFamily="18" charset="0"/>
              </a:rPr>
              <a:t> MAC </a:t>
            </a:r>
            <a:r>
              <a:rPr lang="en-US" sz="3200" dirty="0" err="1">
                <a:solidFill>
                  <a:srgbClr val="000000"/>
                </a:solidFill>
                <a:latin typeface="Times New Roman" panose="02020603050405020304" pitchFamily="18" charset="0"/>
                <a:ea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đảm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bảo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duy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định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danh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mỗi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cũng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cung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cấp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phương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pháp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định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phân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biệt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lớn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phép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truyền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đúng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dịch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quản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hiệu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quả</a:t>
            </a:r>
            <a:endParaRPr lang="en-US" sz="3200" dirty="0"/>
          </a:p>
        </p:txBody>
      </p:sp>
    </p:spTree>
    <p:extLst>
      <p:ext uri="{BB962C8B-B14F-4D97-AF65-F5344CB8AC3E}">
        <p14:creationId xmlns:p14="http://schemas.microsoft.com/office/powerpoint/2010/main" val="275682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3"/>
          <p:cNvSpPr>
            <a:spLocks noGrp="1"/>
          </p:cNvSpPr>
          <p:nvPr>
            <p:ph idx="1"/>
          </p:nvPr>
        </p:nvSpPr>
        <p:spPr>
          <a:xfrm>
            <a:off x="1449977" y="901339"/>
            <a:ext cx="8908870" cy="3579221"/>
          </a:xfrm>
          <a:prstGeom prst="cloudCallout">
            <a:avLst>
              <a:gd name="adj1" fmla="val -36594"/>
              <a:gd name="adj2" fmla="val 74343"/>
            </a:avLst>
          </a:prstGeo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hay Wi-Fi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7878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307" y="0"/>
            <a:ext cx="10929257" cy="6647974"/>
          </a:xfrm>
          <a:prstGeom prst="rect">
            <a:avLst/>
          </a:prstGeom>
        </p:spPr>
        <p:txBody>
          <a:bodyPr wrap="square">
            <a:spAutoFit/>
          </a:bodyPr>
          <a:lstStyle/>
          <a:p>
            <a:pPr algn="just">
              <a:spcBef>
                <a:spcPts val="40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Mạng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cục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bộ</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spcBef>
                <a:spcPts val="400"/>
              </a:spcBef>
              <a:spcAft>
                <a:spcPts val="0"/>
              </a:spcAft>
              <a:buAutoNum type="alphaLcPeriod"/>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Mạng</a:t>
            </a:r>
            <a:r>
              <a:rPr lang="en-US" sz="3200" b="1" dirty="0">
                <a:latin typeface="Times New Roman" panose="02020603050405020304" pitchFamily="18" charset="0"/>
                <a:ea typeface="Calibri" panose="020F0502020204030204" pitchFamily="34" charset="0"/>
                <a:cs typeface="Times New Roman" panose="02020603050405020304" pitchFamily="18" charset="0"/>
              </a:rPr>
              <a:t> LAN</a:t>
            </a:r>
          </a:p>
          <a:p>
            <a:pPr algn="just">
              <a:spcBef>
                <a:spcPts val="400"/>
              </a:spcBef>
              <a:spcAft>
                <a:spcPts val="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LAN (Local Area Network) hay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400"/>
              </a:spcBef>
              <a:spcAft>
                <a:spcPts val="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LAN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li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hẹp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endPar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LAN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Switch</a:t>
            </a:r>
          </a:p>
          <a:p>
            <a:pPr algn="just"/>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Switch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49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 calcmode="lin" valueType="num">
                                      <p:cBhvr>
                                        <p:cTn id="47"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5408023"/>
          </a:xfrm>
          <a:prstGeom prst="rect">
            <a:avLst/>
          </a:prstGeom>
        </p:spPr>
      </p:pic>
      <p:sp>
        <p:nvSpPr>
          <p:cNvPr id="3" name="TextBox 2"/>
          <p:cNvSpPr txBox="1"/>
          <p:nvPr/>
        </p:nvSpPr>
        <p:spPr>
          <a:xfrm>
            <a:off x="1517467" y="5617029"/>
            <a:ext cx="9157063" cy="584775"/>
          </a:xfrm>
          <a:prstGeom prst="rect">
            <a:avLst/>
          </a:prstGeom>
          <a:noFill/>
        </p:spPr>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Ví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LAN</a:t>
            </a:r>
          </a:p>
        </p:txBody>
      </p:sp>
    </p:spTree>
    <p:extLst>
      <p:ext uri="{BB962C8B-B14F-4D97-AF65-F5344CB8AC3E}">
        <p14:creationId xmlns:p14="http://schemas.microsoft.com/office/powerpoint/2010/main" val="40120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309</TotalTime>
  <Words>1204</Words>
  <Application>Microsoft Office PowerPoint</Application>
  <PresentationFormat>Màn hình rộng</PresentationFormat>
  <Paragraphs>42</Paragraphs>
  <Slides>18</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18</vt:i4>
      </vt:variant>
    </vt:vector>
  </HeadingPairs>
  <TitlesOfParts>
    <vt:vector size="22" baseType="lpstr">
      <vt:lpstr>Arial</vt:lpstr>
      <vt:lpstr>Segoe Print</vt:lpstr>
      <vt:lpstr>Times New Roman</vt:lpstr>
      <vt:lpstr>Nature Illustration 16x9</vt:lpstr>
      <vt:lpstr>CHỦ ĐỀ B:  MẠNG MÁY TÍNH VÀ INTERNET  KẾT NỐI MẠNG BÀI 1:  CƠ SỞ VỀ MẠNG MÁY TÍNH</vt:lpstr>
      <vt:lpstr>Bản trình bày PowerPoint</vt:lpstr>
      <vt:lpstr>1. Một số khái niệm mở đầu</vt:lpstr>
      <vt:lpstr>1. Một số khái niệm mở đầu</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Tóm tắt bài học - Switch là bộ chuyển mạch được sử dụng để kết nối các thiết bị đầu cuối của người dùng với nhau và tạo thành một mạng cục bộ. - Router là bộ định tuyến được sử dụng để kết nối các mạng LAN với nhau, giữa mạng LAN và mạng Internet. - Access Point là thiết bị được sử dụng để cung cấp kết nối mạng không dây. - Modem là thiết bị kết nối các thiết bị sử dụng Internet (AP, Switch, Router,...) tới nhà cung cấp dịch vụ Internet để người dùng có thể truy cập được Internet. </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14 KIỂU DỮ LIỆU DANH SÁCH – XỬ LÍ DANH SÁCH</dc:title>
  <dc:creator>HoangThanh Tam</dc:creator>
  <cp:lastModifiedBy>Mận Hoàng</cp:lastModifiedBy>
  <cp:revision>24</cp:revision>
  <dcterms:created xsi:type="dcterms:W3CDTF">2022-01-18T11:55:35Z</dcterms:created>
  <dcterms:modified xsi:type="dcterms:W3CDTF">2024-09-27T03:44:19Z</dcterms:modified>
</cp:coreProperties>
</file>