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32"/>
  </p:notesMasterIdLst>
  <p:handoutMasterIdLst>
    <p:handoutMasterId r:id="rId33"/>
  </p:handoutMasterIdLst>
  <p:sldIdLst>
    <p:sldId id="350" r:id="rId5"/>
    <p:sldId id="352" r:id="rId6"/>
    <p:sldId id="361" r:id="rId7"/>
    <p:sldId id="386" r:id="rId8"/>
    <p:sldId id="387" r:id="rId9"/>
    <p:sldId id="354" r:id="rId10"/>
    <p:sldId id="381" r:id="rId11"/>
    <p:sldId id="367" r:id="rId12"/>
    <p:sldId id="388" r:id="rId13"/>
    <p:sldId id="389" r:id="rId14"/>
    <p:sldId id="390" r:id="rId15"/>
    <p:sldId id="391" r:id="rId16"/>
    <p:sldId id="393" r:id="rId17"/>
    <p:sldId id="392" r:id="rId18"/>
    <p:sldId id="395" r:id="rId19"/>
    <p:sldId id="370" r:id="rId20"/>
    <p:sldId id="396" r:id="rId21"/>
    <p:sldId id="397" r:id="rId22"/>
    <p:sldId id="398" r:id="rId23"/>
    <p:sldId id="399" r:id="rId24"/>
    <p:sldId id="400" r:id="rId25"/>
    <p:sldId id="401" r:id="rId26"/>
    <p:sldId id="402" r:id="rId27"/>
    <p:sldId id="403" r:id="rId28"/>
    <p:sldId id="404" r:id="rId29"/>
    <p:sldId id="405" r:id="rId30"/>
    <p:sldId id="34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226" autoAdjust="0"/>
  </p:normalViewPr>
  <p:slideViewPr>
    <p:cSldViewPr snapToGrid="0">
      <p:cViewPr varScale="1">
        <p:scale>
          <a:sx n="108" d="100"/>
          <a:sy n="108" d="100"/>
        </p:scale>
        <p:origin x="156" y="6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4/20/2024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27</a:t>
            </a:fld>
            <a:endParaRPr lang="en-US" dirty="0"/>
          </a:p>
        </p:txBody>
      </p:sp>
    </p:spTree>
    <p:extLst>
      <p:ext uri="{BB962C8B-B14F-4D97-AF65-F5344CB8AC3E}">
        <p14:creationId xmlns:p14="http://schemas.microsoft.com/office/powerpoint/2010/main" val="1823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4914D182-A7DD-4F7B-B207-262854316EDA}"/>
              </a:ext>
            </a:extLst>
          </p:cNvPr>
          <p:cNvSpPr>
            <a:spLocks noGrp="1"/>
          </p:cNvSpPr>
          <p:nvPr>
            <p:ph type="dt" sz="half" idx="14"/>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10B29252-5D0B-4B9D-9FBD-8EC0929FE096}"/>
              </a:ext>
            </a:extLst>
          </p:cNvPr>
          <p:cNvSpPr>
            <a:spLocks noGrp="1"/>
          </p:cNvSpPr>
          <p:nvPr>
            <p:ph type="ftr" sz="quarter" idx="15"/>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F0FA07F3-F8E4-4505-85EC-22734AC68792}"/>
              </a:ext>
            </a:extLst>
          </p:cNvPr>
          <p:cNvSpPr>
            <a:spLocks noGrp="1"/>
          </p:cNvSpPr>
          <p:nvPr>
            <p:ph type="dt" sz="half" idx="14"/>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D5165D22-FEF5-4F30-8822-5D2378806A9B}"/>
              </a:ext>
            </a:extLst>
          </p:cNvPr>
          <p:cNvSpPr>
            <a:spLocks noGrp="1"/>
          </p:cNvSpPr>
          <p:nvPr>
            <p:ph type="ftr" sz="quarter" idx="15"/>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 name="Date Placeholder 1">
            <a:extLst>
              <a:ext uri="{FF2B5EF4-FFF2-40B4-BE49-F238E27FC236}">
                <a16:creationId xmlns:a16="http://schemas.microsoft.com/office/drawing/2014/main" id="{EC45E38A-5516-4C3E-88FC-0DCBD876054B}"/>
              </a:ext>
            </a:extLst>
          </p:cNvPr>
          <p:cNvSpPr>
            <a:spLocks noGrp="1"/>
          </p:cNvSpPr>
          <p:nvPr>
            <p:ph type="dt" sz="half" idx="21"/>
          </p:nvPr>
        </p:nvSpPr>
        <p:spPr/>
        <p:txBody>
          <a:bodyPr/>
          <a:lstStyle/>
          <a:p>
            <a:fld id="{6FCA8E82-58CD-E045-8B98-B7A85B79B752}" type="datetime4">
              <a:rPr lang="en-US" smtClean="0"/>
              <a:pPr/>
              <a:t>April 20, 2024</a:t>
            </a:fld>
            <a:endParaRPr lang="en-US" dirty="0">
              <a:latin typeface="+mn-lt"/>
            </a:endParaRPr>
          </a:p>
        </p:txBody>
      </p:sp>
      <p:sp>
        <p:nvSpPr>
          <p:cNvPr id="5" name="Footer Placeholder 4">
            <a:extLst>
              <a:ext uri="{FF2B5EF4-FFF2-40B4-BE49-F238E27FC236}">
                <a16:creationId xmlns:a16="http://schemas.microsoft.com/office/drawing/2014/main" id="{14225273-038D-4F51-A093-83D80104F21A}"/>
              </a:ext>
            </a:extLst>
          </p:cNvPr>
          <p:cNvSpPr>
            <a:spLocks noGrp="1"/>
          </p:cNvSpPr>
          <p:nvPr>
            <p:ph type="ftr" sz="quarter" idx="22"/>
          </p:nvPr>
        </p:nvSpPr>
        <p:spPr/>
        <p:txBody>
          <a:bodyPr/>
          <a:lstStyle/>
          <a:p>
            <a:r>
              <a:rPr lang="en-US"/>
              <a:t>Annual Review</a:t>
            </a:r>
            <a:endParaRPr lang="en-US" b="0" dirty="0"/>
          </a:p>
        </p:txBody>
      </p:sp>
      <p:sp>
        <p:nvSpPr>
          <p:cNvPr id="6" name="Slide Number Placeholder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2" name="Date Placeholder 1">
            <a:extLst>
              <a:ext uri="{FF2B5EF4-FFF2-40B4-BE49-F238E27FC236}">
                <a16:creationId xmlns:a16="http://schemas.microsoft.com/office/drawing/2014/main" id="{62655503-4608-4F79-A5D4-B2F67958F263}"/>
              </a:ext>
            </a:extLst>
          </p:cNvPr>
          <p:cNvSpPr>
            <a:spLocks noGrp="1"/>
          </p:cNvSpPr>
          <p:nvPr>
            <p:ph type="dt" sz="half" idx="25"/>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9DAFA395-FE4C-4A99-A74E-57757D8473E1}"/>
              </a:ext>
            </a:extLst>
          </p:cNvPr>
          <p:cNvSpPr>
            <a:spLocks noGrp="1"/>
          </p:cNvSpPr>
          <p:nvPr>
            <p:ph type="ftr" sz="quarter" idx="26"/>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 name="Date Placeholder 1">
            <a:extLst>
              <a:ext uri="{FF2B5EF4-FFF2-40B4-BE49-F238E27FC236}">
                <a16:creationId xmlns:a16="http://schemas.microsoft.com/office/drawing/2014/main" id="{CA64E0B3-57C5-4DAF-8531-F39610E77C09}"/>
              </a:ext>
            </a:extLst>
          </p:cNvPr>
          <p:cNvSpPr>
            <a:spLocks noGrp="1"/>
          </p:cNvSpPr>
          <p:nvPr>
            <p:ph type="dt" sz="half" idx="14"/>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B7E0EC46-C626-4D58-AB64-0B3B850D1482}"/>
              </a:ext>
            </a:extLst>
          </p:cNvPr>
          <p:cNvSpPr>
            <a:spLocks noGrp="1"/>
          </p:cNvSpPr>
          <p:nvPr>
            <p:ph type="ftr" sz="quarter" idx="15"/>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2" name="Date Placeholder 1">
            <a:extLst>
              <a:ext uri="{FF2B5EF4-FFF2-40B4-BE49-F238E27FC236}">
                <a16:creationId xmlns:a16="http://schemas.microsoft.com/office/drawing/2014/main" id="{371012B1-809A-45CE-9FED-46D08DC8C42B}"/>
              </a:ext>
            </a:extLst>
          </p:cNvPr>
          <p:cNvSpPr>
            <a:spLocks noGrp="1"/>
          </p:cNvSpPr>
          <p:nvPr>
            <p:ph type="dt" sz="half" idx="11"/>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3FB6FA27-6601-4107-A3C9-808CB4430246}"/>
              </a:ext>
            </a:extLst>
          </p:cNvPr>
          <p:cNvSpPr>
            <a:spLocks noGrp="1"/>
          </p:cNvSpPr>
          <p:nvPr>
            <p:ph type="ftr" sz="quarter" idx="12"/>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a:lstStyle/>
          <a:p>
            <a:r>
              <a:rPr lang="en-US"/>
              <a:t>Click icon to add table</a:t>
            </a:r>
            <a:endParaRPr lang="en-US" dirty="0"/>
          </a:p>
        </p:txBody>
      </p:sp>
      <p:sp>
        <p:nvSpPr>
          <p:cNvPr id="2" name="Date Placeholder 1">
            <a:extLst>
              <a:ext uri="{FF2B5EF4-FFF2-40B4-BE49-F238E27FC236}">
                <a16:creationId xmlns:a16="http://schemas.microsoft.com/office/drawing/2014/main" id="{9B2411D2-78FE-46C1-9EA9-C6A882903B53}"/>
              </a:ext>
            </a:extLst>
          </p:cNvPr>
          <p:cNvSpPr>
            <a:spLocks noGrp="1"/>
          </p:cNvSpPr>
          <p:nvPr>
            <p:ph type="dt" sz="half" idx="11"/>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C04DAF8F-82DB-4DBE-9041-71217A4516CB}"/>
              </a:ext>
            </a:extLst>
          </p:cNvPr>
          <p:cNvSpPr>
            <a:spLocks noGrp="1"/>
          </p:cNvSpPr>
          <p:nvPr>
            <p:ph type="ftr" sz="quarter" idx="12"/>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sp>
        <p:nvSpPr>
          <p:cNvPr id="2" name="Date Placeholder 1">
            <a:extLst>
              <a:ext uri="{FF2B5EF4-FFF2-40B4-BE49-F238E27FC236}">
                <a16:creationId xmlns:a16="http://schemas.microsoft.com/office/drawing/2014/main" id="{8ED89364-B1CB-4E72-A6BB-95A34B50661C}"/>
              </a:ext>
            </a:extLst>
          </p:cNvPr>
          <p:cNvSpPr>
            <a:spLocks noGrp="1"/>
          </p:cNvSpPr>
          <p:nvPr>
            <p:ph type="dt" sz="half" idx="32"/>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8E09328F-B310-4BF3-883E-BA9A39676AF2}"/>
              </a:ext>
            </a:extLst>
          </p:cNvPr>
          <p:cNvSpPr>
            <a:spLocks noGrp="1"/>
          </p:cNvSpPr>
          <p:nvPr>
            <p:ph type="ftr" sz="quarter" idx="33"/>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id="{21DC2552-C347-4C3D-8C92-4A6981227C0E}"/>
              </a:ext>
            </a:extLst>
          </p:cNvPr>
          <p:cNvSpPr>
            <a:spLocks noGrp="1"/>
          </p:cNvSpPr>
          <p:nvPr>
            <p:ph type="dt" sz="half" idx="36"/>
          </p:nvPr>
        </p:nvSpPr>
        <p:spPr/>
        <p:txBody>
          <a:bodyPr/>
          <a:lstStyle/>
          <a:p>
            <a:fld id="{6FCA8E82-58CD-E045-8B98-B7A85B79B752}" type="datetime4">
              <a:rPr lang="en-US" smtClean="0"/>
              <a:pPr/>
              <a:t>April 20, 2024</a:t>
            </a:fld>
            <a:endParaRPr lang="en-US" dirty="0">
              <a:latin typeface="+mn-lt"/>
            </a:endParaRPr>
          </a:p>
        </p:txBody>
      </p:sp>
      <p:sp>
        <p:nvSpPr>
          <p:cNvPr id="3" name="Footer Placeholder 2">
            <a:extLst>
              <a:ext uri="{FF2B5EF4-FFF2-40B4-BE49-F238E27FC236}">
                <a16:creationId xmlns:a16="http://schemas.microsoft.com/office/drawing/2014/main" id="{A5B7C35C-F3E4-4522-8711-16E4F9052C2C}"/>
              </a:ext>
            </a:extLst>
          </p:cNvPr>
          <p:cNvSpPr>
            <a:spLocks noGrp="1"/>
          </p:cNvSpPr>
          <p:nvPr>
            <p:ph type="ftr" sz="quarter" idx="37"/>
          </p:nvPr>
        </p:nvSpPr>
        <p:spPr/>
        <p:txBody>
          <a:bodyPr/>
          <a:lstStyle/>
          <a:p>
            <a:r>
              <a:rPr lang="en-US"/>
              <a:t>Annual Review</a:t>
            </a:r>
            <a:endParaRPr lang="en-US" b="0" dirty="0"/>
          </a:p>
        </p:txBody>
      </p:sp>
      <p:sp>
        <p:nvSpPr>
          <p:cNvPr id="4" name="Slide Number Placeholder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April 20, 2024</a:t>
            </a:fld>
            <a:endParaRPr lang="en-US" dirty="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dirty="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2577810" y="777836"/>
            <a:ext cx="9614190" cy="3366654"/>
          </a:xfrm>
        </p:spPr>
        <p:txBody>
          <a:bodyPr/>
          <a:lstStyle/>
          <a:p>
            <a:pPr algn="ctr">
              <a:lnSpc>
                <a:spcPct val="100000"/>
              </a:lnSpc>
              <a:spcBef>
                <a:spcPts val="600"/>
              </a:spcBef>
              <a:spcAft>
                <a:spcPts val="600"/>
              </a:spcAft>
            </a:pPr>
            <a:r>
              <a:rPr lang="en-US" sz="4000" dirty="0">
                <a:solidFill>
                  <a:srgbClr val="FFC000"/>
                </a:solidFill>
                <a:latin typeface="Times New Roman" panose="02020603050405020304" pitchFamily="18" charset="0"/>
                <a:cs typeface="Times New Roman" panose="02020603050405020304" pitchFamily="18" charset="0"/>
              </a:rPr>
              <a:t>CHỦ ĐỀ A</a:t>
            </a:r>
            <a:br>
              <a:rPr lang="en-US" sz="4000" dirty="0">
                <a:solidFill>
                  <a:srgbClr val="FFC000"/>
                </a:solidFill>
                <a:latin typeface="Times New Roman" panose="02020603050405020304" pitchFamily="18" charset="0"/>
                <a:cs typeface="Times New Roman" panose="02020603050405020304" pitchFamily="18" charset="0"/>
              </a:rPr>
            </a:br>
            <a:r>
              <a:rPr lang="en-US" sz="4000" dirty="0">
                <a:solidFill>
                  <a:srgbClr val="C00000"/>
                </a:solidFill>
                <a:latin typeface="Times New Roman" panose="02020603050405020304" pitchFamily="18" charset="0"/>
                <a:cs typeface="Times New Roman" panose="02020603050405020304" pitchFamily="18" charset="0"/>
              </a:rPr>
              <a:t>MÁY TÍNH VÀ XÃ HỘI TRI THỨC</a:t>
            </a:r>
            <a:br>
              <a:rPr lang="en-US" sz="4000" dirty="0">
                <a:latin typeface="Times New Roman" panose="02020603050405020304" pitchFamily="18" charset="0"/>
                <a:cs typeface="Times New Roman" panose="02020603050405020304" pitchFamily="18" charset="0"/>
              </a:rPr>
            </a:br>
            <a:r>
              <a:rPr lang="en-US" sz="4000" dirty="0">
                <a:solidFill>
                  <a:srgbClr val="00B050"/>
                </a:solidFill>
                <a:latin typeface="Times New Roman" panose="02020603050405020304" pitchFamily="18" charset="0"/>
                <a:cs typeface="Times New Roman" panose="02020603050405020304" pitchFamily="18" charset="0"/>
              </a:rPr>
              <a:t>GIỚI THIỆU VỀ TRÍ TUỆ NHÂN TẠO</a:t>
            </a:r>
            <a:br>
              <a:rPr lang="en-US" sz="40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BÀI 1</a:t>
            </a:r>
            <a:br>
              <a:rPr lang="en-US" sz="4000" dirty="0">
                <a:latin typeface="Times New Roman" panose="02020603050405020304" pitchFamily="18" charset="0"/>
                <a:cs typeface="Times New Roman" panose="02020603050405020304" pitchFamily="18" charset="0"/>
              </a:rPr>
            </a:br>
            <a:r>
              <a:rPr lang="en-US" sz="3600" dirty="0">
                <a:solidFill>
                  <a:srgbClr val="0070C0"/>
                </a:solidFill>
                <a:latin typeface="Times New Roman" panose="02020603050405020304" pitchFamily="18" charset="0"/>
                <a:cs typeface="Times New Roman" panose="02020603050405020304" pitchFamily="18" charset="0"/>
              </a:rPr>
              <a:t>GIỚI THIỆU VỀ TRÍ TUỆ NHÂN TẠO</a:t>
            </a:r>
            <a:endParaRPr lang="en-US" sz="4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09507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546266" y="2771317"/>
            <a:ext cx="10937174" cy="3943651"/>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t>+ AI yếu:</a:t>
            </a:r>
          </a:p>
          <a:p>
            <a:r>
              <a:rPr lang="vi-VN" dirty="0"/>
              <a:t>        Hướng tới một số ứng dụng cụ thể và để hoạt động hiệu quả cần có sự tham gia của con người.</a:t>
            </a:r>
          </a:p>
          <a:p>
            <a:r>
              <a:rPr lang="vi-VN" dirty="0"/>
              <a:t>        AI yếu có thể được con người huấn luyện thông qua học máy nhưng không thể tự học hỏi hoặc tự cải thiện nếu không có sự hỗ trợ và hướng dẫn của con người.</a:t>
            </a:r>
          </a:p>
          <a:p>
            <a:r>
              <a:rPr lang="vi-VN" dirty="0"/>
              <a:t>        AI yếu đã được sử dụng rộng rãi và có hiệu quả trong mốt số nhiệm vụ cụ thể.</a:t>
            </a:r>
          </a:p>
          <a:p>
            <a:endParaRPr lang="en-US" dirty="0"/>
          </a:p>
        </p:txBody>
      </p:sp>
      <p:sp>
        <p:nvSpPr>
          <p:cNvPr id="7" name="Rectangle 6"/>
          <p:cNvSpPr/>
          <p:nvPr/>
        </p:nvSpPr>
        <p:spPr>
          <a:xfrm>
            <a:off x="885767" y="2127167"/>
            <a:ext cx="6008761"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en-US" sz="3200" b="1" dirty="0" err="1">
                <a:solidFill>
                  <a:srgbClr val="0070C0"/>
                </a:solidFill>
                <a:latin typeface="Times New Roman" panose="02020603050405020304" pitchFamily="18" charset="0"/>
                <a:cs typeface="Times New Roman" panose="02020603050405020304" pitchFamily="18" charset="0"/>
              </a:rPr>
              <a:t>Vài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nét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triển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8" name="Title 1">
            <a:extLst>
              <a:ext uri="{FF2B5EF4-FFF2-40B4-BE49-F238E27FC236}">
                <a16:creationId xmlns:a16="http://schemas.microsoft.com/office/drawing/2014/main" id="{A42E6990-3E3E-4079-9A97-3041DCD4C89B}"/>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9774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dow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down)">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down)">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546265" y="2771317"/>
            <a:ext cx="11257807" cy="3943651"/>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Một</a:t>
            </a:r>
            <a:r>
              <a:rPr lang="en-US" dirty="0"/>
              <a:t> </a:t>
            </a:r>
            <a:r>
              <a:rPr lang="en-US" dirty="0" err="1"/>
              <a:t>số</a:t>
            </a:r>
            <a:r>
              <a:rPr lang="en-US" dirty="0"/>
              <a:t> </a:t>
            </a:r>
            <a:r>
              <a:rPr lang="en-US" dirty="0" err="1"/>
              <a:t>thành</a:t>
            </a:r>
            <a:r>
              <a:rPr lang="en-US" dirty="0"/>
              <a:t> </a:t>
            </a:r>
            <a:r>
              <a:rPr lang="en-US" dirty="0" err="1"/>
              <a:t>tựu</a:t>
            </a:r>
            <a:r>
              <a:rPr lang="en-US" dirty="0"/>
              <a:t> </a:t>
            </a:r>
            <a:r>
              <a:rPr lang="en-US" dirty="0" err="1"/>
              <a:t>nổi</a:t>
            </a:r>
            <a:r>
              <a:rPr lang="en-US" dirty="0"/>
              <a:t> </a:t>
            </a:r>
            <a:r>
              <a:rPr lang="en-US" dirty="0" err="1"/>
              <a:t>bật</a:t>
            </a:r>
            <a:r>
              <a:rPr lang="en-US" dirty="0"/>
              <a:t> </a:t>
            </a:r>
            <a:r>
              <a:rPr lang="en-US" dirty="0" err="1"/>
              <a:t>của</a:t>
            </a:r>
            <a:r>
              <a:rPr lang="en-US" dirty="0"/>
              <a:t> </a:t>
            </a:r>
            <a:r>
              <a:rPr lang="en-US" dirty="0" err="1"/>
              <a:t>ngành</a:t>
            </a:r>
            <a:r>
              <a:rPr lang="en-US" dirty="0"/>
              <a:t> AI </a:t>
            </a:r>
            <a:r>
              <a:rPr lang="en-US" dirty="0" err="1"/>
              <a:t>trong</a:t>
            </a:r>
            <a:r>
              <a:rPr lang="en-US" dirty="0"/>
              <a:t> </a:t>
            </a:r>
            <a:r>
              <a:rPr lang="en-US" dirty="0" err="1"/>
              <a:t>thời</a:t>
            </a:r>
            <a:r>
              <a:rPr lang="en-US" dirty="0"/>
              <a:t> </a:t>
            </a:r>
            <a:r>
              <a:rPr lang="en-US" dirty="0" err="1"/>
              <a:t>gian</a:t>
            </a:r>
            <a:r>
              <a:rPr lang="en-US" dirty="0"/>
              <a:t> </a:t>
            </a:r>
            <a:r>
              <a:rPr lang="en-US" dirty="0" err="1"/>
              <a:t>gần</a:t>
            </a:r>
            <a:r>
              <a:rPr lang="en-US" dirty="0"/>
              <a:t> </a:t>
            </a:r>
            <a:r>
              <a:rPr lang="en-US" dirty="0" err="1"/>
              <a:t>đây</a:t>
            </a:r>
            <a:r>
              <a:rPr lang="en-US" dirty="0"/>
              <a:t>:</a:t>
            </a:r>
          </a:p>
          <a:p>
            <a:r>
              <a:rPr lang="vi-VN" dirty="0"/>
              <a:t>+ Phần mềm máy tính Alphago đã đánh bại nhà vô địch cờ vây Lee Sedol vào năm 2016. (AlphaGo thắng 4/5 trận, Lee Dedol thắng 1/5 trận).</a:t>
            </a:r>
          </a:p>
          <a:p>
            <a:r>
              <a:rPr lang="vi-VN" dirty="0"/>
              <a:t>=&gt; Thể hiện khả năng suy luận, giải quyết các vấn đề phức tạp.</a:t>
            </a:r>
            <a:endParaRPr lang="en-US" dirty="0"/>
          </a:p>
          <a:p>
            <a:endParaRPr lang="vi-VN" sz="1000" dirty="0"/>
          </a:p>
          <a:p>
            <a:r>
              <a:rPr lang="vi-VN" dirty="0"/>
              <a:t>+ ChatGPT, chatbot, trợ lí ảo, ... có thể giao tiếp được với con người bằng cả ngôn ngữ viết và tiếng nói.</a:t>
            </a:r>
          </a:p>
          <a:p>
            <a:r>
              <a:rPr lang="vi-VN" dirty="0"/>
              <a:t>phù hợp.</a:t>
            </a:r>
          </a:p>
          <a:p>
            <a:endParaRPr lang="en-US" dirty="0"/>
          </a:p>
        </p:txBody>
      </p:sp>
      <p:sp>
        <p:nvSpPr>
          <p:cNvPr id="7" name="Rectangle 6"/>
          <p:cNvSpPr/>
          <p:nvPr/>
        </p:nvSpPr>
        <p:spPr>
          <a:xfrm>
            <a:off x="885767" y="2127167"/>
            <a:ext cx="6008761"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en-US" sz="3200" b="1" dirty="0" err="1">
                <a:solidFill>
                  <a:srgbClr val="0070C0"/>
                </a:solidFill>
                <a:latin typeface="Times New Roman" panose="02020603050405020304" pitchFamily="18" charset="0"/>
                <a:cs typeface="Times New Roman" panose="02020603050405020304" pitchFamily="18" charset="0"/>
              </a:rPr>
              <a:t>Vài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nét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triển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8" name="Title 1">
            <a:extLst>
              <a:ext uri="{FF2B5EF4-FFF2-40B4-BE49-F238E27FC236}">
                <a16:creationId xmlns:a16="http://schemas.microsoft.com/office/drawing/2014/main" id="{D0027D82-49FB-4B88-A661-E15F7347966F}"/>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5812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down)">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down)">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wipe(down)">
                                      <p:cBhvr>
                                        <p:cTn id="17" dur="500"/>
                                        <p:tgtEl>
                                          <p:spTgt spid="9">
                                            <p:txEl>
                                              <p:pRg st="4" end="4"/>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9">
                                            <p:txEl>
                                              <p:pRg st="5" end="5"/>
                                            </p:txEl>
                                          </p:spTgt>
                                        </p:tgtEl>
                                        <p:attrNameLst>
                                          <p:attrName>style.visibility</p:attrName>
                                        </p:attrNameLst>
                                      </p:cBhvr>
                                      <p:to>
                                        <p:strVal val="visible"/>
                                      </p:to>
                                    </p:set>
                                    <p:animEffect transition="in" filter="wipe(down)">
                                      <p:cBhvr>
                                        <p:cTn id="20"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546265" y="2771317"/>
            <a:ext cx="11257807" cy="3943651"/>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Một</a:t>
            </a:r>
            <a:r>
              <a:rPr lang="en-US" dirty="0"/>
              <a:t> </a:t>
            </a:r>
            <a:r>
              <a:rPr lang="en-US" dirty="0" err="1"/>
              <a:t>số</a:t>
            </a:r>
            <a:r>
              <a:rPr lang="en-US" dirty="0"/>
              <a:t> </a:t>
            </a:r>
            <a:r>
              <a:rPr lang="en-US" dirty="0" err="1"/>
              <a:t>thành</a:t>
            </a:r>
            <a:r>
              <a:rPr lang="en-US" dirty="0"/>
              <a:t> </a:t>
            </a:r>
            <a:r>
              <a:rPr lang="en-US" dirty="0" err="1"/>
              <a:t>tựu</a:t>
            </a:r>
            <a:r>
              <a:rPr lang="en-US" dirty="0"/>
              <a:t> </a:t>
            </a:r>
            <a:r>
              <a:rPr lang="en-US" dirty="0" err="1"/>
              <a:t>nổi</a:t>
            </a:r>
            <a:r>
              <a:rPr lang="en-US" dirty="0"/>
              <a:t> </a:t>
            </a:r>
            <a:r>
              <a:rPr lang="en-US" dirty="0" err="1"/>
              <a:t>bật</a:t>
            </a:r>
            <a:r>
              <a:rPr lang="en-US" dirty="0"/>
              <a:t> </a:t>
            </a:r>
            <a:r>
              <a:rPr lang="en-US" dirty="0" err="1"/>
              <a:t>của</a:t>
            </a:r>
            <a:r>
              <a:rPr lang="en-US" dirty="0"/>
              <a:t> </a:t>
            </a:r>
            <a:r>
              <a:rPr lang="en-US" dirty="0" err="1"/>
              <a:t>ngành</a:t>
            </a:r>
            <a:r>
              <a:rPr lang="en-US" dirty="0"/>
              <a:t> AI </a:t>
            </a:r>
            <a:r>
              <a:rPr lang="en-US" dirty="0" err="1"/>
              <a:t>trong</a:t>
            </a:r>
            <a:r>
              <a:rPr lang="en-US" dirty="0"/>
              <a:t> </a:t>
            </a:r>
            <a:r>
              <a:rPr lang="en-US" dirty="0" err="1"/>
              <a:t>thời</a:t>
            </a:r>
            <a:r>
              <a:rPr lang="en-US" dirty="0"/>
              <a:t> </a:t>
            </a:r>
            <a:r>
              <a:rPr lang="en-US" dirty="0" err="1"/>
              <a:t>gian</a:t>
            </a:r>
            <a:r>
              <a:rPr lang="en-US" dirty="0"/>
              <a:t> </a:t>
            </a:r>
            <a:r>
              <a:rPr lang="en-US" dirty="0" err="1"/>
              <a:t>gần</a:t>
            </a:r>
            <a:r>
              <a:rPr lang="en-US" dirty="0"/>
              <a:t> </a:t>
            </a:r>
            <a:r>
              <a:rPr lang="en-US" dirty="0" err="1"/>
              <a:t>đây</a:t>
            </a:r>
            <a:r>
              <a:rPr lang="en-US" dirty="0"/>
              <a:t>:</a:t>
            </a:r>
          </a:p>
          <a:p>
            <a:endParaRPr lang="en-US" dirty="0"/>
          </a:p>
          <a:p>
            <a:r>
              <a:rPr lang="vi-VN" dirty="0"/>
              <a:t>+ Xe ô tô tự lái có thể đi đúng luật giao thông, tránh va chạm với xe khác.</a:t>
            </a:r>
          </a:p>
          <a:p>
            <a:r>
              <a:rPr lang="vi-VN" dirty="0"/>
              <a:t>=&gt; Thể hiện khả năng nhận thức được môi trường xung quanh để có hành vi phù hợp.</a:t>
            </a:r>
          </a:p>
          <a:p>
            <a:endParaRPr lang="en-US" dirty="0"/>
          </a:p>
        </p:txBody>
      </p:sp>
      <p:sp>
        <p:nvSpPr>
          <p:cNvPr id="7" name="Rectangle 6"/>
          <p:cNvSpPr/>
          <p:nvPr/>
        </p:nvSpPr>
        <p:spPr>
          <a:xfrm>
            <a:off x="885767" y="2127167"/>
            <a:ext cx="6008761"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en-US" sz="3200" b="1" dirty="0" err="1">
                <a:solidFill>
                  <a:srgbClr val="0070C0"/>
                </a:solidFill>
                <a:latin typeface="Times New Roman" panose="02020603050405020304" pitchFamily="18" charset="0"/>
                <a:cs typeface="Times New Roman" panose="02020603050405020304" pitchFamily="18" charset="0"/>
              </a:rPr>
              <a:t>Vài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nét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triển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10" name="Title 1">
            <a:extLst>
              <a:ext uri="{FF2B5EF4-FFF2-40B4-BE49-F238E27FC236}">
                <a16:creationId xmlns:a16="http://schemas.microsoft.com/office/drawing/2014/main" id="{0194B0B3-0C42-4B2B-A398-0406A1A261F4}"/>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9238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wipe(down)">
                                      <p:cBhvr>
                                        <p:cTn id="7" dur="500"/>
                                        <p:tgtEl>
                                          <p:spTgt spid="9">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9">
                                            <p:txEl>
                                              <p:pRg st="3" end="3"/>
                                            </p:txEl>
                                          </p:spTgt>
                                        </p:tgtEl>
                                        <p:attrNameLst>
                                          <p:attrName>style.visibility</p:attrName>
                                        </p:attrNameLst>
                                      </p:cBhvr>
                                      <p:to>
                                        <p:strVal val="visible"/>
                                      </p:to>
                                    </p:set>
                                    <p:animEffect transition="in" filter="wipe(down)">
                                      <p:cBhvr>
                                        <p:cTn id="10"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546265" y="2771317"/>
            <a:ext cx="11257807" cy="3943651"/>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Một</a:t>
            </a:r>
            <a:r>
              <a:rPr lang="en-US" dirty="0"/>
              <a:t> </a:t>
            </a:r>
            <a:r>
              <a:rPr lang="en-US" dirty="0" err="1"/>
              <a:t>số</a:t>
            </a:r>
            <a:r>
              <a:rPr lang="en-US" dirty="0"/>
              <a:t> </a:t>
            </a:r>
            <a:r>
              <a:rPr lang="en-US" dirty="0" err="1"/>
              <a:t>thành</a:t>
            </a:r>
            <a:r>
              <a:rPr lang="en-US" dirty="0"/>
              <a:t> </a:t>
            </a:r>
            <a:r>
              <a:rPr lang="en-US" dirty="0" err="1"/>
              <a:t>tựu</a:t>
            </a:r>
            <a:r>
              <a:rPr lang="en-US" dirty="0"/>
              <a:t> </a:t>
            </a:r>
            <a:r>
              <a:rPr lang="en-US" dirty="0" err="1"/>
              <a:t>nổi</a:t>
            </a:r>
            <a:r>
              <a:rPr lang="en-US" dirty="0"/>
              <a:t> </a:t>
            </a:r>
            <a:r>
              <a:rPr lang="en-US" dirty="0" err="1"/>
              <a:t>bật</a:t>
            </a:r>
            <a:r>
              <a:rPr lang="en-US" dirty="0"/>
              <a:t> </a:t>
            </a:r>
            <a:r>
              <a:rPr lang="en-US" dirty="0" err="1"/>
              <a:t>của</a:t>
            </a:r>
            <a:r>
              <a:rPr lang="en-US" dirty="0"/>
              <a:t> </a:t>
            </a:r>
            <a:r>
              <a:rPr lang="en-US" dirty="0" err="1"/>
              <a:t>ngành</a:t>
            </a:r>
            <a:r>
              <a:rPr lang="en-US" dirty="0"/>
              <a:t> AI </a:t>
            </a:r>
            <a:r>
              <a:rPr lang="en-US" dirty="0" err="1"/>
              <a:t>trong</a:t>
            </a:r>
            <a:r>
              <a:rPr lang="en-US" dirty="0"/>
              <a:t> </a:t>
            </a:r>
            <a:r>
              <a:rPr lang="en-US" dirty="0" err="1"/>
              <a:t>thời</a:t>
            </a:r>
            <a:r>
              <a:rPr lang="en-US" dirty="0"/>
              <a:t> </a:t>
            </a:r>
            <a:r>
              <a:rPr lang="en-US" dirty="0" err="1"/>
              <a:t>gian</a:t>
            </a:r>
            <a:r>
              <a:rPr lang="en-US" dirty="0"/>
              <a:t> </a:t>
            </a:r>
            <a:r>
              <a:rPr lang="en-US" dirty="0" err="1"/>
              <a:t>gần</a:t>
            </a:r>
            <a:r>
              <a:rPr lang="en-US" dirty="0"/>
              <a:t> </a:t>
            </a:r>
            <a:r>
              <a:rPr lang="en-US" dirty="0" err="1"/>
              <a:t>đây</a:t>
            </a:r>
            <a:r>
              <a:rPr lang="en-US" dirty="0"/>
              <a:t>:</a:t>
            </a:r>
          </a:p>
          <a:p>
            <a:r>
              <a:rPr lang="vi-VN" dirty="0"/>
              <a:t>+ Người máy Xoxe</a:t>
            </a:r>
            <a:r>
              <a:rPr lang="en-US" dirty="0"/>
              <a:t>:</a:t>
            </a:r>
          </a:p>
          <a:p>
            <a:r>
              <a:rPr lang="en-US" dirty="0"/>
              <a:t>	C</a:t>
            </a:r>
            <a:r>
              <a:rPr lang="vi-VN" dirty="0"/>
              <a:t>ó khả năng nghe nhìn, nhận biết môi trường xung quanh, hiểu ngôn ngữ tự nhiên và có khả năng học.</a:t>
            </a:r>
            <a:r>
              <a:rPr lang="en-US" dirty="0"/>
              <a:t> G</a:t>
            </a:r>
            <a:r>
              <a:rPr lang="vi-VN" dirty="0"/>
              <a:t>iao tiếp được hơn 120 thứ tiếng và học thông qua tương tác với người dùng trên mạng xã hội.</a:t>
            </a:r>
          </a:p>
          <a:p>
            <a:r>
              <a:rPr lang="vi-VN" dirty="0"/>
              <a:t>          Xoxe </a:t>
            </a:r>
            <a:r>
              <a:rPr lang="en-US" dirty="0"/>
              <a:t>t</a:t>
            </a:r>
            <a:r>
              <a:rPr lang="vi-VN" dirty="0"/>
              <a:t>ích hợp công nghệ nhận dạng khuôn mặt và cảm xúc</a:t>
            </a:r>
            <a:r>
              <a:rPr lang="en-US" dirty="0"/>
              <a:t> =&gt; </a:t>
            </a:r>
            <a:r>
              <a:rPr lang="vi-VN" dirty="0"/>
              <a:t>có thể dự đoán độ tuổi, nhận biết ngôn ngữ cơ thể và phát hiện cảm xúc con người.</a:t>
            </a:r>
          </a:p>
          <a:p>
            <a:endParaRPr lang="en-US" dirty="0"/>
          </a:p>
        </p:txBody>
      </p:sp>
      <p:sp>
        <p:nvSpPr>
          <p:cNvPr id="7" name="Rectangle 6"/>
          <p:cNvSpPr/>
          <p:nvPr/>
        </p:nvSpPr>
        <p:spPr>
          <a:xfrm>
            <a:off x="885767" y="2127167"/>
            <a:ext cx="6008761"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en-US" sz="3200" b="1" dirty="0" err="1">
                <a:solidFill>
                  <a:srgbClr val="0070C0"/>
                </a:solidFill>
                <a:latin typeface="Times New Roman" panose="02020603050405020304" pitchFamily="18" charset="0"/>
                <a:cs typeface="Times New Roman" panose="02020603050405020304" pitchFamily="18" charset="0"/>
              </a:rPr>
              <a:t>Vài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nét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triển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8" name="Title 1">
            <a:extLst>
              <a:ext uri="{FF2B5EF4-FFF2-40B4-BE49-F238E27FC236}">
                <a16:creationId xmlns:a16="http://schemas.microsoft.com/office/drawing/2014/main" id="{F5875FDE-B3CD-4A9E-956C-B485E832D6E4}"/>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9608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down)">
                                      <p:cBhvr>
                                        <p:cTn id="7" dur="500"/>
                                        <p:tgtEl>
                                          <p:spTgt spid="9">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wipe(down)">
                                      <p:cBhvr>
                                        <p:cTn id="10" dur="500"/>
                                        <p:tgtEl>
                                          <p:spTgt spid="9">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wipe(down)">
                                      <p:cBhvr>
                                        <p:cTn id="13"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546265" y="2771317"/>
            <a:ext cx="11257807" cy="3943651"/>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solidFill>
                  <a:srgbClr val="FF0000"/>
                </a:solidFill>
              </a:rPr>
              <a:t>- Khả năng học: </a:t>
            </a:r>
            <a:r>
              <a:rPr lang="vi-VN" dirty="0"/>
              <a:t>Trong quá trình hoạt động, hệ thống AI học từ dữ liệu đầu vào, tìm ra được các tính chất và quy luật tiềm ẩn trong dữ liệu, rút ra được tri thức để thực hiện công việc tốt hơn trước.</a:t>
            </a:r>
            <a:endParaRPr lang="en-US" dirty="0"/>
          </a:p>
          <a:p>
            <a:endParaRPr lang="en-US" dirty="0"/>
          </a:p>
          <a:p>
            <a:r>
              <a:rPr lang="vi-VN" dirty="0">
                <a:solidFill>
                  <a:srgbClr val="FF0000"/>
                </a:solidFill>
              </a:rPr>
              <a:t>- Khả năng hiểu ngôn ngữ: </a:t>
            </a:r>
            <a:r>
              <a:rPr lang="vi-VN" dirty="0"/>
              <a:t>Hệ thống AI có các mô hình ngôn ngữ giúp máy tính giao tiếp được với con người bằng ngôn ngữ tự nhiên, nhận câu hỏi và trả lời được bằng văn bản hay tiếng nói.</a:t>
            </a:r>
            <a:endParaRPr lang="en-US" dirty="0"/>
          </a:p>
        </p:txBody>
      </p:sp>
      <p:sp>
        <p:nvSpPr>
          <p:cNvPr id="7" name="Rectangle 6"/>
          <p:cNvSpPr/>
          <p:nvPr/>
        </p:nvSpPr>
        <p:spPr>
          <a:xfrm>
            <a:off x="885767" y="2127167"/>
            <a:ext cx="4878067"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c) </a:t>
            </a:r>
            <a:r>
              <a:rPr lang="en-US" sz="3200" b="1" dirty="0" err="1">
                <a:solidFill>
                  <a:srgbClr val="0070C0"/>
                </a:solidFill>
                <a:latin typeface="Times New Roman" panose="02020603050405020304" pitchFamily="18" charset="0"/>
                <a:cs typeface="Times New Roman" panose="02020603050405020304" pitchFamily="18" charset="0"/>
              </a:rPr>
              <a:t>Một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số</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đặc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trưng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8" name="Title 1">
            <a:extLst>
              <a:ext uri="{FF2B5EF4-FFF2-40B4-BE49-F238E27FC236}">
                <a16:creationId xmlns:a16="http://schemas.microsoft.com/office/drawing/2014/main" id="{34C5A40B-6D29-4D54-957E-C54B2357B34B}"/>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7218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down)">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down)">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546265" y="2771317"/>
            <a:ext cx="11257807" cy="3943651"/>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solidFill>
                  <a:srgbClr val="FF0000"/>
                </a:solidFill>
              </a:rPr>
              <a:t>- Khả năng suy luận: </a:t>
            </a:r>
            <a:r>
              <a:rPr lang="vi-VN" dirty="0"/>
              <a:t>Hệ thống AI vận dụng các quy tắc logic và tri thức đã tích luỹ để đưa ra kết luận dựa trên các thông tin đang có.</a:t>
            </a:r>
          </a:p>
          <a:p>
            <a:r>
              <a:rPr lang="vi-VN" dirty="0">
                <a:solidFill>
                  <a:srgbClr val="FF0000"/>
                </a:solidFill>
              </a:rPr>
              <a:t>- Khả năng nhận thức được môi trường xung quanh: </a:t>
            </a:r>
            <a:r>
              <a:rPr lang="vi-VN" dirty="0"/>
              <a:t>Trong quá trình hoạt động, hệ thống AI nhận dữ liệu đầu vào từ các cảm biến, xử lí dữ liệu, rút ra thông tin và hiểu biết môi trường xung quanh để có hành vi phù hợp.</a:t>
            </a:r>
          </a:p>
          <a:p>
            <a:r>
              <a:rPr lang="vi-VN" dirty="0">
                <a:solidFill>
                  <a:srgbClr val="FF0000"/>
                </a:solidFill>
              </a:rPr>
              <a:t>- Khả năng giải quyết vấn đề: </a:t>
            </a:r>
            <a:r>
              <a:rPr lang="vi-VN" dirty="0"/>
              <a:t>Hệ thống AI có các kĩ thuật, phương pháp phân tích dữ liệu từ đó trích xuất được tri thức, đề xuất cách giải quyết vấn đề và ra quyết định tối ưu để đạt được mục tiêu đặt ra.</a:t>
            </a:r>
          </a:p>
          <a:p>
            <a:endParaRPr lang="en-US" dirty="0"/>
          </a:p>
        </p:txBody>
      </p:sp>
      <p:sp>
        <p:nvSpPr>
          <p:cNvPr id="7" name="Rectangle 6"/>
          <p:cNvSpPr/>
          <p:nvPr/>
        </p:nvSpPr>
        <p:spPr>
          <a:xfrm>
            <a:off x="885767" y="2127167"/>
            <a:ext cx="4878067"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c) </a:t>
            </a:r>
            <a:r>
              <a:rPr lang="en-US" sz="3200" b="1" dirty="0" err="1">
                <a:solidFill>
                  <a:srgbClr val="0070C0"/>
                </a:solidFill>
                <a:latin typeface="Times New Roman" panose="02020603050405020304" pitchFamily="18" charset="0"/>
                <a:cs typeface="Times New Roman" panose="02020603050405020304" pitchFamily="18" charset="0"/>
              </a:rPr>
              <a:t>Một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số</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đặc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trưng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8" name="Title 1">
            <a:extLst>
              <a:ext uri="{FF2B5EF4-FFF2-40B4-BE49-F238E27FC236}">
                <a16:creationId xmlns:a16="http://schemas.microsoft.com/office/drawing/2014/main" id="{A667C380-1ABC-4289-B609-9FF636021884}"/>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54773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dow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down)">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FF5F-6DFB-0D49-B8B1-661F7E7888AF}"/>
              </a:ext>
            </a:extLst>
          </p:cNvPr>
          <p:cNvSpPr>
            <a:spLocks noGrp="1"/>
          </p:cNvSpPr>
          <p:nvPr>
            <p:ph type="title"/>
          </p:nvPr>
        </p:nvSpPr>
        <p:spPr>
          <a:xfrm>
            <a:off x="964023" y="627586"/>
            <a:ext cx="8761868" cy="1087971"/>
          </a:xfrm>
        </p:spPr>
        <p:txBody>
          <a:bodyPr>
            <a:normAutofit/>
          </a:bodyPr>
          <a:lstStyle/>
          <a:p>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lĩnh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cứu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triển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AI</a:t>
            </a:r>
          </a:p>
        </p:txBody>
      </p:sp>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726517" y="3084957"/>
            <a:ext cx="10104311" cy="2816292"/>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solidFill>
                  <a:srgbClr val="FF0000"/>
                </a:solidFill>
              </a:rPr>
              <a:t>Học máy </a:t>
            </a:r>
            <a:r>
              <a:rPr lang="vi-VN" dirty="0"/>
              <a:t>(machine learning) là lĩnh vực nghiên cứu làm cho máy tính có khả năng học từ dữ liệu thu được trong quá trình hoạt động để tự hoàn thiện và nâng cao năng lực nhận thức.</a:t>
            </a:r>
            <a:endParaRPr lang="en-US" dirty="0"/>
          </a:p>
        </p:txBody>
      </p:sp>
      <p:sp>
        <p:nvSpPr>
          <p:cNvPr id="4" name="Rectangle 3">
            <a:extLst>
              <a:ext uri="{FF2B5EF4-FFF2-40B4-BE49-F238E27FC236}">
                <a16:creationId xmlns:a16="http://schemas.microsoft.com/office/drawing/2014/main" id="{09471351-2791-4106-B019-7DA34736236A}"/>
              </a:ext>
            </a:extLst>
          </p:cNvPr>
          <p:cNvSpPr/>
          <p:nvPr/>
        </p:nvSpPr>
        <p:spPr>
          <a:xfrm>
            <a:off x="885767" y="2127167"/>
            <a:ext cx="2190023" cy="584775"/>
          </a:xfrm>
          <a:prstGeom prst="rect">
            <a:avLst/>
          </a:prstGeom>
        </p:spPr>
        <p:txBody>
          <a:bodyPr wrap="none">
            <a:spAutoFit/>
          </a:bodyPr>
          <a:lstStyle/>
          <a:p>
            <a:r>
              <a:rPr lang="vi-VN" sz="3200" b="1" dirty="0">
                <a:solidFill>
                  <a:srgbClr val="0070C0"/>
                </a:solidFill>
                <a:latin typeface="Times New Roman" panose="02020603050405020304" pitchFamily="18" charset="0"/>
                <a:cs typeface="Times New Roman" panose="02020603050405020304" pitchFamily="18" charset="0"/>
              </a:rPr>
              <a:t>a</a:t>
            </a:r>
            <a:r>
              <a:rPr lang="en-US" sz="3200" b="1" dirty="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Học máy</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25308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FF5F-6DFB-0D49-B8B1-661F7E7888AF}"/>
              </a:ext>
            </a:extLst>
          </p:cNvPr>
          <p:cNvSpPr>
            <a:spLocks noGrp="1"/>
          </p:cNvSpPr>
          <p:nvPr>
            <p:ph type="title"/>
          </p:nvPr>
        </p:nvSpPr>
        <p:spPr>
          <a:xfrm>
            <a:off x="964023" y="627586"/>
            <a:ext cx="9011250" cy="1087971"/>
          </a:xfrm>
        </p:spPr>
        <p:txBody>
          <a:bodyPr>
            <a:normAutofit/>
          </a:bodyPr>
          <a:lstStyle/>
          <a:p>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lĩnh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cứu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triển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AI</a:t>
            </a:r>
          </a:p>
        </p:txBody>
      </p:sp>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726517" y="3084957"/>
            <a:ext cx="10104311" cy="2816292"/>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t>Xử lí ngôn ngữ tự nhiên là lĩnh vực nghiên cứu các mô hình ngôn ngữ, các phương pháp để máy tính và con người giao tiếp được với nhau bằng ngôn ngữ tự nhiên, cả ngôn ngữ viết và tiếng nói. </a:t>
            </a:r>
            <a:endParaRPr lang="en-US" dirty="0"/>
          </a:p>
          <a:p>
            <a:r>
              <a:rPr lang="vi-VN" dirty="0"/>
              <a:t>Hiện nay, nhiều người dùng các kênh liên lạc khác nhau như: email, tin nhắn thoại và văn bản, bài đăng trên mạng xã hội,... Xử lí ngôn ngữ tự nhiên nghiên cứu các giải pháp giúp tự động xử lí nguồn dữ liệu này.</a:t>
            </a:r>
            <a:endParaRPr lang="en-US" dirty="0"/>
          </a:p>
        </p:txBody>
      </p:sp>
      <p:sp>
        <p:nvSpPr>
          <p:cNvPr id="4" name="Rectangle 3">
            <a:extLst>
              <a:ext uri="{FF2B5EF4-FFF2-40B4-BE49-F238E27FC236}">
                <a16:creationId xmlns:a16="http://schemas.microsoft.com/office/drawing/2014/main" id="{09471351-2791-4106-B019-7DA34736236A}"/>
              </a:ext>
            </a:extLst>
          </p:cNvPr>
          <p:cNvSpPr/>
          <p:nvPr/>
        </p:nvSpPr>
        <p:spPr>
          <a:xfrm>
            <a:off x="885767" y="2127167"/>
            <a:ext cx="4842992"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vi-VN" sz="3200" b="1" dirty="0">
                <a:solidFill>
                  <a:srgbClr val="0070C0"/>
                </a:solidFill>
                <a:latin typeface="Times New Roman" panose="02020603050405020304" pitchFamily="18" charset="0"/>
                <a:cs typeface="Times New Roman" panose="02020603050405020304" pitchFamily="18" charset="0"/>
              </a:rPr>
              <a:t>Xử lí ngôn ngữ tự nhiên</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3222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FF5F-6DFB-0D49-B8B1-661F7E7888AF}"/>
              </a:ext>
            </a:extLst>
          </p:cNvPr>
          <p:cNvSpPr>
            <a:spLocks noGrp="1"/>
          </p:cNvSpPr>
          <p:nvPr>
            <p:ph type="title"/>
          </p:nvPr>
        </p:nvSpPr>
        <p:spPr>
          <a:xfrm>
            <a:off x="964022" y="627586"/>
            <a:ext cx="8821245" cy="1087971"/>
          </a:xfrm>
        </p:spPr>
        <p:txBody>
          <a:bodyPr>
            <a:normAutofit/>
          </a:bodyPr>
          <a:lstStyle/>
          <a:p>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lĩnh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cứu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triển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AI</a:t>
            </a:r>
          </a:p>
        </p:txBody>
      </p:sp>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726517" y="3084957"/>
            <a:ext cx="10104311" cy="3363344"/>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t>- Thị giác máy tính là lĩnh vực nghiên cứu các phương pháp thu nhận, xử lí ảnh kĩ thuật số, phân tích và nhận dạng các hình ảnh từ thế giới bên ngoài, rút ra các thông tin cần thiết trong từng tình huống cụ thể.</a:t>
            </a:r>
          </a:p>
          <a:p>
            <a:r>
              <a:rPr lang="vi-VN" dirty="0"/>
              <a:t>- Thị giác máy tính góp phần phát triển các hệ thống AI để điều khiển phương tiện tự lái, hỗ trợ người lái hay người máy có camera tích hợp công nghệ nhận dạng khuôn</a:t>
            </a:r>
            <a:r>
              <a:rPr lang="en-US" dirty="0"/>
              <a:t> </a:t>
            </a:r>
            <a:r>
              <a:rPr lang="vi-VN" dirty="0"/>
              <a:t>mặt và cảm xúc.</a:t>
            </a:r>
          </a:p>
          <a:p>
            <a:endParaRPr lang="en-US" dirty="0"/>
          </a:p>
        </p:txBody>
      </p:sp>
      <p:sp>
        <p:nvSpPr>
          <p:cNvPr id="4" name="Rectangle 3">
            <a:extLst>
              <a:ext uri="{FF2B5EF4-FFF2-40B4-BE49-F238E27FC236}">
                <a16:creationId xmlns:a16="http://schemas.microsoft.com/office/drawing/2014/main" id="{09471351-2791-4106-B019-7DA34736236A}"/>
              </a:ext>
            </a:extLst>
          </p:cNvPr>
          <p:cNvSpPr/>
          <p:nvPr/>
        </p:nvSpPr>
        <p:spPr>
          <a:xfrm>
            <a:off x="885767" y="2127167"/>
            <a:ext cx="3686202"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c) </a:t>
            </a:r>
            <a:r>
              <a:rPr lang="en-US" sz="3200" b="1" dirty="0" err="1">
                <a:solidFill>
                  <a:srgbClr val="0070C0"/>
                </a:solidFill>
                <a:latin typeface="Times New Roman" panose="02020603050405020304" pitchFamily="18" charset="0"/>
                <a:cs typeface="Times New Roman" panose="02020603050405020304" pitchFamily="18" charset="0"/>
              </a:rPr>
              <a:t>Thị</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giác</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máy</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tính</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9291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down)">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wipe(down)">
                                      <p:cBhvr>
                                        <p:cTn id="1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FF5F-6DFB-0D49-B8B1-661F7E7888AF}"/>
              </a:ext>
            </a:extLst>
          </p:cNvPr>
          <p:cNvSpPr>
            <a:spLocks noGrp="1"/>
          </p:cNvSpPr>
          <p:nvPr>
            <p:ph type="title"/>
          </p:nvPr>
        </p:nvSpPr>
        <p:spPr>
          <a:xfrm>
            <a:off x="964022" y="627586"/>
            <a:ext cx="8880621" cy="1087971"/>
          </a:xfrm>
        </p:spPr>
        <p:txBody>
          <a:bodyPr>
            <a:normAutofit/>
          </a:bodyPr>
          <a:lstStyle/>
          <a:p>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lĩnh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cứu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triển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AI</a:t>
            </a:r>
          </a:p>
        </p:txBody>
      </p:sp>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885767" y="2867070"/>
            <a:ext cx="10621423" cy="3363344"/>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t>- AI tạo sinh là lĩnh vực nghiên cứu xây dựng các phương pháp để phát triển một hệ thống AI có khả năng tạo ra nội dung văn bản, hình ảnh, âm thanh</a:t>
            </a:r>
            <a:r>
              <a:rPr lang="en-US" dirty="0"/>
              <a:t>,…</a:t>
            </a:r>
          </a:p>
          <a:p>
            <a:r>
              <a:rPr lang="vi-VN" dirty="0"/>
              <a:t>- GPT là một mô hình nền tảng để phát triển một số hệ thống AI tạo sinh</a:t>
            </a:r>
            <a:r>
              <a:rPr lang="en-US" dirty="0"/>
              <a:t>.</a:t>
            </a:r>
          </a:p>
          <a:p>
            <a:r>
              <a:rPr lang="en-US" dirty="0"/>
              <a:t>V</a:t>
            </a:r>
            <a:r>
              <a:rPr lang="vi-VN" dirty="0"/>
              <a:t>í dụ</a:t>
            </a:r>
            <a:r>
              <a:rPr lang="en-US" dirty="0"/>
              <a:t>: </a:t>
            </a:r>
            <a:r>
              <a:rPr lang="vi-VN" dirty="0"/>
              <a:t>ChatGPT có thể trả lời các câu hỏi trong nhiều lĩnh vực kiến thức như hỗ trợ lập trình, viết các bài luận, viết các tóm tắt nghiên cứu.</a:t>
            </a:r>
          </a:p>
        </p:txBody>
      </p:sp>
      <p:sp>
        <p:nvSpPr>
          <p:cNvPr id="4" name="Rectangle 3">
            <a:extLst>
              <a:ext uri="{FF2B5EF4-FFF2-40B4-BE49-F238E27FC236}">
                <a16:creationId xmlns:a16="http://schemas.microsoft.com/office/drawing/2014/main" id="{09471351-2791-4106-B019-7DA34736236A}"/>
              </a:ext>
            </a:extLst>
          </p:cNvPr>
          <p:cNvSpPr/>
          <p:nvPr/>
        </p:nvSpPr>
        <p:spPr>
          <a:xfrm>
            <a:off x="885767" y="2127167"/>
            <a:ext cx="2566536"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d) AI </a:t>
            </a:r>
            <a:r>
              <a:rPr lang="en-US" sz="3200" b="1" dirty="0" err="1">
                <a:solidFill>
                  <a:srgbClr val="0070C0"/>
                </a:solidFill>
                <a:latin typeface="Times New Roman" panose="02020603050405020304" pitchFamily="18" charset="0"/>
                <a:cs typeface="Times New Roman" panose="02020603050405020304" pitchFamily="18" charset="0"/>
              </a:rPr>
              <a:t>tạo</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sinh</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42376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ipe(down)">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wipe(down)">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wipe(down)">
                                      <p:cBhvr>
                                        <p:cTn id="2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hought Bubble: Cloud 37">
            <a:extLst>
              <a:ext uri="{FF2B5EF4-FFF2-40B4-BE49-F238E27FC236}">
                <a16:creationId xmlns:a16="http://schemas.microsoft.com/office/drawing/2014/main" id="{A550F405-EA03-4B71-A292-04C56AD3B0AB}"/>
              </a:ext>
            </a:extLst>
          </p:cNvPr>
          <p:cNvSpPr/>
          <p:nvPr/>
        </p:nvSpPr>
        <p:spPr>
          <a:xfrm>
            <a:off x="0" y="286603"/>
            <a:ext cx="10017457" cy="578665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chemeClr val="bg1"/>
                </a:solidFill>
                <a:latin typeface="Times New Roman" panose="02020603050405020304" pitchFamily="18" charset="0"/>
                <a:cs typeface="Times New Roman" panose="02020603050405020304" pitchFamily="18" charset="0"/>
              </a:rPr>
              <a:t>Theo em máy tính làm được những việc gì tốt hơn con người?</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8609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FF5F-6DFB-0D49-B8B1-661F7E7888AF}"/>
              </a:ext>
            </a:extLst>
          </p:cNvPr>
          <p:cNvSpPr>
            <a:spLocks noGrp="1"/>
          </p:cNvSpPr>
          <p:nvPr>
            <p:ph type="title"/>
          </p:nvPr>
        </p:nvSpPr>
        <p:spPr>
          <a:xfrm>
            <a:off x="964022" y="627586"/>
            <a:ext cx="8785619" cy="1087971"/>
          </a:xfrm>
        </p:spPr>
        <p:txBody>
          <a:bodyPr>
            <a:normAutofit/>
          </a:bodyPr>
          <a:lstStyle/>
          <a:p>
            <a:r>
              <a:rPr lang="en-US" sz="3200" b="1" dirty="0">
                <a:latin typeface="Times New Roman" panose="02020603050405020304" pitchFamily="18" charset="0"/>
                <a:cs typeface="Times New Roman" panose="02020603050405020304" pitchFamily="18" charset="0"/>
              </a:rPr>
              <a:t>2.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lĩnh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nghiên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cứu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triển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AI</a:t>
            </a:r>
          </a:p>
        </p:txBody>
      </p:sp>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885767" y="2867070"/>
            <a:ext cx="10621423" cy="3363344"/>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vi-VN" dirty="0"/>
              <a:t>- AI tạo sinh giúp máy tính đã sáng tác được nhạc cho các bài hát như hệ thống Mubert, Beatoven.... và AI tạo sinh hình ảnh như Midiourney...</a:t>
            </a:r>
            <a:endParaRPr lang="en-US" dirty="0"/>
          </a:p>
        </p:txBody>
      </p:sp>
      <p:sp>
        <p:nvSpPr>
          <p:cNvPr id="4" name="Rectangle 3">
            <a:extLst>
              <a:ext uri="{FF2B5EF4-FFF2-40B4-BE49-F238E27FC236}">
                <a16:creationId xmlns:a16="http://schemas.microsoft.com/office/drawing/2014/main" id="{09471351-2791-4106-B019-7DA34736236A}"/>
              </a:ext>
            </a:extLst>
          </p:cNvPr>
          <p:cNvSpPr/>
          <p:nvPr/>
        </p:nvSpPr>
        <p:spPr>
          <a:xfrm>
            <a:off x="885767" y="2127167"/>
            <a:ext cx="2566536"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d) AI </a:t>
            </a:r>
            <a:r>
              <a:rPr lang="en-US" sz="3200" b="1" dirty="0" err="1">
                <a:solidFill>
                  <a:srgbClr val="0070C0"/>
                </a:solidFill>
                <a:latin typeface="Times New Roman" panose="02020603050405020304" pitchFamily="18" charset="0"/>
                <a:cs typeface="Times New Roman" panose="02020603050405020304" pitchFamily="18" charset="0"/>
              </a:rPr>
              <a:t>tạo</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sinh</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3757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BF8CCFE-8BB1-42F5-A42A-78FDDBAFFA5A}"/>
              </a:ext>
            </a:extLst>
          </p:cNvPr>
          <p:cNvSpPr txBox="1">
            <a:spLocks/>
          </p:cNvSpPr>
          <p:nvPr/>
        </p:nvSpPr>
        <p:spPr>
          <a:xfrm>
            <a:off x="3722243" y="173669"/>
            <a:ext cx="4941477" cy="610863"/>
          </a:xfrm>
          <a:prstGeom prst="rect">
            <a:avLst/>
          </a:prstGeom>
          <a:ln>
            <a:noFill/>
          </a:ln>
        </p:spPr>
        <p:txBody>
          <a:bodyPr vert="horz" lIns="0" tIns="0" rIns="0" bIns="0" rtlCol="0" anchor="t" anchorCtr="0">
            <a:norm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b="1" dirty="0">
                <a:solidFill>
                  <a:srgbClr val="0000FF"/>
                </a:solidFill>
                <a:latin typeface="Times New Roman" panose="02020603050405020304" pitchFamily="18" charset="0"/>
                <a:cs typeface="Times New Roman" panose="02020603050405020304" pitchFamily="18" charset="0"/>
              </a:rPr>
              <a:t>LUYỆN TẬP</a:t>
            </a:r>
          </a:p>
        </p:txBody>
      </p:sp>
      <p:sp>
        <p:nvSpPr>
          <p:cNvPr id="8" name="Title 1">
            <a:extLst>
              <a:ext uri="{FF2B5EF4-FFF2-40B4-BE49-F238E27FC236}">
                <a16:creationId xmlns:a16="http://schemas.microsoft.com/office/drawing/2014/main" id="{282FA35E-9031-47A2-8C90-77E6A6C8F444}"/>
              </a:ext>
            </a:extLst>
          </p:cNvPr>
          <p:cNvSpPr>
            <a:spLocks noGrp="1"/>
          </p:cNvSpPr>
          <p:nvPr>
            <p:ph type="title"/>
          </p:nvPr>
        </p:nvSpPr>
        <p:spPr>
          <a:xfrm>
            <a:off x="655263" y="886080"/>
            <a:ext cx="10376914" cy="949421"/>
          </a:xfrm>
        </p:spPr>
        <p:txBody>
          <a:bodyPr vert="horz" lIns="0" tIns="0" rIns="0" bIns="0" rtlCol="0">
            <a:noAutofit/>
          </a:bodyPr>
          <a:lstStyle/>
          <a:p>
            <a:pPr>
              <a:spcBef>
                <a:spcPts val="1000"/>
              </a:spcBef>
              <a:buFont typeface="Arial" panose="020B0604020202020204" pitchFamily="34" charset="0"/>
            </a:pPr>
            <a:r>
              <a:rPr lang="en-US" sz="2800" dirty="0" err="1">
                <a:latin typeface="Times New Roman" panose="02020603050405020304" pitchFamily="18" charset="0"/>
                <a:ea typeface="+mn-ea"/>
                <a:cs typeface="Times New Roman" panose="02020603050405020304" pitchFamily="18" charset="0"/>
              </a:rPr>
              <a:t>Câu</a:t>
            </a:r>
            <a:r>
              <a:rPr lang="en-US" sz="2800" dirty="0">
                <a:latin typeface="Times New Roman" panose="02020603050405020304" pitchFamily="18" charset="0"/>
                <a:ea typeface="+mn-ea"/>
                <a:cs typeface="Times New Roman" panose="02020603050405020304" pitchFamily="18" charset="0"/>
              </a:rPr>
              <a:t> 1. </a:t>
            </a:r>
            <a:r>
              <a:rPr lang="en-US" sz="2800" b="0" dirty="0" err="1">
                <a:latin typeface="Times New Roman" panose="02020603050405020304" pitchFamily="18" charset="0"/>
                <a:ea typeface="+mn-ea"/>
                <a:cs typeface="Times New Roman" panose="02020603050405020304" pitchFamily="18" charset="0"/>
              </a:rPr>
              <a:t>Em</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hãy</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cho</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biết</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phát</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biểu</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sau</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về</a:t>
            </a:r>
            <a:r>
              <a:rPr lang="en-US" sz="2800" b="0" dirty="0">
                <a:latin typeface="Times New Roman" panose="02020603050405020304" pitchFamily="18" charset="0"/>
                <a:ea typeface="+mn-ea"/>
                <a:cs typeface="Times New Roman" panose="02020603050405020304" pitchFamily="18" charset="0"/>
              </a:rPr>
              <a:t> AI </a:t>
            </a:r>
            <a:r>
              <a:rPr lang="en-US" sz="2800" b="0" dirty="0" err="1">
                <a:latin typeface="Times New Roman" panose="02020603050405020304" pitchFamily="18" charset="0"/>
                <a:ea typeface="+mn-ea"/>
                <a:cs typeface="Times New Roman" panose="02020603050405020304" pitchFamily="18" charset="0"/>
              </a:rPr>
              <a:t>là</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đúng</a:t>
            </a:r>
            <a:r>
              <a:rPr lang="en-US" sz="2800" b="0" dirty="0">
                <a:latin typeface="Times New Roman" panose="02020603050405020304" pitchFamily="18" charset="0"/>
                <a:ea typeface="+mn-ea"/>
                <a:cs typeface="Times New Roman" panose="02020603050405020304" pitchFamily="18" charset="0"/>
              </a:rPr>
              <a:t> hay </a:t>
            </a:r>
            <a:r>
              <a:rPr lang="en-US" sz="2800" b="0" dirty="0" err="1">
                <a:latin typeface="Times New Roman" panose="02020603050405020304" pitchFamily="18" charset="0"/>
                <a:ea typeface="+mn-ea"/>
                <a:cs typeface="Times New Roman" panose="02020603050405020304" pitchFamily="18" charset="0"/>
              </a:rPr>
              <a:t>sai</a:t>
            </a:r>
            <a:r>
              <a:rPr lang="en-US" sz="2800" b="0" dirty="0">
                <a:latin typeface="Times New Roman" panose="02020603050405020304" pitchFamily="18" charset="0"/>
                <a:ea typeface="+mn-ea"/>
                <a:cs typeface="Times New Roman" panose="02020603050405020304" pitchFamily="18" charset="0"/>
              </a:rPr>
              <a:t>?</a:t>
            </a:r>
            <a:br>
              <a:rPr lang="en-US" sz="2800" b="0" dirty="0">
                <a:latin typeface="Times New Roman" panose="02020603050405020304" pitchFamily="18" charset="0"/>
                <a:ea typeface="+mn-ea"/>
                <a:cs typeface="Times New Roman" panose="02020603050405020304" pitchFamily="18" charset="0"/>
              </a:rPr>
            </a:br>
            <a:r>
              <a:rPr lang="en-US" sz="2800" b="0" dirty="0">
                <a:latin typeface="Times New Roman" panose="02020603050405020304" pitchFamily="18" charset="0"/>
                <a:ea typeface="+mn-ea"/>
                <a:cs typeface="Times New Roman" panose="02020603050405020304" pitchFamily="18" charset="0"/>
              </a:rPr>
              <a:t> </a:t>
            </a:r>
            <a:r>
              <a:rPr lang="en-US" sz="2800" b="0" dirty="0">
                <a:solidFill>
                  <a:srgbClr val="FF0000"/>
                </a:solidFill>
                <a:latin typeface="Times New Roman" panose="02020603050405020304" pitchFamily="18" charset="0"/>
                <a:ea typeface="+mn-ea"/>
                <a:cs typeface="Times New Roman" panose="02020603050405020304" pitchFamily="18" charset="0"/>
              </a:rPr>
              <a:t>"Turing Test" </a:t>
            </a:r>
            <a:r>
              <a:rPr lang="en-US" sz="2800" b="0" dirty="0" err="1">
                <a:solidFill>
                  <a:srgbClr val="FF0000"/>
                </a:solidFill>
                <a:latin typeface="Times New Roman" panose="02020603050405020304" pitchFamily="18" charset="0"/>
                <a:ea typeface="+mn-ea"/>
                <a:cs typeface="Times New Roman" panose="02020603050405020304" pitchFamily="18" charset="0"/>
              </a:rPr>
              <a:t>là</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bài</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kiểm</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tra</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trí</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tuệ</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của</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máy</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tính</a:t>
            </a:r>
            <a:r>
              <a:rPr lang="en-US" sz="2800" b="0" dirty="0">
                <a:solidFill>
                  <a:srgbClr val="FF0000"/>
                </a:solidFill>
                <a:latin typeface="Times New Roman" panose="02020603050405020304" pitchFamily="18" charset="0"/>
                <a:ea typeface="+mn-ea"/>
                <a:cs typeface="Times New Roman" panose="02020603050405020304" pitchFamily="18" charset="0"/>
              </a:rPr>
              <a:t>.</a:t>
            </a:r>
          </a:p>
        </p:txBody>
      </p:sp>
      <p:sp>
        <p:nvSpPr>
          <p:cNvPr id="10" name="Title 1">
            <a:extLst>
              <a:ext uri="{FF2B5EF4-FFF2-40B4-BE49-F238E27FC236}">
                <a16:creationId xmlns:a16="http://schemas.microsoft.com/office/drawing/2014/main" id="{AAFF19D8-F96E-4009-8FFE-48D07AA31679}"/>
              </a:ext>
            </a:extLst>
          </p:cNvPr>
          <p:cNvSpPr txBox="1">
            <a:spLocks/>
          </p:cNvSpPr>
          <p:nvPr/>
        </p:nvSpPr>
        <p:spPr>
          <a:xfrm>
            <a:off x="552201" y="2992582"/>
            <a:ext cx="11281559" cy="3307277"/>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 Turing Test</a:t>
            </a:r>
            <a:r>
              <a:rPr lang="en-US" dirty="0">
                <a:latin typeface="Times New Roman" panose="02020603050405020304" pitchFamily="18" charset="0"/>
                <a:ea typeface="+mn-ea"/>
                <a:cs typeface="Times New Roman" panose="02020603050405020304" pitchFamily="18" charset="0"/>
              </a:rPr>
              <a:t> </a:t>
            </a:r>
            <a:r>
              <a:rPr lang="vi-VN" dirty="0">
                <a:latin typeface="Times New Roman" panose="02020603050405020304" pitchFamily="18" charset="0"/>
                <a:ea typeface="+mn-ea"/>
                <a:cs typeface="Times New Roman" panose="02020603050405020304" pitchFamily="18" charset="0"/>
              </a:rPr>
              <a:t>là một phương pháp để đánh giá khả năng của một máy tính để thực hiện hành vi tương tự hoặc khó phân biệt được so với con người. Trong thử nghiệm, một máy tính được đưa vào tình huống giao tiếp với một người thật thông qua văn bản, và nhiệm vụ của máy tính là phải gây ấn tượng cho người thẩm định rằng nó là một người thật. Nếu máy tính có thể đạt được mức độ này, thì nó được coi là đã vượt qua Turing Test.</a:t>
            </a:r>
            <a:endParaRPr lang="en-US" dirty="0">
              <a:latin typeface="Times New Roman" panose="02020603050405020304" pitchFamily="18" charset="0"/>
              <a:ea typeface="+mn-ea"/>
              <a:cs typeface="Times New Roman" panose="02020603050405020304" pitchFamily="18" charset="0"/>
            </a:endParaRPr>
          </a:p>
        </p:txBody>
      </p:sp>
      <p:sp>
        <p:nvSpPr>
          <p:cNvPr id="11" name="Title 1">
            <a:extLst>
              <a:ext uri="{FF2B5EF4-FFF2-40B4-BE49-F238E27FC236}">
                <a16:creationId xmlns:a16="http://schemas.microsoft.com/office/drawing/2014/main" id="{3A589F2C-C8DE-45E7-8422-741BCF40DD67}"/>
              </a:ext>
            </a:extLst>
          </p:cNvPr>
          <p:cNvSpPr txBox="1">
            <a:spLocks/>
          </p:cNvSpPr>
          <p:nvPr/>
        </p:nvSpPr>
        <p:spPr>
          <a:xfrm>
            <a:off x="950026" y="2048491"/>
            <a:ext cx="1377537" cy="498763"/>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pPr>
            <a:r>
              <a:rPr lang="en-US" sz="2800" b="0" dirty="0" err="1">
                <a:latin typeface="Times New Roman" panose="02020603050405020304" pitchFamily="18" charset="0"/>
                <a:ea typeface="+mn-ea"/>
                <a:cs typeface="Times New Roman" panose="02020603050405020304" pitchFamily="18" charset="0"/>
              </a:rPr>
              <a:t>Đúng</a:t>
            </a:r>
            <a:endParaRPr lang="en-US" sz="2800" b="0"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613943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82FA35E-9031-47A2-8C90-77E6A6C8F444}"/>
              </a:ext>
            </a:extLst>
          </p:cNvPr>
          <p:cNvSpPr>
            <a:spLocks noGrp="1"/>
          </p:cNvSpPr>
          <p:nvPr>
            <p:ph type="title"/>
          </p:nvPr>
        </p:nvSpPr>
        <p:spPr>
          <a:xfrm>
            <a:off x="356260" y="0"/>
            <a:ext cx="9559636" cy="1721922"/>
          </a:xfrm>
        </p:spPr>
        <p:txBody>
          <a:bodyPr vert="horz" lIns="0" tIns="0" rIns="0" bIns="0" rtlCol="0">
            <a:noAutofit/>
          </a:bodyPr>
          <a:lstStyle/>
          <a:p>
            <a:pPr>
              <a:spcBef>
                <a:spcPts val="1000"/>
              </a:spcBef>
              <a:buFont typeface="Arial" panose="020B0604020202020204" pitchFamily="34" charset="0"/>
            </a:pPr>
            <a:r>
              <a:rPr lang="en-US" sz="2800" dirty="0" err="1">
                <a:latin typeface="Times New Roman" panose="02020603050405020304" pitchFamily="18" charset="0"/>
                <a:ea typeface="+mn-ea"/>
                <a:cs typeface="Times New Roman" panose="02020603050405020304" pitchFamily="18" charset="0"/>
              </a:rPr>
              <a:t>Câu</a:t>
            </a:r>
            <a:r>
              <a:rPr lang="en-US" sz="2800" dirty="0">
                <a:latin typeface="Times New Roman" panose="02020603050405020304" pitchFamily="18" charset="0"/>
                <a:ea typeface="+mn-ea"/>
                <a:cs typeface="Times New Roman" panose="02020603050405020304" pitchFamily="18" charset="0"/>
              </a:rPr>
              <a:t> 2. </a:t>
            </a:r>
            <a:r>
              <a:rPr lang="en-US" sz="2800" b="0" dirty="0" err="1">
                <a:latin typeface="Times New Roman" panose="02020603050405020304" pitchFamily="18" charset="0"/>
                <a:ea typeface="+mn-ea"/>
                <a:cs typeface="Times New Roman" panose="02020603050405020304" pitchFamily="18" charset="0"/>
              </a:rPr>
              <a:t>Em</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hãy</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cho</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biết</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phát</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biểu</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sau</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về</a:t>
            </a:r>
            <a:r>
              <a:rPr lang="en-US" sz="2800" b="0" dirty="0">
                <a:latin typeface="Times New Roman" panose="02020603050405020304" pitchFamily="18" charset="0"/>
                <a:ea typeface="+mn-ea"/>
                <a:cs typeface="Times New Roman" panose="02020603050405020304" pitchFamily="18" charset="0"/>
              </a:rPr>
              <a:t> AI </a:t>
            </a:r>
            <a:r>
              <a:rPr lang="en-US" sz="2800" b="0" dirty="0" err="1">
                <a:latin typeface="Times New Roman" panose="02020603050405020304" pitchFamily="18" charset="0"/>
                <a:ea typeface="+mn-ea"/>
                <a:cs typeface="Times New Roman" panose="02020603050405020304" pitchFamily="18" charset="0"/>
              </a:rPr>
              <a:t>là</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đúng</a:t>
            </a:r>
            <a:r>
              <a:rPr lang="en-US" sz="2800" b="0" dirty="0">
                <a:latin typeface="Times New Roman" panose="02020603050405020304" pitchFamily="18" charset="0"/>
                <a:ea typeface="+mn-ea"/>
                <a:cs typeface="Times New Roman" panose="02020603050405020304" pitchFamily="18" charset="0"/>
              </a:rPr>
              <a:t> hay </a:t>
            </a:r>
            <a:r>
              <a:rPr lang="en-US" sz="2800" b="0" dirty="0" err="1">
                <a:latin typeface="Times New Roman" panose="02020603050405020304" pitchFamily="18" charset="0"/>
                <a:ea typeface="+mn-ea"/>
                <a:cs typeface="Times New Roman" panose="02020603050405020304" pitchFamily="18" charset="0"/>
              </a:rPr>
              <a:t>sai</a:t>
            </a:r>
            <a:r>
              <a:rPr lang="en-US" sz="2800" b="0" dirty="0">
                <a:latin typeface="Times New Roman" panose="02020603050405020304" pitchFamily="18" charset="0"/>
                <a:ea typeface="+mn-ea"/>
                <a:cs typeface="Times New Roman" panose="02020603050405020304" pitchFamily="18" charset="0"/>
              </a:rPr>
              <a:t>?</a:t>
            </a:r>
            <a:br>
              <a:rPr lang="en-US" sz="2800" b="0" dirty="0">
                <a:latin typeface="Times New Roman" panose="02020603050405020304" pitchFamily="18" charset="0"/>
                <a:ea typeface="+mn-ea"/>
                <a:cs typeface="Times New Roman" panose="02020603050405020304" pitchFamily="18" charset="0"/>
              </a:rPr>
            </a:br>
            <a:r>
              <a:rPr lang="en-US" sz="2800" b="0" dirty="0" err="1">
                <a:solidFill>
                  <a:srgbClr val="FF0000"/>
                </a:solidFill>
                <a:latin typeface="Times New Roman" panose="02020603050405020304" pitchFamily="18" charset="0"/>
                <a:ea typeface="+mn-ea"/>
                <a:cs typeface="Times New Roman" panose="02020603050405020304" pitchFamily="18" charset="0"/>
              </a:rPr>
              <a:t>Nhờ</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mở</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rộng</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phạm</a:t>
            </a:r>
            <a:r>
              <a:rPr lang="en-US" sz="2800" b="0" dirty="0">
                <a:solidFill>
                  <a:srgbClr val="FF0000"/>
                </a:solidFill>
                <a:latin typeface="Times New Roman" panose="02020603050405020304" pitchFamily="18" charset="0"/>
                <a:ea typeface="+mn-ea"/>
                <a:cs typeface="Times New Roman" panose="02020603050405020304" pitchFamily="18" charset="0"/>
              </a:rPr>
              <a:t> vi </a:t>
            </a:r>
            <a:r>
              <a:rPr lang="en-US" sz="2800" b="0" dirty="0" err="1">
                <a:solidFill>
                  <a:srgbClr val="FF0000"/>
                </a:solidFill>
                <a:latin typeface="Times New Roman" panose="02020603050405020304" pitchFamily="18" charset="0"/>
                <a:ea typeface="+mn-ea"/>
                <a:cs typeface="Times New Roman" panose="02020603050405020304" pitchFamily="18" charset="0"/>
              </a:rPr>
              <a:t>ứng</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dụng</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mà</a:t>
            </a:r>
            <a:r>
              <a:rPr lang="en-US" sz="2800" b="0" dirty="0">
                <a:solidFill>
                  <a:srgbClr val="FF0000"/>
                </a:solidFill>
                <a:latin typeface="Times New Roman" panose="02020603050405020304" pitchFamily="18" charset="0"/>
                <a:ea typeface="+mn-ea"/>
                <a:cs typeface="Times New Roman" panose="02020603050405020304" pitchFamily="18" charset="0"/>
              </a:rPr>
              <a:t> AI </a:t>
            </a:r>
            <a:r>
              <a:rPr lang="en-US" sz="2800" b="0" dirty="0" err="1">
                <a:solidFill>
                  <a:srgbClr val="FF0000"/>
                </a:solidFill>
                <a:latin typeface="Times New Roman" panose="02020603050405020304" pitchFamily="18" charset="0"/>
                <a:ea typeface="+mn-ea"/>
                <a:cs typeface="Times New Roman" panose="02020603050405020304" pitchFamily="18" charset="0"/>
              </a:rPr>
              <a:t>yếu</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phát</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triển</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thành</a:t>
            </a:r>
            <a:r>
              <a:rPr lang="en-US" sz="2800" b="0" dirty="0">
                <a:solidFill>
                  <a:srgbClr val="FF0000"/>
                </a:solidFill>
                <a:latin typeface="Times New Roman" panose="02020603050405020304" pitchFamily="18" charset="0"/>
                <a:ea typeface="+mn-ea"/>
                <a:cs typeface="Times New Roman" panose="02020603050405020304" pitchFamily="18" charset="0"/>
              </a:rPr>
              <a:t> AI </a:t>
            </a:r>
            <a:r>
              <a:rPr lang="en-US" sz="2800" b="0" dirty="0" err="1">
                <a:solidFill>
                  <a:srgbClr val="FF0000"/>
                </a:solidFill>
                <a:latin typeface="Times New Roman" panose="02020603050405020304" pitchFamily="18" charset="0"/>
                <a:ea typeface="+mn-ea"/>
                <a:cs typeface="Times New Roman" panose="02020603050405020304" pitchFamily="18" charset="0"/>
              </a:rPr>
              <a:t>mạnh</a:t>
            </a:r>
            <a:r>
              <a:rPr lang="en-US" sz="2800" b="0" dirty="0">
                <a:solidFill>
                  <a:srgbClr val="FF0000"/>
                </a:solidFill>
                <a:latin typeface="Times New Roman" panose="02020603050405020304" pitchFamily="18" charset="0"/>
                <a:ea typeface="+mn-ea"/>
                <a:cs typeface="Times New Roman" panose="02020603050405020304" pitchFamily="18" charset="0"/>
              </a:rPr>
              <a:t>.</a:t>
            </a:r>
          </a:p>
        </p:txBody>
      </p:sp>
      <p:sp>
        <p:nvSpPr>
          <p:cNvPr id="10" name="Title 1">
            <a:extLst>
              <a:ext uri="{FF2B5EF4-FFF2-40B4-BE49-F238E27FC236}">
                <a16:creationId xmlns:a16="http://schemas.microsoft.com/office/drawing/2014/main" id="{AAFF19D8-F96E-4009-8FFE-48D07AA31679}"/>
              </a:ext>
            </a:extLst>
          </p:cNvPr>
          <p:cNvSpPr txBox="1">
            <a:spLocks/>
          </p:cNvSpPr>
          <p:nvPr/>
        </p:nvSpPr>
        <p:spPr>
          <a:xfrm>
            <a:off x="356260" y="2660072"/>
            <a:ext cx="11222182" cy="4512623"/>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a:t>
            </a:r>
            <a:r>
              <a:rPr lang="en-US" dirty="0">
                <a:latin typeface="Times New Roman" panose="02020603050405020304" pitchFamily="18" charset="0"/>
                <a:ea typeface="+mn-ea"/>
                <a:cs typeface="Times New Roman" panose="02020603050405020304" pitchFamily="18" charset="0"/>
              </a:rPr>
              <a:t> </a:t>
            </a:r>
            <a:r>
              <a:rPr lang="vi-VN" dirty="0">
                <a:latin typeface="Times New Roman" panose="02020603050405020304" pitchFamily="18" charset="0"/>
                <a:ea typeface="+mn-ea"/>
                <a:cs typeface="Times New Roman" panose="02020603050405020304" pitchFamily="18" charset="0"/>
              </a:rPr>
              <a:t>AI yếu thường chỉ giải quyết các nhiệm vụ cụ thể và hạn chế, trong khi AI mạnh có khả năng tự học và thích nghi với nhiều tình huống khác nhau một cách linh hoạt.</a:t>
            </a:r>
          </a:p>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 Mở rộng phạm vi ứng dụng của trí tuệ nhân tạo có thể đóng một vai trò quan trọng trong việc phát triển từ AI yếu sang AI mạnh. Khi AI được áp dụng và huấn luyện trong nhiều lĩnh vực và tác vụ khác nhau, nó có cơ hội tiếp cận nhiều dữ liệu và kinh nghiệm hơn, từ đó cải thiện hiệu suất và khả năng tự học của nó. Điều này dẫn đến sự tiến bộ từ AI yếu đến AI mạnh.</a:t>
            </a:r>
          </a:p>
          <a:p>
            <a:pPr algn="just">
              <a:spcBef>
                <a:spcPts val="1000"/>
              </a:spcBef>
              <a:buFont typeface="Arial" panose="020B0604020202020204" pitchFamily="34" charset="0"/>
              <a:buNone/>
            </a:pPr>
            <a:endParaRPr lang="en-US" dirty="0">
              <a:latin typeface="Times New Roman" panose="02020603050405020304" pitchFamily="18" charset="0"/>
              <a:ea typeface="+mn-ea"/>
              <a:cs typeface="Times New Roman" panose="02020603050405020304" pitchFamily="18" charset="0"/>
            </a:endParaRPr>
          </a:p>
        </p:txBody>
      </p:sp>
      <p:sp>
        <p:nvSpPr>
          <p:cNvPr id="5" name="Title 1">
            <a:extLst>
              <a:ext uri="{FF2B5EF4-FFF2-40B4-BE49-F238E27FC236}">
                <a16:creationId xmlns:a16="http://schemas.microsoft.com/office/drawing/2014/main" id="{F03CC70A-8AF6-4786-A38A-7058FAF97F9B}"/>
              </a:ext>
            </a:extLst>
          </p:cNvPr>
          <p:cNvSpPr txBox="1">
            <a:spLocks/>
          </p:cNvSpPr>
          <p:nvPr/>
        </p:nvSpPr>
        <p:spPr>
          <a:xfrm>
            <a:off x="950026" y="2000990"/>
            <a:ext cx="1377537" cy="498763"/>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pPr>
            <a:r>
              <a:rPr lang="en-US" sz="2800" b="0" dirty="0" err="1">
                <a:latin typeface="Times New Roman" panose="02020603050405020304" pitchFamily="18" charset="0"/>
                <a:ea typeface="+mn-ea"/>
                <a:cs typeface="Times New Roman" panose="02020603050405020304" pitchFamily="18" charset="0"/>
              </a:rPr>
              <a:t>Đúng</a:t>
            </a:r>
            <a:endParaRPr lang="en-US" sz="2800" b="0"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525897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82FA35E-9031-47A2-8C90-77E6A6C8F444}"/>
              </a:ext>
            </a:extLst>
          </p:cNvPr>
          <p:cNvSpPr>
            <a:spLocks noGrp="1"/>
          </p:cNvSpPr>
          <p:nvPr>
            <p:ph type="title"/>
          </p:nvPr>
        </p:nvSpPr>
        <p:spPr>
          <a:xfrm>
            <a:off x="356260" y="0"/>
            <a:ext cx="9559636" cy="1721922"/>
          </a:xfrm>
        </p:spPr>
        <p:txBody>
          <a:bodyPr vert="horz" lIns="0" tIns="0" rIns="0" bIns="0" rtlCol="0">
            <a:noAutofit/>
          </a:bodyPr>
          <a:lstStyle/>
          <a:p>
            <a:pPr algn="just">
              <a:spcBef>
                <a:spcPts val="1000"/>
              </a:spcBef>
              <a:buFont typeface="Arial" panose="020B0604020202020204" pitchFamily="34" charset="0"/>
            </a:pPr>
            <a:r>
              <a:rPr lang="en-US" sz="2800" dirty="0" err="1">
                <a:latin typeface="Times New Roman" panose="02020603050405020304" pitchFamily="18" charset="0"/>
                <a:ea typeface="+mn-ea"/>
                <a:cs typeface="Times New Roman" panose="02020603050405020304" pitchFamily="18" charset="0"/>
              </a:rPr>
              <a:t>Câu</a:t>
            </a:r>
            <a:r>
              <a:rPr lang="en-US" sz="2800" dirty="0">
                <a:latin typeface="Times New Roman" panose="02020603050405020304" pitchFamily="18" charset="0"/>
                <a:ea typeface="+mn-ea"/>
                <a:cs typeface="Times New Roman" panose="02020603050405020304" pitchFamily="18" charset="0"/>
              </a:rPr>
              <a:t> 3. </a:t>
            </a:r>
            <a:r>
              <a:rPr lang="vi-VN" sz="2800" b="0" dirty="0">
                <a:latin typeface="Times New Roman" panose="02020603050405020304" pitchFamily="18" charset="0"/>
                <a:ea typeface="+mn-ea"/>
                <a:cs typeface="Times New Roman" panose="02020603050405020304" pitchFamily="18" charset="0"/>
              </a:rPr>
              <a:t>Em hãy cho biết phát biểu sau về AI là đúng hay sai</a:t>
            </a:r>
            <a:r>
              <a:rPr lang="en-US" sz="2800" b="0" dirty="0">
                <a:latin typeface="Times New Roman" panose="02020603050405020304" pitchFamily="18" charset="0"/>
                <a:ea typeface="+mn-ea"/>
                <a:cs typeface="Times New Roman" panose="02020603050405020304" pitchFamily="18" charset="0"/>
              </a:rPr>
              <a:t>?</a:t>
            </a:r>
            <a:br>
              <a:rPr lang="en-US" sz="2800" b="0" dirty="0">
                <a:latin typeface="Times New Roman" panose="02020603050405020304" pitchFamily="18" charset="0"/>
                <a:ea typeface="+mn-ea"/>
                <a:cs typeface="Times New Roman" panose="02020603050405020304" pitchFamily="18" charset="0"/>
              </a:rPr>
            </a:br>
            <a:br>
              <a:rPr lang="en-US" sz="2800" b="0" dirty="0">
                <a:latin typeface="Times New Roman" panose="02020603050405020304" pitchFamily="18" charset="0"/>
                <a:ea typeface="+mn-ea"/>
                <a:cs typeface="Times New Roman" panose="02020603050405020304" pitchFamily="18" charset="0"/>
              </a:rPr>
            </a:br>
            <a:r>
              <a:rPr lang="vi-VN" sz="2800" b="0" dirty="0">
                <a:solidFill>
                  <a:srgbClr val="FF0000"/>
                </a:solidFill>
                <a:latin typeface="Times New Roman" panose="02020603050405020304" pitchFamily="18" charset="0"/>
                <a:ea typeface="+mn-ea"/>
                <a:cs typeface="Times New Roman" panose="02020603050405020304" pitchFamily="18" charset="0"/>
              </a:rPr>
              <a:t>AI tạo sinh có thể giúp học sinh viết được một bài văn tả cảnh đẹp của quê hương.</a:t>
            </a:r>
            <a:endParaRPr lang="en-US" sz="2800" b="0" dirty="0">
              <a:solidFill>
                <a:srgbClr val="FF0000"/>
              </a:solidFill>
              <a:latin typeface="Times New Roman" panose="02020603050405020304" pitchFamily="18" charset="0"/>
              <a:ea typeface="+mn-ea"/>
              <a:cs typeface="Times New Roman" panose="02020603050405020304" pitchFamily="18" charset="0"/>
            </a:endParaRPr>
          </a:p>
        </p:txBody>
      </p:sp>
      <p:sp>
        <p:nvSpPr>
          <p:cNvPr id="10" name="Title 1">
            <a:extLst>
              <a:ext uri="{FF2B5EF4-FFF2-40B4-BE49-F238E27FC236}">
                <a16:creationId xmlns:a16="http://schemas.microsoft.com/office/drawing/2014/main" id="{AAFF19D8-F96E-4009-8FFE-48D07AA31679}"/>
              </a:ext>
            </a:extLst>
          </p:cNvPr>
          <p:cNvSpPr txBox="1">
            <a:spLocks/>
          </p:cNvSpPr>
          <p:nvPr/>
        </p:nvSpPr>
        <p:spPr>
          <a:xfrm>
            <a:off x="609600" y="2885704"/>
            <a:ext cx="10972800" cy="2339440"/>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a:t>
            </a:r>
            <a:r>
              <a:rPr lang="en-US" dirty="0">
                <a:latin typeface="Times New Roman" panose="02020603050405020304" pitchFamily="18" charset="0"/>
                <a:ea typeface="+mn-ea"/>
                <a:cs typeface="Times New Roman" panose="02020603050405020304" pitchFamily="18" charset="0"/>
              </a:rPr>
              <a:t>  </a:t>
            </a:r>
            <a:r>
              <a:rPr lang="vi-VN" dirty="0">
                <a:latin typeface="Times New Roman" panose="02020603050405020304" pitchFamily="18" charset="0"/>
                <a:ea typeface="+mn-ea"/>
                <a:cs typeface="Times New Roman" panose="02020603050405020304" pitchFamily="18" charset="0"/>
              </a:rPr>
              <a:t>Các mô hình AI tạo sinh đã đạt được tiến bộ đáng kể và có thể tạo ra văn bản mô phỏng ngôn ngữ tự nhiên với độ chính xác và sự tự nhiên tương đối cao. Vì vậy, trong một số trường hợp, AI tạo sinh có thể hỗ trợ học sinh trong việc viết bài văn tả cảnh đẹp của quê hương bằng cách cung cấp ý tưởng, cấu trúc hoặc thậm chí là văn bản cụ thể.</a:t>
            </a:r>
            <a:endParaRPr lang="en-US" dirty="0">
              <a:latin typeface="Times New Roman" panose="02020603050405020304" pitchFamily="18" charset="0"/>
              <a:ea typeface="+mn-ea"/>
              <a:cs typeface="Times New Roman" panose="02020603050405020304" pitchFamily="18" charset="0"/>
            </a:endParaRPr>
          </a:p>
        </p:txBody>
      </p:sp>
      <p:sp>
        <p:nvSpPr>
          <p:cNvPr id="5" name="Title 1">
            <a:extLst>
              <a:ext uri="{FF2B5EF4-FFF2-40B4-BE49-F238E27FC236}">
                <a16:creationId xmlns:a16="http://schemas.microsoft.com/office/drawing/2014/main" id="{F03CC70A-8AF6-4786-A38A-7058FAF97F9B}"/>
              </a:ext>
            </a:extLst>
          </p:cNvPr>
          <p:cNvSpPr txBox="1">
            <a:spLocks/>
          </p:cNvSpPr>
          <p:nvPr/>
        </p:nvSpPr>
        <p:spPr>
          <a:xfrm>
            <a:off x="950026" y="2000990"/>
            <a:ext cx="1377537" cy="498763"/>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1000"/>
              </a:spcBef>
              <a:buFont typeface="Arial" panose="020B0604020202020204" pitchFamily="34" charset="0"/>
              <a:buNone/>
            </a:pPr>
            <a:r>
              <a:rPr lang="en-US" sz="2800" b="0" dirty="0" err="1">
                <a:latin typeface="Times New Roman" panose="02020603050405020304" pitchFamily="18" charset="0"/>
                <a:ea typeface="+mn-ea"/>
                <a:cs typeface="Times New Roman" panose="02020603050405020304" pitchFamily="18" charset="0"/>
              </a:rPr>
              <a:t>Đúng</a:t>
            </a:r>
            <a:endParaRPr lang="en-US" sz="2800" b="0"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555279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82FA35E-9031-47A2-8C90-77E6A6C8F444}"/>
              </a:ext>
            </a:extLst>
          </p:cNvPr>
          <p:cNvSpPr>
            <a:spLocks noGrp="1"/>
          </p:cNvSpPr>
          <p:nvPr>
            <p:ph type="title"/>
          </p:nvPr>
        </p:nvSpPr>
        <p:spPr>
          <a:xfrm>
            <a:off x="356260" y="0"/>
            <a:ext cx="9559636" cy="1721922"/>
          </a:xfrm>
        </p:spPr>
        <p:txBody>
          <a:bodyPr vert="horz" lIns="0" tIns="0" rIns="0" bIns="0" rtlCol="0">
            <a:noAutofit/>
          </a:bodyPr>
          <a:lstStyle/>
          <a:p>
            <a:pPr algn="just">
              <a:spcBef>
                <a:spcPts val="1000"/>
              </a:spcBef>
              <a:buFont typeface="Arial" panose="020B0604020202020204" pitchFamily="34" charset="0"/>
            </a:pPr>
            <a:r>
              <a:rPr lang="en-US" sz="2800" dirty="0" err="1">
                <a:latin typeface="Times New Roman" panose="02020603050405020304" pitchFamily="18" charset="0"/>
                <a:ea typeface="+mn-ea"/>
                <a:cs typeface="Times New Roman" panose="02020603050405020304" pitchFamily="18" charset="0"/>
              </a:rPr>
              <a:t>Câu</a:t>
            </a:r>
            <a:r>
              <a:rPr lang="en-US" sz="2800" dirty="0">
                <a:latin typeface="Times New Roman" panose="02020603050405020304" pitchFamily="18" charset="0"/>
                <a:ea typeface="+mn-ea"/>
                <a:cs typeface="Times New Roman" panose="02020603050405020304" pitchFamily="18" charset="0"/>
              </a:rPr>
              <a:t> 4. </a:t>
            </a:r>
            <a:r>
              <a:rPr lang="en-US" sz="2800" b="0" dirty="0" err="1">
                <a:latin typeface="Times New Roman" panose="02020603050405020304" pitchFamily="18" charset="0"/>
                <a:ea typeface="+mn-ea"/>
                <a:cs typeface="Times New Roman" panose="02020603050405020304" pitchFamily="18" charset="0"/>
              </a:rPr>
              <a:t>Em</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hãy</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cho</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biết</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phát</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biểu</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sau</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về</a:t>
            </a:r>
            <a:r>
              <a:rPr lang="en-US" sz="2800" b="0" dirty="0">
                <a:latin typeface="Times New Roman" panose="02020603050405020304" pitchFamily="18" charset="0"/>
                <a:ea typeface="+mn-ea"/>
                <a:cs typeface="Times New Roman" panose="02020603050405020304" pitchFamily="18" charset="0"/>
              </a:rPr>
              <a:t> AI </a:t>
            </a:r>
            <a:r>
              <a:rPr lang="en-US" sz="2800" b="0" dirty="0" err="1">
                <a:latin typeface="Times New Roman" panose="02020603050405020304" pitchFamily="18" charset="0"/>
                <a:ea typeface="+mn-ea"/>
                <a:cs typeface="Times New Roman" panose="02020603050405020304" pitchFamily="18" charset="0"/>
              </a:rPr>
              <a:t>là</a:t>
            </a:r>
            <a:r>
              <a:rPr lang="en-US" sz="2800" b="0" dirty="0">
                <a:latin typeface="Times New Roman" panose="02020603050405020304" pitchFamily="18" charset="0"/>
                <a:ea typeface="+mn-ea"/>
                <a:cs typeface="Times New Roman" panose="02020603050405020304" pitchFamily="18" charset="0"/>
              </a:rPr>
              <a:t> </a:t>
            </a:r>
            <a:r>
              <a:rPr lang="en-US" sz="2800" b="0" dirty="0" err="1">
                <a:latin typeface="Times New Roman" panose="02020603050405020304" pitchFamily="18" charset="0"/>
                <a:ea typeface="+mn-ea"/>
                <a:cs typeface="Times New Roman" panose="02020603050405020304" pitchFamily="18" charset="0"/>
              </a:rPr>
              <a:t>đúng</a:t>
            </a:r>
            <a:r>
              <a:rPr lang="en-US" sz="2800" b="0" dirty="0">
                <a:latin typeface="Times New Roman" panose="02020603050405020304" pitchFamily="18" charset="0"/>
                <a:ea typeface="+mn-ea"/>
                <a:cs typeface="Times New Roman" panose="02020603050405020304" pitchFamily="18" charset="0"/>
              </a:rPr>
              <a:t> hay </a:t>
            </a:r>
            <a:r>
              <a:rPr lang="en-US" sz="2800" b="0" dirty="0" err="1">
                <a:latin typeface="Times New Roman" panose="02020603050405020304" pitchFamily="18" charset="0"/>
                <a:ea typeface="+mn-ea"/>
                <a:cs typeface="Times New Roman" panose="02020603050405020304" pitchFamily="18" charset="0"/>
              </a:rPr>
              <a:t>sai</a:t>
            </a:r>
            <a:r>
              <a:rPr lang="en-US" sz="2800" b="0" dirty="0">
                <a:latin typeface="Times New Roman" panose="02020603050405020304" pitchFamily="18" charset="0"/>
                <a:ea typeface="+mn-ea"/>
                <a:cs typeface="Times New Roman" panose="02020603050405020304" pitchFamily="18" charset="0"/>
              </a:rPr>
              <a:t>?</a:t>
            </a:r>
            <a:br>
              <a:rPr lang="en-US" sz="2800" b="0" dirty="0">
                <a:latin typeface="Times New Roman" panose="02020603050405020304" pitchFamily="18" charset="0"/>
                <a:ea typeface="+mn-ea"/>
                <a:cs typeface="Times New Roman" panose="02020603050405020304" pitchFamily="18" charset="0"/>
              </a:rPr>
            </a:br>
            <a:br>
              <a:rPr lang="en-US" sz="2800" b="0" dirty="0">
                <a:latin typeface="Times New Roman" panose="02020603050405020304" pitchFamily="18" charset="0"/>
                <a:ea typeface="+mn-ea"/>
                <a:cs typeface="Times New Roman" panose="02020603050405020304" pitchFamily="18" charset="0"/>
              </a:rPr>
            </a:br>
            <a:r>
              <a:rPr lang="en-US" sz="2800" b="0" dirty="0">
                <a:latin typeface="Times New Roman" panose="02020603050405020304" pitchFamily="18" charset="0"/>
                <a:ea typeface="+mn-ea"/>
                <a:cs typeface="Times New Roman" panose="02020603050405020304" pitchFamily="18" charset="0"/>
              </a:rPr>
              <a:t> </a:t>
            </a:r>
            <a:r>
              <a:rPr lang="en-US" sz="2800" b="0" dirty="0">
                <a:solidFill>
                  <a:srgbClr val="FF0000"/>
                </a:solidFill>
                <a:latin typeface="Times New Roman" panose="02020603050405020304" pitchFamily="18" charset="0"/>
                <a:ea typeface="+mn-ea"/>
                <a:cs typeface="Times New Roman" panose="02020603050405020304" pitchFamily="18" charset="0"/>
              </a:rPr>
              <a:t>AI </a:t>
            </a:r>
            <a:r>
              <a:rPr lang="en-US" sz="2800" b="0" dirty="0" err="1">
                <a:solidFill>
                  <a:srgbClr val="FF0000"/>
                </a:solidFill>
                <a:latin typeface="Times New Roman" panose="02020603050405020304" pitchFamily="18" charset="0"/>
                <a:ea typeface="+mn-ea"/>
                <a:cs typeface="Times New Roman" panose="02020603050405020304" pitchFamily="18" charset="0"/>
              </a:rPr>
              <a:t>có</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thể</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tự</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hành</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động</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một</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cách</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hợp</a:t>
            </a:r>
            <a:r>
              <a:rPr lang="en-US" sz="2800" b="0" dirty="0">
                <a:solidFill>
                  <a:srgbClr val="FF0000"/>
                </a:solidFill>
                <a:latin typeface="Times New Roman" panose="02020603050405020304" pitchFamily="18" charset="0"/>
                <a:ea typeface="+mn-ea"/>
                <a:cs typeface="Times New Roman" panose="02020603050405020304" pitchFamily="18" charset="0"/>
              </a:rPr>
              <a:t> </a:t>
            </a:r>
            <a:r>
              <a:rPr lang="en-US" sz="2800" b="0" dirty="0" err="1">
                <a:solidFill>
                  <a:srgbClr val="FF0000"/>
                </a:solidFill>
                <a:latin typeface="Times New Roman" panose="02020603050405020304" pitchFamily="18" charset="0"/>
                <a:ea typeface="+mn-ea"/>
                <a:cs typeface="Times New Roman" panose="02020603050405020304" pitchFamily="18" charset="0"/>
              </a:rPr>
              <a:t>lí</a:t>
            </a:r>
            <a:r>
              <a:rPr lang="en-US" sz="2800" b="0" dirty="0">
                <a:solidFill>
                  <a:srgbClr val="FF0000"/>
                </a:solidFill>
                <a:latin typeface="Times New Roman" panose="02020603050405020304" pitchFamily="18" charset="0"/>
                <a:ea typeface="+mn-ea"/>
                <a:cs typeface="Times New Roman" panose="02020603050405020304" pitchFamily="18" charset="0"/>
              </a:rPr>
              <a:t>.</a:t>
            </a:r>
          </a:p>
        </p:txBody>
      </p:sp>
      <p:sp>
        <p:nvSpPr>
          <p:cNvPr id="10" name="Title 1">
            <a:extLst>
              <a:ext uri="{FF2B5EF4-FFF2-40B4-BE49-F238E27FC236}">
                <a16:creationId xmlns:a16="http://schemas.microsoft.com/office/drawing/2014/main" id="{AAFF19D8-F96E-4009-8FFE-48D07AA31679}"/>
              </a:ext>
            </a:extLst>
          </p:cNvPr>
          <p:cNvSpPr txBox="1">
            <a:spLocks/>
          </p:cNvSpPr>
          <p:nvPr/>
        </p:nvSpPr>
        <p:spPr>
          <a:xfrm>
            <a:off x="609600" y="2885704"/>
            <a:ext cx="10972800" cy="2339440"/>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-Phát biểu này có thể đúng hoặc sai tùy thuộc vào cách hiểu và bối cảnh cụ thể. Một số hành động của AI có thể được coi là hợp lý trong một tình huống nhất định nhưng không phải lúc nào cũng phù hợp trong mọi tình huống.</a:t>
            </a:r>
            <a:endParaRPr lang="en-US"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8891897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82FA35E-9031-47A2-8C90-77E6A6C8F444}"/>
              </a:ext>
            </a:extLst>
          </p:cNvPr>
          <p:cNvSpPr>
            <a:spLocks noGrp="1"/>
          </p:cNvSpPr>
          <p:nvPr>
            <p:ph type="title"/>
          </p:nvPr>
        </p:nvSpPr>
        <p:spPr>
          <a:xfrm>
            <a:off x="609600" y="2149433"/>
            <a:ext cx="10778836" cy="1721922"/>
          </a:xfrm>
        </p:spPr>
        <p:txBody>
          <a:bodyPr vert="horz" lIns="0" tIns="0" rIns="0" bIns="0" rtlCol="0">
            <a:noAutofit/>
          </a:bodyPr>
          <a:lstStyle/>
          <a:p>
            <a:pPr algn="just">
              <a:spcBef>
                <a:spcPts val="1000"/>
              </a:spcBef>
              <a:buFont typeface="Arial" panose="020B0604020202020204" pitchFamily="34" charset="0"/>
            </a:pPr>
            <a:r>
              <a:rPr lang="vi-VN" sz="2800" b="0" dirty="0">
                <a:latin typeface="Times New Roman" panose="02020603050405020304" pitchFamily="18" charset="0"/>
                <a:ea typeface="+mn-ea"/>
                <a:cs typeface="Times New Roman" panose="02020603050405020304" pitchFamily="18" charset="0"/>
              </a:rPr>
              <a:t>Năm 1997, máy tính Deep Blue của IBM đánh bại Đại kiện tướng cờ vua Garry Kasparov. Đây là lần đầu tiên một chương trình máy tính đánh bại một nhà vô địch thế giới về cờ vua. Em hãy giải thích vì sao sự kiện đó được xem là một thành tựu của trí tuệ nhân tạo.</a:t>
            </a:r>
            <a:endParaRPr lang="en-US" sz="2800" b="0" dirty="0">
              <a:latin typeface="Times New Roman" panose="02020603050405020304" pitchFamily="18" charset="0"/>
              <a:ea typeface="+mn-ea"/>
              <a:cs typeface="Times New Roman" panose="02020603050405020304" pitchFamily="18" charset="0"/>
            </a:endParaRPr>
          </a:p>
        </p:txBody>
      </p:sp>
      <p:sp>
        <p:nvSpPr>
          <p:cNvPr id="10" name="Title 1">
            <a:extLst>
              <a:ext uri="{FF2B5EF4-FFF2-40B4-BE49-F238E27FC236}">
                <a16:creationId xmlns:a16="http://schemas.microsoft.com/office/drawing/2014/main" id="{AAFF19D8-F96E-4009-8FFE-48D07AA31679}"/>
              </a:ext>
            </a:extLst>
          </p:cNvPr>
          <p:cNvSpPr txBox="1">
            <a:spLocks/>
          </p:cNvSpPr>
          <p:nvPr/>
        </p:nvSpPr>
        <p:spPr>
          <a:xfrm>
            <a:off x="438397" y="4465123"/>
            <a:ext cx="11315205" cy="1902665"/>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a:t>
            </a:r>
            <a:r>
              <a:rPr lang="en-US" dirty="0">
                <a:latin typeface="Times New Roman" panose="02020603050405020304" pitchFamily="18" charset="0"/>
                <a:ea typeface="+mn-ea"/>
                <a:cs typeface="Times New Roman" panose="02020603050405020304" pitchFamily="18" charset="0"/>
              </a:rPr>
              <a:t> </a:t>
            </a:r>
            <a:r>
              <a:rPr lang="vi-VN" dirty="0">
                <a:latin typeface="Times New Roman" panose="02020603050405020304" pitchFamily="18" charset="0"/>
                <a:ea typeface="+mn-ea"/>
                <a:cs typeface="Times New Roman" panose="02020603050405020304" pitchFamily="18" charset="0"/>
              </a:rPr>
              <a:t>Sự kiện Deep Blue của IBM đánh bại Đại kiện tướng cờ vua Garry Kasparov vào năm 1997 được xem là một thành tựu của trí tuệ nhân tạo vì nó đại diện cho một bước tiến quan trọng trong việc áp dụng trí tuệ nhân tạo vào một lĩnh vực phức tạp như cờ vua.</a:t>
            </a:r>
          </a:p>
        </p:txBody>
      </p:sp>
      <p:sp>
        <p:nvSpPr>
          <p:cNvPr id="6" name="Title 1">
            <a:extLst>
              <a:ext uri="{FF2B5EF4-FFF2-40B4-BE49-F238E27FC236}">
                <a16:creationId xmlns:a16="http://schemas.microsoft.com/office/drawing/2014/main" id="{C57D0C04-996B-4AFA-B434-5DA97F027F95}"/>
              </a:ext>
            </a:extLst>
          </p:cNvPr>
          <p:cNvSpPr txBox="1">
            <a:spLocks/>
          </p:cNvSpPr>
          <p:nvPr/>
        </p:nvSpPr>
        <p:spPr>
          <a:xfrm>
            <a:off x="3389734" y="846472"/>
            <a:ext cx="4941477" cy="610863"/>
          </a:xfrm>
          <a:prstGeom prst="rect">
            <a:avLst/>
          </a:prstGeom>
          <a:ln>
            <a:noFill/>
          </a:ln>
        </p:spPr>
        <p:txBody>
          <a:bodyPr vert="horz" lIns="0" tIns="0" rIns="0" bIns="0" rtlCol="0" anchor="t" anchorCtr="0">
            <a:norm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b="1" dirty="0">
                <a:solidFill>
                  <a:srgbClr val="0000FF"/>
                </a:solidFill>
                <a:latin typeface="Times New Roman" panose="02020603050405020304" pitchFamily="18" charset="0"/>
                <a:cs typeface="Times New Roman" panose="02020603050405020304" pitchFamily="18" charset="0"/>
              </a:rPr>
              <a:t>VẬN DỤNG</a:t>
            </a:r>
          </a:p>
        </p:txBody>
      </p:sp>
    </p:spTree>
    <p:extLst>
      <p:ext uri="{BB962C8B-B14F-4D97-AF65-F5344CB8AC3E}">
        <p14:creationId xmlns:p14="http://schemas.microsoft.com/office/powerpoint/2010/main" val="2004950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AFF19D8-F96E-4009-8FFE-48D07AA31679}"/>
              </a:ext>
            </a:extLst>
          </p:cNvPr>
          <p:cNvSpPr txBox="1">
            <a:spLocks/>
          </p:cNvSpPr>
          <p:nvPr/>
        </p:nvSpPr>
        <p:spPr>
          <a:xfrm>
            <a:off x="438397" y="2111511"/>
            <a:ext cx="11315205" cy="2177460"/>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a:t>
            </a:r>
            <a:r>
              <a:rPr lang="en-US" dirty="0">
                <a:latin typeface="Times New Roman" panose="02020603050405020304" pitchFamily="18" charset="0"/>
                <a:ea typeface="+mn-ea"/>
                <a:cs typeface="Times New Roman" panose="02020603050405020304" pitchFamily="18" charset="0"/>
              </a:rPr>
              <a:t> </a:t>
            </a:r>
            <a:r>
              <a:rPr lang="vi-VN" dirty="0">
                <a:latin typeface="Times New Roman" panose="02020603050405020304" pitchFamily="18" charset="0"/>
                <a:ea typeface="+mn-ea"/>
                <a:cs typeface="Times New Roman" panose="02020603050405020304" pitchFamily="18" charset="0"/>
              </a:rPr>
              <a:t>Deep Blue đã thành công trong việc đánh bại Kasparov, một trong những kỳ thủ hàng đầu và được coi là một trong những tay cờ vua vĩ đại nhất mọi thời đại. Điều này đã chứng minh rằng một hệ thống máy tính có thể vượt qua khả năng của con người trong một trò chơi đòi hỏi sự tư duy chiến thuật và sáng tạo như cờ vua.</a:t>
            </a:r>
          </a:p>
        </p:txBody>
      </p:sp>
      <p:sp>
        <p:nvSpPr>
          <p:cNvPr id="5" name="Title 1">
            <a:extLst>
              <a:ext uri="{FF2B5EF4-FFF2-40B4-BE49-F238E27FC236}">
                <a16:creationId xmlns:a16="http://schemas.microsoft.com/office/drawing/2014/main" id="{F74612F7-CBE4-4E0D-AC93-7CA6E9EFE4C1}"/>
              </a:ext>
            </a:extLst>
          </p:cNvPr>
          <p:cNvSpPr txBox="1">
            <a:spLocks/>
          </p:cNvSpPr>
          <p:nvPr/>
        </p:nvSpPr>
        <p:spPr>
          <a:xfrm>
            <a:off x="341415" y="4348030"/>
            <a:ext cx="11315205" cy="2177460"/>
          </a:xfrm>
          <a:prstGeom prst="rect">
            <a:avLst/>
          </a:prstGeom>
          <a:ln>
            <a:noFill/>
          </a:ln>
        </p:spPr>
        <p:txBody>
          <a:bodyPr vert="horz" lIns="0" tIns="0" rIns="0" bIns="0" rtlCol="0" anchor="t" anchorCtr="0">
            <a:no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spcBef>
                <a:spcPts val="1000"/>
              </a:spcBef>
              <a:buFont typeface="Arial" panose="020B0604020202020204" pitchFamily="34" charset="0"/>
              <a:buNone/>
            </a:pPr>
            <a:r>
              <a:rPr lang="vi-VN" dirty="0">
                <a:latin typeface="Times New Roman" panose="02020603050405020304" pitchFamily="18" charset="0"/>
                <a:ea typeface="+mn-ea"/>
                <a:cs typeface="Times New Roman" panose="02020603050405020304" pitchFamily="18" charset="0"/>
              </a:rPr>
              <a:t>-</a:t>
            </a:r>
            <a:r>
              <a:rPr lang="en-US" dirty="0">
                <a:latin typeface="Times New Roman" panose="02020603050405020304" pitchFamily="18" charset="0"/>
                <a:ea typeface="+mn-ea"/>
                <a:cs typeface="Times New Roman" panose="02020603050405020304" pitchFamily="18" charset="0"/>
              </a:rPr>
              <a:t> </a:t>
            </a:r>
            <a:r>
              <a:rPr lang="vi-VN" dirty="0">
                <a:latin typeface="Times New Roman" panose="02020603050405020304" pitchFamily="18" charset="0"/>
                <a:ea typeface="+mn-ea"/>
                <a:cs typeface="Times New Roman" panose="02020603050405020304" pitchFamily="18" charset="0"/>
              </a:rPr>
              <a:t>Thành công của Deep Blue đã mở ra cánh cửa cho việc phát triển các hệ thống trí tuệ nhân tạo khác, từ xe tự lái đến phân tích dữ liệu y tế. </a:t>
            </a:r>
            <a:endParaRPr lang="en-US" dirty="0">
              <a:latin typeface="Times New Roman" panose="02020603050405020304" pitchFamily="18" charset="0"/>
              <a:ea typeface="+mn-ea"/>
              <a:cs typeface="Times New Roman" panose="02020603050405020304" pitchFamily="18" charset="0"/>
            </a:endParaRPr>
          </a:p>
          <a:p>
            <a:pPr algn="just">
              <a:spcBef>
                <a:spcPts val="1000"/>
              </a:spcBef>
              <a:buFont typeface="Arial" panose="020B0604020202020204" pitchFamily="34" charset="0"/>
              <a:buNone/>
            </a:pPr>
            <a:r>
              <a:rPr lang="en-US" dirty="0">
                <a:latin typeface="Times New Roman" panose="02020603050405020304" pitchFamily="18" charset="0"/>
                <a:ea typeface="+mn-ea"/>
                <a:cs typeface="Times New Roman" panose="02020603050405020304" pitchFamily="18" charset="0"/>
              </a:rPr>
              <a:t>=&gt; </a:t>
            </a:r>
            <a:r>
              <a:rPr lang="vi-VN" dirty="0">
                <a:latin typeface="Times New Roman" panose="02020603050405020304" pitchFamily="18" charset="0"/>
                <a:ea typeface="+mn-ea"/>
                <a:cs typeface="Times New Roman" panose="02020603050405020304" pitchFamily="18" charset="0"/>
              </a:rPr>
              <a:t>Điều này đã chứng minh tiềm năng to lớn của trí tuệ nhân tạo trong việc giải quyết các vấn đề phức tạp và mở ra một tương lai hứa hẹn cho sự phát triển của công nghệ này.</a:t>
            </a:r>
          </a:p>
        </p:txBody>
      </p:sp>
      <p:sp>
        <p:nvSpPr>
          <p:cNvPr id="9" name="Title 1">
            <a:extLst>
              <a:ext uri="{FF2B5EF4-FFF2-40B4-BE49-F238E27FC236}">
                <a16:creationId xmlns:a16="http://schemas.microsoft.com/office/drawing/2014/main" id="{DD538174-648F-4A4A-83EB-1F376CA6BDC5}"/>
              </a:ext>
            </a:extLst>
          </p:cNvPr>
          <p:cNvSpPr txBox="1">
            <a:spLocks/>
          </p:cNvSpPr>
          <p:nvPr/>
        </p:nvSpPr>
        <p:spPr>
          <a:xfrm>
            <a:off x="3389734" y="846472"/>
            <a:ext cx="4941477" cy="610863"/>
          </a:xfrm>
          <a:prstGeom prst="rect">
            <a:avLst/>
          </a:prstGeom>
          <a:ln>
            <a:noFill/>
          </a:ln>
        </p:spPr>
        <p:txBody>
          <a:bodyPr vert="horz" lIns="0" tIns="0" rIns="0" bIns="0" rtlCol="0" anchor="t" anchorCtr="0">
            <a:normAutofit/>
          </a:bodyPr>
          <a:lstStyle>
            <a:lvl1pPr algn="l" defTabSz="914400" rtl="0" eaLnBrk="1" latinLnBrk="0" hangingPunct="1">
              <a:lnSpc>
                <a:spcPct val="100000"/>
              </a:lnSpc>
              <a:spcBef>
                <a:spcPct val="0"/>
              </a:spcBef>
              <a:buNone/>
              <a:defRPr sz="2800" b="0" i="0" kern="1200" spc="100" baseline="0">
                <a:solidFill>
                  <a:schemeClr val="bg1"/>
                </a:solidFill>
                <a:latin typeface="+mn-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b="1" dirty="0">
                <a:solidFill>
                  <a:srgbClr val="0000FF"/>
                </a:solidFill>
                <a:latin typeface="Times New Roman" panose="02020603050405020304" pitchFamily="18" charset="0"/>
                <a:cs typeface="Times New Roman" panose="02020603050405020304" pitchFamily="18" charset="0"/>
              </a:rPr>
              <a:t>VẬN DỤNG</a:t>
            </a:r>
          </a:p>
        </p:txBody>
      </p:sp>
    </p:spTree>
    <p:extLst>
      <p:ext uri="{BB962C8B-B14F-4D97-AF65-F5344CB8AC3E}">
        <p14:creationId xmlns:p14="http://schemas.microsoft.com/office/powerpoint/2010/main" val="8148546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6365405" y="1846498"/>
            <a:ext cx="5445596" cy="938023"/>
          </a:xfrm>
        </p:spPr>
        <p:txBody>
          <a:bodyPr>
            <a:normAutofit/>
          </a:bodyPr>
          <a:lstStyle/>
          <a:p>
            <a:r>
              <a:rPr lang="en-US" sz="6600" dirty="0"/>
              <a:t>Thank you</a:t>
            </a:r>
          </a:p>
        </p:txBody>
      </p:sp>
      <p:pic>
        <p:nvPicPr>
          <p:cNvPr id="13" name="Picture Placeholder 12" descr="Portrait of a team member">
            <a:extLst>
              <a:ext uri="{FF2B5EF4-FFF2-40B4-BE49-F238E27FC236}">
                <a16:creationId xmlns:a16="http://schemas.microsoft.com/office/drawing/2014/main" id="{EC944911-7CDD-41CC-A7F0-5B0CF85D545C}"/>
              </a:ext>
              <a:ext uri="{C183D7F6-B498-43B3-948B-1728B52AA6E4}">
                <adec:decorative xmlns:adec="http://schemas.microsoft.com/office/drawing/2017/decorative" val="0"/>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23366773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1007175" y="2224049"/>
            <a:ext cx="7756815" cy="3354978"/>
          </a:xfrm>
        </p:spPr>
        <p:txBody>
          <a:bodyPr/>
          <a:lstStyle/>
          <a:p>
            <a:pPr algn="just"/>
            <a:r>
              <a:rPr lang="vi-VN" sz="2800" dirty="0">
                <a:latin typeface="Times New Roman" panose="02020603050405020304" pitchFamily="18" charset="0"/>
                <a:cs typeface="Times New Roman" panose="02020603050405020304" pitchFamily="18" charset="0"/>
              </a:rPr>
              <a:t>- Tính toán nhanh chóng và chính xác.</a:t>
            </a:r>
          </a:p>
          <a:p>
            <a:pPr algn="just"/>
            <a:r>
              <a:rPr lang="vi-VN" sz="2800" dirty="0">
                <a:latin typeface="Times New Roman" panose="02020603050405020304" pitchFamily="18" charset="0"/>
                <a:cs typeface="Times New Roman" panose="02020603050405020304" pitchFamily="18" charset="0"/>
              </a:rPr>
              <a:t>- Xử lý dữ liệu lớn.</a:t>
            </a:r>
          </a:p>
          <a:p>
            <a:pPr algn="just"/>
            <a:r>
              <a:rPr lang="vi-VN" sz="2800" dirty="0">
                <a:latin typeface="Times New Roman" panose="02020603050405020304" pitchFamily="18" charset="0"/>
                <a:cs typeface="Times New Roman" panose="02020603050405020304" pitchFamily="18" charset="0"/>
              </a:rPr>
              <a:t>- Khả năng làm việc liên tục và không cần nghỉ ngơi</a:t>
            </a:r>
          </a:p>
          <a:p>
            <a:pPr algn="just"/>
            <a:r>
              <a:rPr lang="vi-VN" sz="2800" dirty="0">
                <a:latin typeface="Times New Roman" panose="02020603050405020304" pitchFamily="18" charset="0"/>
                <a:cs typeface="Times New Roman" panose="02020603050405020304" pitchFamily="18" charset="0"/>
              </a:rPr>
              <a:t>- Khả năng thực hiện các tác vụ nguy hiểm</a:t>
            </a:r>
          </a:p>
          <a:p>
            <a:pPr algn="just"/>
            <a:r>
              <a:rPr lang="vi-VN" sz="2800" dirty="0">
                <a:latin typeface="Times New Roman" panose="02020603050405020304" pitchFamily="18" charset="0"/>
                <a:cs typeface="Times New Roman" panose="02020603050405020304" pitchFamily="18" charset="0"/>
              </a:rPr>
              <a:t>- Bảo mật và tự bảo vệ</a:t>
            </a:r>
          </a:p>
        </p:txBody>
      </p:sp>
    </p:spTree>
    <p:extLst>
      <p:ext uri="{BB962C8B-B14F-4D97-AF65-F5344CB8AC3E}">
        <p14:creationId xmlns:p14="http://schemas.microsoft.com/office/powerpoint/2010/main" val="3912460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hought Bubble: Cloud 37">
            <a:extLst>
              <a:ext uri="{FF2B5EF4-FFF2-40B4-BE49-F238E27FC236}">
                <a16:creationId xmlns:a16="http://schemas.microsoft.com/office/drawing/2014/main" id="{A550F405-EA03-4B71-A292-04C56AD3B0AB}"/>
              </a:ext>
            </a:extLst>
          </p:cNvPr>
          <p:cNvSpPr/>
          <p:nvPr/>
        </p:nvSpPr>
        <p:spPr>
          <a:xfrm>
            <a:off x="0" y="286603"/>
            <a:ext cx="10017457" cy="578665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a:solidFill>
                  <a:schemeClr val="bg1"/>
                </a:solidFill>
                <a:latin typeface="Times New Roman" panose="02020603050405020304" pitchFamily="18" charset="0"/>
                <a:cs typeface="Times New Roman" panose="02020603050405020304" pitchFamily="18" charset="0"/>
              </a:rPr>
              <a:t>Em hãy cho ví dụ về việc mà máy tính chưa làm tốt hơn con người?</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077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1007175" y="2224049"/>
            <a:ext cx="7756815" cy="1837312"/>
          </a:xfrm>
        </p:spPr>
        <p:txBody>
          <a:bodyPr/>
          <a:lstStyle/>
          <a:p>
            <a:pPr algn="just"/>
            <a:r>
              <a:rPr lang="vi-VN" sz="2800" dirty="0">
                <a:latin typeface="Times New Roman" panose="02020603050405020304" pitchFamily="18" charset="0"/>
                <a:cs typeface="Times New Roman" panose="02020603050405020304" pitchFamily="18" charset="0"/>
              </a:rPr>
              <a:t>- Phân tích tâm lý con người</a:t>
            </a:r>
          </a:p>
          <a:p>
            <a:pPr algn="just"/>
            <a:r>
              <a:rPr lang="vi-VN" sz="2800" dirty="0">
                <a:latin typeface="Times New Roman" panose="02020603050405020304" pitchFamily="18" charset="0"/>
                <a:cs typeface="Times New Roman" panose="02020603050405020304" pitchFamily="18" charset="0"/>
              </a:rPr>
              <a:t>- Chuẩn đoán bệnh</a:t>
            </a:r>
          </a:p>
          <a:p>
            <a:pPr algn="just"/>
            <a:r>
              <a:rPr lang="vi-VN" sz="2800" dirty="0">
                <a:latin typeface="Times New Roman" panose="02020603050405020304" pitchFamily="18" charset="0"/>
                <a:cs typeface="Times New Roman" panose="02020603050405020304" pitchFamily="18" charset="0"/>
              </a:rPr>
              <a:t>- Sáng tác văn học, nghệ thuật</a:t>
            </a:r>
          </a:p>
        </p:txBody>
      </p:sp>
    </p:spTree>
    <p:extLst>
      <p:ext uri="{BB962C8B-B14F-4D97-AF65-F5344CB8AC3E}">
        <p14:creationId xmlns:p14="http://schemas.microsoft.com/office/powerpoint/2010/main" val="27987758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CFF5F-6DFB-0D49-B8B1-661F7E7888AF}"/>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3434510" y="1688419"/>
            <a:ext cx="4723838" cy="2824204"/>
          </a:xfrm>
          <a:prstGeom prst="cloudCallout">
            <a:avLst/>
          </a:prstGeom>
        </p:spPr>
        <p:style>
          <a:lnRef idx="1">
            <a:schemeClr val="accent2"/>
          </a:lnRef>
          <a:fillRef idx="2">
            <a:schemeClr val="accent2"/>
          </a:fillRef>
          <a:effectRef idx="1">
            <a:schemeClr val="accent2"/>
          </a:effectRef>
          <a:fontRef idx="minor">
            <a:schemeClr val="dk1"/>
          </a:fontRef>
        </p:style>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defRPr>
                <a:solidFill>
                  <a:schemeClr val="tx1"/>
                </a:solidFill>
              </a:defRPr>
            </a:lvl6pPr>
            <a:lvl7pPr marL="2971800" indent="-228600">
              <a:lnSpc>
                <a:spcPct val="90000"/>
              </a:lnSpc>
              <a:spcBef>
                <a:spcPts val="500"/>
              </a:spcBef>
              <a:buFont typeface="Arial" panose="020B0604020202020204" pitchFamily="34" charset="0"/>
              <a:buChar char="•"/>
              <a:defRPr>
                <a:solidFill>
                  <a:schemeClr val="tx1"/>
                </a:solidFill>
              </a:defRPr>
            </a:lvl7pPr>
            <a:lvl8pPr marL="3429000" indent="-228600">
              <a:lnSpc>
                <a:spcPct val="90000"/>
              </a:lnSpc>
              <a:spcBef>
                <a:spcPts val="500"/>
              </a:spcBef>
              <a:buFont typeface="Arial" panose="020B0604020202020204" pitchFamily="34" charset="0"/>
              <a:buChar char="•"/>
              <a:defRPr>
                <a:solidFill>
                  <a:schemeClr val="tx1"/>
                </a:solidFill>
              </a:defRPr>
            </a:lvl8pPr>
            <a:lvl9pPr marL="3886200" indent="-228600">
              <a:lnSpc>
                <a:spcPct val="90000"/>
              </a:lnSpc>
              <a:spcBef>
                <a:spcPts val="500"/>
              </a:spcBef>
              <a:buFont typeface="Arial" panose="020B0604020202020204" pitchFamily="34" charset="0"/>
              <a:buChar char="•"/>
              <a:defRPr>
                <a:solidFill>
                  <a:schemeClr val="tx1"/>
                </a:solidFill>
              </a:defRPr>
            </a:lvl9pPr>
          </a:lstStyle>
          <a:p>
            <a:pPr algn="ctr"/>
            <a:endParaRPr lang="en-US" sz="3600" dirty="0"/>
          </a:p>
          <a:p>
            <a:pPr algn="ctr"/>
            <a:r>
              <a:rPr lang="en-US" sz="3600" dirty="0" err="1"/>
              <a:t>Trí</a:t>
            </a:r>
            <a:r>
              <a:rPr lang="en-US" sz="3600" dirty="0"/>
              <a:t> </a:t>
            </a:r>
            <a:r>
              <a:rPr lang="en-US" sz="3600" dirty="0" err="1"/>
              <a:t>tuệ</a:t>
            </a:r>
            <a:r>
              <a:rPr lang="en-US" sz="3600" dirty="0"/>
              <a:t> </a:t>
            </a:r>
            <a:r>
              <a:rPr lang="en-US" sz="3600" dirty="0" err="1"/>
              <a:t>là</a:t>
            </a:r>
            <a:r>
              <a:rPr lang="en-US" sz="3600" dirty="0"/>
              <a:t> </a:t>
            </a:r>
            <a:r>
              <a:rPr lang="en-US" sz="3600" dirty="0" err="1"/>
              <a:t>gì</a:t>
            </a:r>
            <a:r>
              <a:rPr lang="en-US" sz="3600" dirty="0"/>
              <a:t>?</a:t>
            </a:r>
          </a:p>
        </p:txBody>
      </p:sp>
      <p:sp>
        <p:nvSpPr>
          <p:cNvPr id="5" name="Text Placeholder 3">
            <a:extLst>
              <a:ext uri="{FF2B5EF4-FFF2-40B4-BE49-F238E27FC236}">
                <a16:creationId xmlns:a16="http://schemas.microsoft.com/office/drawing/2014/main" id="{EE5E0EA8-B158-43E7-92A4-ADE2E5554DF0}"/>
              </a:ext>
            </a:extLst>
          </p:cNvPr>
          <p:cNvSpPr>
            <a:spLocks noGrp="1"/>
          </p:cNvSpPr>
          <p:nvPr>
            <p:ph type="body" sz="quarter" idx="11"/>
          </p:nvPr>
        </p:nvSpPr>
        <p:spPr>
          <a:xfrm>
            <a:off x="3180359" y="4919747"/>
            <a:ext cx="7756815" cy="1837312"/>
          </a:xfrm>
        </p:spPr>
        <p:txBody>
          <a:bodyPr/>
          <a:lstStyle/>
          <a:p>
            <a:pPr algn="just"/>
            <a:r>
              <a:rPr lang="vi-VN" sz="2800" dirty="0">
                <a:latin typeface="Times New Roman" panose="02020603050405020304" pitchFamily="18" charset="0"/>
                <a:cs typeface="Times New Roman" panose="02020603050405020304" pitchFamily="18" charset="0"/>
              </a:rPr>
              <a:t>- Trí tuệ là khả năng suy nghĩ và hành động sử dụng kiến thức, kinh nghiệm, sự hiểu biết, ý thức chung và cái nhìn sâu sắc.</a:t>
            </a:r>
          </a:p>
        </p:txBody>
      </p:sp>
    </p:spTree>
    <p:extLst>
      <p:ext uri="{BB962C8B-B14F-4D97-AF65-F5344CB8AC3E}">
        <p14:creationId xmlns:p14="http://schemas.microsoft.com/office/powerpoint/2010/main" val="15563106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964023" y="2381095"/>
            <a:ext cx="10298524" cy="4162209"/>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514350" indent="-514350">
              <a:spcBef>
                <a:spcPts val="400"/>
              </a:spcBef>
              <a:spcAft>
                <a:spcPts val="400"/>
              </a:spcAft>
              <a:buAutoNum type="alphaLcParenR"/>
            </a:pPr>
            <a:r>
              <a:rPr lang="en-US" b="1" dirty="0" err="1">
                <a:solidFill>
                  <a:srgbClr val="0070C0"/>
                </a:solidFill>
              </a:rPr>
              <a:t>Trí</a:t>
            </a:r>
            <a:r>
              <a:rPr lang="en-US" b="1" dirty="0">
                <a:solidFill>
                  <a:srgbClr val="0070C0"/>
                </a:solidFill>
              </a:rPr>
              <a:t> </a:t>
            </a:r>
            <a:r>
              <a:rPr lang="en-US" b="1" dirty="0" err="1">
                <a:solidFill>
                  <a:srgbClr val="0070C0"/>
                </a:solidFill>
              </a:rPr>
              <a:t>tuệ</a:t>
            </a:r>
            <a:r>
              <a:rPr lang="en-US" b="1" dirty="0">
                <a:solidFill>
                  <a:srgbClr val="0070C0"/>
                </a:solidFill>
              </a:rPr>
              <a:t> con </a:t>
            </a:r>
            <a:r>
              <a:rPr lang="en-US" b="1" dirty="0" err="1">
                <a:solidFill>
                  <a:srgbClr val="0070C0"/>
                </a:solidFill>
              </a:rPr>
              <a:t>người</a:t>
            </a:r>
            <a:r>
              <a:rPr lang="en-US" b="1" dirty="0">
                <a:solidFill>
                  <a:srgbClr val="0070C0"/>
                </a:solidFill>
              </a:rPr>
              <a:t> </a:t>
            </a:r>
            <a:r>
              <a:rPr lang="en-US" b="1" dirty="0" err="1">
                <a:solidFill>
                  <a:srgbClr val="0070C0"/>
                </a:solidFill>
              </a:rPr>
              <a:t>và</a:t>
            </a:r>
            <a:r>
              <a:rPr lang="en-US" b="1" dirty="0">
                <a:solidFill>
                  <a:srgbClr val="0070C0"/>
                </a:solidFill>
              </a:rPr>
              <a:t> </a:t>
            </a:r>
            <a:r>
              <a:rPr lang="en-US" b="1" dirty="0" err="1">
                <a:solidFill>
                  <a:srgbClr val="0070C0"/>
                </a:solidFill>
              </a:rPr>
              <a:t>trí</a:t>
            </a:r>
            <a:r>
              <a:rPr lang="en-US" b="1" dirty="0">
                <a:solidFill>
                  <a:srgbClr val="0070C0"/>
                </a:solidFill>
              </a:rPr>
              <a:t> </a:t>
            </a:r>
            <a:r>
              <a:rPr lang="en-US" b="1" dirty="0" err="1">
                <a:solidFill>
                  <a:srgbClr val="0070C0"/>
                </a:solidFill>
              </a:rPr>
              <a:t>tuệ</a:t>
            </a:r>
            <a:r>
              <a:rPr lang="en-US" b="1" dirty="0">
                <a:solidFill>
                  <a:srgbClr val="0070C0"/>
                </a:solidFill>
              </a:rPr>
              <a:t> </a:t>
            </a:r>
            <a:r>
              <a:rPr lang="en-US" b="1" dirty="0" err="1">
                <a:solidFill>
                  <a:srgbClr val="0070C0"/>
                </a:solidFill>
              </a:rPr>
              <a:t>nhân</a:t>
            </a:r>
            <a:r>
              <a:rPr lang="en-US" b="1" dirty="0">
                <a:solidFill>
                  <a:srgbClr val="0070C0"/>
                </a:solidFill>
              </a:rPr>
              <a:t> </a:t>
            </a:r>
            <a:r>
              <a:rPr lang="en-US" b="1" dirty="0" err="1">
                <a:solidFill>
                  <a:srgbClr val="0070C0"/>
                </a:solidFill>
              </a:rPr>
              <a:t>tạo</a:t>
            </a:r>
            <a:endParaRPr lang="en-US" b="1" dirty="0">
              <a:solidFill>
                <a:srgbClr val="0070C0"/>
              </a:solidFill>
            </a:endParaRPr>
          </a:p>
          <a:p>
            <a:pPr>
              <a:spcBef>
                <a:spcPts val="400"/>
              </a:spcBef>
              <a:spcAft>
                <a:spcPts val="400"/>
              </a:spcAft>
            </a:pPr>
            <a:r>
              <a:rPr lang="en-US" dirty="0">
                <a:solidFill>
                  <a:srgbClr val="FF0000"/>
                </a:solidFill>
              </a:rPr>
              <a:t>- </a:t>
            </a:r>
            <a:r>
              <a:rPr lang="vi-VN" dirty="0">
                <a:solidFill>
                  <a:srgbClr val="FF0000"/>
                </a:solidFill>
              </a:rPr>
              <a:t>Trí tuệ con người </a:t>
            </a:r>
            <a:r>
              <a:rPr lang="vi-VN" dirty="0"/>
              <a:t>thể hiện qua khả năng tư duy, suy luận logic, phân tích và giải quyết vấn đề; biết học hỏi và kinh nghiệm từ những sai lầm trước đó; biết kiểm soát và điều chỉnh cảm xúc của bản thân,...</a:t>
            </a:r>
            <a:endParaRPr lang="en-US" dirty="0"/>
          </a:p>
          <a:p>
            <a:pPr>
              <a:spcBef>
                <a:spcPts val="400"/>
              </a:spcBef>
              <a:spcAft>
                <a:spcPts val="400"/>
              </a:spcAft>
            </a:pPr>
            <a:endParaRPr lang="en-US" dirty="0"/>
          </a:p>
          <a:p>
            <a:pPr>
              <a:spcBef>
                <a:spcPts val="400"/>
              </a:spcBef>
              <a:spcAft>
                <a:spcPts val="400"/>
              </a:spcAft>
            </a:pPr>
            <a:r>
              <a:rPr lang="en-US" dirty="0">
                <a:solidFill>
                  <a:srgbClr val="FF0000"/>
                </a:solidFill>
              </a:rPr>
              <a:t>- </a:t>
            </a:r>
            <a:r>
              <a:rPr lang="vi-VN" dirty="0">
                <a:solidFill>
                  <a:srgbClr val="FF0000"/>
                </a:solidFill>
              </a:rPr>
              <a:t>Trí tuệ nhân tạo </a:t>
            </a:r>
            <a:r>
              <a:rPr lang="vi-VN" dirty="0"/>
              <a:t>là khả năng máy tính có thể làm được những công việc mang tính trí tuệ con người.</a:t>
            </a:r>
            <a:endParaRPr lang="en-US" dirty="0"/>
          </a:p>
          <a:p>
            <a:pPr>
              <a:spcBef>
                <a:spcPts val="400"/>
              </a:spcBef>
              <a:spcAft>
                <a:spcPts val="400"/>
              </a:spcAft>
            </a:pPr>
            <a:endParaRPr lang="en-US" dirty="0"/>
          </a:p>
          <a:p>
            <a:pPr>
              <a:spcBef>
                <a:spcPts val="400"/>
              </a:spcBef>
              <a:spcAft>
                <a:spcPts val="400"/>
              </a:spcAft>
            </a:pPr>
            <a:endParaRPr lang="en-US" dirty="0"/>
          </a:p>
        </p:txBody>
      </p:sp>
      <p:sp>
        <p:nvSpPr>
          <p:cNvPr id="10" name="Title 1">
            <a:extLst>
              <a:ext uri="{FF2B5EF4-FFF2-40B4-BE49-F238E27FC236}">
                <a16:creationId xmlns:a16="http://schemas.microsoft.com/office/drawing/2014/main" id="{6A8B0816-385A-42B2-8AA7-84382AD3270C}"/>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590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dow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wipe(down)">
                                      <p:cBhvr>
                                        <p:cTn id="1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791296" y="2997476"/>
            <a:ext cx="10977149" cy="3334907"/>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Từ</a:t>
            </a:r>
            <a:r>
              <a:rPr lang="en-US" dirty="0"/>
              <a:t> </a:t>
            </a:r>
            <a:r>
              <a:rPr lang="en-US" dirty="0" err="1"/>
              <a:t>những</a:t>
            </a:r>
            <a:r>
              <a:rPr lang="en-US" dirty="0"/>
              <a:t> </a:t>
            </a:r>
            <a:r>
              <a:rPr lang="en-US" dirty="0" err="1"/>
              <a:t>năm</a:t>
            </a:r>
            <a:r>
              <a:rPr lang="en-US" dirty="0"/>
              <a:t> 1950, Alen Turing </a:t>
            </a:r>
            <a:r>
              <a:rPr lang="en-US" dirty="0" err="1"/>
              <a:t>đã</a:t>
            </a:r>
            <a:r>
              <a:rPr lang="en-US" dirty="0"/>
              <a:t> </a:t>
            </a:r>
            <a:r>
              <a:rPr lang="en-US" dirty="0" err="1"/>
              <a:t>đề</a:t>
            </a:r>
            <a:r>
              <a:rPr lang="en-US" dirty="0"/>
              <a:t> </a:t>
            </a:r>
            <a:r>
              <a:rPr lang="en-US" dirty="0" err="1"/>
              <a:t>xuất</a:t>
            </a:r>
            <a:r>
              <a:rPr lang="en-US" dirty="0"/>
              <a:t> </a:t>
            </a:r>
            <a:r>
              <a:rPr lang="en-US" dirty="0" err="1"/>
              <a:t>bài</a:t>
            </a:r>
            <a:r>
              <a:rPr lang="en-US" dirty="0"/>
              <a:t> </a:t>
            </a:r>
            <a:r>
              <a:rPr lang="en-US" dirty="0" err="1"/>
              <a:t>kiểm</a:t>
            </a:r>
            <a:r>
              <a:rPr lang="en-US" dirty="0"/>
              <a:t> </a:t>
            </a:r>
            <a:r>
              <a:rPr lang="en-US" dirty="0" err="1"/>
              <a:t>tra</a:t>
            </a:r>
            <a:r>
              <a:rPr lang="en-US" dirty="0"/>
              <a:t> </a:t>
            </a:r>
            <a:r>
              <a:rPr lang="en-US" dirty="0" err="1"/>
              <a:t>trí</a:t>
            </a:r>
            <a:r>
              <a:rPr lang="en-US" dirty="0"/>
              <a:t> </a:t>
            </a:r>
            <a:r>
              <a:rPr lang="en-US" dirty="0" err="1"/>
              <a:t>tuệ</a:t>
            </a:r>
            <a:r>
              <a:rPr lang="en-US" dirty="0"/>
              <a:t> </a:t>
            </a:r>
            <a:r>
              <a:rPr lang="en-US" dirty="0" err="1"/>
              <a:t>máy</a:t>
            </a:r>
            <a:r>
              <a:rPr lang="en-US" dirty="0"/>
              <a:t> </a:t>
            </a:r>
            <a:r>
              <a:rPr lang="en-US" dirty="0" err="1"/>
              <a:t>tính</a:t>
            </a:r>
            <a:r>
              <a:rPr lang="en-US" dirty="0"/>
              <a:t> (Turing test).</a:t>
            </a:r>
          </a:p>
          <a:p>
            <a:r>
              <a:rPr lang="vi-VN" dirty="0"/>
              <a:t>- Bài kiểm tra dựa trên tiêu chí không thể phân biệt được giữa người và máy tính trong thể hiện hành vi thông minh.</a:t>
            </a:r>
            <a:endParaRPr lang="en-US" dirty="0"/>
          </a:p>
          <a:p>
            <a:r>
              <a:rPr lang="vi-VN" dirty="0"/>
              <a:t>- Thuật toán AI bắt đầu được sử dụng tại hội thảo ở Đại học Dartmouth (Mỹ) vào năm 1956.</a:t>
            </a:r>
            <a:endParaRPr lang="en-US" dirty="0"/>
          </a:p>
        </p:txBody>
      </p:sp>
      <p:sp>
        <p:nvSpPr>
          <p:cNvPr id="7" name="Rectangle 6"/>
          <p:cNvSpPr/>
          <p:nvPr/>
        </p:nvSpPr>
        <p:spPr>
          <a:xfrm>
            <a:off x="885767" y="2127167"/>
            <a:ext cx="6008761"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en-US" sz="3200" b="1" dirty="0" err="1">
                <a:solidFill>
                  <a:srgbClr val="0070C0"/>
                </a:solidFill>
                <a:latin typeface="Times New Roman" panose="02020603050405020304" pitchFamily="18" charset="0"/>
                <a:cs typeface="Times New Roman" panose="02020603050405020304" pitchFamily="18" charset="0"/>
              </a:rPr>
              <a:t>Vài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nét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triển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10" name="Title 1">
            <a:extLst>
              <a:ext uri="{FF2B5EF4-FFF2-40B4-BE49-F238E27FC236}">
                <a16:creationId xmlns:a16="http://schemas.microsoft.com/office/drawing/2014/main" id="{D068CD93-24B0-4DC9-8597-89563552243F}"/>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3631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dow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down)">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F07919D1-AD3F-4652-99B5-AC04010786F6}"/>
              </a:ext>
            </a:extLst>
          </p:cNvPr>
          <p:cNvSpPr txBox="1">
            <a:spLocks/>
          </p:cNvSpPr>
          <p:nvPr/>
        </p:nvSpPr>
        <p:spPr>
          <a:xfrm>
            <a:off x="885767" y="2914349"/>
            <a:ext cx="10977149" cy="3334907"/>
          </a:xfrm>
          <a:prstGeom prst="rect">
            <a:avLst/>
          </a:prstGeom>
        </p:spPr>
        <p:txBody>
          <a:bodyPr vert="horz" lIns="0" tIns="0" rIns="0" bIns="0" rtlCol="0">
            <a:noAutofit/>
          </a:bodyPr>
          <a:lstStyle>
            <a:defPPr>
              <a:defRPr lang="en-US"/>
            </a:defPPr>
            <a:lvl1pPr indent="0" algn="just">
              <a:lnSpc>
                <a:spcPct val="100000"/>
              </a:lnSpc>
              <a:spcBef>
                <a:spcPts val="1000"/>
              </a:spcBef>
              <a:buFont typeface="Arial" panose="020B0604020202020204" pitchFamily="34" charset="0"/>
              <a:buNone/>
              <a:defRPr sz="2800" b="0" i="0">
                <a:solidFill>
                  <a:schemeClr val="bg1"/>
                </a:solidFill>
                <a:latin typeface="Times New Roman" panose="02020603050405020304"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4000" b="0" i="0">
                <a:solidFill>
                  <a:schemeClr val="bg1"/>
                </a:solidFill>
              </a:defRPr>
            </a:lvl2pPr>
            <a:lvl3pPr marL="1143000" indent="-228600">
              <a:lnSpc>
                <a:spcPct val="90000"/>
              </a:lnSpc>
              <a:spcBef>
                <a:spcPts val="500"/>
              </a:spcBef>
              <a:buFont typeface="Arial" panose="020B0604020202020204" pitchFamily="34" charset="0"/>
              <a:buChar char="•"/>
              <a:defRPr sz="4000" b="0" i="0">
                <a:solidFill>
                  <a:schemeClr val="bg1"/>
                </a:solidFill>
              </a:defRPr>
            </a:lvl3pPr>
            <a:lvl4pPr marL="1600200" indent="-228600">
              <a:lnSpc>
                <a:spcPct val="90000"/>
              </a:lnSpc>
              <a:spcBef>
                <a:spcPts val="500"/>
              </a:spcBef>
              <a:buFont typeface="Arial" panose="020B0604020202020204" pitchFamily="34" charset="0"/>
              <a:buChar char="•"/>
              <a:defRPr sz="4000" b="0" i="0">
                <a:solidFill>
                  <a:schemeClr val="bg1"/>
                </a:solidFill>
              </a:defRPr>
            </a:lvl4pPr>
            <a:lvl5pPr marL="2057400" indent="-228600">
              <a:lnSpc>
                <a:spcPct val="90000"/>
              </a:lnSpc>
              <a:spcBef>
                <a:spcPts val="500"/>
              </a:spcBef>
              <a:buFont typeface="Arial" panose="020B0604020202020204" pitchFamily="34" charset="0"/>
              <a:buChar char="•"/>
              <a:defRPr sz="4000" b="0" i="0">
                <a:solidFill>
                  <a:schemeClr val="bg1"/>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it-IT" dirty="0"/>
              <a:t>Có 2 loại AI: AI mạnh (AI rộng) và AI yếu (AI hẹp).</a:t>
            </a:r>
            <a:endParaRPr lang="en-US" dirty="0"/>
          </a:p>
          <a:p>
            <a:r>
              <a:rPr lang="en-US" dirty="0"/>
              <a:t>+ AI </a:t>
            </a:r>
            <a:r>
              <a:rPr lang="en-US" dirty="0" err="1"/>
              <a:t>mạnh</a:t>
            </a:r>
            <a:r>
              <a:rPr lang="en-US" dirty="0"/>
              <a:t>: </a:t>
            </a:r>
          </a:p>
          <a:p>
            <a:r>
              <a:rPr lang="en-US" dirty="0"/>
              <a:t>        </a:t>
            </a:r>
            <a:r>
              <a:rPr lang="vi-VN" dirty="0"/>
              <a:t>Mục đích tạo ra hệ thống AI có các khả năng như con người trong suy luận, lập kế hoạch và có trí thông minh để giải quyết bất kì loại vấn đề phức tạp nào.</a:t>
            </a:r>
          </a:p>
          <a:p>
            <a:r>
              <a:rPr lang="vi-VN" dirty="0"/>
              <a:t>        Hệ thống AI mạnh sẽ có tri thức toàn diện về mọi vấn đề, có ý thức khi hành động. Không thể phân biệt được hệ thống AI mạnh với trí tuệ con người nói chung.</a:t>
            </a:r>
          </a:p>
          <a:p>
            <a:endParaRPr lang="en-US" dirty="0"/>
          </a:p>
        </p:txBody>
      </p:sp>
      <p:sp>
        <p:nvSpPr>
          <p:cNvPr id="7" name="Rectangle 6"/>
          <p:cNvSpPr/>
          <p:nvPr/>
        </p:nvSpPr>
        <p:spPr>
          <a:xfrm>
            <a:off x="885767" y="2127167"/>
            <a:ext cx="6008761"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 </a:t>
            </a:r>
            <a:r>
              <a:rPr lang="en-US" sz="3200" b="1" dirty="0" err="1">
                <a:solidFill>
                  <a:srgbClr val="0070C0"/>
                </a:solidFill>
                <a:latin typeface="Times New Roman" panose="02020603050405020304" pitchFamily="18" charset="0"/>
                <a:cs typeface="Times New Roman" panose="02020603050405020304" pitchFamily="18" charset="0"/>
              </a:rPr>
              <a:t>Vài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nét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phát</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triển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AI</a:t>
            </a:r>
          </a:p>
        </p:txBody>
      </p:sp>
      <p:sp>
        <p:nvSpPr>
          <p:cNvPr id="10" name="Title 1">
            <a:extLst>
              <a:ext uri="{FF2B5EF4-FFF2-40B4-BE49-F238E27FC236}">
                <a16:creationId xmlns:a16="http://schemas.microsoft.com/office/drawing/2014/main" id="{BA777704-720B-4987-A270-413FF6087F88}"/>
              </a:ext>
            </a:extLst>
          </p:cNvPr>
          <p:cNvSpPr>
            <a:spLocks noGrp="1"/>
          </p:cNvSpPr>
          <p:nvPr>
            <p:ph type="title"/>
          </p:nvPr>
        </p:nvSpPr>
        <p:spPr>
          <a:xfrm>
            <a:off x="964023" y="879063"/>
            <a:ext cx="8263104" cy="610863"/>
          </a:xfrm>
        </p:spPr>
        <p:txBody>
          <a:bodyPr>
            <a:normAutofit/>
          </a:bodyPr>
          <a:lstStyle/>
          <a:p>
            <a:r>
              <a:rPr lang="en-US" sz="3200" b="1" dirty="0">
                <a:latin typeface="Times New Roman" panose="02020603050405020304" pitchFamily="18" charset="0"/>
                <a:cs typeface="Times New Roman" panose="02020603050405020304" pitchFamily="18" charset="0"/>
              </a:rPr>
              <a:t>1.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niệm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tuệ</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tạo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4545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down)">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down)">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wipe(down)">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issPresentation C_Win32_MW_JS_SL_v2.potx" id="{230A82CA-9023-4220-9E5B-0E652CF31B20}" vid="{96196EC2-C392-482E-BF29-9BD12A6266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EC1AB0-9704-404D-B6D3-819D938AC55B}">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1D20B6E4-879E-4E6C-BDE7-261540CD37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Geometric annual presentation</Template>
  <TotalTime>345</TotalTime>
  <Words>2408</Words>
  <Application>Microsoft Office PowerPoint</Application>
  <PresentationFormat>Widescreen</PresentationFormat>
  <Paragraphs>108</Paragraphs>
  <Slides>27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Franklin Gothic Book</vt:lpstr>
      <vt:lpstr>Franklin Gothic Demi</vt:lpstr>
      <vt:lpstr>Times New Roman</vt:lpstr>
      <vt:lpstr>Wingdings</vt:lpstr>
      <vt:lpstr>Theme1</vt:lpstr>
      <vt:lpstr>CHỦ ĐỀ A MÁY TÍNH VÀ XÃ HỘI TRI THỨC GIỚI THIỆU VỀ TRÍ TUỆ NHÂN TẠO BÀI 1 GIỚI THIỆU VỀ TRÍ TUỆ NHÂN TẠO</vt:lpstr>
      <vt:lpstr>PowerPoint Presentation</vt:lpstr>
      <vt:lpstr>PowerPoint Presentation</vt:lpstr>
      <vt:lpstr>PowerPoint Presentation</vt:lpstr>
      <vt:lpstr>PowerPoint Presentation</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1. Tìm hiểu về khái niệm trí tuệ nhân tạo</vt:lpstr>
      <vt:lpstr>2. một số lĩnh vực nghiên cứu phát triển của AI</vt:lpstr>
      <vt:lpstr>2. một số lĩnh vực nghiên cứu phát triển của AI</vt:lpstr>
      <vt:lpstr>2. một số lĩnh vực nghiên cứu phát triển của AI</vt:lpstr>
      <vt:lpstr>2. một số lĩnh vực nghiên cứu phát triển của AI</vt:lpstr>
      <vt:lpstr>2. một số lĩnh vực nghiên cứu phát triển của AI</vt:lpstr>
      <vt:lpstr>Câu 1. Em hãy cho biết phát biểu sau về AI là đúng hay sai?  "Turing Test" là bài kiểm tra trí tuệ của máy tính.</vt:lpstr>
      <vt:lpstr>Câu 2. Em hãy cho biết phát biểu sau về AI là đúng hay sai? Nhờ mở rộng phạm vi ứng dụng mà AI yếu phát triển thành AI mạnh.</vt:lpstr>
      <vt:lpstr>Câu 3. Em hãy cho biết phát biểu sau về AI là đúng hay sai?  AI tạo sinh có thể giúp học sinh viết được một bài văn tả cảnh đẹp của quê hương.</vt:lpstr>
      <vt:lpstr>Câu 4. Em hãy cho biết phát biểu sau về AI là đúng hay sai?   AI có thể tự hành động một cách hợp lí.</vt:lpstr>
      <vt:lpstr>Năm 1997, máy tính Deep Blue của IBM đánh bại Đại kiện tướng cờ vua Garry Kasparov. Đây là lần đầu tiên một chương trình máy tính đánh bại một nhà vô địch thế giới về cờ vua. Em hãy giải thích vì sao sự kiện đó được xem là một thành tựu của trí tuệ nhân tạo.</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CHỦ ĐỀ G HƯỚNG NGHIỆP VỚI TIN HỌC GIỚI THIỆU NHÓM NGHỀ THIẾT KẾ VÀ LẬP TRÌNH  BÀI 1 NHÓM NGHỀ THIẾT KẾ VÀ LẬP TRÌNH</dc:title>
  <dc:creator>HoangThanh Tam</dc:creator>
  <cp:lastModifiedBy>Tran Thanh Can</cp:lastModifiedBy>
  <cp:revision>25</cp:revision>
  <dcterms:created xsi:type="dcterms:W3CDTF">2022-01-21T15:16:43Z</dcterms:created>
  <dcterms:modified xsi:type="dcterms:W3CDTF">2024-04-20T02:24:30Z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