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368" r:id="rId3"/>
    <p:sldId id="379" r:id="rId4"/>
    <p:sldId id="294" r:id="rId5"/>
    <p:sldId id="295" r:id="rId6"/>
    <p:sldId id="383" r:id="rId7"/>
    <p:sldId id="369" r:id="rId8"/>
    <p:sldId id="381" r:id="rId9"/>
    <p:sldId id="382" r:id="rId10"/>
    <p:sldId id="293" r:id="rId11"/>
    <p:sldId id="286" r:id="rId12"/>
    <p:sldId id="384" r:id="rId13"/>
    <p:sldId id="385" r:id="rId14"/>
    <p:sldId id="386" r:id="rId15"/>
    <p:sldId id="387" r:id="rId16"/>
    <p:sldId id="388" r:id="rId17"/>
    <p:sldId id="292" r:id="rId18"/>
    <p:sldId id="300" r:id="rId19"/>
    <p:sldId id="370" r:id="rId20"/>
    <p:sldId id="326" r:id="rId21"/>
    <p:sldId id="291" r:id="rId22"/>
    <p:sldId id="324" r:id="rId23"/>
    <p:sldId id="320" r:id="rId24"/>
  </p:sldIdLst>
  <p:sldSz cx="18288000" cy="10287000"/>
  <p:notesSz cx="6858000" cy="9144000"/>
  <p:embeddedFontLst>
    <p:embeddedFont>
      <p:font typeface="Arial Nova" panose="020B0604020202020204" charset="0"/>
      <p:regular r:id="rId26"/>
      <p:bold r:id="rId27"/>
      <p:italic r:id="rId28"/>
      <p:boldItalic r:id="rId29"/>
    </p:embeddedFont>
    <p:embeddedFont>
      <p:font typeface="Tahoma" panose="020B0604030504040204" pitchFamily="34" charset="0"/>
      <p:regular r:id="rId30"/>
      <p:bold r:id="rId31"/>
    </p:embeddedFont>
    <p:embeddedFont>
      <p:font typeface="Lulu Font TH" panose="020B0604020202020204" charset="-34"/>
      <p:regular r:id="rId32"/>
    </p:embeddedFont>
    <p:embeddedFont>
      <p:font typeface="Lato Medium" panose="020B0604020202020204" charset="0"/>
      <p:regular r:id="rId33"/>
      <p:italic r:id="rId34"/>
    </p:embeddedFont>
    <p:embeddedFont>
      <p:font typeface="Arial Nova Cond"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VnArabia" panose="020B72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E6D"/>
    <a:srgbClr val="A8879D"/>
    <a:srgbClr val="E4AFAB"/>
    <a:srgbClr val="A2B68A"/>
    <a:srgbClr val="493B36"/>
    <a:srgbClr val="AD9795"/>
    <a:srgbClr val="898888"/>
    <a:srgbClr val="86B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ào Thị Cúc" userId="25963f62-f126-41fe-87cc-38732ddb66ef" providerId="ADAL" clId="{47516F22-4F19-414B-B543-52D9E3DAFA6B}"/>
    <pc:docChg chg="modSld">
      <pc:chgData name="Đào Thị Cúc" userId="25963f62-f126-41fe-87cc-38732ddb66ef" providerId="ADAL" clId="{47516F22-4F19-414B-B543-52D9E3DAFA6B}" dt="2024-07-13T14:59:13.234" v="7" actId="1076"/>
      <pc:docMkLst>
        <pc:docMk/>
      </pc:docMkLst>
      <pc:sldChg chg="modSp mod">
        <pc:chgData name="Đào Thị Cúc" userId="25963f62-f126-41fe-87cc-38732ddb66ef" providerId="ADAL" clId="{47516F22-4F19-414B-B543-52D9E3DAFA6B}" dt="2024-07-13T14:58:55.052" v="5" actId="207"/>
        <pc:sldMkLst>
          <pc:docMk/>
          <pc:sldMk cId="0" sldId="256"/>
        </pc:sldMkLst>
        <pc:spChg chg="mod">
          <ac:chgData name="Đào Thị Cúc" userId="25963f62-f126-41fe-87cc-38732ddb66ef" providerId="ADAL" clId="{47516F22-4F19-414B-B543-52D9E3DAFA6B}" dt="2024-07-13T14:58:55.052" v="5" actId="207"/>
          <ac:spMkLst>
            <pc:docMk/>
            <pc:sldMk cId="0" sldId="256"/>
            <ac:spMk id="77" creationId="{00000000-0000-0000-0000-000000000000}"/>
          </ac:spMkLst>
        </pc:spChg>
        <pc:grpChg chg="mod">
          <ac:chgData name="Đào Thị Cúc" userId="25963f62-f126-41fe-87cc-38732ddb66ef" providerId="ADAL" clId="{47516F22-4F19-414B-B543-52D9E3DAFA6B}" dt="2024-07-13T14:58:13.188" v="1" actId="14100"/>
          <ac:grpSpMkLst>
            <pc:docMk/>
            <pc:sldMk cId="0" sldId="256"/>
            <ac:grpSpMk id="54" creationId="{00000000-0000-0000-0000-000000000000}"/>
          </ac:grpSpMkLst>
        </pc:grpChg>
      </pc:sldChg>
      <pc:sldChg chg="modSp mod">
        <pc:chgData name="Đào Thị Cúc" userId="25963f62-f126-41fe-87cc-38732ddb66ef" providerId="ADAL" clId="{47516F22-4F19-414B-B543-52D9E3DAFA6B}" dt="2024-07-13T14:59:13.234" v="7" actId="1076"/>
        <pc:sldMkLst>
          <pc:docMk/>
          <pc:sldMk cId="0" sldId="258"/>
        </pc:sldMkLst>
        <pc:spChg chg="mod">
          <ac:chgData name="Đào Thị Cúc" userId="25963f62-f126-41fe-87cc-38732ddb66ef" providerId="ADAL" clId="{47516F22-4F19-414B-B543-52D9E3DAFA6B}" dt="2024-07-13T14:59:10.075" v="6" actId="1076"/>
          <ac:spMkLst>
            <pc:docMk/>
            <pc:sldMk cId="0" sldId="258"/>
            <ac:spMk id="48" creationId="{00000000-0000-0000-0000-000000000000}"/>
          </ac:spMkLst>
        </pc:spChg>
        <pc:spChg chg="mod">
          <ac:chgData name="Đào Thị Cúc" userId="25963f62-f126-41fe-87cc-38732ddb66ef" providerId="ADAL" clId="{47516F22-4F19-414B-B543-52D9E3DAFA6B}" dt="2024-07-13T14:59:13.234" v="7" actId="1076"/>
          <ac:spMkLst>
            <pc:docMk/>
            <pc:sldMk cId="0" sldId="258"/>
            <ac:spMk id="50"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2030E-FF1F-4F88-AB87-D9BF5F83BB28}" type="doc">
      <dgm:prSet loTypeId="urn:microsoft.com/office/officeart/2005/8/layout/cycle8" loCatId="cycle" qsTypeId="urn:microsoft.com/office/officeart/2005/8/quickstyle/simple3" qsCatId="simple" csTypeId="urn:microsoft.com/office/officeart/2005/8/colors/accent1_2" csCatId="accent1" phldr="1"/>
      <dgm:spPr/>
    </dgm:pt>
    <dgm:pt modelId="{3EF0E7F9-5744-43B4-8E6A-79F540D81F97}">
      <dgm:prSet phldrT="[Text]"/>
      <dgm:spPr>
        <a:solidFill>
          <a:srgbClr val="92D050"/>
        </a:solidFill>
      </dgm:spPr>
      <dgm:t>
        <a:bodyPr/>
        <a:lstStyle/>
        <a:p>
          <a:r>
            <a:rPr lang="en-SG" b="1"/>
            <a:t>N4&amp;N6</a:t>
          </a:r>
          <a:endParaRPr lang="en-US" b="1"/>
        </a:p>
      </dgm:t>
    </dgm:pt>
    <dgm:pt modelId="{E3B80A27-835B-41F9-8257-896D06954634}" type="parTrans" cxnId="{730205FA-7E7F-4529-AAE1-D31DCF8C80A0}">
      <dgm:prSet/>
      <dgm:spPr/>
      <dgm:t>
        <a:bodyPr/>
        <a:lstStyle/>
        <a:p>
          <a:endParaRPr lang="en-US"/>
        </a:p>
      </dgm:t>
    </dgm:pt>
    <dgm:pt modelId="{4ED3F0BC-C6F8-4F55-B46E-DCA5F7270569}" type="sibTrans" cxnId="{730205FA-7E7F-4529-AAE1-D31DCF8C80A0}">
      <dgm:prSet/>
      <dgm:spPr/>
      <dgm:t>
        <a:bodyPr/>
        <a:lstStyle/>
        <a:p>
          <a:endParaRPr lang="en-US"/>
        </a:p>
      </dgm:t>
    </dgm:pt>
    <dgm:pt modelId="{EB81E817-A494-4782-AF6A-D38051B65FEE}">
      <dgm:prSet phldrT="[Text]"/>
      <dgm:spPr>
        <a:solidFill>
          <a:schemeClr val="accent4">
            <a:lumMod val="60000"/>
            <a:lumOff val="40000"/>
          </a:schemeClr>
        </a:solidFill>
      </dgm:spPr>
      <dgm:t>
        <a:bodyPr/>
        <a:lstStyle/>
        <a:p>
          <a:r>
            <a:rPr lang="en-SG" b="1"/>
            <a:t>N5&amp;N2</a:t>
          </a:r>
          <a:endParaRPr lang="en-US" b="1"/>
        </a:p>
      </dgm:t>
    </dgm:pt>
    <dgm:pt modelId="{B0339300-448F-495E-B2F7-B397364215BE}" type="parTrans" cxnId="{0309ED1E-6BC0-4FD1-822B-E07BA11810D2}">
      <dgm:prSet/>
      <dgm:spPr/>
      <dgm:t>
        <a:bodyPr/>
        <a:lstStyle/>
        <a:p>
          <a:endParaRPr lang="en-US"/>
        </a:p>
      </dgm:t>
    </dgm:pt>
    <dgm:pt modelId="{F39EEC4D-7F11-4B4B-969E-1FC5D8F0B715}" type="sibTrans" cxnId="{0309ED1E-6BC0-4FD1-822B-E07BA11810D2}">
      <dgm:prSet/>
      <dgm:spPr/>
      <dgm:t>
        <a:bodyPr/>
        <a:lstStyle/>
        <a:p>
          <a:endParaRPr lang="en-US"/>
        </a:p>
      </dgm:t>
    </dgm:pt>
    <dgm:pt modelId="{AC50E41E-1758-44EE-86F4-04D62FCA670C}">
      <dgm:prSet phldrT="[Text]"/>
      <dgm:spPr>
        <a:solidFill>
          <a:srgbClr val="FFC000"/>
        </a:solidFill>
      </dgm:spPr>
      <dgm:t>
        <a:bodyPr/>
        <a:lstStyle/>
        <a:p>
          <a:r>
            <a:rPr lang="en-SG" b="1"/>
            <a:t>N1&amp;N3</a:t>
          </a:r>
          <a:endParaRPr lang="en-US" b="1"/>
        </a:p>
      </dgm:t>
    </dgm:pt>
    <dgm:pt modelId="{9469F1F0-A898-4B4A-9491-646634CA3FC5}" type="parTrans" cxnId="{D9D771B5-A769-4928-9E7A-5CB327750B88}">
      <dgm:prSet/>
      <dgm:spPr/>
      <dgm:t>
        <a:bodyPr/>
        <a:lstStyle/>
        <a:p>
          <a:endParaRPr lang="en-US"/>
        </a:p>
      </dgm:t>
    </dgm:pt>
    <dgm:pt modelId="{569C056A-D7FF-4C59-956D-7C9A4CCDD3DC}" type="sibTrans" cxnId="{D9D771B5-A769-4928-9E7A-5CB327750B88}">
      <dgm:prSet/>
      <dgm:spPr/>
      <dgm:t>
        <a:bodyPr/>
        <a:lstStyle/>
        <a:p>
          <a:endParaRPr lang="en-US"/>
        </a:p>
      </dgm:t>
    </dgm:pt>
    <dgm:pt modelId="{D2E317A4-77CA-4638-9FCA-69066C486D7C}" type="pres">
      <dgm:prSet presAssocID="{EDF2030E-FF1F-4F88-AB87-D9BF5F83BB28}" presName="compositeShape" presStyleCnt="0">
        <dgm:presLayoutVars>
          <dgm:chMax val="7"/>
          <dgm:dir/>
          <dgm:resizeHandles val="exact"/>
        </dgm:presLayoutVars>
      </dgm:prSet>
      <dgm:spPr/>
    </dgm:pt>
    <dgm:pt modelId="{C60AF206-F5DC-4674-ABD5-EC9650557D6B}" type="pres">
      <dgm:prSet presAssocID="{EDF2030E-FF1F-4F88-AB87-D9BF5F83BB28}" presName="wedge1" presStyleLbl="node1" presStyleIdx="0" presStyleCnt="3"/>
      <dgm:spPr/>
      <dgm:t>
        <a:bodyPr/>
        <a:lstStyle/>
        <a:p>
          <a:endParaRPr lang="en-US"/>
        </a:p>
      </dgm:t>
    </dgm:pt>
    <dgm:pt modelId="{3415DA5B-7971-4B2B-A767-A263F6948095}" type="pres">
      <dgm:prSet presAssocID="{EDF2030E-FF1F-4F88-AB87-D9BF5F83BB28}" presName="dummy1a" presStyleCnt="0"/>
      <dgm:spPr/>
    </dgm:pt>
    <dgm:pt modelId="{2A850E8C-568A-4A74-A022-33409931E3E0}" type="pres">
      <dgm:prSet presAssocID="{EDF2030E-FF1F-4F88-AB87-D9BF5F83BB28}" presName="dummy1b" presStyleCnt="0"/>
      <dgm:spPr/>
    </dgm:pt>
    <dgm:pt modelId="{6BB3A7A9-881E-4CE2-A65C-903C18FAE35A}" type="pres">
      <dgm:prSet presAssocID="{EDF2030E-FF1F-4F88-AB87-D9BF5F83BB28}" presName="wedge1Tx" presStyleLbl="node1" presStyleIdx="0" presStyleCnt="3">
        <dgm:presLayoutVars>
          <dgm:chMax val="0"/>
          <dgm:chPref val="0"/>
          <dgm:bulletEnabled val="1"/>
        </dgm:presLayoutVars>
      </dgm:prSet>
      <dgm:spPr/>
      <dgm:t>
        <a:bodyPr/>
        <a:lstStyle/>
        <a:p>
          <a:endParaRPr lang="en-US"/>
        </a:p>
      </dgm:t>
    </dgm:pt>
    <dgm:pt modelId="{309BF3FC-D8ED-4874-889F-6AE226D05AEA}" type="pres">
      <dgm:prSet presAssocID="{EDF2030E-FF1F-4F88-AB87-D9BF5F83BB28}" presName="wedge2" presStyleLbl="node1" presStyleIdx="1" presStyleCnt="3"/>
      <dgm:spPr/>
      <dgm:t>
        <a:bodyPr/>
        <a:lstStyle/>
        <a:p>
          <a:endParaRPr lang="en-US"/>
        </a:p>
      </dgm:t>
    </dgm:pt>
    <dgm:pt modelId="{50E2DE79-B230-4A60-AD93-EF6C7075ACA9}" type="pres">
      <dgm:prSet presAssocID="{EDF2030E-FF1F-4F88-AB87-D9BF5F83BB28}" presName="dummy2a" presStyleCnt="0"/>
      <dgm:spPr/>
    </dgm:pt>
    <dgm:pt modelId="{9CA94435-E3CB-40DB-BDA9-EC0B0E8A523A}" type="pres">
      <dgm:prSet presAssocID="{EDF2030E-FF1F-4F88-AB87-D9BF5F83BB28}" presName="dummy2b" presStyleCnt="0"/>
      <dgm:spPr/>
    </dgm:pt>
    <dgm:pt modelId="{798E80A3-C29E-4B39-B0BF-476C2D6A6DA7}" type="pres">
      <dgm:prSet presAssocID="{EDF2030E-FF1F-4F88-AB87-D9BF5F83BB28}" presName="wedge2Tx" presStyleLbl="node1" presStyleIdx="1" presStyleCnt="3">
        <dgm:presLayoutVars>
          <dgm:chMax val="0"/>
          <dgm:chPref val="0"/>
          <dgm:bulletEnabled val="1"/>
        </dgm:presLayoutVars>
      </dgm:prSet>
      <dgm:spPr/>
      <dgm:t>
        <a:bodyPr/>
        <a:lstStyle/>
        <a:p>
          <a:endParaRPr lang="en-US"/>
        </a:p>
      </dgm:t>
    </dgm:pt>
    <dgm:pt modelId="{0F677A39-2F7A-4196-8759-A33E09CB515E}" type="pres">
      <dgm:prSet presAssocID="{EDF2030E-FF1F-4F88-AB87-D9BF5F83BB28}" presName="wedge3" presStyleLbl="node1" presStyleIdx="2" presStyleCnt="3"/>
      <dgm:spPr/>
      <dgm:t>
        <a:bodyPr/>
        <a:lstStyle/>
        <a:p>
          <a:endParaRPr lang="en-US"/>
        </a:p>
      </dgm:t>
    </dgm:pt>
    <dgm:pt modelId="{B5D58086-49B2-45EE-8A07-622AE1A8F808}" type="pres">
      <dgm:prSet presAssocID="{EDF2030E-FF1F-4F88-AB87-D9BF5F83BB28}" presName="dummy3a" presStyleCnt="0"/>
      <dgm:spPr/>
    </dgm:pt>
    <dgm:pt modelId="{0711186F-52BE-4215-BEE8-67B01B77E52C}" type="pres">
      <dgm:prSet presAssocID="{EDF2030E-FF1F-4F88-AB87-D9BF5F83BB28}" presName="dummy3b" presStyleCnt="0"/>
      <dgm:spPr/>
    </dgm:pt>
    <dgm:pt modelId="{6ADEDF76-8A0B-4CD0-8E16-B3F1440C3D30}" type="pres">
      <dgm:prSet presAssocID="{EDF2030E-FF1F-4F88-AB87-D9BF5F83BB28}" presName="wedge3Tx" presStyleLbl="node1" presStyleIdx="2" presStyleCnt="3">
        <dgm:presLayoutVars>
          <dgm:chMax val="0"/>
          <dgm:chPref val="0"/>
          <dgm:bulletEnabled val="1"/>
        </dgm:presLayoutVars>
      </dgm:prSet>
      <dgm:spPr/>
      <dgm:t>
        <a:bodyPr/>
        <a:lstStyle/>
        <a:p>
          <a:endParaRPr lang="en-US"/>
        </a:p>
      </dgm:t>
    </dgm:pt>
    <dgm:pt modelId="{4F76A332-FB9E-45C2-847C-CD8B480B2D04}" type="pres">
      <dgm:prSet presAssocID="{4ED3F0BC-C6F8-4F55-B46E-DCA5F7270569}" presName="arrowWedge1" presStyleLbl="fgSibTrans2D1" presStyleIdx="0" presStyleCnt="3"/>
      <dgm:spPr>
        <a:solidFill>
          <a:srgbClr val="FFFF00"/>
        </a:solidFill>
      </dgm:spPr>
    </dgm:pt>
    <dgm:pt modelId="{9F3D15C9-71CC-425C-A44E-CB63CE1AA6DD}" type="pres">
      <dgm:prSet presAssocID="{F39EEC4D-7F11-4B4B-969E-1FC5D8F0B715}" presName="arrowWedge2" presStyleLbl="fgSibTrans2D1" presStyleIdx="1" presStyleCnt="3" custLinFactNeighborX="51" custLinFactNeighborY="1234"/>
      <dgm:spPr>
        <a:solidFill>
          <a:srgbClr val="00B050"/>
        </a:solidFill>
      </dgm:spPr>
    </dgm:pt>
    <dgm:pt modelId="{B97190A3-9D90-46D6-A49E-B41C749E7C89}" type="pres">
      <dgm:prSet presAssocID="{569C056A-D7FF-4C59-956D-7C9A4CCDD3DC}" presName="arrowWedge3" presStyleLbl="fgSibTrans2D1" presStyleIdx="2" presStyleCnt="3"/>
      <dgm:spPr>
        <a:solidFill>
          <a:srgbClr val="FF0000"/>
        </a:solidFill>
      </dgm:spPr>
    </dgm:pt>
  </dgm:ptLst>
  <dgm:cxnLst>
    <dgm:cxn modelId="{B5F6A03F-85C2-4AC5-B5B2-A41C4FF7D15C}" type="presOf" srcId="{3EF0E7F9-5744-43B4-8E6A-79F540D81F97}" destId="{C60AF206-F5DC-4674-ABD5-EC9650557D6B}" srcOrd="0" destOrd="0" presId="urn:microsoft.com/office/officeart/2005/8/layout/cycle8"/>
    <dgm:cxn modelId="{F23BEE52-5067-4842-968B-C163B251BDBC}" type="presOf" srcId="{EB81E817-A494-4782-AF6A-D38051B65FEE}" destId="{309BF3FC-D8ED-4874-889F-6AE226D05AEA}" srcOrd="0" destOrd="0" presId="urn:microsoft.com/office/officeart/2005/8/layout/cycle8"/>
    <dgm:cxn modelId="{730205FA-7E7F-4529-AAE1-D31DCF8C80A0}" srcId="{EDF2030E-FF1F-4F88-AB87-D9BF5F83BB28}" destId="{3EF0E7F9-5744-43B4-8E6A-79F540D81F97}" srcOrd="0" destOrd="0" parTransId="{E3B80A27-835B-41F9-8257-896D06954634}" sibTransId="{4ED3F0BC-C6F8-4F55-B46E-DCA5F7270569}"/>
    <dgm:cxn modelId="{3A434155-750A-404C-B3B5-2D3A86E3DDDE}" type="presOf" srcId="{3EF0E7F9-5744-43B4-8E6A-79F540D81F97}" destId="{6BB3A7A9-881E-4CE2-A65C-903C18FAE35A}" srcOrd="1" destOrd="0" presId="urn:microsoft.com/office/officeart/2005/8/layout/cycle8"/>
    <dgm:cxn modelId="{2857E08D-62E2-410D-AAB2-B0CE5E31BF3B}" type="presOf" srcId="{AC50E41E-1758-44EE-86F4-04D62FCA670C}" destId="{0F677A39-2F7A-4196-8759-A33E09CB515E}" srcOrd="0" destOrd="0" presId="urn:microsoft.com/office/officeart/2005/8/layout/cycle8"/>
    <dgm:cxn modelId="{C56FFF21-4E1E-4911-88B8-11758AA7E246}" type="presOf" srcId="{EB81E817-A494-4782-AF6A-D38051B65FEE}" destId="{798E80A3-C29E-4B39-B0BF-476C2D6A6DA7}" srcOrd="1" destOrd="0" presId="urn:microsoft.com/office/officeart/2005/8/layout/cycle8"/>
    <dgm:cxn modelId="{D9D771B5-A769-4928-9E7A-5CB327750B88}" srcId="{EDF2030E-FF1F-4F88-AB87-D9BF5F83BB28}" destId="{AC50E41E-1758-44EE-86F4-04D62FCA670C}" srcOrd="2" destOrd="0" parTransId="{9469F1F0-A898-4B4A-9491-646634CA3FC5}" sibTransId="{569C056A-D7FF-4C59-956D-7C9A4CCDD3DC}"/>
    <dgm:cxn modelId="{0A617AB1-EF04-4E41-A3E6-68746C889529}" type="presOf" srcId="{AC50E41E-1758-44EE-86F4-04D62FCA670C}" destId="{6ADEDF76-8A0B-4CD0-8E16-B3F1440C3D30}" srcOrd="1" destOrd="0" presId="urn:microsoft.com/office/officeart/2005/8/layout/cycle8"/>
    <dgm:cxn modelId="{0309ED1E-6BC0-4FD1-822B-E07BA11810D2}" srcId="{EDF2030E-FF1F-4F88-AB87-D9BF5F83BB28}" destId="{EB81E817-A494-4782-AF6A-D38051B65FEE}" srcOrd="1" destOrd="0" parTransId="{B0339300-448F-495E-B2F7-B397364215BE}" sibTransId="{F39EEC4D-7F11-4B4B-969E-1FC5D8F0B715}"/>
    <dgm:cxn modelId="{FE61DA64-A2DD-41A3-97C6-F08F37222939}" type="presOf" srcId="{EDF2030E-FF1F-4F88-AB87-D9BF5F83BB28}" destId="{D2E317A4-77CA-4638-9FCA-69066C486D7C}" srcOrd="0" destOrd="0" presId="urn:microsoft.com/office/officeart/2005/8/layout/cycle8"/>
    <dgm:cxn modelId="{2B967E86-CEEC-4073-A62E-A5DB8DA8531C}" type="presParOf" srcId="{D2E317A4-77CA-4638-9FCA-69066C486D7C}" destId="{C60AF206-F5DC-4674-ABD5-EC9650557D6B}" srcOrd="0" destOrd="0" presId="urn:microsoft.com/office/officeart/2005/8/layout/cycle8"/>
    <dgm:cxn modelId="{2D04989C-FE1E-41CD-B14F-4A10B3711DD8}" type="presParOf" srcId="{D2E317A4-77CA-4638-9FCA-69066C486D7C}" destId="{3415DA5B-7971-4B2B-A767-A263F6948095}" srcOrd="1" destOrd="0" presId="urn:microsoft.com/office/officeart/2005/8/layout/cycle8"/>
    <dgm:cxn modelId="{2E9CACBB-3F5E-4AD6-8881-32F4AAC8700F}" type="presParOf" srcId="{D2E317A4-77CA-4638-9FCA-69066C486D7C}" destId="{2A850E8C-568A-4A74-A022-33409931E3E0}" srcOrd="2" destOrd="0" presId="urn:microsoft.com/office/officeart/2005/8/layout/cycle8"/>
    <dgm:cxn modelId="{9633F12C-565C-4382-A914-4BFA080F0D9E}" type="presParOf" srcId="{D2E317A4-77CA-4638-9FCA-69066C486D7C}" destId="{6BB3A7A9-881E-4CE2-A65C-903C18FAE35A}" srcOrd="3" destOrd="0" presId="urn:microsoft.com/office/officeart/2005/8/layout/cycle8"/>
    <dgm:cxn modelId="{97C855B4-21E3-44EB-A7D8-41539EF7F88A}" type="presParOf" srcId="{D2E317A4-77CA-4638-9FCA-69066C486D7C}" destId="{309BF3FC-D8ED-4874-889F-6AE226D05AEA}" srcOrd="4" destOrd="0" presId="urn:microsoft.com/office/officeart/2005/8/layout/cycle8"/>
    <dgm:cxn modelId="{41D3FB8E-E8CD-4A4C-8684-06FD9BF9054D}" type="presParOf" srcId="{D2E317A4-77CA-4638-9FCA-69066C486D7C}" destId="{50E2DE79-B230-4A60-AD93-EF6C7075ACA9}" srcOrd="5" destOrd="0" presId="urn:microsoft.com/office/officeart/2005/8/layout/cycle8"/>
    <dgm:cxn modelId="{CF073DAE-8528-4574-9321-ADF3BD6D6B5A}" type="presParOf" srcId="{D2E317A4-77CA-4638-9FCA-69066C486D7C}" destId="{9CA94435-E3CB-40DB-BDA9-EC0B0E8A523A}" srcOrd="6" destOrd="0" presId="urn:microsoft.com/office/officeart/2005/8/layout/cycle8"/>
    <dgm:cxn modelId="{99FFE03A-B13D-4A15-A890-C6A648A44BD6}" type="presParOf" srcId="{D2E317A4-77CA-4638-9FCA-69066C486D7C}" destId="{798E80A3-C29E-4B39-B0BF-476C2D6A6DA7}" srcOrd="7" destOrd="0" presId="urn:microsoft.com/office/officeart/2005/8/layout/cycle8"/>
    <dgm:cxn modelId="{0EE1D73D-F2EE-45FF-9D27-7473A7E88435}" type="presParOf" srcId="{D2E317A4-77CA-4638-9FCA-69066C486D7C}" destId="{0F677A39-2F7A-4196-8759-A33E09CB515E}" srcOrd="8" destOrd="0" presId="urn:microsoft.com/office/officeart/2005/8/layout/cycle8"/>
    <dgm:cxn modelId="{A7C40473-F515-466D-98BD-4F6FFEB96FA0}" type="presParOf" srcId="{D2E317A4-77CA-4638-9FCA-69066C486D7C}" destId="{B5D58086-49B2-45EE-8A07-622AE1A8F808}" srcOrd="9" destOrd="0" presId="urn:microsoft.com/office/officeart/2005/8/layout/cycle8"/>
    <dgm:cxn modelId="{9CD00E6B-F6F4-4F96-B8B5-1713B6C1DE2B}" type="presParOf" srcId="{D2E317A4-77CA-4638-9FCA-69066C486D7C}" destId="{0711186F-52BE-4215-BEE8-67B01B77E52C}" srcOrd="10" destOrd="0" presId="urn:microsoft.com/office/officeart/2005/8/layout/cycle8"/>
    <dgm:cxn modelId="{26E3F3EF-33CA-473C-9742-DD8C2420E7B1}" type="presParOf" srcId="{D2E317A4-77CA-4638-9FCA-69066C486D7C}" destId="{6ADEDF76-8A0B-4CD0-8E16-B3F1440C3D30}" srcOrd="11" destOrd="0" presId="urn:microsoft.com/office/officeart/2005/8/layout/cycle8"/>
    <dgm:cxn modelId="{9EF12983-6C09-4BCA-80C1-635F84CDE056}" type="presParOf" srcId="{D2E317A4-77CA-4638-9FCA-69066C486D7C}" destId="{4F76A332-FB9E-45C2-847C-CD8B480B2D04}" srcOrd="12" destOrd="0" presId="urn:microsoft.com/office/officeart/2005/8/layout/cycle8"/>
    <dgm:cxn modelId="{D1677237-D98C-4A71-B1B2-0C848332BE07}" type="presParOf" srcId="{D2E317A4-77CA-4638-9FCA-69066C486D7C}" destId="{9F3D15C9-71CC-425C-A44E-CB63CE1AA6DD}" srcOrd="13" destOrd="0" presId="urn:microsoft.com/office/officeart/2005/8/layout/cycle8"/>
    <dgm:cxn modelId="{D15A8ECD-9ADF-4491-BCDD-61786E01676E}" type="presParOf" srcId="{D2E317A4-77CA-4638-9FCA-69066C486D7C}" destId="{B97190A3-9D90-46D6-A49E-B41C749E7C89}" srcOrd="14" destOrd="0" presId="urn:microsoft.com/office/officeart/2005/8/layout/cycle8"/>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AF206-F5DC-4674-ABD5-EC9650557D6B}">
      <dsp:nvSpPr>
        <dsp:cNvPr id="0" name=""/>
        <dsp:cNvSpPr/>
      </dsp:nvSpPr>
      <dsp:spPr>
        <a:xfrm>
          <a:off x="482763" y="262508"/>
          <a:ext cx="3392418" cy="3392418"/>
        </a:xfrm>
        <a:prstGeom prst="pie">
          <a:avLst>
            <a:gd name="adj1" fmla="val 16200000"/>
            <a:gd name="adj2" fmla="val 1800000"/>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SG" sz="2900" b="1" kern="1200"/>
            <a:t>N4&amp;N6</a:t>
          </a:r>
          <a:endParaRPr lang="en-US" sz="2900" b="1" kern="1200"/>
        </a:p>
      </dsp:txBody>
      <dsp:txXfrm>
        <a:off x="2270649" y="981378"/>
        <a:ext cx="1211578" cy="1009648"/>
      </dsp:txXfrm>
    </dsp:sp>
    <dsp:sp modelId="{309BF3FC-D8ED-4874-889F-6AE226D05AEA}">
      <dsp:nvSpPr>
        <dsp:cNvPr id="0" name=""/>
        <dsp:cNvSpPr/>
      </dsp:nvSpPr>
      <dsp:spPr>
        <a:xfrm>
          <a:off x="412896" y="383666"/>
          <a:ext cx="3392418" cy="3392418"/>
        </a:xfrm>
        <a:prstGeom prst="pie">
          <a:avLst>
            <a:gd name="adj1" fmla="val 1800000"/>
            <a:gd name="adj2" fmla="val 9000000"/>
          </a:avLst>
        </a:prstGeom>
        <a:solidFill>
          <a:schemeClr val="accent4">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SG" sz="2900" b="1" kern="1200"/>
            <a:t>N5&amp;N2</a:t>
          </a:r>
          <a:endParaRPr lang="en-US" sz="2900" b="1" kern="1200"/>
        </a:p>
      </dsp:txBody>
      <dsp:txXfrm>
        <a:off x="1220614" y="2584700"/>
        <a:ext cx="1817367" cy="888490"/>
      </dsp:txXfrm>
    </dsp:sp>
    <dsp:sp modelId="{0F677A39-2F7A-4196-8759-A33E09CB515E}">
      <dsp:nvSpPr>
        <dsp:cNvPr id="0" name=""/>
        <dsp:cNvSpPr/>
      </dsp:nvSpPr>
      <dsp:spPr>
        <a:xfrm>
          <a:off x="343028" y="262508"/>
          <a:ext cx="3392418" cy="3392418"/>
        </a:xfrm>
        <a:prstGeom prst="pie">
          <a:avLst>
            <a:gd name="adj1" fmla="val 9000000"/>
            <a:gd name="adj2" fmla="val 16200000"/>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SG" sz="2900" b="1" kern="1200"/>
            <a:t>N1&amp;N3</a:t>
          </a:r>
          <a:endParaRPr lang="en-US" sz="2900" b="1" kern="1200"/>
        </a:p>
      </dsp:txBody>
      <dsp:txXfrm>
        <a:off x="735983" y="981378"/>
        <a:ext cx="1211578" cy="1009648"/>
      </dsp:txXfrm>
    </dsp:sp>
    <dsp:sp modelId="{4F76A332-FB9E-45C2-847C-CD8B480B2D04}">
      <dsp:nvSpPr>
        <dsp:cNvPr id="0" name=""/>
        <dsp:cNvSpPr/>
      </dsp:nvSpPr>
      <dsp:spPr>
        <a:xfrm>
          <a:off x="273036" y="52501"/>
          <a:ext cx="3812432" cy="3812432"/>
        </a:xfrm>
        <a:prstGeom prst="circularArrow">
          <a:avLst>
            <a:gd name="adj1" fmla="val 5085"/>
            <a:gd name="adj2" fmla="val 327528"/>
            <a:gd name="adj3" fmla="val 1472472"/>
            <a:gd name="adj4" fmla="val 16199432"/>
            <a:gd name="adj5" fmla="val 5932"/>
          </a:avLst>
        </a:prstGeom>
        <a:solidFill>
          <a:srgbClr val="FFFF00"/>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F3D15C9-71CC-425C-A44E-CB63CE1AA6DD}">
      <dsp:nvSpPr>
        <dsp:cNvPr id="0" name=""/>
        <dsp:cNvSpPr/>
      </dsp:nvSpPr>
      <dsp:spPr>
        <a:xfrm>
          <a:off x="204833" y="220490"/>
          <a:ext cx="3812432" cy="3812432"/>
        </a:xfrm>
        <a:prstGeom prst="circularArrow">
          <a:avLst>
            <a:gd name="adj1" fmla="val 5085"/>
            <a:gd name="adj2" fmla="val 327528"/>
            <a:gd name="adj3" fmla="val 8671970"/>
            <a:gd name="adj4" fmla="val 1800502"/>
            <a:gd name="adj5" fmla="val 5932"/>
          </a:avLst>
        </a:prstGeom>
        <a:solidFill>
          <a:srgbClr val="00B050"/>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97190A3-9D90-46D6-A49E-B41C749E7C89}">
      <dsp:nvSpPr>
        <dsp:cNvPr id="0" name=""/>
        <dsp:cNvSpPr/>
      </dsp:nvSpPr>
      <dsp:spPr>
        <a:xfrm>
          <a:off x="132741" y="52501"/>
          <a:ext cx="3812432" cy="3812432"/>
        </a:xfrm>
        <a:prstGeom prst="circularArrow">
          <a:avLst>
            <a:gd name="adj1" fmla="val 5085"/>
            <a:gd name="adj2" fmla="val 327528"/>
            <a:gd name="adj3" fmla="val 15873039"/>
            <a:gd name="adj4" fmla="val 9000000"/>
            <a:gd name="adj5" fmla="val 5932"/>
          </a:avLst>
        </a:prstGeom>
        <a:solidFill>
          <a:srgbClr val="FF0000"/>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DCD12-F83B-4F52-93CB-8B23733C7BE3}"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33C75-4A8F-4501-8A62-A1F8E9818314}" type="slidenum">
              <a:rPr lang="en-US" smtClean="0"/>
              <a:t>‹#›</a:t>
            </a:fld>
            <a:endParaRPr lang="en-US"/>
          </a:p>
        </p:txBody>
      </p:sp>
    </p:spTree>
    <p:extLst>
      <p:ext uri="{BB962C8B-B14F-4D97-AF65-F5344CB8AC3E}">
        <p14:creationId xmlns:p14="http://schemas.microsoft.com/office/powerpoint/2010/main" val="111989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33C75-4A8F-4501-8A62-A1F8E9818314}" type="slidenum">
              <a:rPr lang="en-US" smtClean="0"/>
              <a:t>1</a:t>
            </a:fld>
            <a:endParaRPr lang="en-US"/>
          </a:p>
        </p:txBody>
      </p:sp>
    </p:spTree>
    <p:extLst>
      <p:ext uri="{BB962C8B-B14F-4D97-AF65-F5344CB8AC3E}">
        <p14:creationId xmlns:p14="http://schemas.microsoft.com/office/powerpoint/2010/main" val="365326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9.png"/><Relationship Id="rId3" Type="http://schemas.openxmlformats.org/officeDocument/2006/relationships/image" Target="../media/image1.png"/><Relationship Id="rId21" Type="http://schemas.microsoft.com/office/2007/relationships/hdphoto" Target="../media/hdphoto1.wdp"/><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3.svg"/><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5.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3.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3.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3.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3.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12.svg"/><Relationship Id="rId7" Type="http://schemas.openxmlformats.org/officeDocument/2006/relationships/image" Target="../media/image32.svg"/><Relationship Id="rId12"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svg"/><Relationship Id="rId5" Type="http://schemas.openxmlformats.org/officeDocument/2006/relationships/image" Target="../media/image10.sv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15.png"/><Relationship Id="rId3" Type="http://schemas.openxmlformats.org/officeDocument/2006/relationships/slideLayout" Target="../slideLayouts/slideLayout7.xml"/><Relationship Id="rId21" Type="http://schemas.openxmlformats.org/officeDocument/2006/relationships/image" Target="../media/image27.sv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14.png"/><Relationship Id="rId20" Type="http://schemas.openxmlformats.org/officeDocument/2006/relationships/image" Target="../media/image16.png"/><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8.svg"/><Relationship Id="rId24" Type="http://schemas.openxmlformats.org/officeDocument/2006/relationships/image" Target="../media/image18.png"/><Relationship Id="rId5" Type="http://schemas.openxmlformats.org/officeDocument/2006/relationships/image" Target="../media/image2.svg"/><Relationship Id="rId15" Type="http://schemas.openxmlformats.org/officeDocument/2006/relationships/image" Target="../media/image10.svg"/><Relationship Id="rId23" Type="http://schemas.openxmlformats.org/officeDocument/2006/relationships/image" Target="../media/image29.svg"/><Relationship Id="rId10" Type="http://schemas.openxmlformats.org/officeDocument/2006/relationships/image" Target="../media/image4.png"/><Relationship Id="rId19" Type="http://schemas.openxmlformats.org/officeDocument/2006/relationships/image" Target="../media/image25.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5.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7.svg"/><Relationship Id="rId10" Type="http://schemas.openxmlformats.org/officeDocument/2006/relationships/image" Target="../media/image6.png"/><Relationship Id="rId19" Type="http://schemas.openxmlformats.org/officeDocument/2006/relationships/image" Target="../media/image39.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6.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43.svg"/><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6.png"/><Relationship Id="rId19" Type="http://schemas.openxmlformats.org/officeDocument/2006/relationships/image" Target="../media/image45.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diagramData" Target="../diagrams/data1.xml"/><Relationship Id="rId3" Type="http://schemas.openxmlformats.org/officeDocument/2006/relationships/image" Target="../media/image2.svg"/><Relationship Id="rId21" Type="http://schemas.openxmlformats.org/officeDocument/2006/relationships/diagramColors" Target="../diagrams/colors1.xml"/><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20.png"/><Relationship Id="rId20" Type="http://schemas.openxmlformats.org/officeDocument/2006/relationships/diagramQuickStyle" Target="../diagrams/quickStyl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2.svg"/><Relationship Id="rId23" Type="http://schemas.openxmlformats.org/officeDocument/2006/relationships/hyperlink" Target="https://tienichhay.net/vong-quay-random-ten.html" TargetMode="External"/><Relationship Id="rId10" Type="http://schemas.openxmlformats.org/officeDocument/2006/relationships/image" Target="../media/image5.png"/><Relationship Id="rId19" Type="http://schemas.openxmlformats.org/officeDocument/2006/relationships/diagramLayout" Target="../diagrams/layout1.xml"/><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 Id="rId22"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25.svg"/><Relationship Id="rId10" Type="http://schemas.openxmlformats.org/officeDocument/2006/relationships/image" Target="../media/image6.png"/><Relationship Id="rId19"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25.svg"/><Relationship Id="rId10" Type="http://schemas.openxmlformats.org/officeDocument/2006/relationships/image" Target="../media/image6.png"/><Relationship Id="rId19"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25.svg"/><Relationship Id="rId10" Type="http://schemas.openxmlformats.org/officeDocument/2006/relationships/image" Target="../media/image6.png"/><Relationship Id="rId19"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400000">
            <a:off x="4767201" y="-1575490"/>
            <a:ext cx="643275" cy="6624481"/>
            <a:chOff x="0" y="0"/>
            <a:chExt cx="857699" cy="8832642"/>
          </a:xfrm>
        </p:grpSpPr>
        <p:grpSp>
          <p:nvGrpSpPr>
            <p:cNvPr id="17" name="Group 17"/>
            <p:cNvGrpSpPr/>
            <p:nvPr/>
          </p:nvGrpSpPr>
          <p:grpSpPr>
            <a:xfrm rot="6302">
              <a:off x="2680" y="780"/>
              <a:ext cx="852340" cy="147054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680" y="1472887"/>
              <a:ext cx="852340" cy="147054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680" y="2944994"/>
              <a:ext cx="852340" cy="147054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347" y="4417101"/>
              <a:ext cx="852340" cy="147054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680" y="5889208"/>
              <a:ext cx="852340" cy="147054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012" y="7361315"/>
              <a:ext cx="852340" cy="147054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a:off x="15993413" y="1819467"/>
            <a:ext cx="700159" cy="7210282"/>
            <a:chOff x="0" y="0"/>
            <a:chExt cx="933546" cy="9613709"/>
          </a:xfrm>
        </p:grpSpPr>
        <p:grpSp>
          <p:nvGrpSpPr>
            <p:cNvPr id="36" name="Group 36"/>
            <p:cNvGrpSpPr/>
            <p:nvPr/>
          </p:nvGrpSpPr>
          <p:grpSpPr>
            <a:xfrm rot="6302">
              <a:off x="2917" y="849"/>
              <a:ext cx="927712" cy="1600587"/>
              <a:chOff x="0" y="0"/>
              <a:chExt cx="186235" cy="321312"/>
            </a:xfrm>
          </p:grpSpPr>
          <p:sp>
            <p:nvSpPr>
              <p:cNvPr id="37" name="Freeform 3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8" name="TextBox 3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9" name="Group 39"/>
            <p:cNvGrpSpPr/>
            <p:nvPr/>
          </p:nvGrpSpPr>
          <p:grpSpPr>
            <a:xfrm rot="6302">
              <a:off x="2917" y="1603134"/>
              <a:ext cx="927712" cy="1600587"/>
              <a:chOff x="0" y="0"/>
              <a:chExt cx="186235" cy="321312"/>
            </a:xfrm>
          </p:grpSpPr>
          <p:sp>
            <p:nvSpPr>
              <p:cNvPr id="40" name="Freeform 4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41" name="TextBox 4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42" name="Group 42"/>
            <p:cNvGrpSpPr/>
            <p:nvPr/>
          </p:nvGrpSpPr>
          <p:grpSpPr>
            <a:xfrm rot="6302">
              <a:off x="2917" y="3205419"/>
              <a:ext cx="927712" cy="1600587"/>
              <a:chOff x="0" y="0"/>
              <a:chExt cx="186235" cy="321312"/>
            </a:xfrm>
          </p:grpSpPr>
          <p:sp>
            <p:nvSpPr>
              <p:cNvPr id="43" name="Freeform 4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44" name="TextBox 4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45" name="Group 45"/>
            <p:cNvGrpSpPr/>
            <p:nvPr/>
          </p:nvGrpSpPr>
          <p:grpSpPr>
            <a:xfrm rot="6302">
              <a:off x="1466" y="4807704"/>
              <a:ext cx="927712" cy="1600587"/>
              <a:chOff x="0" y="0"/>
              <a:chExt cx="186235" cy="321312"/>
            </a:xfrm>
          </p:grpSpPr>
          <p:sp>
            <p:nvSpPr>
              <p:cNvPr id="46" name="Freeform 4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47" name="TextBox 47"/>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48" name="Group 48"/>
            <p:cNvGrpSpPr/>
            <p:nvPr/>
          </p:nvGrpSpPr>
          <p:grpSpPr>
            <a:xfrm rot="6302">
              <a:off x="2917" y="6409988"/>
              <a:ext cx="927712" cy="1600587"/>
              <a:chOff x="0" y="0"/>
              <a:chExt cx="186235" cy="321312"/>
            </a:xfrm>
          </p:grpSpPr>
          <p:sp>
            <p:nvSpPr>
              <p:cNvPr id="49" name="Freeform 49"/>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50" name="TextBox 50"/>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51" name="Group 51"/>
            <p:cNvGrpSpPr/>
            <p:nvPr/>
          </p:nvGrpSpPr>
          <p:grpSpPr>
            <a:xfrm rot="6302">
              <a:off x="4367" y="8012273"/>
              <a:ext cx="927712" cy="1600587"/>
              <a:chOff x="0" y="0"/>
              <a:chExt cx="186235" cy="321312"/>
            </a:xfrm>
          </p:grpSpPr>
          <p:sp>
            <p:nvSpPr>
              <p:cNvPr id="52" name="Freeform 52"/>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53" name="TextBox 53"/>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54" name="Group 54"/>
          <p:cNvGrpSpPr/>
          <p:nvPr/>
        </p:nvGrpSpPr>
        <p:grpSpPr>
          <a:xfrm rot="6302">
            <a:off x="8964553" y="1755045"/>
            <a:ext cx="7369261" cy="7276244"/>
            <a:chOff x="0" y="0"/>
            <a:chExt cx="1916320" cy="1938060"/>
          </a:xfrm>
        </p:grpSpPr>
        <p:sp>
          <p:nvSpPr>
            <p:cNvPr id="55" name="Freeform 55"/>
            <p:cNvSpPr/>
            <p:nvPr/>
          </p:nvSpPr>
          <p:spPr>
            <a:xfrm>
              <a:off x="0" y="0"/>
              <a:ext cx="1916319" cy="1938060"/>
            </a:xfrm>
            <a:custGeom>
              <a:avLst/>
              <a:gdLst/>
              <a:ahLst/>
              <a:cxnLst/>
              <a:rect l="l" t="t" r="r" b="b"/>
              <a:pathLst>
                <a:path w="1916319" h="1938060">
                  <a:moveTo>
                    <a:pt x="0" y="0"/>
                  </a:moveTo>
                  <a:lnTo>
                    <a:pt x="1916319" y="0"/>
                  </a:lnTo>
                  <a:lnTo>
                    <a:pt x="1916319" y="1938060"/>
                  </a:lnTo>
                  <a:lnTo>
                    <a:pt x="0" y="1938060"/>
                  </a:lnTo>
                  <a:close/>
                </a:path>
              </a:pathLst>
            </a:custGeom>
            <a:solidFill>
              <a:srgbClr val="EFE6D5"/>
            </a:solidFill>
            <a:ln cap="sq">
              <a:noFill/>
              <a:prstDash val="solid"/>
              <a:miter/>
            </a:ln>
          </p:spPr>
          <p:txBody>
            <a:bodyPr/>
            <a:lstStyle/>
            <a:p>
              <a:endParaRPr lang="en-US"/>
            </a:p>
          </p:txBody>
        </p:sp>
        <p:sp>
          <p:nvSpPr>
            <p:cNvPr id="56" name="TextBox 56"/>
            <p:cNvSpPr txBox="1"/>
            <p:nvPr/>
          </p:nvSpPr>
          <p:spPr>
            <a:xfrm>
              <a:off x="0" y="-38100"/>
              <a:ext cx="1916320" cy="1976160"/>
            </a:xfrm>
            <a:prstGeom prst="rect">
              <a:avLst/>
            </a:prstGeom>
          </p:spPr>
          <p:txBody>
            <a:bodyPr lIns="54400" tIns="54400" rIns="54400" bIns="54400" rtlCol="0" anchor="ctr"/>
            <a:lstStyle/>
            <a:p>
              <a:pPr algn="ctr">
                <a:lnSpc>
                  <a:spcPts val="2660"/>
                </a:lnSpc>
              </a:pPr>
              <a:endParaRPr/>
            </a:p>
          </p:txBody>
        </p:sp>
      </p:grpSp>
      <p:grpSp>
        <p:nvGrpSpPr>
          <p:cNvPr id="57" name="Group 57"/>
          <p:cNvGrpSpPr/>
          <p:nvPr/>
        </p:nvGrpSpPr>
        <p:grpSpPr>
          <a:xfrm rot="6302">
            <a:off x="1650193" y="1750712"/>
            <a:ext cx="7219127" cy="7292858"/>
            <a:chOff x="0" y="0"/>
            <a:chExt cx="1922847" cy="1942485"/>
          </a:xfrm>
        </p:grpSpPr>
        <p:sp>
          <p:nvSpPr>
            <p:cNvPr id="58" name="Freeform 58"/>
            <p:cNvSpPr/>
            <p:nvPr/>
          </p:nvSpPr>
          <p:spPr>
            <a:xfrm>
              <a:off x="0" y="0"/>
              <a:ext cx="1922847" cy="1942485"/>
            </a:xfrm>
            <a:custGeom>
              <a:avLst/>
              <a:gdLst/>
              <a:ahLst/>
              <a:cxnLst/>
              <a:rect l="l" t="t" r="r" b="b"/>
              <a:pathLst>
                <a:path w="1922847" h="1942485">
                  <a:moveTo>
                    <a:pt x="0" y="0"/>
                  </a:moveTo>
                  <a:lnTo>
                    <a:pt x="1922847" y="0"/>
                  </a:lnTo>
                  <a:lnTo>
                    <a:pt x="1922847" y="1942485"/>
                  </a:lnTo>
                  <a:lnTo>
                    <a:pt x="0" y="1942485"/>
                  </a:lnTo>
                  <a:close/>
                </a:path>
              </a:pathLst>
            </a:custGeom>
            <a:solidFill>
              <a:srgbClr val="EFE6D5"/>
            </a:solidFill>
            <a:ln cap="sq">
              <a:noFill/>
              <a:prstDash val="solid"/>
              <a:miter/>
            </a:ln>
          </p:spPr>
          <p:txBody>
            <a:bodyPr/>
            <a:lstStyle/>
            <a:p>
              <a:endParaRPr lang="en-US"/>
            </a:p>
          </p:txBody>
        </p:sp>
        <p:sp>
          <p:nvSpPr>
            <p:cNvPr id="59" name="TextBox 59"/>
            <p:cNvSpPr txBox="1"/>
            <p:nvPr/>
          </p:nvSpPr>
          <p:spPr>
            <a:xfrm>
              <a:off x="0" y="-38100"/>
              <a:ext cx="1922847" cy="1980585"/>
            </a:xfrm>
            <a:prstGeom prst="rect">
              <a:avLst/>
            </a:prstGeom>
          </p:spPr>
          <p:txBody>
            <a:bodyPr lIns="54400" tIns="54400" rIns="54400" bIns="54400" rtlCol="0" anchor="ctr"/>
            <a:lstStyle/>
            <a:p>
              <a:pPr algn="ctr">
                <a:lnSpc>
                  <a:spcPts val="2660"/>
                </a:lnSpc>
              </a:pPr>
              <a:endParaRPr/>
            </a:p>
          </p:txBody>
        </p:sp>
      </p:grpSp>
      <p:sp>
        <p:nvSpPr>
          <p:cNvPr id="60" name="Freeform 60"/>
          <p:cNvSpPr/>
          <p:nvPr/>
        </p:nvSpPr>
        <p:spPr>
          <a:xfrm>
            <a:off x="2094697" y="2351749"/>
            <a:ext cx="6145718" cy="6145718"/>
          </a:xfrm>
          <a:custGeom>
            <a:avLst/>
            <a:gdLst/>
            <a:ahLst/>
            <a:cxnLst/>
            <a:rect l="l" t="t" r="r" b="b"/>
            <a:pathLst>
              <a:path w="6145718" h="6145718">
                <a:moveTo>
                  <a:pt x="0" y="0"/>
                </a:moveTo>
                <a:lnTo>
                  <a:pt x="6145718" y="0"/>
                </a:lnTo>
                <a:lnTo>
                  <a:pt x="6145718" y="6145717"/>
                </a:lnTo>
                <a:lnTo>
                  <a:pt x="0" y="6145717"/>
                </a:lnTo>
                <a:lnTo>
                  <a:pt x="0" y="0"/>
                </a:lnTo>
                <a:close/>
              </a:path>
            </a:pathLst>
          </a:custGeom>
          <a:blipFill>
            <a:blip r:embed="rId11">
              <a:alphaModFix amt="31000"/>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1" name="Freeform 61"/>
          <p:cNvSpPr/>
          <p:nvPr/>
        </p:nvSpPr>
        <p:spPr>
          <a:xfrm>
            <a:off x="9811723" y="2351749"/>
            <a:ext cx="6145718" cy="6145718"/>
          </a:xfrm>
          <a:custGeom>
            <a:avLst/>
            <a:gdLst/>
            <a:ahLst/>
            <a:cxnLst/>
            <a:rect l="l" t="t" r="r" b="b"/>
            <a:pathLst>
              <a:path w="6145718" h="6145718">
                <a:moveTo>
                  <a:pt x="0" y="0"/>
                </a:moveTo>
                <a:lnTo>
                  <a:pt x="6145718" y="0"/>
                </a:lnTo>
                <a:lnTo>
                  <a:pt x="6145718" y="6145717"/>
                </a:lnTo>
                <a:lnTo>
                  <a:pt x="0" y="6145717"/>
                </a:lnTo>
                <a:lnTo>
                  <a:pt x="0" y="0"/>
                </a:lnTo>
                <a:close/>
              </a:path>
            </a:pathLst>
          </a:custGeom>
          <a:blipFill>
            <a:blip r:embed="rId11">
              <a:alphaModFix amt="28000"/>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2" name="Freeform 62"/>
          <p:cNvSpPr/>
          <p:nvPr/>
        </p:nvSpPr>
        <p:spPr>
          <a:xfrm>
            <a:off x="8621415" y="2536712"/>
            <a:ext cx="812153" cy="5960755"/>
          </a:xfrm>
          <a:custGeom>
            <a:avLst/>
            <a:gdLst/>
            <a:ahLst/>
            <a:cxnLst/>
            <a:rect l="l" t="t" r="r" b="b"/>
            <a:pathLst>
              <a:path w="812153" h="5960755">
                <a:moveTo>
                  <a:pt x="0" y="0"/>
                </a:moveTo>
                <a:lnTo>
                  <a:pt x="812153" y="0"/>
                </a:lnTo>
                <a:lnTo>
                  <a:pt x="812153" y="5960754"/>
                </a:lnTo>
                <a:lnTo>
                  <a:pt x="0" y="59607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nvGrpSpPr>
          <p:cNvPr id="63" name="Group 63"/>
          <p:cNvGrpSpPr/>
          <p:nvPr/>
        </p:nvGrpSpPr>
        <p:grpSpPr>
          <a:xfrm>
            <a:off x="1787847" y="3070714"/>
            <a:ext cx="3458971" cy="4206385"/>
            <a:chOff x="230273" y="170254"/>
            <a:chExt cx="4100657" cy="5404490"/>
          </a:xfrm>
        </p:grpSpPr>
        <p:sp>
          <p:nvSpPr>
            <p:cNvPr id="64" name="Freeform 64"/>
            <p:cNvSpPr/>
            <p:nvPr/>
          </p:nvSpPr>
          <p:spPr>
            <a:xfrm rot="-303501">
              <a:off x="230273" y="170254"/>
              <a:ext cx="4100657" cy="5404490"/>
            </a:xfrm>
            <a:custGeom>
              <a:avLst/>
              <a:gdLst/>
              <a:ahLst/>
              <a:cxnLst/>
              <a:rect l="l" t="t" r="r" b="b"/>
              <a:pathLst>
                <a:path w="4100657" h="5404490">
                  <a:moveTo>
                    <a:pt x="0" y="0"/>
                  </a:moveTo>
                  <a:lnTo>
                    <a:pt x="4100656" y="0"/>
                  </a:lnTo>
                  <a:lnTo>
                    <a:pt x="4100656" y="5404490"/>
                  </a:lnTo>
                  <a:lnTo>
                    <a:pt x="0" y="540449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67" name="Freeform 67"/>
            <p:cNvSpPr/>
            <p:nvPr/>
          </p:nvSpPr>
          <p:spPr>
            <a:xfrm rot="21313567">
              <a:off x="313234" y="241476"/>
              <a:ext cx="3784145" cy="4332072"/>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17"/>
              <a:stretch>
                <a:fillRect t="-286" b="-286"/>
              </a:stretch>
            </a:blipFill>
          </p:spPr>
          <p:txBody>
            <a:bodyPr/>
            <a:lstStyle/>
            <a:p>
              <a:endParaRPr lang="en-US"/>
            </a:p>
          </p:txBody>
        </p:sp>
        <p:sp>
          <p:nvSpPr>
            <p:cNvPr id="68" name="TextBox 68"/>
            <p:cNvSpPr txBox="1"/>
            <p:nvPr/>
          </p:nvSpPr>
          <p:spPr>
            <a:xfrm rot="21307652">
              <a:off x="1159319" y="4814400"/>
              <a:ext cx="2512237" cy="645640"/>
            </a:xfrm>
            <a:prstGeom prst="rect">
              <a:avLst/>
            </a:prstGeom>
          </p:spPr>
          <p:txBody>
            <a:bodyPr lIns="0" tIns="0" rIns="0" bIns="0" rtlCol="0" anchor="t">
              <a:spAutoFit/>
            </a:bodyPr>
            <a:lstStyle/>
            <a:p>
              <a:pPr algn="ctr">
                <a:lnSpc>
                  <a:spcPts val="3760"/>
                </a:lnSpc>
              </a:pPr>
              <a:r>
                <a:rPr lang="en-SG" sz="4400" b="1">
                  <a:solidFill>
                    <a:srgbClr val="000000"/>
                  </a:solidFill>
                  <a:latin typeface=".VnArabia" panose="020B7200000000000000" pitchFamily="34" charset="0"/>
                  <a:ea typeface="Lulu Font TH"/>
                  <a:cs typeface="Lato Heavy" panose="020F0502020204030203" pitchFamily="34" charset="0"/>
                  <a:sym typeface="Lulu Font TH"/>
                </a:rPr>
                <a:t>WTO?</a:t>
              </a:r>
              <a:endParaRPr lang="en-US" sz="4400" b="1">
                <a:solidFill>
                  <a:srgbClr val="000000"/>
                </a:solidFill>
                <a:latin typeface=".VnArabia" panose="020B7200000000000000" pitchFamily="34" charset="0"/>
                <a:ea typeface="Lulu Font TH"/>
                <a:cs typeface="Lato Heavy" panose="020F0502020204030203" pitchFamily="34" charset="0"/>
                <a:sym typeface="Lulu Font TH"/>
              </a:endParaRPr>
            </a:p>
          </p:txBody>
        </p:sp>
      </p:grpSp>
      <p:grpSp>
        <p:nvGrpSpPr>
          <p:cNvPr id="69" name="Group 69"/>
          <p:cNvGrpSpPr/>
          <p:nvPr/>
        </p:nvGrpSpPr>
        <p:grpSpPr>
          <a:xfrm>
            <a:off x="5205709" y="3815240"/>
            <a:ext cx="3438226" cy="1993521"/>
            <a:chOff x="0" y="0"/>
            <a:chExt cx="4781602" cy="3151198"/>
          </a:xfrm>
        </p:grpSpPr>
        <p:grpSp>
          <p:nvGrpSpPr>
            <p:cNvPr id="70" name="Group 70"/>
            <p:cNvGrpSpPr/>
            <p:nvPr/>
          </p:nvGrpSpPr>
          <p:grpSpPr>
            <a:xfrm>
              <a:off x="0" y="0"/>
              <a:ext cx="4781602" cy="3151198"/>
              <a:chOff x="0" y="0"/>
              <a:chExt cx="906722" cy="597553"/>
            </a:xfrm>
          </p:grpSpPr>
          <p:sp>
            <p:nvSpPr>
              <p:cNvPr id="71" name="Freeform 71"/>
              <p:cNvSpPr/>
              <p:nvPr/>
            </p:nvSpPr>
            <p:spPr>
              <a:xfrm>
                <a:off x="0" y="0"/>
                <a:ext cx="921912" cy="601791"/>
              </a:xfrm>
              <a:custGeom>
                <a:avLst/>
                <a:gdLst/>
                <a:ahLst/>
                <a:cxnLst/>
                <a:rect l="l" t="t" r="r" b="b"/>
                <a:pathLst>
                  <a:path w="921912" h="601791">
                    <a:moveTo>
                      <a:pt x="514817" y="0"/>
                    </a:moveTo>
                    <a:cubicBezTo>
                      <a:pt x="524763" y="0"/>
                      <a:pt x="534768" y="0"/>
                      <a:pt x="544694" y="0"/>
                    </a:cubicBezTo>
                    <a:cubicBezTo>
                      <a:pt x="623829" y="9980"/>
                      <a:pt x="673285" y="43203"/>
                      <a:pt x="695812" y="97564"/>
                    </a:cubicBezTo>
                    <a:cubicBezTo>
                      <a:pt x="827744" y="90315"/>
                      <a:pt x="921912" y="193105"/>
                      <a:pt x="865209" y="293989"/>
                    </a:cubicBezTo>
                    <a:cubicBezTo>
                      <a:pt x="884648" y="315188"/>
                      <a:pt x="900866" y="338901"/>
                      <a:pt x="906722" y="370728"/>
                    </a:cubicBezTo>
                    <a:cubicBezTo>
                      <a:pt x="906722" y="379845"/>
                      <a:pt x="906722" y="388940"/>
                      <a:pt x="906722" y="398056"/>
                    </a:cubicBezTo>
                    <a:cubicBezTo>
                      <a:pt x="889268" y="479058"/>
                      <a:pt x="814162" y="533794"/>
                      <a:pt x="690857" y="519059"/>
                    </a:cubicBezTo>
                    <a:cubicBezTo>
                      <a:pt x="659132" y="560650"/>
                      <a:pt x="602680" y="601791"/>
                      <a:pt x="514836" y="597114"/>
                    </a:cubicBezTo>
                    <a:cubicBezTo>
                      <a:pt x="469430" y="594383"/>
                      <a:pt x="437842" y="578568"/>
                      <a:pt x="410186" y="559354"/>
                    </a:cubicBezTo>
                    <a:cubicBezTo>
                      <a:pt x="381056" y="575326"/>
                      <a:pt x="349507" y="587860"/>
                      <a:pt x="303925" y="587998"/>
                    </a:cubicBezTo>
                    <a:cubicBezTo>
                      <a:pt x="198469" y="588234"/>
                      <a:pt x="127923" y="526702"/>
                      <a:pt x="126213" y="442300"/>
                    </a:cubicBezTo>
                    <a:cubicBezTo>
                      <a:pt x="58418" y="422556"/>
                      <a:pt x="12501" y="385699"/>
                      <a:pt x="0" y="322633"/>
                    </a:cubicBezTo>
                    <a:cubicBezTo>
                      <a:pt x="0" y="313518"/>
                      <a:pt x="0" y="304382"/>
                      <a:pt x="0" y="295305"/>
                    </a:cubicBezTo>
                    <a:cubicBezTo>
                      <a:pt x="13799" y="232811"/>
                      <a:pt x="57219" y="193556"/>
                      <a:pt x="129515" y="176916"/>
                    </a:cubicBezTo>
                    <a:cubicBezTo>
                      <a:pt x="125171" y="71493"/>
                      <a:pt x="269782" y="5619"/>
                      <a:pt x="388584" y="52063"/>
                    </a:cubicBezTo>
                    <a:cubicBezTo>
                      <a:pt x="416870" y="29096"/>
                      <a:pt x="456889" y="4047"/>
                      <a:pt x="514817" y="0"/>
                    </a:cubicBezTo>
                    <a:close/>
                  </a:path>
                </a:pathLst>
              </a:custGeom>
              <a:solidFill>
                <a:srgbClr val="A8879D"/>
              </a:solidFill>
            </p:spPr>
            <p:txBody>
              <a:bodyPr/>
              <a:lstStyle/>
              <a:p>
                <a:endParaRPr lang="en-US"/>
              </a:p>
            </p:txBody>
          </p:sp>
          <p:sp>
            <p:nvSpPr>
              <p:cNvPr id="72" name="TextBox 72"/>
              <p:cNvSpPr txBox="1"/>
              <p:nvPr/>
            </p:nvSpPr>
            <p:spPr>
              <a:xfrm>
                <a:off x="42503" y="61492"/>
                <a:ext cx="821717" cy="450696"/>
              </a:xfrm>
              <a:prstGeom prst="rect">
                <a:avLst/>
              </a:prstGeom>
            </p:spPr>
            <p:txBody>
              <a:bodyPr lIns="30378" tIns="30378" rIns="30378" bIns="30378" rtlCol="0" anchor="ctr"/>
              <a:lstStyle/>
              <a:p>
                <a:pPr algn="ctr">
                  <a:lnSpc>
                    <a:spcPts val="2766"/>
                  </a:lnSpc>
                </a:pPr>
                <a:endParaRPr/>
              </a:p>
            </p:txBody>
          </p:sp>
        </p:grpSp>
        <p:grpSp>
          <p:nvGrpSpPr>
            <p:cNvPr id="73" name="Group 73"/>
            <p:cNvGrpSpPr/>
            <p:nvPr/>
          </p:nvGrpSpPr>
          <p:grpSpPr>
            <a:xfrm>
              <a:off x="154110" y="117057"/>
              <a:ext cx="4473382" cy="2917083"/>
              <a:chOff x="0" y="0"/>
              <a:chExt cx="900798" cy="587408"/>
            </a:xfrm>
          </p:grpSpPr>
          <p:sp>
            <p:nvSpPr>
              <p:cNvPr id="74" name="Freeform 74"/>
              <p:cNvSpPr/>
              <p:nvPr/>
            </p:nvSpPr>
            <p:spPr>
              <a:xfrm>
                <a:off x="0" y="0"/>
                <a:ext cx="915987" cy="591646"/>
              </a:xfrm>
              <a:custGeom>
                <a:avLst/>
                <a:gdLst/>
                <a:ahLst/>
                <a:cxnLst/>
                <a:rect l="l" t="t" r="r" b="b"/>
                <a:pathLst>
                  <a:path w="915987" h="591646">
                    <a:moveTo>
                      <a:pt x="511453" y="0"/>
                    </a:moveTo>
                    <a:cubicBezTo>
                      <a:pt x="521334" y="0"/>
                      <a:pt x="531274" y="0"/>
                      <a:pt x="541135" y="0"/>
                    </a:cubicBezTo>
                    <a:cubicBezTo>
                      <a:pt x="619753" y="9811"/>
                      <a:pt x="668886" y="42469"/>
                      <a:pt x="691265" y="95908"/>
                    </a:cubicBezTo>
                    <a:cubicBezTo>
                      <a:pt x="822336" y="88781"/>
                      <a:pt x="915987" y="189827"/>
                      <a:pt x="859555" y="288998"/>
                    </a:cubicBezTo>
                    <a:cubicBezTo>
                      <a:pt x="878868" y="309837"/>
                      <a:pt x="894979" y="333147"/>
                      <a:pt x="900798" y="364434"/>
                    </a:cubicBezTo>
                    <a:cubicBezTo>
                      <a:pt x="900798" y="373396"/>
                      <a:pt x="900798" y="382337"/>
                      <a:pt x="900798" y="391298"/>
                    </a:cubicBezTo>
                    <a:cubicBezTo>
                      <a:pt x="883458" y="470925"/>
                      <a:pt x="808842" y="524732"/>
                      <a:pt x="686343" y="510247"/>
                    </a:cubicBezTo>
                    <a:cubicBezTo>
                      <a:pt x="654825" y="551132"/>
                      <a:pt x="598742" y="591646"/>
                      <a:pt x="511472" y="586976"/>
                    </a:cubicBezTo>
                    <a:cubicBezTo>
                      <a:pt x="466363" y="584292"/>
                      <a:pt x="434981" y="568746"/>
                      <a:pt x="407506" y="549858"/>
                    </a:cubicBezTo>
                    <a:cubicBezTo>
                      <a:pt x="378566" y="565558"/>
                      <a:pt x="347224" y="577880"/>
                      <a:pt x="301939" y="578016"/>
                    </a:cubicBezTo>
                    <a:cubicBezTo>
                      <a:pt x="197172" y="578248"/>
                      <a:pt x="127087" y="517760"/>
                      <a:pt x="125388" y="434791"/>
                    </a:cubicBezTo>
                    <a:cubicBezTo>
                      <a:pt x="58037" y="415382"/>
                      <a:pt x="12420" y="379151"/>
                      <a:pt x="0" y="317156"/>
                    </a:cubicBezTo>
                    <a:cubicBezTo>
                      <a:pt x="0" y="308195"/>
                      <a:pt x="0" y="299215"/>
                      <a:pt x="0" y="290292"/>
                    </a:cubicBezTo>
                    <a:cubicBezTo>
                      <a:pt x="13709" y="228859"/>
                      <a:pt x="56845" y="190270"/>
                      <a:pt x="128669" y="173912"/>
                    </a:cubicBezTo>
                    <a:cubicBezTo>
                      <a:pt x="124353" y="70280"/>
                      <a:pt x="268020" y="5523"/>
                      <a:pt x="386045" y="51179"/>
                    </a:cubicBezTo>
                    <a:cubicBezTo>
                      <a:pt x="414146" y="28602"/>
                      <a:pt x="453904" y="3978"/>
                      <a:pt x="511453" y="0"/>
                    </a:cubicBezTo>
                    <a:close/>
                  </a:path>
                </a:pathLst>
              </a:custGeom>
              <a:solidFill>
                <a:srgbClr val="A8879D"/>
              </a:solidFill>
              <a:ln w="38100" cap="sq">
                <a:solidFill>
                  <a:srgbClr val="FFFFFF"/>
                </a:solidFill>
                <a:prstDash val="sysDot"/>
                <a:miter/>
              </a:ln>
            </p:spPr>
            <p:txBody>
              <a:bodyPr/>
              <a:lstStyle/>
              <a:p>
                <a:endParaRPr lang="en-US"/>
              </a:p>
            </p:txBody>
          </p:sp>
          <p:sp>
            <p:nvSpPr>
              <p:cNvPr id="75" name="TextBox 75"/>
              <p:cNvSpPr txBox="1"/>
              <p:nvPr/>
            </p:nvSpPr>
            <p:spPr>
              <a:xfrm>
                <a:off x="42225" y="59801"/>
                <a:ext cx="816348" cy="443692"/>
              </a:xfrm>
              <a:prstGeom prst="rect">
                <a:avLst/>
              </a:prstGeom>
            </p:spPr>
            <p:txBody>
              <a:bodyPr lIns="30378" tIns="30378" rIns="30378" bIns="30378" rtlCol="0" anchor="ctr"/>
              <a:lstStyle/>
              <a:p>
                <a:pPr algn="ctr">
                  <a:lnSpc>
                    <a:spcPts val="2766"/>
                  </a:lnSpc>
                </a:pPr>
                <a:endParaRPr/>
              </a:p>
            </p:txBody>
          </p:sp>
        </p:grpSp>
      </p:grpSp>
      <p:sp>
        <p:nvSpPr>
          <p:cNvPr id="79" name="TextBox 79"/>
          <p:cNvSpPr txBox="1"/>
          <p:nvPr/>
        </p:nvSpPr>
        <p:spPr>
          <a:xfrm>
            <a:off x="5753721" y="4419023"/>
            <a:ext cx="2607871" cy="615874"/>
          </a:xfrm>
          <a:prstGeom prst="rect">
            <a:avLst/>
          </a:prstGeom>
        </p:spPr>
        <p:txBody>
          <a:bodyPr lIns="0" tIns="0" rIns="0" bIns="0" rtlCol="0" anchor="t">
            <a:spAutoFit/>
          </a:bodyPr>
          <a:lstStyle/>
          <a:p>
            <a:pPr algn="ctr">
              <a:lnSpc>
                <a:spcPts val="5204"/>
              </a:lnSpc>
            </a:pPr>
            <a:r>
              <a:rPr lang="en-US" sz="3717" dirty="0">
                <a:solidFill>
                  <a:srgbClr val="FFFFFF"/>
                </a:solidFill>
                <a:latin typeface="Lulu Font TH"/>
                <a:ea typeface="Lulu Font TH"/>
                <a:cs typeface="Lulu Font TH"/>
                <a:sym typeface="Lulu Font TH"/>
              </a:rPr>
              <a:t> </a:t>
            </a:r>
            <a:r>
              <a:rPr lang="vi-VN" sz="3200" b="1" dirty="0">
                <a:solidFill>
                  <a:srgbClr val="FFFF00"/>
                </a:solidFill>
                <a:latin typeface="+mj-lt"/>
                <a:ea typeface="Lulu Font TH"/>
                <a:cs typeface="Lulu Font TH"/>
                <a:sym typeface="Lulu Font TH"/>
              </a:rPr>
              <a:t>BÀI 16</a:t>
            </a:r>
          </a:p>
        </p:txBody>
      </p:sp>
      <p:pic>
        <p:nvPicPr>
          <p:cNvPr id="65" name="Picture 64">
            <a:extLst>
              <a:ext uri="{FF2B5EF4-FFF2-40B4-BE49-F238E27FC236}">
                <a16:creationId xmlns:a16="http://schemas.microsoft.com/office/drawing/2014/main" xmlns="" id="{2DFD9A97-4CE4-DC1F-69A6-F7D08C886422}"/>
              </a:ext>
            </a:extLst>
          </p:cNvPr>
          <p:cNvPicPr>
            <a:picLocks noChangeAspect="1"/>
          </p:cNvPicPr>
          <p:nvPr/>
        </p:nvPicPr>
        <p:blipFill>
          <a:blip r:embed="rId18"/>
          <a:stretch>
            <a:fillRect/>
          </a:stretch>
        </p:blipFill>
        <p:spPr>
          <a:xfrm>
            <a:off x="2094697" y="3217261"/>
            <a:ext cx="3328230" cy="3218967"/>
          </a:xfrm>
          <a:prstGeom prst="rect">
            <a:avLst/>
          </a:prstGeom>
        </p:spPr>
      </p:pic>
      <p:pic>
        <p:nvPicPr>
          <p:cNvPr id="66" name="Picture 65">
            <a:extLst>
              <a:ext uri="{FF2B5EF4-FFF2-40B4-BE49-F238E27FC236}">
                <a16:creationId xmlns:a16="http://schemas.microsoft.com/office/drawing/2014/main" xmlns="" id="{DB29FE3C-5F0D-3585-D694-06F1E90CFBAA}"/>
              </a:ext>
            </a:extLst>
          </p:cNvPr>
          <p:cNvPicPr>
            <a:picLocks noChangeAspect="1"/>
          </p:cNvPicPr>
          <p:nvPr/>
        </p:nvPicPr>
        <p:blipFill>
          <a:blip r:embed="rId19"/>
          <a:stretch>
            <a:fillRect/>
          </a:stretch>
        </p:blipFill>
        <p:spPr>
          <a:xfrm>
            <a:off x="1930773" y="3191122"/>
            <a:ext cx="3111285" cy="3284375"/>
          </a:xfrm>
          <a:prstGeom prst="rect">
            <a:avLst/>
          </a:prstGeom>
        </p:spPr>
      </p:pic>
      <p:pic>
        <p:nvPicPr>
          <p:cNvPr id="1028" name="Picture 4">
            <a:extLst>
              <a:ext uri="{FF2B5EF4-FFF2-40B4-BE49-F238E27FC236}">
                <a16:creationId xmlns:a16="http://schemas.microsoft.com/office/drawing/2014/main" xmlns="" id="{6B2CA75E-6B53-DE38-F886-D0F427CDC4E2}"/>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9611615" y="2562509"/>
            <a:ext cx="6232571" cy="5701449"/>
          </a:xfrm>
          <a:prstGeom prst="rect">
            <a:avLst/>
          </a:prstGeom>
          <a:solidFill>
            <a:schemeClr val="accent1"/>
          </a:solidFill>
          <a:ln>
            <a:gradFill>
              <a:gsLst>
                <a:gs pos="99000">
                  <a:srgbClr val="FFFF00"/>
                </a:gs>
                <a:gs pos="100000">
                  <a:schemeClr val="accent1">
                    <a:lumMod val="30000"/>
                    <a:lumOff val="70000"/>
                  </a:schemeClr>
                </a:gs>
              </a:gsLst>
              <a:lin ang="5400000" scaled="1"/>
            </a:gradFill>
          </a:ln>
          <a:effectLst>
            <a:outerShdw blurRad="50800" dist="50800" dir="5400000" algn="ctr" rotWithShape="0">
              <a:schemeClr val="accent3">
                <a:lumMod val="40000"/>
                <a:lumOff val="60000"/>
              </a:schemeClr>
            </a:outerShdw>
            <a:softEdge rad="406400"/>
          </a:effectLst>
        </p:spPr>
      </p:pic>
      <p:sp>
        <p:nvSpPr>
          <p:cNvPr id="77" name="TextBox 77"/>
          <p:cNvSpPr txBox="1"/>
          <p:nvPr/>
        </p:nvSpPr>
        <p:spPr>
          <a:xfrm>
            <a:off x="8897389" y="3092352"/>
            <a:ext cx="7254423" cy="4785037"/>
          </a:xfrm>
          <a:prstGeom prst="rect">
            <a:avLst/>
          </a:prstGeom>
        </p:spPr>
        <p:txBody>
          <a:bodyPr wrap="square" lIns="0" tIns="0" rIns="0" bIns="0" rtlCol="0" anchor="t">
            <a:spAutoFit/>
          </a:bodyPr>
          <a:lstStyle/>
          <a:p>
            <a:pPr algn="r"/>
            <a:r>
              <a:rPr lang="vi-VN" sz="4800" b="1" dirty="0">
                <a:solidFill>
                  <a:schemeClr val="tx2">
                    <a:lumMod val="75000"/>
                  </a:schemeClr>
                </a:solidFill>
                <a:latin typeface="Times New Roman" panose="02020603050405020304" pitchFamily="18" charset="0"/>
                <a:cs typeface="Times New Roman" panose="02020603050405020304" pitchFamily="18" charset="0"/>
              </a:rPr>
              <a:t>NGUYÊN TẮC CƠ BẢN </a:t>
            </a:r>
          </a:p>
          <a:p>
            <a:pPr algn="r"/>
            <a:r>
              <a:rPr lang="vi-VN" sz="5200" b="1" dirty="0">
                <a:solidFill>
                  <a:schemeClr val="tx2">
                    <a:lumMod val="75000"/>
                  </a:schemeClr>
                </a:solidFill>
                <a:latin typeface="Times New Roman" panose="02020603050405020304" pitchFamily="18" charset="0"/>
                <a:cs typeface="Times New Roman" panose="02020603050405020304" pitchFamily="18" charset="0"/>
              </a:rPr>
              <a:t>CỦA TỔ CHỨC THƯƠNG MẠI THẾ GIỚI VÀ HỢP ĐỒNG THƯƠNG MẠI </a:t>
            </a:r>
          </a:p>
          <a:p>
            <a:pPr algn="r"/>
            <a:r>
              <a:rPr lang="vi-VN" sz="5200" b="1" dirty="0">
                <a:solidFill>
                  <a:schemeClr val="tx2">
                    <a:lumMod val="75000"/>
                  </a:schemeClr>
                </a:solidFill>
                <a:latin typeface="Times New Roman" panose="02020603050405020304" pitchFamily="18" charset="0"/>
                <a:cs typeface="Times New Roman" panose="02020603050405020304" pitchFamily="18" charset="0"/>
              </a:rPr>
              <a:t>QUỐC TẾ</a:t>
            </a:r>
            <a:endParaRPr lang="en-US" sz="52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76" name="Picture 75">
            <a:extLst>
              <a:ext uri="{FF2B5EF4-FFF2-40B4-BE49-F238E27FC236}">
                <a16:creationId xmlns:a16="http://schemas.microsoft.com/office/drawing/2014/main" xmlns="" id="{BBBEB8E2-38A7-BA76-8699-345B942737CC}"/>
              </a:ext>
            </a:extLst>
          </p:cNvPr>
          <p:cNvPicPr>
            <a:picLocks noChangeAspect="1"/>
          </p:cNvPicPr>
          <p:nvPr/>
        </p:nvPicPr>
        <p:blipFill>
          <a:blip r:embed="rId22"/>
          <a:stretch>
            <a:fillRect/>
          </a:stretch>
        </p:blipFill>
        <p:spPr>
          <a:xfrm rot="5400000">
            <a:off x="4794571" y="6624734"/>
            <a:ext cx="2164268" cy="2048434"/>
          </a:xfrm>
          <a:prstGeom prst="rect">
            <a:avLst/>
          </a:prstGeom>
        </p:spPr>
      </p:pic>
      <p:sp>
        <p:nvSpPr>
          <p:cNvPr id="78" name="Freeform 69">
            <a:extLst>
              <a:ext uri="{FF2B5EF4-FFF2-40B4-BE49-F238E27FC236}">
                <a16:creationId xmlns:a16="http://schemas.microsoft.com/office/drawing/2014/main" xmlns="" id="{E5498174-E566-C17D-8775-EB95F514EE7E}"/>
              </a:ext>
            </a:extLst>
          </p:cNvPr>
          <p:cNvSpPr/>
          <p:nvPr/>
        </p:nvSpPr>
        <p:spPr>
          <a:xfrm rot="20132264">
            <a:off x="78697" y="452294"/>
            <a:ext cx="3541247" cy="1555214"/>
          </a:xfrm>
          <a:custGeom>
            <a:avLst/>
            <a:gdLst/>
            <a:ahLst/>
            <a:cxnLst/>
            <a:rect l="l" t="t" r="r" b="b"/>
            <a:pathLst>
              <a:path w="920414" h="522818">
                <a:moveTo>
                  <a:pt x="212672" y="0"/>
                </a:moveTo>
                <a:lnTo>
                  <a:pt x="707742" y="0"/>
                </a:lnTo>
                <a:cubicBezTo>
                  <a:pt x="764147" y="0"/>
                  <a:pt x="818240" y="22406"/>
                  <a:pt x="858124" y="62290"/>
                </a:cubicBezTo>
                <a:cubicBezTo>
                  <a:pt x="898008" y="102174"/>
                  <a:pt x="920414" y="156268"/>
                  <a:pt x="920414" y="212672"/>
                </a:cubicBezTo>
                <a:lnTo>
                  <a:pt x="920414" y="310146"/>
                </a:lnTo>
                <a:cubicBezTo>
                  <a:pt x="920414" y="366550"/>
                  <a:pt x="898008" y="420644"/>
                  <a:pt x="858124" y="460527"/>
                </a:cubicBezTo>
                <a:cubicBezTo>
                  <a:pt x="818240" y="500411"/>
                  <a:pt x="764147" y="522818"/>
                  <a:pt x="707742" y="522818"/>
                </a:cubicBezTo>
                <a:lnTo>
                  <a:pt x="212672" y="522818"/>
                </a:lnTo>
                <a:cubicBezTo>
                  <a:pt x="156268" y="522818"/>
                  <a:pt x="102174" y="500411"/>
                  <a:pt x="62290" y="460527"/>
                </a:cubicBezTo>
                <a:cubicBezTo>
                  <a:pt x="22406" y="420644"/>
                  <a:pt x="0" y="366550"/>
                  <a:pt x="0" y="310146"/>
                </a:cubicBezTo>
                <a:lnTo>
                  <a:pt x="0" y="212672"/>
                </a:lnTo>
                <a:cubicBezTo>
                  <a:pt x="0" y="156268"/>
                  <a:pt x="22406" y="102174"/>
                  <a:pt x="62290" y="62290"/>
                </a:cubicBezTo>
                <a:cubicBezTo>
                  <a:pt x="102174" y="22406"/>
                  <a:pt x="156268" y="0"/>
                  <a:pt x="212672" y="0"/>
                </a:cubicBezTo>
                <a:close/>
              </a:path>
            </a:pathLst>
          </a:custGeom>
          <a:solidFill>
            <a:srgbClr val="D38788"/>
          </a:solidFill>
        </p:spPr>
        <p:txBody>
          <a:bodyPr/>
          <a:lstStyle/>
          <a:p>
            <a:endParaRPr lang="en-US"/>
          </a:p>
        </p:txBody>
      </p:sp>
      <p:sp>
        <p:nvSpPr>
          <p:cNvPr id="81" name="TextBox 80">
            <a:extLst>
              <a:ext uri="{FF2B5EF4-FFF2-40B4-BE49-F238E27FC236}">
                <a16:creationId xmlns:a16="http://schemas.microsoft.com/office/drawing/2014/main" xmlns="" id="{6E8D6858-2D78-EFBF-406E-E19C98FEC3D5}"/>
              </a:ext>
            </a:extLst>
          </p:cNvPr>
          <p:cNvSpPr txBox="1"/>
          <p:nvPr/>
        </p:nvSpPr>
        <p:spPr>
          <a:xfrm rot="20260094">
            <a:off x="860359" y="980170"/>
            <a:ext cx="1721303" cy="646331"/>
          </a:xfrm>
          <a:prstGeom prst="rect">
            <a:avLst/>
          </a:prstGeom>
          <a:noFill/>
        </p:spPr>
        <p:txBody>
          <a:bodyPr wrap="square" rtlCol="0">
            <a:spAutoFit/>
          </a:bodyPr>
          <a:lstStyle/>
          <a:p>
            <a:r>
              <a:rPr lang="en-US" sz="3600" b="1"/>
              <a:t>TIẾT 03</a:t>
            </a:r>
          </a:p>
        </p:txBody>
      </p:sp>
      <p:sp>
        <p:nvSpPr>
          <p:cNvPr id="82" name="Freeform 71">
            <a:extLst>
              <a:ext uri="{FF2B5EF4-FFF2-40B4-BE49-F238E27FC236}">
                <a16:creationId xmlns:a16="http://schemas.microsoft.com/office/drawing/2014/main" xmlns="" id="{8663A705-1507-0F82-9C80-104A61F4DCD3}"/>
              </a:ext>
            </a:extLst>
          </p:cNvPr>
          <p:cNvSpPr/>
          <p:nvPr/>
        </p:nvSpPr>
        <p:spPr>
          <a:xfrm rot="20132264">
            <a:off x="159871" y="598844"/>
            <a:ext cx="3319854" cy="1353969"/>
          </a:xfrm>
          <a:custGeom>
            <a:avLst/>
            <a:gdLst/>
            <a:ahLst/>
            <a:cxnLst/>
            <a:rect l="l" t="t" r="r" b="b"/>
            <a:pathLst>
              <a:path w="4368288" h="2304272">
                <a:moveTo>
                  <a:pt x="0" y="0"/>
                </a:moveTo>
                <a:lnTo>
                  <a:pt x="4368289" y="0"/>
                </a:lnTo>
                <a:lnTo>
                  <a:pt x="4368289" y="2304272"/>
                </a:lnTo>
                <a:lnTo>
                  <a:pt x="0" y="230427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232090" y="1741769"/>
            <a:ext cx="13208996" cy="7292903"/>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792568" y="2304825"/>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3907825" y="1891714"/>
            <a:ext cx="11059189"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49" name="Freeform 49"/>
          <p:cNvSpPr/>
          <p:nvPr/>
        </p:nvSpPr>
        <p:spPr>
          <a:xfrm>
            <a:off x="5258712" y="3180832"/>
            <a:ext cx="475685" cy="46498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0" name="TextBox 50"/>
          <p:cNvSpPr txBox="1"/>
          <p:nvPr/>
        </p:nvSpPr>
        <p:spPr>
          <a:xfrm>
            <a:off x="3112153" y="2104752"/>
            <a:ext cx="12096824" cy="616194"/>
          </a:xfrm>
          <a:prstGeom prst="rect">
            <a:avLst/>
          </a:prstGeom>
        </p:spPr>
        <p:txBody>
          <a:bodyPr wrap="square" lIns="0" tIns="0" rIns="0" bIns="0" rtlCol="0" anchor="t">
            <a:spAutoFit/>
          </a:bodyPr>
          <a:lstStyle/>
          <a:p>
            <a:pPr algn="ctr">
              <a:lnSpc>
                <a:spcPts val="4446"/>
              </a:lnSpc>
            </a:pPr>
            <a:r>
              <a:rPr lang="en-US" sz="5701" b="1" spc="478">
                <a:solidFill>
                  <a:srgbClr val="000000"/>
                </a:solidFill>
                <a:latin typeface="Time s New Roman"/>
                <a:ea typeface="Better Together Script"/>
                <a:cs typeface="Better Together Script"/>
                <a:sym typeface="Better Together Script"/>
              </a:rPr>
              <a:t>a) </a:t>
            </a:r>
            <a:r>
              <a:rPr lang="en-US"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N</a:t>
            </a:r>
            <a:r>
              <a:rPr lang="vi-VN"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guyên tắc tự do hợp đồng</a:t>
            </a:r>
            <a:r>
              <a:rPr lang="en-US"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 </a:t>
            </a:r>
            <a:endParaRPr lang="en-US" sz="36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endParaRPr>
          </a:p>
        </p:txBody>
      </p:sp>
      <p:sp>
        <p:nvSpPr>
          <p:cNvPr id="51" name="TextBox 51"/>
          <p:cNvSpPr txBox="1"/>
          <p:nvPr/>
        </p:nvSpPr>
        <p:spPr>
          <a:xfrm>
            <a:off x="3724684" y="3888346"/>
            <a:ext cx="12223807" cy="4875053"/>
          </a:xfrm>
          <a:custGeom>
            <a:avLst/>
            <a:gdLst>
              <a:gd name="connsiteX0" fmla="*/ 0 w 12223807"/>
              <a:gd name="connsiteY0" fmla="*/ 0 h 4875053"/>
              <a:gd name="connsiteX1" fmla="*/ 826562 w 12223807"/>
              <a:gd name="connsiteY1" fmla="*/ 0 h 4875053"/>
              <a:gd name="connsiteX2" fmla="*/ 1286410 w 12223807"/>
              <a:gd name="connsiteY2" fmla="*/ 0 h 4875053"/>
              <a:gd name="connsiteX3" fmla="*/ 2112972 w 12223807"/>
              <a:gd name="connsiteY3" fmla="*/ 0 h 4875053"/>
              <a:gd name="connsiteX4" fmla="*/ 2328344 w 12223807"/>
              <a:gd name="connsiteY4" fmla="*/ 0 h 4875053"/>
              <a:gd name="connsiteX5" fmla="*/ 3032668 w 12223807"/>
              <a:gd name="connsiteY5" fmla="*/ 0 h 4875053"/>
              <a:gd name="connsiteX6" fmla="*/ 3614754 w 12223807"/>
              <a:gd name="connsiteY6" fmla="*/ 0 h 4875053"/>
              <a:gd name="connsiteX7" fmla="*/ 4441317 w 12223807"/>
              <a:gd name="connsiteY7" fmla="*/ 0 h 4875053"/>
              <a:gd name="connsiteX8" fmla="*/ 5267879 w 12223807"/>
              <a:gd name="connsiteY8" fmla="*/ 0 h 4875053"/>
              <a:gd name="connsiteX9" fmla="*/ 5849965 w 12223807"/>
              <a:gd name="connsiteY9" fmla="*/ 0 h 4875053"/>
              <a:gd name="connsiteX10" fmla="*/ 6309813 w 12223807"/>
              <a:gd name="connsiteY10" fmla="*/ 0 h 4875053"/>
              <a:gd name="connsiteX11" fmla="*/ 7014137 w 12223807"/>
              <a:gd name="connsiteY11" fmla="*/ 0 h 4875053"/>
              <a:gd name="connsiteX12" fmla="*/ 7840699 w 12223807"/>
              <a:gd name="connsiteY12" fmla="*/ 0 h 4875053"/>
              <a:gd name="connsiteX13" fmla="*/ 8300547 w 12223807"/>
              <a:gd name="connsiteY13" fmla="*/ 0 h 4875053"/>
              <a:gd name="connsiteX14" fmla="*/ 8882633 w 12223807"/>
              <a:gd name="connsiteY14" fmla="*/ 0 h 4875053"/>
              <a:gd name="connsiteX15" fmla="*/ 9342481 w 12223807"/>
              <a:gd name="connsiteY15" fmla="*/ 0 h 4875053"/>
              <a:gd name="connsiteX16" fmla="*/ 10169043 w 12223807"/>
              <a:gd name="connsiteY16" fmla="*/ 0 h 4875053"/>
              <a:gd name="connsiteX17" fmla="*/ 10628891 w 12223807"/>
              <a:gd name="connsiteY17" fmla="*/ 0 h 4875053"/>
              <a:gd name="connsiteX18" fmla="*/ 10844263 w 12223807"/>
              <a:gd name="connsiteY18" fmla="*/ 0 h 4875053"/>
              <a:gd name="connsiteX19" fmla="*/ 11548587 w 12223807"/>
              <a:gd name="connsiteY19" fmla="*/ 0 h 4875053"/>
              <a:gd name="connsiteX20" fmla="*/ 12223807 w 12223807"/>
              <a:gd name="connsiteY20" fmla="*/ 0 h 4875053"/>
              <a:gd name="connsiteX21" fmla="*/ 12223807 w 12223807"/>
              <a:gd name="connsiteY21" fmla="*/ 541673 h 4875053"/>
              <a:gd name="connsiteX22" fmla="*/ 12223807 w 12223807"/>
              <a:gd name="connsiteY22" fmla="*/ 937094 h 4875053"/>
              <a:gd name="connsiteX23" fmla="*/ 12223807 w 12223807"/>
              <a:gd name="connsiteY23" fmla="*/ 1381265 h 4875053"/>
              <a:gd name="connsiteX24" fmla="*/ 12223807 w 12223807"/>
              <a:gd name="connsiteY24" fmla="*/ 1825437 h 4875053"/>
              <a:gd name="connsiteX25" fmla="*/ 12223807 w 12223807"/>
              <a:gd name="connsiteY25" fmla="*/ 2220857 h 4875053"/>
              <a:gd name="connsiteX26" fmla="*/ 12223807 w 12223807"/>
              <a:gd name="connsiteY26" fmla="*/ 2713780 h 4875053"/>
              <a:gd name="connsiteX27" fmla="*/ 12223807 w 12223807"/>
              <a:gd name="connsiteY27" fmla="*/ 3109200 h 4875053"/>
              <a:gd name="connsiteX28" fmla="*/ 12223807 w 12223807"/>
              <a:gd name="connsiteY28" fmla="*/ 3650873 h 4875053"/>
              <a:gd name="connsiteX29" fmla="*/ 12223807 w 12223807"/>
              <a:gd name="connsiteY29" fmla="*/ 4095045 h 4875053"/>
              <a:gd name="connsiteX30" fmla="*/ 12223807 w 12223807"/>
              <a:gd name="connsiteY30" fmla="*/ 4875053 h 4875053"/>
              <a:gd name="connsiteX31" fmla="*/ 11641721 w 12223807"/>
              <a:gd name="connsiteY31" fmla="*/ 4875053 h 4875053"/>
              <a:gd name="connsiteX32" fmla="*/ 10937397 w 12223807"/>
              <a:gd name="connsiteY32" fmla="*/ 4875053 h 4875053"/>
              <a:gd name="connsiteX33" fmla="*/ 10110835 w 12223807"/>
              <a:gd name="connsiteY33" fmla="*/ 4875053 h 4875053"/>
              <a:gd name="connsiteX34" fmla="*/ 9773225 w 12223807"/>
              <a:gd name="connsiteY34" fmla="*/ 4875053 h 4875053"/>
              <a:gd name="connsiteX35" fmla="*/ 9435615 w 12223807"/>
              <a:gd name="connsiteY35" fmla="*/ 4875053 h 4875053"/>
              <a:gd name="connsiteX36" fmla="*/ 8609053 w 12223807"/>
              <a:gd name="connsiteY36" fmla="*/ 4875053 h 4875053"/>
              <a:gd name="connsiteX37" fmla="*/ 8271443 w 12223807"/>
              <a:gd name="connsiteY37" fmla="*/ 4875053 h 4875053"/>
              <a:gd name="connsiteX38" fmla="*/ 7567119 w 12223807"/>
              <a:gd name="connsiteY38" fmla="*/ 4875053 h 4875053"/>
              <a:gd name="connsiteX39" fmla="*/ 7107271 w 12223807"/>
              <a:gd name="connsiteY39" fmla="*/ 4875053 h 4875053"/>
              <a:gd name="connsiteX40" fmla="*/ 6647423 w 12223807"/>
              <a:gd name="connsiteY40" fmla="*/ 4875053 h 4875053"/>
              <a:gd name="connsiteX41" fmla="*/ 6065337 w 12223807"/>
              <a:gd name="connsiteY41" fmla="*/ 4875053 h 4875053"/>
              <a:gd name="connsiteX42" fmla="*/ 5605489 w 12223807"/>
              <a:gd name="connsiteY42" fmla="*/ 4875053 h 4875053"/>
              <a:gd name="connsiteX43" fmla="*/ 4778926 w 12223807"/>
              <a:gd name="connsiteY43" fmla="*/ 4875053 h 4875053"/>
              <a:gd name="connsiteX44" fmla="*/ 4563555 w 12223807"/>
              <a:gd name="connsiteY44" fmla="*/ 4875053 h 4875053"/>
              <a:gd name="connsiteX45" fmla="*/ 3736992 w 12223807"/>
              <a:gd name="connsiteY45" fmla="*/ 4875053 h 4875053"/>
              <a:gd name="connsiteX46" fmla="*/ 3399383 w 12223807"/>
              <a:gd name="connsiteY46" fmla="*/ 4875053 h 4875053"/>
              <a:gd name="connsiteX47" fmla="*/ 2695058 w 12223807"/>
              <a:gd name="connsiteY47" fmla="*/ 4875053 h 4875053"/>
              <a:gd name="connsiteX48" fmla="*/ 2357448 w 12223807"/>
              <a:gd name="connsiteY48" fmla="*/ 4875053 h 4875053"/>
              <a:gd name="connsiteX49" fmla="*/ 2019839 w 12223807"/>
              <a:gd name="connsiteY49" fmla="*/ 4875053 h 4875053"/>
              <a:gd name="connsiteX50" fmla="*/ 1315514 w 12223807"/>
              <a:gd name="connsiteY50" fmla="*/ 4875053 h 4875053"/>
              <a:gd name="connsiteX51" fmla="*/ 611190 w 12223807"/>
              <a:gd name="connsiteY51" fmla="*/ 4875053 h 4875053"/>
              <a:gd name="connsiteX52" fmla="*/ 0 w 12223807"/>
              <a:gd name="connsiteY52" fmla="*/ 4875053 h 4875053"/>
              <a:gd name="connsiteX53" fmla="*/ 0 w 12223807"/>
              <a:gd name="connsiteY53" fmla="*/ 4479632 h 4875053"/>
              <a:gd name="connsiteX54" fmla="*/ 0 w 12223807"/>
              <a:gd name="connsiteY54" fmla="*/ 4035461 h 4875053"/>
              <a:gd name="connsiteX55" fmla="*/ 0 w 12223807"/>
              <a:gd name="connsiteY55" fmla="*/ 3640040 h 4875053"/>
              <a:gd name="connsiteX56" fmla="*/ 0 w 12223807"/>
              <a:gd name="connsiteY56" fmla="*/ 3147118 h 4875053"/>
              <a:gd name="connsiteX57" fmla="*/ 0 w 12223807"/>
              <a:gd name="connsiteY57" fmla="*/ 2556694 h 4875053"/>
              <a:gd name="connsiteX58" fmla="*/ 0 w 12223807"/>
              <a:gd name="connsiteY58" fmla="*/ 2112523 h 4875053"/>
              <a:gd name="connsiteX59" fmla="*/ 0 w 12223807"/>
              <a:gd name="connsiteY59" fmla="*/ 1619601 h 4875053"/>
              <a:gd name="connsiteX60" fmla="*/ 0 w 12223807"/>
              <a:gd name="connsiteY60" fmla="*/ 1126679 h 4875053"/>
              <a:gd name="connsiteX61" fmla="*/ 0 w 12223807"/>
              <a:gd name="connsiteY61" fmla="*/ 487505 h 4875053"/>
              <a:gd name="connsiteX62" fmla="*/ 0 w 12223807"/>
              <a:gd name="connsiteY62" fmla="*/ 0 h 4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223807" h="4875053" fill="none" extrusionOk="0">
                <a:moveTo>
                  <a:pt x="0" y="0"/>
                </a:moveTo>
                <a:cubicBezTo>
                  <a:pt x="358937" y="-24782"/>
                  <a:pt x="600493" y="65309"/>
                  <a:pt x="826562" y="0"/>
                </a:cubicBezTo>
                <a:cubicBezTo>
                  <a:pt x="1052631" y="-65309"/>
                  <a:pt x="1113145" y="48601"/>
                  <a:pt x="1286410" y="0"/>
                </a:cubicBezTo>
                <a:cubicBezTo>
                  <a:pt x="1459675" y="-48601"/>
                  <a:pt x="1915575" y="197"/>
                  <a:pt x="2112972" y="0"/>
                </a:cubicBezTo>
                <a:cubicBezTo>
                  <a:pt x="2310369" y="-197"/>
                  <a:pt x="2273899" y="7735"/>
                  <a:pt x="2328344" y="0"/>
                </a:cubicBezTo>
                <a:cubicBezTo>
                  <a:pt x="2382789" y="-7735"/>
                  <a:pt x="2829613" y="43105"/>
                  <a:pt x="3032668" y="0"/>
                </a:cubicBezTo>
                <a:cubicBezTo>
                  <a:pt x="3235723" y="-43105"/>
                  <a:pt x="3367372" y="26221"/>
                  <a:pt x="3614754" y="0"/>
                </a:cubicBezTo>
                <a:cubicBezTo>
                  <a:pt x="3862136" y="-26221"/>
                  <a:pt x="4257745" y="86802"/>
                  <a:pt x="4441317" y="0"/>
                </a:cubicBezTo>
                <a:cubicBezTo>
                  <a:pt x="4624889" y="-86802"/>
                  <a:pt x="4927706" y="87234"/>
                  <a:pt x="5267879" y="0"/>
                </a:cubicBezTo>
                <a:cubicBezTo>
                  <a:pt x="5608052" y="-87234"/>
                  <a:pt x="5608298" y="66423"/>
                  <a:pt x="5849965" y="0"/>
                </a:cubicBezTo>
                <a:cubicBezTo>
                  <a:pt x="6091632" y="-66423"/>
                  <a:pt x="6133910" y="38709"/>
                  <a:pt x="6309813" y="0"/>
                </a:cubicBezTo>
                <a:cubicBezTo>
                  <a:pt x="6485716" y="-38709"/>
                  <a:pt x="6731547" y="76539"/>
                  <a:pt x="7014137" y="0"/>
                </a:cubicBezTo>
                <a:cubicBezTo>
                  <a:pt x="7296727" y="-76539"/>
                  <a:pt x="7625713" y="76152"/>
                  <a:pt x="7840699" y="0"/>
                </a:cubicBezTo>
                <a:cubicBezTo>
                  <a:pt x="8055685" y="-76152"/>
                  <a:pt x="8171502" y="17701"/>
                  <a:pt x="8300547" y="0"/>
                </a:cubicBezTo>
                <a:cubicBezTo>
                  <a:pt x="8429592" y="-17701"/>
                  <a:pt x="8627510" y="47192"/>
                  <a:pt x="8882633" y="0"/>
                </a:cubicBezTo>
                <a:cubicBezTo>
                  <a:pt x="9137756" y="-47192"/>
                  <a:pt x="9199820" y="744"/>
                  <a:pt x="9342481" y="0"/>
                </a:cubicBezTo>
                <a:cubicBezTo>
                  <a:pt x="9485142" y="-744"/>
                  <a:pt x="9825276" y="65477"/>
                  <a:pt x="10169043" y="0"/>
                </a:cubicBezTo>
                <a:cubicBezTo>
                  <a:pt x="10512810" y="-65477"/>
                  <a:pt x="10405237" y="52542"/>
                  <a:pt x="10628891" y="0"/>
                </a:cubicBezTo>
                <a:cubicBezTo>
                  <a:pt x="10852545" y="-52542"/>
                  <a:pt x="10768960" y="22594"/>
                  <a:pt x="10844263" y="0"/>
                </a:cubicBezTo>
                <a:cubicBezTo>
                  <a:pt x="10919566" y="-22594"/>
                  <a:pt x="11298832" y="27695"/>
                  <a:pt x="11548587" y="0"/>
                </a:cubicBezTo>
                <a:cubicBezTo>
                  <a:pt x="11798342" y="-27695"/>
                  <a:pt x="11948027" y="8137"/>
                  <a:pt x="12223807" y="0"/>
                </a:cubicBezTo>
                <a:cubicBezTo>
                  <a:pt x="12228487" y="220931"/>
                  <a:pt x="12196078" y="384972"/>
                  <a:pt x="12223807" y="541673"/>
                </a:cubicBezTo>
                <a:cubicBezTo>
                  <a:pt x="12251536" y="698374"/>
                  <a:pt x="12201394" y="792539"/>
                  <a:pt x="12223807" y="937094"/>
                </a:cubicBezTo>
                <a:cubicBezTo>
                  <a:pt x="12246220" y="1081649"/>
                  <a:pt x="12171530" y="1187800"/>
                  <a:pt x="12223807" y="1381265"/>
                </a:cubicBezTo>
                <a:cubicBezTo>
                  <a:pt x="12276084" y="1574730"/>
                  <a:pt x="12186222" y="1650678"/>
                  <a:pt x="12223807" y="1825437"/>
                </a:cubicBezTo>
                <a:cubicBezTo>
                  <a:pt x="12261392" y="2000196"/>
                  <a:pt x="12216123" y="2103455"/>
                  <a:pt x="12223807" y="2220857"/>
                </a:cubicBezTo>
                <a:cubicBezTo>
                  <a:pt x="12231491" y="2338259"/>
                  <a:pt x="12185254" y="2555382"/>
                  <a:pt x="12223807" y="2713780"/>
                </a:cubicBezTo>
                <a:cubicBezTo>
                  <a:pt x="12262360" y="2872178"/>
                  <a:pt x="12222529" y="3010495"/>
                  <a:pt x="12223807" y="3109200"/>
                </a:cubicBezTo>
                <a:cubicBezTo>
                  <a:pt x="12225085" y="3207905"/>
                  <a:pt x="12159346" y="3417125"/>
                  <a:pt x="12223807" y="3650873"/>
                </a:cubicBezTo>
                <a:cubicBezTo>
                  <a:pt x="12288268" y="3884621"/>
                  <a:pt x="12193897" y="4000039"/>
                  <a:pt x="12223807" y="4095045"/>
                </a:cubicBezTo>
                <a:cubicBezTo>
                  <a:pt x="12253717" y="4190051"/>
                  <a:pt x="12139090" y="4676727"/>
                  <a:pt x="12223807" y="4875053"/>
                </a:cubicBezTo>
                <a:cubicBezTo>
                  <a:pt x="11941863" y="4910658"/>
                  <a:pt x="11886731" y="4810708"/>
                  <a:pt x="11641721" y="4875053"/>
                </a:cubicBezTo>
                <a:cubicBezTo>
                  <a:pt x="11396711" y="4939398"/>
                  <a:pt x="11207218" y="4815246"/>
                  <a:pt x="10937397" y="4875053"/>
                </a:cubicBezTo>
                <a:cubicBezTo>
                  <a:pt x="10667576" y="4934860"/>
                  <a:pt x="10512661" y="4813784"/>
                  <a:pt x="10110835" y="4875053"/>
                </a:cubicBezTo>
                <a:cubicBezTo>
                  <a:pt x="9709009" y="4936322"/>
                  <a:pt x="9863807" y="4852822"/>
                  <a:pt x="9773225" y="4875053"/>
                </a:cubicBezTo>
                <a:cubicBezTo>
                  <a:pt x="9682643" y="4897284"/>
                  <a:pt x="9541183" y="4846365"/>
                  <a:pt x="9435615" y="4875053"/>
                </a:cubicBezTo>
                <a:cubicBezTo>
                  <a:pt x="9330047" y="4903741"/>
                  <a:pt x="8956908" y="4848245"/>
                  <a:pt x="8609053" y="4875053"/>
                </a:cubicBezTo>
                <a:cubicBezTo>
                  <a:pt x="8261198" y="4901861"/>
                  <a:pt x="8426244" y="4865895"/>
                  <a:pt x="8271443" y="4875053"/>
                </a:cubicBezTo>
                <a:cubicBezTo>
                  <a:pt x="8116642" y="4884211"/>
                  <a:pt x="7719149" y="4814001"/>
                  <a:pt x="7567119" y="4875053"/>
                </a:cubicBezTo>
                <a:cubicBezTo>
                  <a:pt x="7415089" y="4936105"/>
                  <a:pt x="7335785" y="4849034"/>
                  <a:pt x="7107271" y="4875053"/>
                </a:cubicBezTo>
                <a:cubicBezTo>
                  <a:pt x="6878757" y="4901072"/>
                  <a:pt x="6765785" y="4842221"/>
                  <a:pt x="6647423" y="4875053"/>
                </a:cubicBezTo>
                <a:cubicBezTo>
                  <a:pt x="6529061" y="4907885"/>
                  <a:pt x="6214566" y="4843826"/>
                  <a:pt x="6065337" y="4875053"/>
                </a:cubicBezTo>
                <a:cubicBezTo>
                  <a:pt x="5916108" y="4906280"/>
                  <a:pt x="5830512" y="4841904"/>
                  <a:pt x="5605489" y="4875053"/>
                </a:cubicBezTo>
                <a:cubicBezTo>
                  <a:pt x="5380466" y="4908202"/>
                  <a:pt x="5129714" y="4864839"/>
                  <a:pt x="4778926" y="4875053"/>
                </a:cubicBezTo>
                <a:cubicBezTo>
                  <a:pt x="4428138" y="4885267"/>
                  <a:pt x="4613691" y="4857036"/>
                  <a:pt x="4563555" y="4875053"/>
                </a:cubicBezTo>
                <a:cubicBezTo>
                  <a:pt x="4513419" y="4893070"/>
                  <a:pt x="4094235" y="4864428"/>
                  <a:pt x="3736992" y="4875053"/>
                </a:cubicBezTo>
                <a:cubicBezTo>
                  <a:pt x="3379749" y="4885678"/>
                  <a:pt x="3492164" y="4852753"/>
                  <a:pt x="3399383" y="4875053"/>
                </a:cubicBezTo>
                <a:cubicBezTo>
                  <a:pt x="3306602" y="4897353"/>
                  <a:pt x="3007602" y="4873390"/>
                  <a:pt x="2695058" y="4875053"/>
                </a:cubicBezTo>
                <a:cubicBezTo>
                  <a:pt x="2382514" y="4876716"/>
                  <a:pt x="2512374" y="4865778"/>
                  <a:pt x="2357448" y="4875053"/>
                </a:cubicBezTo>
                <a:cubicBezTo>
                  <a:pt x="2202522" y="4884328"/>
                  <a:pt x="2134461" y="4836774"/>
                  <a:pt x="2019839" y="4875053"/>
                </a:cubicBezTo>
                <a:cubicBezTo>
                  <a:pt x="1905217" y="4913332"/>
                  <a:pt x="1529719" y="4799297"/>
                  <a:pt x="1315514" y="4875053"/>
                </a:cubicBezTo>
                <a:cubicBezTo>
                  <a:pt x="1101309" y="4950809"/>
                  <a:pt x="806502" y="4855742"/>
                  <a:pt x="611190" y="4875053"/>
                </a:cubicBezTo>
                <a:cubicBezTo>
                  <a:pt x="415878" y="4894364"/>
                  <a:pt x="267335" y="4813559"/>
                  <a:pt x="0" y="4875053"/>
                </a:cubicBezTo>
                <a:cubicBezTo>
                  <a:pt x="-3493" y="4740321"/>
                  <a:pt x="33372" y="4653953"/>
                  <a:pt x="0" y="4479632"/>
                </a:cubicBezTo>
                <a:cubicBezTo>
                  <a:pt x="-33372" y="4305311"/>
                  <a:pt x="33439" y="4158210"/>
                  <a:pt x="0" y="4035461"/>
                </a:cubicBezTo>
                <a:cubicBezTo>
                  <a:pt x="-33439" y="3912712"/>
                  <a:pt x="42599" y="3746725"/>
                  <a:pt x="0" y="3640040"/>
                </a:cubicBezTo>
                <a:cubicBezTo>
                  <a:pt x="-42599" y="3533355"/>
                  <a:pt x="28376" y="3266389"/>
                  <a:pt x="0" y="3147118"/>
                </a:cubicBezTo>
                <a:cubicBezTo>
                  <a:pt x="-28376" y="3027847"/>
                  <a:pt x="46523" y="2700186"/>
                  <a:pt x="0" y="2556694"/>
                </a:cubicBezTo>
                <a:cubicBezTo>
                  <a:pt x="-46523" y="2413202"/>
                  <a:pt x="30103" y="2313591"/>
                  <a:pt x="0" y="2112523"/>
                </a:cubicBezTo>
                <a:cubicBezTo>
                  <a:pt x="-30103" y="1911455"/>
                  <a:pt x="57036" y="1809963"/>
                  <a:pt x="0" y="1619601"/>
                </a:cubicBezTo>
                <a:cubicBezTo>
                  <a:pt x="-57036" y="1429239"/>
                  <a:pt x="31756" y="1285557"/>
                  <a:pt x="0" y="1126679"/>
                </a:cubicBezTo>
                <a:cubicBezTo>
                  <a:pt x="-31756" y="967801"/>
                  <a:pt x="14030" y="661227"/>
                  <a:pt x="0" y="487505"/>
                </a:cubicBezTo>
                <a:cubicBezTo>
                  <a:pt x="-14030" y="313783"/>
                  <a:pt x="22529" y="144224"/>
                  <a:pt x="0" y="0"/>
                </a:cubicBezTo>
                <a:close/>
              </a:path>
              <a:path w="12223807" h="4875053" stroke="0" extrusionOk="0">
                <a:moveTo>
                  <a:pt x="0" y="0"/>
                </a:moveTo>
                <a:cubicBezTo>
                  <a:pt x="185303" y="-77831"/>
                  <a:pt x="452498" y="55715"/>
                  <a:pt x="826562" y="0"/>
                </a:cubicBezTo>
                <a:cubicBezTo>
                  <a:pt x="1200626" y="-55715"/>
                  <a:pt x="1187293" y="28959"/>
                  <a:pt x="1286410" y="0"/>
                </a:cubicBezTo>
                <a:cubicBezTo>
                  <a:pt x="1385527" y="-28959"/>
                  <a:pt x="1415643" y="12050"/>
                  <a:pt x="1501782" y="0"/>
                </a:cubicBezTo>
                <a:cubicBezTo>
                  <a:pt x="1587921" y="-12050"/>
                  <a:pt x="1895021" y="66089"/>
                  <a:pt x="2206106" y="0"/>
                </a:cubicBezTo>
                <a:cubicBezTo>
                  <a:pt x="2517191" y="-66089"/>
                  <a:pt x="2512000" y="9393"/>
                  <a:pt x="2665954" y="0"/>
                </a:cubicBezTo>
                <a:cubicBezTo>
                  <a:pt x="2819908" y="-9393"/>
                  <a:pt x="3090001" y="83179"/>
                  <a:pt x="3370278" y="0"/>
                </a:cubicBezTo>
                <a:cubicBezTo>
                  <a:pt x="3650555" y="-83179"/>
                  <a:pt x="3802637" y="65756"/>
                  <a:pt x="4196840" y="0"/>
                </a:cubicBezTo>
                <a:cubicBezTo>
                  <a:pt x="4591043" y="-65756"/>
                  <a:pt x="4744917" y="42464"/>
                  <a:pt x="5023403" y="0"/>
                </a:cubicBezTo>
                <a:cubicBezTo>
                  <a:pt x="5301889" y="-42464"/>
                  <a:pt x="5286879" y="36309"/>
                  <a:pt x="5483251" y="0"/>
                </a:cubicBezTo>
                <a:cubicBezTo>
                  <a:pt x="5679623" y="-36309"/>
                  <a:pt x="5890885" y="4778"/>
                  <a:pt x="6187575" y="0"/>
                </a:cubicBezTo>
                <a:cubicBezTo>
                  <a:pt x="6484265" y="-4778"/>
                  <a:pt x="6521849" y="18119"/>
                  <a:pt x="6647423" y="0"/>
                </a:cubicBezTo>
                <a:cubicBezTo>
                  <a:pt x="6772997" y="-18119"/>
                  <a:pt x="7020355" y="51990"/>
                  <a:pt x="7351747" y="0"/>
                </a:cubicBezTo>
                <a:cubicBezTo>
                  <a:pt x="7683139" y="-51990"/>
                  <a:pt x="7494981" y="24032"/>
                  <a:pt x="7567119" y="0"/>
                </a:cubicBezTo>
                <a:cubicBezTo>
                  <a:pt x="7639257" y="-24032"/>
                  <a:pt x="7866082" y="5978"/>
                  <a:pt x="8026967" y="0"/>
                </a:cubicBezTo>
                <a:cubicBezTo>
                  <a:pt x="8187852" y="-5978"/>
                  <a:pt x="8533563" y="26673"/>
                  <a:pt x="8853529" y="0"/>
                </a:cubicBezTo>
                <a:cubicBezTo>
                  <a:pt x="9173495" y="-26673"/>
                  <a:pt x="9156920" y="40736"/>
                  <a:pt x="9313377" y="0"/>
                </a:cubicBezTo>
                <a:cubicBezTo>
                  <a:pt x="9469834" y="-40736"/>
                  <a:pt x="9897220" y="95994"/>
                  <a:pt x="10139939" y="0"/>
                </a:cubicBezTo>
                <a:cubicBezTo>
                  <a:pt x="10382658" y="-95994"/>
                  <a:pt x="10368967" y="4029"/>
                  <a:pt x="10477549" y="0"/>
                </a:cubicBezTo>
                <a:cubicBezTo>
                  <a:pt x="10586131" y="-4029"/>
                  <a:pt x="10772900" y="49130"/>
                  <a:pt x="11059635" y="0"/>
                </a:cubicBezTo>
                <a:cubicBezTo>
                  <a:pt x="11346370" y="-49130"/>
                  <a:pt x="11188987" y="15377"/>
                  <a:pt x="11275007" y="0"/>
                </a:cubicBezTo>
                <a:cubicBezTo>
                  <a:pt x="11361027" y="-15377"/>
                  <a:pt x="11913778" y="32739"/>
                  <a:pt x="12223807" y="0"/>
                </a:cubicBezTo>
                <a:cubicBezTo>
                  <a:pt x="12266143" y="207584"/>
                  <a:pt x="12221365" y="270482"/>
                  <a:pt x="12223807" y="492922"/>
                </a:cubicBezTo>
                <a:cubicBezTo>
                  <a:pt x="12226249" y="715362"/>
                  <a:pt x="12176643" y="952112"/>
                  <a:pt x="12223807" y="1132096"/>
                </a:cubicBezTo>
                <a:cubicBezTo>
                  <a:pt x="12270971" y="1312080"/>
                  <a:pt x="12184274" y="1374716"/>
                  <a:pt x="12223807" y="1527517"/>
                </a:cubicBezTo>
                <a:cubicBezTo>
                  <a:pt x="12263340" y="1680318"/>
                  <a:pt x="12197501" y="1790005"/>
                  <a:pt x="12223807" y="1922938"/>
                </a:cubicBezTo>
                <a:cubicBezTo>
                  <a:pt x="12250113" y="2055871"/>
                  <a:pt x="12182286" y="2282456"/>
                  <a:pt x="12223807" y="2562111"/>
                </a:cubicBezTo>
                <a:cubicBezTo>
                  <a:pt x="12265328" y="2841766"/>
                  <a:pt x="12195372" y="2848998"/>
                  <a:pt x="12223807" y="3006283"/>
                </a:cubicBezTo>
                <a:cubicBezTo>
                  <a:pt x="12252242" y="3163568"/>
                  <a:pt x="12177704" y="3282765"/>
                  <a:pt x="12223807" y="3450454"/>
                </a:cubicBezTo>
                <a:cubicBezTo>
                  <a:pt x="12269910" y="3618143"/>
                  <a:pt x="12157517" y="3854684"/>
                  <a:pt x="12223807" y="4089628"/>
                </a:cubicBezTo>
                <a:cubicBezTo>
                  <a:pt x="12290097" y="4324572"/>
                  <a:pt x="12203105" y="4547737"/>
                  <a:pt x="12223807" y="4875053"/>
                </a:cubicBezTo>
                <a:cubicBezTo>
                  <a:pt x="11830868" y="4943062"/>
                  <a:pt x="11757115" y="4811346"/>
                  <a:pt x="11397245" y="4875053"/>
                </a:cubicBezTo>
                <a:cubicBezTo>
                  <a:pt x="11037375" y="4938760"/>
                  <a:pt x="11276759" y="4869310"/>
                  <a:pt x="11181873" y="4875053"/>
                </a:cubicBezTo>
                <a:cubicBezTo>
                  <a:pt x="11086987" y="4880796"/>
                  <a:pt x="10977265" y="4853932"/>
                  <a:pt x="10844263" y="4875053"/>
                </a:cubicBezTo>
                <a:cubicBezTo>
                  <a:pt x="10711261" y="4896174"/>
                  <a:pt x="10388027" y="4861936"/>
                  <a:pt x="10262177" y="4875053"/>
                </a:cubicBezTo>
                <a:cubicBezTo>
                  <a:pt x="10136327" y="4888170"/>
                  <a:pt x="9720734" y="4843563"/>
                  <a:pt x="9557853" y="4875053"/>
                </a:cubicBezTo>
                <a:cubicBezTo>
                  <a:pt x="9394972" y="4906543"/>
                  <a:pt x="9310378" y="4840925"/>
                  <a:pt x="9220243" y="4875053"/>
                </a:cubicBezTo>
                <a:cubicBezTo>
                  <a:pt x="9130108" y="4909181"/>
                  <a:pt x="8711126" y="4776006"/>
                  <a:pt x="8393681" y="4875053"/>
                </a:cubicBezTo>
                <a:cubicBezTo>
                  <a:pt x="8076236" y="4974100"/>
                  <a:pt x="8106292" y="4821160"/>
                  <a:pt x="7933833" y="4875053"/>
                </a:cubicBezTo>
                <a:cubicBezTo>
                  <a:pt x="7761374" y="4928946"/>
                  <a:pt x="7675854" y="4849135"/>
                  <a:pt x="7473985" y="4875053"/>
                </a:cubicBezTo>
                <a:cubicBezTo>
                  <a:pt x="7272116" y="4900971"/>
                  <a:pt x="7090082" y="4859847"/>
                  <a:pt x="6769661" y="4875053"/>
                </a:cubicBezTo>
                <a:cubicBezTo>
                  <a:pt x="6449240" y="4890259"/>
                  <a:pt x="6539460" y="4835899"/>
                  <a:pt x="6432051" y="4875053"/>
                </a:cubicBezTo>
                <a:cubicBezTo>
                  <a:pt x="6324642" y="4914207"/>
                  <a:pt x="6303399" y="4866349"/>
                  <a:pt x="6216679" y="4875053"/>
                </a:cubicBezTo>
                <a:cubicBezTo>
                  <a:pt x="6129959" y="4883757"/>
                  <a:pt x="6005014" y="4863287"/>
                  <a:pt x="5879069" y="4875053"/>
                </a:cubicBezTo>
                <a:cubicBezTo>
                  <a:pt x="5753124" y="4886819"/>
                  <a:pt x="5518505" y="4855546"/>
                  <a:pt x="5296983" y="4875053"/>
                </a:cubicBezTo>
                <a:cubicBezTo>
                  <a:pt x="5075461" y="4894560"/>
                  <a:pt x="4718061" y="4796648"/>
                  <a:pt x="4470421" y="4875053"/>
                </a:cubicBezTo>
                <a:cubicBezTo>
                  <a:pt x="4222781" y="4953458"/>
                  <a:pt x="3928466" y="4845163"/>
                  <a:pt x="3643859" y="4875053"/>
                </a:cubicBezTo>
                <a:cubicBezTo>
                  <a:pt x="3359252" y="4904943"/>
                  <a:pt x="3498782" y="4860460"/>
                  <a:pt x="3428487" y="4875053"/>
                </a:cubicBezTo>
                <a:cubicBezTo>
                  <a:pt x="3358192" y="4889646"/>
                  <a:pt x="2886769" y="4857230"/>
                  <a:pt x="2724163" y="4875053"/>
                </a:cubicBezTo>
                <a:cubicBezTo>
                  <a:pt x="2561557" y="4892876"/>
                  <a:pt x="2345973" y="4848195"/>
                  <a:pt x="2019839" y="4875053"/>
                </a:cubicBezTo>
                <a:cubicBezTo>
                  <a:pt x="1693705" y="4901911"/>
                  <a:pt x="1576166" y="4848041"/>
                  <a:pt x="1193276" y="4875053"/>
                </a:cubicBezTo>
                <a:cubicBezTo>
                  <a:pt x="810386" y="4902065"/>
                  <a:pt x="812270" y="4826035"/>
                  <a:pt x="611190" y="4875053"/>
                </a:cubicBezTo>
                <a:cubicBezTo>
                  <a:pt x="410110" y="4924071"/>
                  <a:pt x="257056" y="4869229"/>
                  <a:pt x="0" y="4875053"/>
                </a:cubicBezTo>
                <a:cubicBezTo>
                  <a:pt x="-34194" y="4667755"/>
                  <a:pt x="19901" y="4618202"/>
                  <a:pt x="0" y="4430882"/>
                </a:cubicBezTo>
                <a:cubicBezTo>
                  <a:pt x="-19901" y="4243562"/>
                  <a:pt x="4793" y="4128145"/>
                  <a:pt x="0" y="3889209"/>
                </a:cubicBezTo>
                <a:cubicBezTo>
                  <a:pt x="-4793" y="3650273"/>
                  <a:pt x="49940" y="3541389"/>
                  <a:pt x="0" y="3445037"/>
                </a:cubicBezTo>
                <a:cubicBezTo>
                  <a:pt x="-49940" y="3348685"/>
                  <a:pt x="49990" y="3053160"/>
                  <a:pt x="0" y="2854614"/>
                </a:cubicBezTo>
                <a:cubicBezTo>
                  <a:pt x="-49990" y="2656068"/>
                  <a:pt x="9828" y="2479078"/>
                  <a:pt x="0" y="2215441"/>
                </a:cubicBezTo>
                <a:cubicBezTo>
                  <a:pt x="-9828" y="1951804"/>
                  <a:pt x="36508" y="1871813"/>
                  <a:pt x="0" y="1576267"/>
                </a:cubicBezTo>
                <a:cubicBezTo>
                  <a:pt x="-36508" y="1280721"/>
                  <a:pt x="6412" y="1285830"/>
                  <a:pt x="0" y="1083345"/>
                </a:cubicBezTo>
                <a:cubicBezTo>
                  <a:pt x="-6412" y="880860"/>
                  <a:pt x="36466" y="774004"/>
                  <a:pt x="0" y="687924"/>
                </a:cubicBezTo>
                <a:cubicBezTo>
                  <a:pt x="-36466" y="601844"/>
                  <a:pt x="56531" y="223359"/>
                  <a:pt x="0" y="0"/>
                </a:cubicBezTo>
                <a:close/>
              </a:path>
            </a:pathLst>
          </a:custGeom>
          <a:ln>
            <a:solidFill>
              <a:srgbClr val="0070C0"/>
            </a:solidFill>
            <a:extLst>
              <a:ext uri="{C807C97D-BFC1-408E-A445-0C87EB9F89A2}">
                <ask:lineSketchStyleProps xmlns:ask="http://schemas.microsoft.com/office/drawing/2018/sketchyshapes" xmlns="" sd="3105116146">
                  <a:prstGeom prst="rect">
                    <a:avLst/>
                  </a:prstGeom>
                  <ask:type>
                    <ask:lineSketchScribble/>
                  </ask:type>
                </ask:lineSketchStyleProps>
              </a:ext>
            </a:extLst>
          </a:ln>
        </p:spPr>
        <p:txBody>
          <a:bodyPr wrap="square" lIns="0" tIns="0" rIns="0" bIns="0" rtlCol="0" anchor="t">
            <a:spAutoFit/>
          </a:bodyPr>
          <a:lstStyle/>
          <a:p>
            <a:pPr algn="just">
              <a:lnSpc>
                <a:spcPts val="4759"/>
              </a:lnSpc>
            </a:pPr>
            <a:r>
              <a:rPr lang="en-US" sz="3399" i="1">
                <a:solidFill>
                  <a:srgbClr val="000000"/>
                </a:solidFill>
                <a:latin typeface="Arial Nova Cond" panose="020B0506020202020204" pitchFamily="34" charset="0"/>
                <a:ea typeface="Lulu Font TH"/>
                <a:cs typeface="Leelawadee" panose="020B0502040204020203" pitchFamily="34" charset="-34"/>
                <a:sym typeface="Lulu Font TH"/>
              </a:rPr>
              <a:t>Các</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bên</a:t>
            </a:r>
            <a:r>
              <a:rPr lang="en-US" sz="3399" i="1">
                <a:solidFill>
                  <a:srgbClr val="000000"/>
                </a:solidFill>
                <a:latin typeface="Arial Nova Cond" panose="020B0506020202020204" pitchFamily="34" charset="0"/>
                <a:ea typeface="Lulu Font TH"/>
                <a:cs typeface="Leelawadee" panose="020B0502040204020203" pitchFamily="34" charset="-34"/>
                <a:sym typeface="Lulu Font TH"/>
              </a:rPr>
              <a:t> </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tham gia hợp đồng thương mại được tự do giao kết</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được quyền tự do lựa chọn đối tác</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tự do thiết lập các điều khoản của hợp đồng</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thỏa thuận nội dung</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hình thức của hợp đồng</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tự do chọn luật điều chỉnh</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cơ quan giải quyết tranh chấp</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C</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am kết</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thỏa thuận giữa các bên giao kết hợp đồng phái không vi phạm điều cấm của luật</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không trái đạo đức xã hội</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không gây thiệt hại cho bên thứ </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ba,</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cho lợi ích công</a:t>
            </a:r>
            <a:r>
              <a:rPr lang="en-SG" sz="3399" i="1">
                <a:solidFill>
                  <a:srgbClr val="000000"/>
                </a:solidFill>
                <a:latin typeface="Arial Nova Cond" panose="020B0506020202020204" pitchFamily="34" charset="0"/>
                <a:ea typeface="Lulu Font TH"/>
                <a:cs typeface="Leelawadee" panose="020B0502040204020203" pitchFamily="34" charset="-34"/>
                <a:sym typeface="Lulu Font TH"/>
              </a:rPr>
              <a:t> cộng,</a:t>
            </a:r>
            <a:r>
              <a:rPr lang="vi-VN" sz="3399" i="1">
                <a:solidFill>
                  <a:srgbClr val="000000"/>
                </a:solidFill>
                <a:latin typeface="Arial Nova Cond" panose="020B0506020202020204" pitchFamily="34" charset="0"/>
                <a:ea typeface="Lulu Font TH"/>
                <a:cs typeface="Leelawadee" panose="020B0502040204020203" pitchFamily="34" charset="-34"/>
                <a:sym typeface="Lulu Font TH"/>
              </a:rPr>
              <a:t> cho lợi ích của một trong các bên trong hợp đồng hoặc cả 2 bên trong hợp đồng</a:t>
            </a:r>
            <a:r>
              <a:rPr lang="en-US" sz="3399">
                <a:solidFill>
                  <a:srgbClr val="000000"/>
                </a:solidFill>
                <a:latin typeface="Lulu Font TH"/>
                <a:ea typeface="Lulu Font TH"/>
                <a:cs typeface="Lulu Font TH"/>
                <a:sym typeface="Lulu Font TH"/>
              </a:rPr>
              <a:t>.</a:t>
            </a: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3" name="TextBox 53"/>
          <p:cNvSpPr txBox="1"/>
          <p:nvPr/>
        </p:nvSpPr>
        <p:spPr>
          <a:xfrm>
            <a:off x="7312167" y="3061424"/>
            <a:ext cx="2817150" cy="615553"/>
          </a:xfrm>
          <a:prstGeom prst="rect">
            <a:avLst/>
          </a:prstGeom>
          <a:solidFill>
            <a:schemeClr val="accent3">
              <a:lumMod val="60000"/>
              <a:lumOff val="40000"/>
            </a:schemeClr>
          </a:solidFill>
        </p:spPr>
        <p:txBody>
          <a:bodyPr wrap="square" lIns="0" tIns="0" rIns="0" bIns="0" rtlCol="0" anchor="t">
            <a:spAutoFit/>
          </a:bodyPr>
          <a:lstStyle/>
          <a:p>
            <a:pPr algn="l">
              <a:lnSpc>
                <a:spcPts val="4759"/>
              </a:lnSpc>
            </a:pPr>
            <a:r>
              <a:rPr lang="en-US" sz="3399" b="1">
                <a:solidFill>
                  <a:srgbClr val="000000"/>
                </a:solidFill>
                <a:latin typeface="Lulu Font TH"/>
                <a:ea typeface="Lulu Font TH"/>
                <a:cs typeface="Lulu Font TH"/>
                <a:sym typeface="Lulu Font TH"/>
              </a:rPr>
              <a:t>  </a:t>
            </a:r>
            <a:r>
              <a:rPr lang="en-US" sz="4800" b="1">
                <a:solidFill>
                  <a:srgbClr val="000000"/>
                </a:solidFill>
                <a:latin typeface="Lato Medium" panose="020F0502020204030203" pitchFamily="34" charset="0"/>
                <a:ea typeface="Lulu Font TH"/>
                <a:cs typeface="Lato Medium" panose="020F0502020204030203" pitchFamily="34" charset="0"/>
                <a:sym typeface="Lulu Font TH"/>
              </a:rPr>
              <a:t>G</a:t>
            </a:r>
            <a:r>
              <a:rPr lang="vi-VN" sz="4800" b="1">
                <a:solidFill>
                  <a:srgbClr val="000000"/>
                </a:solidFill>
                <a:latin typeface="Lato Medium" panose="020F0502020204030203" pitchFamily="34" charset="0"/>
                <a:ea typeface="Lulu Font TH"/>
                <a:cs typeface="Lato Medium" panose="020F0502020204030203" pitchFamily="34" charset="0"/>
                <a:sym typeface="Lulu Font TH"/>
              </a:rPr>
              <a:t>hi nhớ</a:t>
            </a:r>
            <a:endParaRPr lang="en-US" sz="4800" b="1">
              <a:solidFill>
                <a:srgbClr val="000000"/>
              </a:solidFill>
              <a:latin typeface="Lato Medium" panose="020F0502020204030203" pitchFamily="34" charset="0"/>
              <a:ea typeface="Lulu Font TH"/>
              <a:cs typeface="Lato Medium" panose="020F0502020204030203" pitchFamily="34" charset="0"/>
              <a:sym typeface="Lulu Font TH"/>
            </a:endParaRPr>
          </a:p>
        </p:txBody>
      </p:sp>
      <p:sp>
        <p:nvSpPr>
          <p:cNvPr id="54" name="Freeform 54"/>
          <p:cNvSpPr/>
          <p:nvPr/>
        </p:nvSpPr>
        <p:spPr>
          <a:xfrm rot="1091168">
            <a:off x="4767536" y="3158649"/>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a:off x="14142332" y="2265875"/>
            <a:ext cx="475685" cy="46498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20410294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 calcmode="lin" valueType="num">
                                      <p:cBhvr>
                                        <p:cTn id="9" dur="1000" fill="hold"/>
                                        <p:tgtEl>
                                          <p:spTgt spid="51"/>
                                        </p:tgtEl>
                                        <p:attrNameLst>
                                          <p:attrName>style.rotation</p:attrName>
                                        </p:attrNameLst>
                                      </p:cBhvr>
                                      <p:tavLst>
                                        <p:tav tm="0">
                                          <p:val>
                                            <p:fltVal val="90"/>
                                          </p:val>
                                        </p:tav>
                                        <p:tav tm="100000">
                                          <p:val>
                                            <p:fltVal val="0"/>
                                          </p:val>
                                        </p:tav>
                                      </p:tavLst>
                                    </p:anim>
                                    <p:animEffect transition="in" filter="fade">
                                      <p:cBhvr>
                                        <p:cTn id="1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7515902" y="1996150"/>
            <a:ext cx="700159" cy="8053890"/>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27329" y="178892"/>
            <a:ext cx="17841438" cy="10108386"/>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369982" y="555991"/>
            <a:ext cx="16535936" cy="9730827"/>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rot="-5393697">
            <a:off x="624857" y="242505"/>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41" name="Group 41"/>
          <p:cNvGrpSpPr/>
          <p:nvPr/>
        </p:nvGrpSpPr>
        <p:grpSpPr>
          <a:xfrm rot="6302">
            <a:off x="282442" y="770086"/>
            <a:ext cx="1320925" cy="9516852"/>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1381288" y="2358746"/>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2837122" y="554500"/>
            <a:ext cx="13497582" cy="87792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3571478" y="631461"/>
            <a:ext cx="11983422" cy="564257"/>
          </a:xfrm>
          <a:prstGeom prst="rect">
            <a:avLst/>
          </a:prstGeom>
        </p:spPr>
        <p:txBody>
          <a:bodyPr wrap="square" lIns="0" tIns="0" rIns="0" bIns="0" rtlCol="0" anchor="t">
            <a:spAutoFit/>
          </a:bodyPr>
          <a:lstStyle/>
          <a:p>
            <a:pPr algn="ctr">
              <a:lnSpc>
                <a:spcPts val="4446"/>
              </a:lnSpc>
            </a:pPr>
            <a:r>
              <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b) </a:t>
            </a:r>
            <a:r>
              <a:rPr lang="vi-VN"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nguyên tắc thiện chí và trung thực</a:t>
            </a:r>
            <a:endPar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endParaRPr>
          </a:p>
        </p:txBody>
      </p:sp>
      <p:sp>
        <p:nvSpPr>
          <p:cNvPr id="54" name="Freeform 54"/>
          <p:cNvSpPr/>
          <p:nvPr/>
        </p:nvSpPr>
        <p:spPr>
          <a:xfrm>
            <a:off x="1385505" y="1231225"/>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1442887" y="5985734"/>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xmlns="" id="{430343EA-06AC-AF65-1761-74126C8A25C7}"/>
              </a:ext>
            </a:extLst>
          </p:cNvPr>
          <p:cNvSpPr txBox="1"/>
          <p:nvPr/>
        </p:nvSpPr>
        <p:spPr>
          <a:xfrm>
            <a:off x="2608846" y="2741250"/>
            <a:ext cx="15023988" cy="7294305"/>
          </a:xfrm>
          <a:custGeom>
            <a:avLst/>
            <a:gdLst>
              <a:gd name="connsiteX0" fmla="*/ 0 w 15023988"/>
              <a:gd name="connsiteY0" fmla="*/ 0 h 7294305"/>
              <a:gd name="connsiteX1" fmla="*/ 577846 w 15023988"/>
              <a:gd name="connsiteY1" fmla="*/ 0 h 7294305"/>
              <a:gd name="connsiteX2" fmla="*/ 1155691 w 15023988"/>
              <a:gd name="connsiteY2" fmla="*/ 0 h 7294305"/>
              <a:gd name="connsiteX3" fmla="*/ 2034017 w 15023988"/>
              <a:gd name="connsiteY3" fmla="*/ 0 h 7294305"/>
              <a:gd name="connsiteX4" fmla="*/ 2912342 w 15023988"/>
              <a:gd name="connsiteY4" fmla="*/ 0 h 7294305"/>
              <a:gd name="connsiteX5" fmla="*/ 3490188 w 15023988"/>
              <a:gd name="connsiteY5" fmla="*/ 0 h 7294305"/>
              <a:gd name="connsiteX6" fmla="*/ 3767554 w 15023988"/>
              <a:gd name="connsiteY6" fmla="*/ 0 h 7294305"/>
              <a:gd name="connsiteX7" fmla="*/ 3894680 w 15023988"/>
              <a:gd name="connsiteY7" fmla="*/ 0 h 7294305"/>
              <a:gd name="connsiteX8" fmla="*/ 4622766 w 15023988"/>
              <a:gd name="connsiteY8" fmla="*/ 0 h 7294305"/>
              <a:gd name="connsiteX9" fmla="*/ 5501091 w 15023988"/>
              <a:gd name="connsiteY9" fmla="*/ 0 h 7294305"/>
              <a:gd name="connsiteX10" fmla="*/ 5628217 w 15023988"/>
              <a:gd name="connsiteY10" fmla="*/ 0 h 7294305"/>
              <a:gd name="connsiteX11" fmla="*/ 5905583 w 15023988"/>
              <a:gd name="connsiteY11" fmla="*/ 0 h 7294305"/>
              <a:gd name="connsiteX12" fmla="*/ 6783908 w 15023988"/>
              <a:gd name="connsiteY12" fmla="*/ 0 h 7294305"/>
              <a:gd name="connsiteX13" fmla="*/ 6911034 w 15023988"/>
              <a:gd name="connsiteY13" fmla="*/ 0 h 7294305"/>
              <a:gd name="connsiteX14" fmla="*/ 7338640 w 15023988"/>
              <a:gd name="connsiteY14" fmla="*/ 0 h 7294305"/>
              <a:gd name="connsiteX15" fmla="*/ 8066726 w 15023988"/>
              <a:gd name="connsiteY15" fmla="*/ 0 h 7294305"/>
              <a:gd name="connsiteX16" fmla="*/ 8945051 w 15023988"/>
              <a:gd name="connsiteY16" fmla="*/ 0 h 7294305"/>
              <a:gd name="connsiteX17" fmla="*/ 9072177 w 15023988"/>
              <a:gd name="connsiteY17" fmla="*/ 0 h 7294305"/>
              <a:gd name="connsiteX18" fmla="*/ 9349543 w 15023988"/>
              <a:gd name="connsiteY18" fmla="*/ 0 h 7294305"/>
              <a:gd name="connsiteX19" fmla="*/ 9927389 w 15023988"/>
              <a:gd name="connsiteY19" fmla="*/ 0 h 7294305"/>
              <a:gd name="connsiteX20" fmla="*/ 10354995 w 15023988"/>
              <a:gd name="connsiteY20" fmla="*/ 0 h 7294305"/>
              <a:gd name="connsiteX21" fmla="*/ 10782601 w 15023988"/>
              <a:gd name="connsiteY21" fmla="*/ 0 h 7294305"/>
              <a:gd name="connsiteX22" fmla="*/ 11059967 w 15023988"/>
              <a:gd name="connsiteY22" fmla="*/ 0 h 7294305"/>
              <a:gd name="connsiteX23" fmla="*/ 11637812 w 15023988"/>
              <a:gd name="connsiteY23" fmla="*/ 0 h 7294305"/>
              <a:gd name="connsiteX24" fmla="*/ 12215658 w 15023988"/>
              <a:gd name="connsiteY24" fmla="*/ 0 h 7294305"/>
              <a:gd name="connsiteX25" fmla="*/ 13093983 w 15023988"/>
              <a:gd name="connsiteY25" fmla="*/ 0 h 7294305"/>
              <a:gd name="connsiteX26" fmla="*/ 13972309 w 15023988"/>
              <a:gd name="connsiteY26" fmla="*/ 0 h 7294305"/>
              <a:gd name="connsiteX27" fmla="*/ 14399915 w 15023988"/>
              <a:gd name="connsiteY27" fmla="*/ 0 h 7294305"/>
              <a:gd name="connsiteX28" fmla="*/ 15023988 w 15023988"/>
              <a:gd name="connsiteY28" fmla="*/ 0 h 7294305"/>
              <a:gd name="connsiteX29" fmla="*/ 15023988 w 15023988"/>
              <a:gd name="connsiteY29" fmla="*/ 415214 h 7294305"/>
              <a:gd name="connsiteX30" fmla="*/ 15023988 w 15023988"/>
              <a:gd name="connsiteY30" fmla="*/ 830429 h 7294305"/>
              <a:gd name="connsiteX31" fmla="*/ 15023988 w 15023988"/>
              <a:gd name="connsiteY31" fmla="*/ 1172700 h 7294305"/>
              <a:gd name="connsiteX32" fmla="*/ 15023988 w 15023988"/>
              <a:gd name="connsiteY32" fmla="*/ 1733800 h 7294305"/>
              <a:gd name="connsiteX33" fmla="*/ 15023988 w 15023988"/>
              <a:gd name="connsiteY33" fmla="*/ 2440787 h 7294305"/>
              <a:gd name="connsiteX34" fmla="*/ 15023988 w 15023988"/>
              <a:gd name="connsiteY34" fmla="*/ 2928944 h 7294305"/>
              <a:gd name="connsiteX35" fmla="*/ 15023988 w 15023988"/>
              <a:gd name="connsiteY35" fmla="*/ 3635930 h 7294305"/>
              <a:gd name="connsiteX36" fmla="*/ 15023988 w 15023988"/>
              <a:gd name="connsiteY36" fmla="*/ 4124088 h 7294305"/>
              <a:gd name="connsiteX37" fmla="*/ 15023988 w 15023988"/>
              <a:gd name="connsiteY37" fmla="*/ 4685188 h 7294305"/>
              <a:gd name="connsiteX38" fmla="*/ 15023988 w 15023988"/>
              <a:gd name="connsiteY38" fmla="*/ 5392175 h 7294305"/>
              <a:gd name="connsiteX39" fmla="*/ 15023988 w 15023988"/>
              <a:gd name="connsiteY39" fmla="*/ 5880332 h 7294305"/>
              <a:gd name="connsiteX40" fmla="*/ 15023988 w 15023988"/>
              <a:gd name="connsiteY40" fmla="*/ 6295546 h 7294305"/>
              <a:gd name="connsiteX41" fmla="*/ 15023988 w 15023988"/>
              <a:gd name="connsiteY41" fmla="*/ 7294305 h 7294305"/>
              <a:gd name="connsiteX42" fmla="*/ 14145663 w 15023988"/>
              <a:gd name="connsiteY42" fmla="*/ 7294305 h 7294305"/>
              <a:gd name="connsiteX43" fmla="*/ 13417577 w 15023988"/>
              <a:gd name="connsiteY43" fmla="*/ 7294305 h 7294305"/>
              <a:gd name="connsiteX44" fmla="*/ 13290451 w 15023988"/>
              <a:gd name="connsiteY44" fmla="*/ 7294305 h 7294305"/>
              <a:gd name="connsiteX45" fmla="*/ 13013085 w 15023988"/>
              <a:gd name="connsiteY45" fmla="*/ 7294305 h 7294305"/>
              <a:gd name="connsiteX46" fmla="*/ 12885959 w 15023988"/>
              <a:gd name="connsiteY46" fmla="*/ 7294305 h 7294305"/>
              <a:gd name="connsiteX47" fmla="*/ 12007633 w 15023988"/>
              <a:gd name="connsiteY47" fmla="*/ 7294305 h 7294305"/>
              <a:gd name="connsiteX48" fmla="*/ 11730268 w 15023988"/>
              <a:gd name="connsiteY48" fmla="*/ 7294305 h 7294305"/>
              <a:gd name="connsiteX49" fmla="*/ 11452902 w 15023988"/>
              <a:gd name="connsiteY49" fmla="*/ 7294305 h 7294305"/>
              <a:gd name="connsiteX50" fmla="*/ 10724816 w 15023988"/>
              <a:gd name="connsiteY50" fmla="*/ 7294305 h 7294305"/>
              <a:gd name="connsiteX51" fmla="*/ 10297210 w 15023988"/>
              <a:gd name="connsiteY51" fmla="*/ 7294305 h 7294305"/>
              <a:gd name="connsiteX52" fmla="*/ 10170084 w 15023988"/>
              <a:gd name="connsiteY52" fmla="*/ 7294305 h 7294305"/>
              <a:gd name="connsiteX53" fmla="*/ 9742478 w 15023988"/>
              <a:gd name="connsiteY53" fmla="*/ 7294305 h 7294305"/>
              <a:gd name="connsiteX54" fmla="*/ 9314873 w 15023988"/>
              <a:gd name="connsiteY54" fmla="*/ 7294305 h 7294305"/>
              <a:gd name="connsiteX55" fmla="*/ 8586787 w 15023988"/>
              <a:gd name="connsiteY55" fmla="*/ 7294305 h 7294305"/>
              <a:gd name="connsiteX56" fmla="*/ 8008941 w 15023988"/>
              <a:gd name="connsiteY56" fmla="*/ 7294305 h 7294305"/>
              <a:gd name="connsiteX57" fmla="*/ 7431096 w 15023988"/>
              <a:gd name="connsiteY57" fmla="*/ 7294305 h 7294305"/>
              <a:gd name="connsiteX58" fmla="*/ 6552770 w 15023988"/>
              <a:gd name="connsiteY58" fmla="*/ 7294305 h 7294305"/>
              <a:gd name="connsiteX59" fmla="*/ 6125164 w 15023988"/>
              <a:gd name="connsiteY59" fmla="*/ 7294305 h 7294305"/>
              <a:gd name="connsiteX60" fmla="*/ 5998038 w 15023988"/>
              <a:gd name="connsiteY60" fmla="*/ 7294305 h 7294305"/>
              <a:gd name="connsiteX61" fmla="*/ 5720672 w 15023988"/>
              <a:gd name="connsiteY61" fmla="*/ 7294305 h 7294305"/>
              <a:gd name="connsiteX62" fmla="*/ 5593546 w 15023988"/>
              <a:gd name="connsiteY62" fmla="*/ 7294305 h 7294305"/>
              <a:gd name="connsiteX63" fmla="*/ 5165940 w 15023988"/>
              <a:gd name="connsiteY63" fmla="*/ 7294305 h 7294305"/>
              <a:gd name="connsiteX64" fmla="*/ 4437855 w 15023988"/>
              <a:gd name="connsiteY64" fmla="*/ 7294305 h 7294305"/>
              <a:gd name="connsiteX65" fmla="*/ 3559529 w 15023988"/>
              <a:gd name="connsiteY65" fmla="*/ 7294305 h 7294305"/>
              <a:gd name="connsiteX66" fmla="*/ 2831444 w 15023988"/>
              <a:gd name="connsiteY66" fmla="*/ 7294305 h 7294305"/>
              <a:gd name="connsiteX67" fmla="*/ 2704318 w 15023988"/>
              <a:gd name="connsiteY67" fmla="*/ 7294305 h 7294305"/>
              <a:gd name="connsiteX68" fmla="*/ 2276712 w 15023988"/>
              <a:gd name="connsiteY68" fmla="*/ 7294305 h 7294305"/>
              <a:gd name="connsiteX69" fmla="*/ 1398387 w 15023988"/>
              <a:gd name="connsiteY69" fmla="*/ 7294305 h 7294305"/>
              <a:gd name="connsiteX70" fmla="*/ 520061 w 15023988"/>
              <a:gd name="connsiteY70" fmla="*/ 7294305 h 7294305"/>
              <a:gd name="connsiteX71" fmla="*/ 0 w 15023988"/>
              <a:gd name="connsiteY71" fmla="*/ 7294305 h 7294305"/>
              <a:gd name="connsiteX72" fmla="*/ 0 w 15023988"/>
              <a:gd name="connsiteY72" fmla="*/ 6733205 h 7294305"/>
              <a:gd name="connsiteX73" fmla="*/ 0 w 15023988"/>
              <a:gd name="connsiteY73" fmla="*/ 6390933 h 7294305"/>
              <a:gd name="connsiteX74" fmla="*/ 0 w 15023988"/>
              <a:gd name="connsiteY74" fmla="*/ 6048662 h 7294305"/>
              <a:gd name="connsiteX75" fmla="*/ 0 w 15023988"/>
              <a:gd name="connsiteY75" fmla="*/ 5633448 h 7294305"/>
              <a:gd name="connsiteX76" fmla="*/ 0 w 15023988"/>
              <a:gd name="connsiteY76" fmla="*/ 5291177 h 7294305"/>
              <a:gd name="connsiteX77" fmla="*/ 0 w 15023988"/>
              <a:gd name="connsiteY77" fmla="*/ 4657133 h 7294305"/>
              <a:gd name="connsiteX78" fmla="*/ 0 w 15023988"/>
              <a:gd name="connsiteY78" fmla="*/ 3950147 h 7294305"/>
              <a:gd name="connsiteX79" fmla="*/ 0 w 15023988"/>
              <a:gd name="connsiteY79" fmla="*/ 3243160 h 7294305"/>
              <a:gd name="connsiteX80" fmla="*/ 0 w 15023988"/>
              <a:gd name="connsiteY80" fmla="*/ 2900889 h 7294305"/>
              <a:gd name="connsiteX81" fmla="*/ 0 w 15023988"/>
              <a:gd name="connsiteY81" fmla="*/ 2558618 h 7294305"/>
              <a:gd name="connsiteX82" fmla="*/ 0 w 15023988"/>
              <a:gd name="connsiteY82" fmla="*/ 2216347 h 7294305"/>
              <a:gd name="connsiteX83" fmla="*/ 0 w 15023988"/>
              <a:gd name="connsiteY83" fmla="*/ 1582303 h 7294305"/>
              <a:gd name="connsiteX84" fmla="*/ 0 w 15023988"/>
              <a:gd name="connsiteY84" fmla="*/ 875317 h 7294305"/>
              <a:gd name="connsiteX85" fmla="*/ 0 w 15023988"/>
              <a:gd name="connsiteY85" fmla="*/ 0 h 72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5023988" h="7294305" fill="none" extrusionOk="0">
                <a:moveTo>
                  <a:pt x="0" y="0"/>
                </a:moveTo>
                <a:cubicBezTo>
                  <a:pt x="141943" y="-13536"/>
                  <a:pt x="382194" y="13542"/>
                  <a:pt x="577846" y="0"/>
                </a:cubicBezTo>
                <a:cubicBezTo>
                  <a:pt x="773498" y="-13542"/>
                  <a:pt x="980683" y="41383"/>
                  <a:pt x="1155691" y="0"/>
                </a:cubicBezTo>
                <a:cubicBezTo>
                  <a:pt x="1330700" y="-41383"/>
                  <a:pt x="1739577" y="48808"/>
                  <a:pt x="2034017" y="0"/>
                </a:cubicBezTo>
                <a:cubicBezTo>
                  <a:pt x="2328457" y="-48808"/>
                  <a:pt x="2475618" y="56410"/>
                  <a:pt x="2912342" y="0"/>
                </a:cubicBezTo>
                <a:cubicBezTo>
                  <a:pt x="3349067" y="-56410"/>
                  <a:pt x="3235539" y="1417"/>
                  <a:pt x="3490188" y="0"/>
                </a:cubicBezTo>
                <a:cubicBezTo>
                  <a:pt x="3744837" y="-1417"/>
                  <a:pt x="3662193" y="17971"/>
                  <a:pt x="3767554" y="0"/>
                </a:cubicBezTo>
                <a:cubicBezTo>
                  <a:pt x="3872915" y="-17971"/>
                  <a:pt x="3863280" y="7095"/>
                  <a:pt x="3894680" y="0"/>
                </a:cubicBezTo>
                <a:cubicBezTo>
                  <a:pt x="3926080" y="-7095"/>
                  <a:pt x="4262527" y="4738"/>
                  <a:pt x="4622766" y="0"/>
                </a:cubicBezTo>
                <a:cubicBezTo>
                  <a:pt x="4983005" y="-4738"/>
                  <a:pt x="5191594" y="87465"/>
                  <a:pt x="5501091" y="0"/>
                </a:cubicBezTo>
                <a:cubicBezTo>
                  <a:pt x="5810588" y="-87465"/>
                  <a:pt x="5596109" y="2128"/>
                  <a:pt x="5628217" y="0"/>
                </a:cubicBezTo>
                <a:cubicBezTo>
                  <a:pt x="5660325" y="-2128"/>
                  <a:pt x="5787123" y="11502"/>
                  <a:pt x="5905583" y="0"/>
                </a:cubicBezTo>
                <a:cubicBezTo>
                  <a:pt x="6024043" y="-11502"/>
                  <a:pt x="6378625" y="25341"/>
                  <a:pt x="6783908" y="0"/>
                </a:cubicBezTo>
                <a:cubicBezTo>
                  <a:pt x="7189192" y="-25341"/>
                  <a:pt x="6860930" y="7613"/>
                  <a:pt x="6911034" y="0"/>
                </a:cubicBezTo>
                <a:cubicBezTo>
                  <a:pt x="6961138" y="-7613"/>
                  <a:pt x="7221862" y="14886"/>
                  <a:pt x="7338640" y="0"/>
                </a:cubicBezTo>
                <a:cubicBezTo>
                  <a:pt x="7455418" y="-14886"/>
                  <a:pt x="7714792" y="75349"/>
                  <a:pt x="8066726" y="0"/>
                </a:cubicBezTo>
                <a:cubicBezTo>
                  <a:pt x="8418660" y="-75349"/>
                  <a:pt x="8691872" y="27246"/>
                  <a:pt x="8945051" y="0"/>
                </a:cubicBezTo>
                <a:cubicBezTo>
                  <a:pt x="9198231" y="-27246"/>
                  <a:pt x="9041659" y="10265"/>
                  <a:pt x="9072177" y="0"/>
                </a:cubicBezTo>
                <a:cubicBezTo>
                  <a:pt x="9102695" y="-10265"/>
                  <a:pt x="9218432" y="18085"/>
                  <a:pt x="9349543" y="0"/>
                </a:cubicBezTo>
                <a:cubicBezTo>
                  <a:pt x="9480654" y="-18085"/>
                  <a:pt x="9646537" y="9913"/>
                  <a:pt x="9927389" y="0"/>
                </a:cubicBezTo>
                <a:cubicBezTo>
                  <a:pt x="10208241" y="-9913"/>
                  <a:pt x="10192093" y="35459"/>
                  <a:pt x="10354995" y="0"/>
                </a:cubicBezTo>
                <a:cubicBezTo>
                  <a:pt x="10517897" y="-35459"/>
                  <a:pt x="10648871" y="23475"/>
                  <a:pt x="10782601" y="0"/>
                </a:cubicBezTo>
                <a:cubicBezTo>
                  <a:pt x="10916331" y="-23475"/>
                  <a:pt x="10945550" y="30581"/>
                  <a:pt x="11059967" y="0"/>
                </a:cubicBezTo>
                <a:cubicBezTo>
                  <a:pt x="11174384" y="-30581"/>
                  <a:pt x="11353446" y="41781"/>
                  <a:pt x="11637812" y="0"/>
                </a:cubicBezTo>
                <a:cubicBezTo>
                  <a:pt x="11922178" y="-41781"/>
                  <a:pt x="11966875" y="2081"/>
                  <a:pt x="12215658" y="0"/>
                </a:cubicBezTo>
                <a:cubicBezTo>
                  <a:pt x="12464441" y="-2081"/>
                  <a:pt x="12856624" y="87876"/>
                  <a:pt x="13093983" y="0"/>
                </a:cubicBezTo>
                <a:cubicBezTo>
                  <a:pt x="13331343" y="-87876"/>
                  <a:pt x="13556768" y="81492"/>
                  <a:pt x="13972309" y="0"/>
                </a:cubicBezTo>
                <a:cubicBezTo>
                  <a:pt x="14387850" y="-81492"/>
                  <a:pt x="14288507" y="47806"/>
                  <a:pt x="14399915" y="0"/>
                </a:cubicBezTo>
                <a:cubicBezTo>
                  <a:pt x="14511323" y="-47806"/>
                  <a:pt x="14712489" y="21302"/>
                  <a:pt x="15023988" y="0"/>
                </a:cubicBezTo>
                <a:cubicBezTo>
                  <a:pt x="15052041" y="190794"/>
                  <a:pt x="15002332" y="255373"/>
                  <a:pt x="15023988" y="415214"/>
                </a:cubicBezTo>
                <a:cubicBezTo>
                  <a:pt x="15045644" y="575055"/>
                  <a:pt x="15011051" y="684591"/>
                  <a:pt x="15023988" y="830429"/>
                </a:cubicBezTo>
                <a:cubicBezTo>
                  <a:pt x="15036925" y="976268"/>
                  <a:pt x="14992639" y="1010558"/>
                  <a:pt x="15023988" y="1172700"/>
                </a:cubicBezTo>
                <a:cubicBezTo>
                  <a:pt x="15055337" y="1334842"/>
                  <a:pt x="14959362" y="1600628"/>
                  <a:pt x="15023988" y="1733800"/>
                </a:cubicBezTo>
                <a:cubicBezTo>
                  <a:pt x="15088614" y="1866972"/>
                  <a:pt x="14942454" y="2173632"/>
                  <a:pt x="15023988" y="2440787"/>
                </a:cubicBezTo>
                <a:cubicBezTo>
                  <a:pt x="15105522" y="2707942"/>
                  <a:pt x="14987729" y="2758609"/>
                  <a:pt x="15023988" y="2928944"/>
                </a:cubicBezTo>
                <a:cubicBezTo>
                  <a:pt x="15060247" y="3099279"/>
                  <a:pt x="14995097" y="3427327"/>
                  <a:pt x="15023988" y="3635930"/>
                </a:cubicBezTo>
                <a:cubicBezTo>
                  <a:pt x="15052879" y="3844533"/>
                  <a:pt x="15002692" y="3937876"/>
                  <a:pt x="15023988" y="4124088"/>
                </a:cubicBezTo>
                <a:cubicBezTo>
                  <a:pt x="15045284" y="4310300"/>
                  <a:pt x="14992045" y="4512694"/>
                  <a:pt x="15023988" y="4685188"/>
                </a:cubicBezTo>
                <a:cubicBezTo>
                  <a:pt x="15055931" y="4857682"/>
                  <a:pt x="15023928" y="5053314"/>
                  <a:pt x="15023988" y="5392175"/>
                </a:cubicBezTo>
                <a:cubicBezTo>
                  <a:pt x="15024048" y="5731036"/>
                  <a:pt x="14974371" y="5727543"/>
                  <a:pt x="15023988" y="5880332"/>
                </a:cubicBezTo>
                <a:cubicBezTo>
                  <a:pt x="15073605" y="6033121"/>
                  <a:pt x="14995046" y="6171323"/>
                  <a:pt x="15023988" y="6295546"/>
                </a:cubicBezTo>
                <a:cubicBezTo>
                  <a:pt x="15052930" y="6419769"/>
                  <a:pt x="15011110" y="7021711"/>
                  <a:pt x="15023988" y="7294305"/>
                </a:cubicBezTo>
                <a:cubicBezTo>
                  <a:pt x="14740371" y="7376783"/>
                  <a:pt x="14321629" y="7273177"/>
                  <a:pt x="14145663" y="7294305"/>
                </a:cubicBezTo>
                <a:cubicBezTo>
                  <a:pt x="13969697" y="7315433"/>
                  <a:pt x="13644529" y="7216930"/>
                  <a:pt x="13417577" y="7294305"/>
                </a:cubicBezTo>
                <a:cubicBezTo>
                  <a:pt x="13190625" y="7371680"/>
                  <a:pt x="13342670" y="7282957"/>
                  <a:pt x="13290451" y="7294305"/>
                </a:cubicBezTo>
                <a:cubicBezTo>
                  <a:pt x="13238232" y="7305653"/>
                  <a:pt x="13102347" y="7292877"/>
                  <a:pt x="13013085" y="7294305"/>
                </a:cubicBezTo>
                <a:cubicBezTo>
                  <a:pt x="12923823" y="7295733"/>
                  <a:pt x="12947645" y="7289579"/>
                  <a:pt x="12885959" y="7294305"/>
                </a:cubicBezTo>
                <a:cubicBezTo>
                  <a:pt x="12824273" y="7299031"/>
                  <a:pt x="12400553" y="7244770"/>
                  <a:pt x="12007633" y="7294305"/>
                </a:cubicBezTo>
                <a:cubicBezTo>
                  <a:pt x="11614713" y="7343840"/>
                  <a:pt x="11811953" y="7287686"/>
                  <a:pt x="11730268" y="7294305"/>
                </a:cubicBezTo>
                <a:cubicBezTo>
                  <a:pt x="11648583" y="7300924"/>
                  <a:pt x="11578924" y="7279630"/>
                  <a:pt x="11452902" y="7294305"/>
                </a:cubicBezTo>
                <a:cubicBezTo>
                  <a:pt x="11326880" y="7308980"/>
                  <a:pt x="11042325" y="7229167"/>
                  <a:pt x="10724816" y="7294305"/>
                </a:cubicBezTo>
                <a:cubicBezTo>
                  <a:pt x="10407307" y="7359443"/>
                  <a:pt x="10434849" y="7282583"/>
                  <a:pt x="10297210" y="7294305"/>
                </a:cubicBezTo>
                <a:cubicBezTo>
                  <a:pt x="10159571" y="7306027"/>
                  <a:pt x="10212617" y="7286602"/>
                  <a:pt x="10170084" y="7294305"/>
                </a:cubicBezTo>
                <a:cubicBezTo>
                  <a:pt x="10127551" y="7302008"/>
                  <a:pt x="9923338" y="7266143"/>
                  <a:pt x="9742478" y="7294305"/>
                </a:cubicBezTo>
                <a:cubicBezTo>
                  <a:pt x="9561618" y="7322467"/>
                  <a:pt x="9502065" y="7279543"/>
                  <a:pt x="9314873" y="7294305"/>
                </a:cubicBezTo>
                <a:cubicBezTo>
                  <a:pt x="9127681" y="7309067"/>
                  <a:pt x="8840416" y="7246288"/>
                  <a:pt x="8586787" y="7294305"/>
                </a:cubicBezTo>
                <a:cubicBezTo>
                  <a:pt x="8333158" y="7342322"/>
                  <a:pt x="8172367" y="7284991"/>
                  <a:pt x="8008941" y="7294305"/>
                </a:cubicBezTo>
                <a:cubicBezTo>
                  <a:pt x="7845515" y="7303619"/>
                  <a:pt x="7616977" y="7247211"/>
                  <a:pt x="7431096" y="7294305"/>
                </a:cubicBezTo>
                <a:cubicBezTo>
                  <a:pt x="7245216" y="7341399"/>
                  <a:pt x="6811411" y="7288477"/>
                  <a:pt x="6552770" y="7294305"/>
                </a:cubicBezTo>
                <a:cubicBezTo>
                  <a:pt x="6294129" y="7300133"/>
                  <a:pt x="6226139" y="7275300"/>
                  <a:pt x="6125164" y="7294305"/>
                </a:cubicBezTo>
                <a:cubicBezTo>
                  <a:pt x="6024189" y="7313310"/>
                  <a:pt x="6048768" y="7286255"/>
                  <a:pt x="5998038" y="7294305"/>
                </a:cubicBezTo>
                <a:cubicBezTo>
                  <a:pt x="5947308" y="7302355"/>
                  <a:pt x="5850302" y="7263607"/>
                  <a:pt x="5720672" y="7294305"/>
                </a:cubicBezTo>
                <a:cubicBezTo>
                  <a:pt x="5591042" y="7325003"/>
                  <a:pt x="5629577" y="7281585"/>
                  <a:pt x="5593546" y="7294305"/>
                </a:cubicBezTo>
                <a:cubicBezTo>
                  <a:pt x="5557515" y="7307025"/>
                  <a:pt x="5371855" y="7274399"/>
                  <a:pt x="5165940" y="7294305"/>
                </a:cubicBezTo>
                <a:cubicBezTo>
                  <a:pt x="4960025" y="7314211"/>
                  <a:pt x="4651868" y="7267590"/>
                  <a:pt x="4437855" y="7294305"/>
                </a:cubicBezTo>
                <a:cubicBezTo>
                  <a:pt x="4223842" y="7321020"/>
                  <a:pt x="3985162" y="7246784"/>
                  <a:pt x="3559529" y="7294305"/>
                </a:cubicBezTo>
                <a:cubicBezTo>
                  <a:pt x="3133896" y="7341826"/>
                  <a:pt x="2986779" y="7217833"/>
                  <a:pt x="2831444" y="7294305"/>
                </a:cubicBezTo>
                <a:cubicBezTo>
                  <a:pt x="2676109" y="7370777"/>
                  <a:pt x="2750452" y="7285370"/>
                  <a:pt x="2704318" y="7294305"/>
                </a:cubicBezTo>
                <a:cubicBezTo>
                  <a:pt x="2658184" y="7303240"/>
                  <a:pt x="2478463" y="7263000"/>
                  <a:pt x="2276712" y="7294305"/>
                </a:cubicBezTo>
                <a:cubicBezTo>
                  <a:pt x="2074961" y="7325610"/>
                  <a:pt x="1802492" y="7245000"/>
                  <a:pt x="1398387" y="7294305"/>
                </a:cubicBezTo>
                <a:cubicBezTo>
                  <a:pt x="994283" y="7343610"/>
                  <a:pt x="769080" y="7208108"/>
                  <a:pt x="520061" y="7294305"/>
                </a:cubicBezTo>
                <a:cubicBezTo>
                  <a:pt x="271042" y="7380502"/>
                  <a:pt x="111411" y="7255988"/>
                  <a:pt x="0" y="7294305"/>
                </a:cubicBezTo>
                <a:cubicBezTo>
                  <a:pt x="-33736" y="7138709"/>
                  <a:pt x="29485" y="7005823"/>
                  <a:pt x="0" y="6733205"/>
                </a:cubicBezTo>
                <a:cubicBezTo>
                  <a:pt x="-29485" y="6460587"/>
                  <a:pt x="39107" y="6546372"/>
                  <a:pt x="0" y="6390933"/>
                </a:cubicBezTo>
                <a:cubicBezTo>
                  <a:pt x="-39107" y="6235494"/>
                  <a:pt x="1909" y="6193085"/>
                  <a:pt x="0" y="6048662"/>
                </a:cubicBezTo>
                <a:cubicBezTo>
                  <a:pt x="-1909" y="5904239"/>
                  <a:pt x="44297" y="5777819"/>
                  <a:pt x="0" y="5633448"/>
                </a:cubicBezTo>
                <a:cubicBezTo>
                  <a:pt x="-44297" y="5489077"/>
                  <a:pt x="39147" y="5439182"/>
                  <a:pt x="0" y="5291177"/>
                </a:cubicBezTo>
                <a:cubicBezTo>
                  <a:pt x="-39147" y="5143172"/>
                  <a:pt x="66" y="4849402"/>
                  <a:pt x="0" y="4657133"/>
                </a:cubicBezTo>
                <a:cubicBezTo>
                  <a:pt x="-66" y="4464864"/>
                  <a:pt x="38294" y="4193349"/>
                  <a:pt x="0" y="3950147"/>
                </a:cubicBezTo>
                <a:cubicBezTo>
                  <a:pt x="-38294" y="3706945"/>
                  <a:pt x="28308" y="3543782"/>
                  <a:pt x="0" y="3243160"/>
                </a:cubicBezTo>
                <a:cubicBezTo>
                  <a:pt x="-28308" y="2942538"/>
                  <a:pt x="6074" y="3034081"/>
                  <a:pt x="0" y="2900889"/>
                </a:cubicBezTo>
                <a:cubicBezTo>
                  <a:pt x="-6074" y="2767697"/>
                  <a:pt x="40910" y="2671686"/>
                  <a:pt x="0" y="2558618"/>
                </a:cubicBezTo>
                <a:cubicBezTo>
                  <a:pt x="-40910" y="2445550"/>
                  <a:pt x="21254" y="2373269"/>
                  <a:pt x="0" y="2216347"/>
                </a:cubicBezTo>
                <a:cubicBezTo>
                  <a:pt x="-21254" y="2059425"/>
                  <a:pt x="63676" y="1827200"/>
                  <a:pt x="0" y="1582303"/>
                </a:cubicBezTo>
                <a:cubicBezTo>
                  <a:pt x="-63676" y="1337406"/>
                  <a:pt x="48355" y="1033736"/>
                  <a:pt x="0" y="875317"/>
                </a:cubicBezTo>
                <a:cubicBezTo>
                  <a:pt x="-48355" y="716898"/>
                  <a:pt x="58299" y="336528"/>
                  <a:pt x="0" y="0"/>
                </a:cubicBezTo>
                <a:close/>
              </a:path>
              <a:path w="15023988" h="7294305" stroke="0" extrusionOk="0">
                <a:moveTo>
                  <a:pt x="0" y="0"/>
                </a:moveTo>
                <a:cubicBezTo>
                  <a:pt x="184662" y="-62284"/>
                  <a:pt x="361041" y="45314"/>
                  <a:pt x="577846" y="0"/>
                </a:cubicBezTo>
                <a:cubicBezTo>
                  <a:pt x="794651" y="-45314"/>
                  <a:pt x="1010387" y="72058"/>
                  <a:pt x="1305931" y="0"/>
                </a:cubicBezTo>
                <a:cubicBezTo>
                  <a:pt x="1601475" y="-72058"/>
                  <a:pt x="1652755" y="44391"/>
                  <a:pt x="1883777" y="0"/>
                </a:cubicBezTo>
                <a:cubicBezTo>
                  <a:pt x="2114799" y="-44391"/>
                  <a:pt x="2417663" y="28497"/>
                  <a:pt x="2611863" y="0"/>
                </a:cubicBezTo>
                <a:cubicBezTo>
                  <a:pt x="2806063" y="-28497"/>
                  <a:pt x="3142337" y="77632"/>
                  <a:pt x="3339948" y="0"/>
                </a:cubicBezTo>
                <a:cubicBezTo>
                  <a:pt x="3537559" y="-77632"/>
                  <a:pt x="3860248" y="69695"/>
                  <a:pt x="4218274" y="0"/>
                </a:cubicBezTo>
                <a:cubicBezTo>
                  <a:pt x="4576300" y="-69695"/>
                  <a:pt x="4455828" y="43583"/>
                  <a:pt x="4645879" y="0"/>
                </a:cubicBezTo>
                <a:cubicBezTo>
                  <a:pt x="4835930" y="-43583"/>
                  <a:pt x="4732465" y="533"/>
                  <a:pt x="4773005" y="0"/>
                </a:cubicBezTo>
                <a:cubicBezTo>
                  <a:pt x="4813545" y="-533"/>
                  <a:pt x="5267742" y="51193"/>
                  <a:pt x="5501091" y="0"/>
                </a:cubicBezTo>
                <a:cubicBezTo>
                  <a:pt x="5734440" y="-51193"/>
                  <a:pt x="6048991" y="17449"/>
                  <a:pt x="6229177" y="0"/>
                </a:cubicBezTo>
                <a:cubicBezTo>
                  <a:pt x="6409363" y="-17449"/>
                  <a:pt x="6313325" y="14709"/>
                  <a:pt x="6356303" y="0"/>
                </a:cubicBezTo>
                <a:cubicBezTo>
                  <a:pt x="6399281" y="-14709"/>
                  <a:pt x="6515934" y="19807"/>
                  <a:pt x="6633669" y="0"/>
                </a:cubicBezTo>
                <a:cubicBezTo>
                  <a:pt x="6751404" y="-19807"/>
                  <a:pt x="6710739" y="14200"/>
                  <a:pt x="6760795" y="0"/>
                </a:cubicBezTo>
                <a:cubicBezTo>
                  <a:pt x="6810851" y="-14200"/>
                  <a:pt x="7333160" y="10103"/>
                  <a:pt x="7488880" y="0"/>
                </a:cubicBezTo>
                <a:cubicBezTo>
                  <a:pt x="7644600" y="-10103"/>
                  <a:pt x="7973677" y="45755"/>
                  <a:pt x="8216966" y="0"/>
                </a:cubicBezTo>
                <a:cubicBezTo>
                  <a:pt x="8460255" y="-45755"/>
                  <a:pt x="8534414" y="49475"/>
                  <a:pt x="8644572" y="0"/>
                </a:cubicBezTo>
                <a:cubicBezTo>
                  <a:pt x="8754730" y="-49475"/>
                  <a:pt x="9178522" y="44106"/>
                  <a:pt x="9372657" y="0"/>
                </a:cubicBezTo>
                <a:cubicBezTo>
                  <a:pt x="9566792" y="-44106"/>
                  <a:pt x="9645209" y="38754"/>
                  <a:pt x="9800263" y="0"/>
                </a:cubicBezTo>
                <a:cubicBezTo>
                  <a:pt x="9955317" y="-38754"/>
                  <a:pt x="9961744" y="31013"/>
                  <a:pt x="10077629" y="0"/>
                </a:cubicBezTo>
                <a:cubicBezTo>
                  <a:pt x="10193514" y="-31013"/>
                  <a:pt x="10255213" y="27035"/>
                  <a:pt x="10354995" y="0"/>
                </a:cubicBezTo>
                <a:cubicBezTo>
                  <a:pt x="10454777" y="-27035"/>
                  <a:pt x="10444694" y="6391"/>
                  <a:pt x="10482121" y="0"/>
                </a:cubicBezTo>
                <a:cubicBezTo>
                  <a:pt x="10519548" y="-6391"/>
                  <a:pt x="10547017" y="2106"/>
                  <a:pt x="10609247" y="0"/>
                </a:cubicBezTo>
                <a:cubicBezTo>
                  <a:pt x="10671477" y="-2106"/>
                  <a:pt x="10680630" y="13347"/>
                  <a:pt x="10736373" y="0"/>
                </a:cubicBezTo>
                <a:cubicBezTo>
                  <a:pt x="10792116" y="-13347"/>
                  <a:pt x="11211869" y="31374"/>
                  <a:pt x="11464459" y="0"/>
                </a:cubicBezTo>
                <a:cubicBezTo>
                  <a:pt x="11717049" y="-31374"/>
                  <a:pt x="11917587" y="95775"/>
                  <a:pt x="12342784" y="0"/>
                </a:cubicBezTo>
                <a:cubicBezTo>
                  <a:pt x="12767982" y="-95775"/>
                  <a:pt x="12909621" y="16966"/>
                  <a:pt x="13221109" y="0"/>
                </a:cubicBezTo>
                <a:cubicBezTo>
                  <a:pt x="13532597" y="-16966"/>
                  <a:pt x="13675851" y="46631"/>
                  <a:pt x="13798955" y="0"/>
                </a:cubicBezTo>
                <a:cubicBezTo>
                  <a:pt x="13922059" y="-46631"/>
                  <a:pt x="14728592" y="97995"/>
                  <a:pt x="15023988" y="0"/>
                </a:cubicBezTo>
                <a:cubicBezTo>
                  <a:pt x="15031229" y="201872"/>
                  <a:pt x="14982135" y="255998"/>
                  <a:pt x="15023988" y="415214"/>
                </a:cubicBezTo>
                <a:cubicBezTo>
                  <a:pt x="15065841" y="574430"/>
                  <a:pt x="14995094" y="645034"/>
                  <a:pt x="15023988" y="830429"/>
                </a:cubicBezTo>
                <a:cubicBezTo>
                  <a:pt x="15052882" y="1015824"/>
                  <a:pt x="14984365" y="1193389"/>
                  <a:pt x="15023988" y="1464472"/>
                </a:cubicBezTo>
                <a:cubicBezTo>
                  <a:pt x="15063611" y="1735555"/>
                  <a:pt x="14986055" y="1675117"/>
                  <a:pt x="15023988" y="1806743"/>
                </a:cubicBezTo>
                <a:cubicBezTo>
                  <a:pt x="15061921" y="1938369"/>
                  <a:pt x="15015315" y="2065186"/>
                  <a:pt x="15023988" y="2221958"/>
                </a:cubicBezTo>
                <a:cubicBezTo>
                  <a:pt x="15032661" y="2378731"/>
                  <a:pt x="14977138" y="2674133"/>
                  <a:pt x="15023988" y="2856001"/>
                </a:cubicBezTo>
                <a:cubicBezTo>
                  <a:pt x="15070838" y="3037869"/>
                  <a:pt x="14988438" y="3115781"/>
                  <a:pt x="15023988" y="3198272"/>
                </a:cubicBezTo>
                <a:cubicBezTo>
                  <a:pt x="15059538" y="3280763"/>
                  <a:pt x="15022026" y="3488203"/>
                  <a:pt x="15023988" y="3686430"/>
                </a:cubicBezTo>
                <a:cubicBezTo>
                  <a:pt x="15025950" y="3884657"/>
                  <a:pt x="15013075" y="3872319"/>
                  <a:pt x="15023988" y="4028701"/>
                </a:cubicBezTo>
                <a:cubicBezTo>
                  <a:pt x="15034901" y="4185083"/>
                  <a:pt x="15007435" y="4524632"/>
                  <a:pt x="15023988" y="4662744"/>
                </a:cubicBezTo>
                <a:cubicBezTo>
                  <a:pt x="15040541" y="4800856"/>
                  <a:pt x="14965494" y="5026139"/>
                  <a:pt x="15023988" y="5223845"/>
                </a:cubicBezTo>
                <a:cubicBezTo>
                  <a:pt x="15082482" y="5421551"/>
                  <a:pt x="15013452" y="5605993"/>
                  <a:pt x="15023988" y="5712002"/>
                </a:cubicBezTo>
                <a:cubicBezTo>
                  <a:pt x="15034524" y="5818011"/>
                  <a:pt x="14990641" y="5951611"/>
                  <a:pt x="15023988" y="6054273"/>
                </a:cubicBezTo>
                <a:cubicBezTo>
                  <a:pt x="15057335" y="6156935"/>
                  <a:pt x="14974389" y="6441503"/>
                  <a:pt x="15023988" y="6542430"/>
                </a:cubicBezTo>
                <a:cubicBezTo>
                  <a:pt x="15073587" y="6643357"/>
                  <a:pt x="14971345" y="6991972"/>
                  <a:pt x="15023988" y="7294305"/>
                </a:cubicBezTo>
                <a:cubicBezTo>
                  <a:pt x="14695729" y="7295548"/>
                  <a:pt x="14608688" y="7242830"/>
                  <a:pt x="14295902" y="7294305"/>
                </a:cubicBezTo>
                <a:cubicBezTo>
                  <a:pt x="13983116" y="7345780"/>
                  <a:pt x="13944122" y="7272176"/>
                  <a:pt x="13718057" y="7294305"/>
                </a:cubicBezTo>
                <a:cubicBezTo>
                  <a:pt x="13491992" y="7316434"/>
                  <a:pt x="13574361" y="7282348"/>
                  <a:pt x="13440691" y="7294305"/>
                </a:cubicBezTo>
                <a:cubicBezTo>
                  <a:pt x="13307021" y="7306262"/>
                  <a:pt x="13029821" y="7258841"/>
                  <a:pt x="12712605" y="7294305"/>
                </a:cubicBezTo>
                <a:cubicBezTo>
                  <a:pt x="12395389" y="7329769"/>
                  <a:pt x="12631442" y="7293237"/>
                  <a:pt x="12585479" y="7294305"/>
                </a:cubicBezTo>
                <a:cubicBezTo>
                  <a:pt x="12539516" y="7295373"/>
                  <a:pt x="12088293" y="7291140"/>
                  <a:pt x="11857394" y="7294305"/>
                </a:cubicBezTo>
                <a:cubicBezTo>
                  <a:pt x="11626495" y="7297470"/>
                  <a:pt x="11313562" y="7245952"/>
                  <a:pt x="11129308" y="7294305"/>
                </a:cubicBezTo>
                <a:cubicBezTo>
                  <a:pt x="10945054" y="7342658"/>
                  <a:pt x="10718241" y="7243784"/>
                  <a:pt x="10401222" y="7294305"/>
                </a:cubicBezTo>
                <a:cubicBezTo>
                  <a:pt x="10084203" y="7344826"/>
                  <a:pt x="10207483" y="7264132"/>
                  <a:pt x="10123857" y="7294305"/>
                </a:cubicBezTo>
                <a:cubicBezTo>
                  <a:pt x="10040232" y="7324478"/>
                  <a:pt x="9934096" y="7269866"/>
                  <a:pt x="9846491" y="7294305"/>
                </a:cubicBezTo>
                <a:cubicBezTo>
                  <a:pt x="9758886" y="7318744"/>
                  <a:pt x="9746114" y="7286569"/>
                  <a:pt x="9719365" y="7294305"/>
                </a:cubicBezTo>
                <a:cubicBezTo>
                  <a:pt x="9692616" y="7302041"/>
                  <a:pt x="9501590" y="7267070"/>
                  <a:pt x="9441999" y="7294305"/>
                </a:cubicBezTo>
                <a:cubicBezTo>
                  <a:pt x="9382408" y="7321540"/>
                  <a:pt x="9247134" y="7272246"/>
                  <a:pt x="9164633" y="7294305"/>
                </a:cubicBezTo>
                <a:cubicBezTo>
                  <a:pt x="9082132" y="7316364"/>
                  <a:pt x="8978369" y="7281942"/>
                  <a:pt x="8887267" y="7294305"/>
                </a:cubicBezTo>
                <a:cubicBezTo>
                  <a:pt x="8796165" y="7306668"/>
                  <a:pt x="8404684" y="7217073"/>
                  <a:pt x="8159181" y="7294305"/>
                </a:cubicBezTo>
                <a:cubicBezTo>
                  <a:pt x="7913678" y="7371537"/>
                  <a:pt x="7855893" y="7251608"/>
                  <a:pt x="7581335" y="7294305"/>
                </a:cubicBezTo>
                <a:cubicBezTo>
                  <a:pt x="7306777" y="7337002"/>
                  <a:pt x="7177703" y="7287932"/>
                  <a:pt x="7003490" y="7294305"/>
                </a:cubicBezTo>
                <a:cubicBezTo>
                  <a:pt x="6829277" y="7300678"/>
                  <a:pt x="6782851" y="7252403"/>
                  <a:pt x="6575884" y="7294305"/>
                </a:cubicBezTo>
                <a:cubicBezTo>
                  <a:pt x="6368917" y="7336207"/>
                  <a:pt x="6419285" y="7261490"/>
                  <a:pt x="6298518" y="7294305"/>
                </a:cubicBezTo>
                <a:cubicBezTo>
                  <a:pt x="6177751" y="7327120"/>
                  <a:pt x="6002081" y="7231370"/>
                  <a:pt x="5720672" y="7294305"/>
                </a:cubicBezTo>
                <a:cubicBezTo>
                  <a:pt x="5439263" y="7357240"/>
                  <a:pt x="5181363" y="7218846"/>
                  <a:pt x="4842347" y="7294305"/>
                </a:cubicBezTo>
                <a:cubicBezTo>
                  <a:pt x="4503332" y="7369764"/>
                  <a:pt x="4417147" y="7263927"/>
                  <a:pt x="4264501" y="7294305"/>
                </a:cubicBezTo>
                <a:cubicBezTo>
                  <a:pt x="4111855" y="7324683"/>
                  <a:pt x="3774942" y="7285212"/>
                  <a:pt x="3386176" y="7294305"/>
                </a:cubicBezTo>
                <a:cubicBezTo>
                  <a:pt x="2997410" y="7303398"/>
                  <a:pt x="3135932" y="7282102"/>
                  <a:pt x="2958570" y="7294305"/>
                </a:cubicBezTo>
                <a:cubicBezTo>
                  <a:pt x="2781208" y="7306508"/>
                  <a:pt x="2859463" y="7287046"/>
                  <a:pt x="2831444" y="7294305"/>
                </a:cubicBezTo>
                <a:cubicBezTo>
                  <a:pt x="2803425" y="7301564"/>
                  <a:pt x="2538812" y="7251378"/>
                  <a:pt x="2403838" y="7294305"/>
                </a:cubicBezTo>
                <a:cubicBezTo>
                  <a:pt x="2268864" y="7337232"/>
                  <a:pt x="2256105" y="7276974"/>
                  <a:pt x="2126472" y="7294305"/>
                </a:cubicBezTo>
                <a:cubicBezTo>
                  <a:pt x="1996839" y="7311636"/>
                  <a:pt x="2040198" y="7292285"/>
                  <a:pt x="1999346" y="7294305"/>
                </a:cubicBezTo>
                <a:cubicBezTo>
                  <a:pt x="1958494" y="7296325"/>
                  <a:pt x="1328529" y="7195359"/>
                  <a:pt x="1121021" y="7294305"/>
                </a:cubicBezTo>
                <a:cubicBezTo>
                  <a:pt x="913513" y="7393251"/>
                  <a:pt x="792542" y="7289742"/>
                  <a:pt x="693415" y="7294305"/>
                </a:cubicBezTo>
                <a:cubicBezTo>
                  <a:pt x="594288" y="7298868"/>
                  <a:pt x="264469" y="7214780"/>
                  <a:pt x="0" y="7294305"/>
                </a:cubicBezTo>
                <a:cubicBezTo>
                  <a:pt x="-13854" y="7108867"/>
                  <a:pt x="63716" y="6839080"/>
                  <a:pt x="0" y="6660262"/>
                </a:cubicBezTo>
                <a:cubicBezTo>
                  <a:pt x="-63716" y="6481444"/>
                  <a:pt x="73850" y="6270271"/>
                  <a:pt x="0" y="5953275"/>
                </a:cubicBezTo>
                <a:cubicBezTo>
                  <a:pt x="-73850" y="5636279"/>
                  <a:pt x="27897" y="5582428"/>
                  <a:pt x="0" y="5465118"/>
                </a:cubicBezTo>
                <a:cubicBezTo>
                  <a:pt x="-27897" y="5347808"/>
                  <a:pt x="48950" y="5249106"/>
                  <a:pt x="0" y="5049903"/>
                </a:cubicBezTo>
                <a:cubicBezTo>
                  <a:pt x="-48950" y="4850701"/>
                  <a:pt x="45425" y="4797402"/>
                  <a:pt x="0" y="4634689"/>
                </a:cubicBezTo>
                <a:cubicBezTo>
                  <a:pt x="-45425" y="4471976"/>
                  <a:pt x="20248" y="4416537"/>
                  <a:pt x="0" y="4292418"/>
                </a:cubicBezTo>
                <a:cubicBezTo>
                  <a:pt x="-20248" y="4168299"/>
                  <a:pt x="37639" y="4115870"/>
                  <a:pt x="0" y="3950147"/>
                </a:cubicBezTo>
                <a:cubicBezTo>
                  <a:pt x="-37639" y="3784424"/>
                  <a:pt x="40076" y="3527985"/>
                  <a:pt x="0" y="3316103"/>
                </a:cubicBezTo>
                <a:cubicBezTo>
                  <a:pt x="-40076" y="3104221"/>
                  <a:pt x="32366" y="2967729"/>
                  <a:pt x="0" y="2682060"/>
                </a:cubicBezTo>
                <a:cubicBezTo>
                  <a:pt x="-32366" y="2396391"/>
                  <a:pt x="38736" y="2412557"/>
                  <a:pt x="0" y="2193903"/>
                </a:cubicBezTo>
                <a:cubicBezTo>
                  <a:pt x="-38736" y="1975249"/>
                  <a:pt x="6349" y="1815672"/>
                  <a:pt x="0" y="1632802"/>
                </a:cubicBezTo>
                <a:cubicBezTo>
                  <a:pt x="-6349" y="1449932"/>
                  <a:pt x="12925" y="1394413"/>
                  <a:pt x="0" y="1290531"/>
                </a:cubicBezTo>
                <a:cubicBezTo>
                  <a:pt x="-12925" y="1186649"/>
                  <a:pt x="43227" y="924866"/>
                  <a:pt x="0" y="802374"/>
                </a:cubicBezTo>
                <a:cubicBezTo>
                  <a:pt x="-43227" y="679882"/>
                  <a:pt x="60739" y="208035"/>
                  <a:pt x="0" y="0"/>
                </a:cubicBezTo>
                <a:close/>
              </a:path>
            </a:pathLst>
          </a:custGeom>
          <a:solidFill>
            <a:schemeClr val="accent6">
              <a:lumMod val="60000"/>
              <a:lumOff val="40000"/>
            </a:schemeClr>
          </a:solidFill>
          <a:ln w="38100">
            <a:solidFill>
              <a:srgbClr val="7030A0"/>
            </a:solidFill>
            <a:extLst>
              <a:ext uri="{C807C97D-BFC1-408E-A445-0C87EB9F89A2}">
                <ask:lineSketchStyleProps xmlns:ask="http://schemas.microsoft.com/office/drawing/2018/sketchyshapes" xmlns="" sd="1218391695">
                  <a:prstGeom prst="rect">
                    <a:avLst/>
                  </a:prstGeom>
                  <ask:type>
                    <ask:lineSketchScribble/>
                  </ask:type>
                </ask:lineSketchStyleProps>
              </a:ext>
            </a:extLst>
          </a:ln>
        </p:spPr>
        <p:txBody>
          <a:bodyPr wrap="square" rtlCol="0">
            <a:spAutoFit/>
          </a:bodyPr>
          <a:lstStyle/>
          <a:p>
            <a:pPr algn="just"/>
            <a:r>
              <a:rPr lang="en-US" i="1"/>
              <a:t> </a:t>
            </a:r>
            <a:r>
              <a:rPr lang="en-US" sz="3600" i="1"/>
              <a:t>1- Nội dung của nguyên tắc thiện chí và trung thực trong giao kết hợp đồng thương mại có ý nghĩa gì trong hoạt động thương mại?</a:t>
            </a:r>
          </a:p>
          <a:p>
            <a:pPr algn="just"/>
            <a:endParaRPr lang="en-US" sz="3600" i="1"/>
          </a:p>
          <a:p>
            <a:pPr marL="571500" indent="-571500" algn="just">
              <a:buFont typeface="Wingdings" panose="05000000000000000000" pitchFamily="2" charset="2"/>
              <a:buChar char="à"/>
            </a:pPr>
            <a:r>
              <a:rPr lang="vi-VN" sz="3600">
                <a:latin typeface="Calibri" panose="020F0502020204030204" pitchFamily="34" charset="0"/>
                <a:ea typeface="Calibri" panose="020F0502020204030204" pitchFamily="34" charset="0"/>
                <a:cs typeface="Times New Roman" panose="02020603050405020304" pitchFamily="18" charset="0"/>
              </a:rPr>
              <a:t>Giáo viên bổ sung</a:t>
            </a:r>
            <a:r>
              <a:rPr lang="en-US" sz="3600">
                <a:latin typeface="Calibri" panose="020F0502020204030204" pitchFamily="34" charset="0"/>
                <a:ea typeface="Calibri" panose="020F0502020204030204" pitchFamily="34" charset="0"/>
                <a:cs typeface="Times New Roman" panose="02020603050405020304" pitchFamily="18" charset="0"/>
              </a:rPr>
              <a:t>:</a:t>
            </a:r>
          </a:p>
          <a:p>
            <a:pPr algn="just"/>
            <a:r>
              <a:rPr lang="vi-VN" sz="3600">
                <a:latin typeface="Calibri" panose="020F0502020204030204" pitchFamily="34" charset="0"/>
                <a:ea typeface="Calibri" panose="020F0502020204030204" pitchFamily="34" charset="0"/>
                <a:cs typeface="Calibri" panose="020F0502020204030204" pitchFamily="34" charset="0"/>
              </a:rPr>
              <a:t>+ Các bên khi tham gia vào quan hệ hợp đồng thương mại ở tất cả các giai đoạn (xác lập, thực hiện, chấm dứt quyền, nghĩa vụ của mình) đều phải thực hiện với tinh thần thiện chí và trung thực, không bên nào được lừa dối bên nào.</a:t>
            </a:r>
            <a:endParaRPr lang="en-US" sz="3600">
              <a:latin typeface="Calibri" panose="020F0502020204030204" pitchFamily="34" charset="0"/>
              <a:ea typeface="Calibri" panose="020F0502020204030204" pitchFamily="34" charset="0"/>
              <a:cs typeface="Calibri" panose="020F0502020204030204" pitchFamily="34" charset="0"/>
            </a:endParaRPr>
          </a:p>
          <a:p>
            <a:pPr algn="just"/>
            <a:r>
              <a:rPr lang="vi-VN" sz="3600">
                <a:latin typeface="Calibri" panose="020F0502020204030204" pitchFamily="34" charset="0"/>
                <a:ea typeface="Calibri" panose="020F0502020204030204" pitchFamily="34" charset="0"/>
                <a:cs typeface="Calibri" panose="020F0502020204030204" pitchFamily="34" charset="0"/>
              </a:rPr>
              <a:t>+ Nội dung của nguyên tắc thiện chí và trung thực trong giao kết hợp đồng thương mại có ý nghĩa là các bên luôn thiện chí và trung thực trong hoạt động thương mại; các bên hành động vì nhau, không lừa dối nhau; lợi ích cùng hưởng, khó khăn, rủi ro thì chia sẻ; tạo niềm tin để hợp tác lâu dài trong tương lai theo tinh thần các bên cùng có lợi.</a:t>
            </a:r>
            <a:endParaRPr lang="en-US" sz="3600">
              <a:latin typeface="Calibri" panose="020F0502020204030204" pitchFamily="34" charset="0"/>
              <a:ea typeface="Calibri" panose="020F0502020204030204" pitchFamily="34" charset="0"/>
              <a:cs typeface="Calibri" panose="020F0502020204030204" pitchFamily="34" charset="0"/>
            </a:endParaRPr>
          </a:p>
          <a:p>
            <a:pPr algn="just"/>
            <a:endParaRPr lang="en-US" sz="3600" i="1" dirty="0">
              <a:latin typeface="Arial Nova Cond" panose="020B0506020202020204" pitchFamily="34" charset="0"/>
            </a:endParaRPr>
          </a:p>
        </p:txBody>
      </p:sp>
      <p:sp>
        <p:nvSpPr>
          <p:cNvPr id="53" name="Freeform 53"/>
          <p:cNvSpPr/>
          <p:nvPr/>
        </p:nvSpPr>
        <p:spPr>
          <a:xfrm>
            <a:off x="1449769" y="4040965"/>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57" name="TextBox 56">
            <a:extLst>
              <a:ext uri="{FF2B5EF4-FFF2-40B4-BE49-F238E27FC236}">
                <a16:creationId xmlns:a16="http://schemas.microsoft.com/office/drawing/2014/main" xmlns="" id="{7354AF7A-594A-4AEF-9812-3659D755ECB2}"/>
              </a:ext>
            </a:extLst>
          </p:cNvPr>
          <p:cNvSpPr txBox="1"/>
          <p:nvPr/>
        </p:nvSpPr>
        <p:spPr>
          <a:xfrm>
            <a:off x="7223344" y="1642207"/>
            <a:ext cx="3264502" cy="707886"/>
          </a:xfrm>
          <a:prstGeom prst="rect">
            <a:avLst/>
          </a:prstGeom>
          <a:solidFill>
            <a:srgbClr val="D8AE6D"/>
          </a:solidFill>
          <a:ln>
            <a:solidFill>
              <a:srgbClr val="FFC000"/>
            </a:solidFill>
          </a:ln>
        </p:spPr>
        <p:txBody>
          <a:bodyPr wrap="square" rtlCol="0">
            <a:spAutoFit/>
          </a:bodyPr>
          <a:lstStyle/>
          <a:p>
            <a:r>
              <a:rPr lang="en-SG" sz="4000" b="1">
                <a:latin typeface="+mj-lt"/>
              </a:rPr>
              <a:t>N</a:t>
            </a:r>
            <a:r>
              <a:rPr lang="vi-VN" sz="4000" b="1">
                <a:latin typeface="+mj-lt"/>
              </a:rPr>
              <a:t>hóm</a:t>
            </a:r>
            <a:r>
              <a:rPr lang="en-SG" sz="4000" b="1">
                <a:latin typeface="+mj-lt"/>
              </a:rPr>
              <a:t> </a:t>
            </a:r>
            <a:r>
              <a:rPr lang="vi-VN" sz="4000" b="1">
                <a:latin typeface="+mj-lt"/>
              </a:rPr>
              <a:t>4 và</a:t>
            </a:r>
            <a:r>
              <a:rPr lang="en-SG" sz="4000" b="1">
                <a:latin typeface="+mj-lt"/>
              </a:rPr>
              <a:t> </a:t>
            </a:r>
            <a:r>
              <a:rPr lang="vi-VN" sz="4000" b="1">
                <a:latin typeface="+mj-lt"/>
              </a:rPr>
              <a:t>6</a:t>
            </a:r>
            <a:endParaRPr lang="en-US" sz="4000" b="1"/>
          </a:p>
        </p:txBody>
      </p:sp>
    </p:spTree>
    <p:extLst>
      <p:ext uri="{BB962C8B-B14F-4D97-AF65-F5344CB8AC3E}">
        <p14:creationId xmlns:p14="http://schemas.microsoft.com/office/powerpoint/2010/main" val="20993456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27329" y="178892"/>
            <a:ext cx="17841438" cy="10108386"/>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369982" y="555991"/>
            <a:ext cx="16535936" cy="9730827"/>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107401" y="2098207"/>
            <a:ext cx="700159" cy="8053890"/>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51772" y="1692225"/>
            <a:ext cx="14405222" cy="8469935"/>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4438" y="1731235"/>
            <a:ext cx="1320925" cy="8391916"/>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3909193" y="1847266"/>
            <a:ext cx="13497582" cy="87792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4270312" y="1987270"/>
            <a:ext cx="11983422" cy="564257"/>
          </a:xfrm>
          <a:prstGeom prst="rect">
            <a:avLst/>
          </a:prstGeom>
        </p:spPr>
        <p:txBody>
          <a:bodyPr wrap="square" lIns="0" tIns="0" rIns="0" bIns="0" rtlCol="0" anchor="t">
            <a:spAutoFit/>
          </a:bodyPr>
          <a:lstStyle/>
          <a:p>
            <a:pPr algn="ctr">
              <a:lnSpc>
                <a:spcPts val="4446"/>
              </a:lnSpc>
            </a:pPr>
            <a:r>
              <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b) </a:t>
            </a:r>
            <a:r>
              <a:rPr lang="vi-VN"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nguyên tắc thiện chí và trung thực</a:t>
            </a:r>
            <a:endPar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endParaRPr>
          </a:p>
        </p:txBody>
      </p:sp>
      <p:sp>
        <p:nvSpPr>
          <p:cNvPr id="54" name="Freeform 54"/>
          <p:cNvSpPr/>
          <p:nvPr/>
        </p:nvSpPr>
        <p:spPr>
          <a:xfrm>
            <a:off x="2788521" y="6024896"/>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2822919" y="8995532"/>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xmlns="" id="{430343EA-06AC-AF65-1761-74126C8A25C7}"/>
              </a:ext>
            </a:extLst>
          </p:cNvPr>
          <p:cNvSpPr txBox="1"/>
          <p:nvPr/>
        </p:nvSpPr>
        <p:spPr>
          <a:xfrm>
            <a:off x="3771078" y="2816253"/>
            <a:ext cx="13303360" cy="7294305"/>
          </a:xfrm>
          <a:custGeom>
            <a:avLst/>
            <a:gdLst>
              <a:gd name="connsiteX0" fmla="*/ 0 w 13303360"/>
              <a:gd name="connsiteY0" fmla="*/ 0 h 7294305"/>
              <a:gd name="connsiteX1" fmla="*/ 711441 w 13303360"/>
              <a:gd name="connsiteY1" fmla="*/ 0 h 7294305"/>
              <a:gd name="connsiteX2" fmla="*/ 1289848 w 13303360"/>
              <a:gd name="connsiteY2" fmla="*/ 0 h 7294305"/>
              <a:gd name="connsiteX3" fmla="*/ 1868254 w 13303360"/>
              <a:gd name="connsiteY3" fmla="*/ 0 h 7294305"/>
              <a:gd name="connsiteX4" fmla="*/ 2047561 w 13303360"/>
              <a:gd name="connsiteY4" fmla="*/ 0 h 7294305"/>
              <a:gd name="connsiteX5" fmla="*/ 2492934 w 13303360"/>
              <a:gd name="connsiteY5" fmla="*/ 0 h 7294305"/>
              <a:gd name="connsiteX6" fmla="*/ 2805274 w 13303360"/>
              <a:gd name="connsiteY6" fmla="*/ 0 h 7294305"/>
              <a:gd name="connsiteX7" fmla="*/ 3649748 w 13303360"/>
              <a:gd name="connsiteY7" fmla="*/ 0 h 7294305"/>
              <a:gd name="connsiteX8" fmla="*/ 4228155 w 13303360"/>
              <a:gd name="connsiteY8" fmla="*/ 0 h 7294305"/>
              <a:gd name="connsiteX9" fmla="*/ 5072629 w 13303360"/>
              <a:gd name="connsiteY9" fmla="*/ 0 h 7294305"/>
              <a:gd name="connsiteX10" fmla="*/ 5917103 w 13303360"/>
              <a:gd name="connsiteY10" fmla="*/ 0 h 7294305"/>
              <a:gd name="connsiteX11" fmla="*/ 6495510 w 13303360"/>
              <a:gd name="connsiteY11" fmla="*/ 0 h 7294305"/>
              <a:gd name="connsiteX12" fmla="*/ 6807850 w 13303360"/>
              <a:gd name="connsiteY12" fmla="*/ 0 h 7294305"/>
              <a:gd name="connsiteX13" fmla="*/ 6987156 w 13303360"/>
              <a:gd name="connsiteY13" fmla="*/ 0 h 7294305"/>
              <a:gd name="connsiteX14" fmla="*/ 7698597 w 13303360"/>
              <a:gd name="connsiteY14" fmla="*/ 0 h 7294305"/>
              <a:gd name="connsiteX15" fmla="*/ 8543071 w 13303360"/>
              <a:gd name="connsiteY15" fmla="*/ 0 h 7294305"/>
              <a:gd name="connsiteX16" fmla="*/ 8722377 w 13303360"/>
              <a:gd name="connsiteY16" fmla="*/ 0 h 7294305"/>
              <a:gd name="connsiteX17" fmla="*/ 9034717 w 13303360"/>
              <a:gd name="connsiteY17" fmla="*/ 0 h 7294305"/>
              <a:gd name="connsiteX18" fmla="*/ 9879191 w 13303360"/>
              <a:gd name="connsiteY18" fmla="*/ 0 h 7294305"/>
              <a:gd name="connsiteX19" fmla="*/ 10058497 w 13303360"/>
              <a:gd name="connsiteY19" fmla="*/ 0 h 7294305"/>
              <a:gd name="connsiteX20" fmla="*/ 10503870 w 13303360"/>
              <a:gd name="connsiteY20" fmla="*/ 0 h 7294305"/>
              <a:gd name="connsiteX21" fmla="*/ 11215311 w 13303360"/>
              <a:gd name="connsiteY21" fmla="*/ 0 h 7294305"/>
              <a:gd name="connsiteX22" fmla="*/ 12059785 w 13303360"/>
              <a:gd name="connsiteY22" fmla="*/ 0 h 7294305"/>
              <a:gd name="connsiteX23" fmla="*/ 12239091 w 13303360"/>
              <a:gd name="connsiteY23" fmla="*/ 0 h 7294305"/>
              <a:gd name="connsiteX24" fmla="*/ 12551431 w 13303360"/>
              <a:gd name="connsiteY24" fmla="*/ 0 h 7294305"/>
              <a:gd name="connsiteX25" fmla="*/ 13303360 w 13303360"/>
              <a:gd name="connsiteY25" fmla="*/ 0 h 7294305"/>
              <a:gd name="connsiteX26" fmla="*/ 13303360 w 13303360"/>
              <a:gd name="connsiteY26" fmla="*/ 488157 h 7294305"/>
              <a:gd name="connsiteX27" fmla="*/ 13303360 w 13303360"/>
              <a:gd name="connsiteY27" fmla="*/ 903372 h 7294305"/>
              <a:gd name="connsiteX28" fmla="*/ 13303360 w 13303360"/>
              <a:gd name="connsiteY28" fmla="*/ 1610358 h 7294305"/>
              <a:gd name="connsiteX29" fmla="*/ 13303360 w 13303360"/>
              <a:gd name="connsiteY29" fmla="*/ 2317345 h 7294305"/>
              <a:gd name="connsiteX30" fmla="*/ 13303360 w 13303360"/>
              <a:gd name="connsiteY30" fmla="*/ 2951388 h 7294305"/>
              <a:gd name="connsiteX31" fmla="*/ 13303360 w 13303360"/>
              <a:gd name="connsiteY31" fmla="*/ 3512488 h 7294305"/>
              <a:gd name="connsiteX32" fmla="*/ 13303360 w 13303360"/>
              <a:gd name="connsiteY32" fmla="*/ 3854760 h 7294305"/>
              <a:gd name="connsiteX33" fmla="*/ 13303360 w 13303360"/>
              <a:gd name="connsiteY33" fmla="*/ 4561746 h 7294305"/>
              <a:gd name="connsiteX34" fmla="*/ 13303360 w 13303360"/>
              <a:gd name="connsiteY34" fmla="*/ 5195790 h 7294305"/>
              <a:gd name="connsiteX35" fmla="*/ 13303360 w 13303360"/>
              <a:gd name="connsiteY35" fmla="*/ 5829833 h 7294305"/>
              <a:gd name="connsiteX36" fmla="*/ 13303360 w 13303360"/>
              <a:gd name="connsiteY36" fmla="*/ 6245047 h 7294305"/>
              <a:gd name="connsiteX37" fmla="*/ 13303360 w 13303360"/>
              <a:gd name="connsiteY37" fmla="*/ 6587319 h 7294305"/>
              <a:gd name="connsiteX38" fmla="*/ 13303360 w 13303360"/>
              <a:gd name="connsiteY38" fmla="*/ 7294305 h 7294305"/>
              <a:gd name="connsiteX39" fmla="*/ 12458886 w 13303360"/>
              <a:gd name="connsiteY39" fmla="*/ 7294305 h 7294305"/>
              <a:gd name="connsiteX40" fmla="*/ 11614412 w 13303360"/>
              <a:gd name="connsiteY40" fmla="*/ 7294305 h 7294305"/>
              <a:gd name="connsiteX41" fmla="*/ 10769938 w 13303360"/>
              <a:gd name="connsiteY41" fmla="*/ 7294305 h 7294305"/>
              <a:gd name="connsiteX42" fmla="*/ 10324564 w 13303360"/>
              <a:gd name="connsiteY42" fmla="*/ 7294305 h 7294305"/>
              <a:gd name="connsiteX43" fmla="*/ 9480090 w 13303360"/>
              <a:gd name="connsiteY43" fmla="*/ 7294305 h 7294305"/>
              <a:gd name="connsiteX44" fmla="*/ 9034717 w 13303360"/>
              <a:gd name="connsiteY44" fmla="*/ 7294305 h 7294305"/>
              <a:gd name="connsiteX45" fmla="*/ 8456310 w 13303360"/>
              <a:gd name="connsiteY45" fmla="*/ 7294305 h 7294305"/>
              <a:gd name="connsiteX46" fmla="*/ 7744869 w 13303360"/>
              <a:gd name="connsiteY46" fmla="*/ 7294305 h 7294305"/>
              <a:gd name="connsiteX47" fmla="*/ 7299496 w 13303360"/>
              <a:gd name="connsiteY47" fmla="*/ 7294305 h 7294305"/>
              <a:gd name="connsiteX48" fmla="*/ 6987156 w 13303360"/>
              <a:gd name="connsiteY48" fmla="*/ 7294305 h 7294305"/>
              <a:gd name="connsiteX49" fmla="*/ 6275715 w 13303360"/>
              <a:gd name="connsiteY49" fmla="*/ 7294305 h 7294305"/>
              <a:gd name="connsiteX50" fmla="*/ 6096409 w 13303360"/>
              <a:gd name="connsiteY50" fmla="*/ 7294305 h 7294305"/>
              <a:gd name="connsiteX51" fmla="*/ 5784070 w 13303360"/>
              <a:gd name="connsiteY51" fmla="*/ 7294305 h 7294305"/>
              <a:gd name="connsiteX52" fmla="*/ 5604763 w 13303360"/>
              <a:gd name="connsiteY52" fmla="*/ 7294305 h 7294305"/>
              <a:gd name="connsiteX53" fmla="*/ 4760289 w 13303360"/>
              <a:gd name="connsiteY53" fmla="*/ 7294305 h 7294305"/>
              <a:gd name="connsiteX54" fmla="*/ 4447949 w 13303360"/>
              <a:gd name="connsiteY54" fmla="*/ 7294305 h 7294305"/>
              <a:gd name="connsiteX55" fmla="*/ 4135610 w 13303360"/>
              <a:gd name="connsiteY55" fmla="*/ 7294305 h 7294305"/>
              <a:gd name="connsiteX56" fmla="*/ 3424169 w 13303360"/>
              <a:gd name="connsiteY56" fmla="*/ 7294305 h 7294305"/>
              <a:gd name="connsiteX57" fmla="*/ 2978796 w 13303360"/>
              <a:gd name="connsiteY57" fmla="*/ 7294305 h 7294305"/>
              <a:gd name="connsiteX58" fmla="*/ 2799490 w 13303360"/>
              <a:gd name="connsiteY58" fmla="*/ 7294305 h 7294305"/>
              <a:gd name="connsiteX59" fmla="*/ 2354116 w 13303360"/>
              <a:gd name="connsiteY59" fmla="*/ 7294305 h 7294305"/>
              <a:gd name="connsiteX60" fmla="*/ 1908743 w 13303360"/>
              <a:gd name="connsiteY60" fmla="*/ 7294305 h 7294305"/>
              <a:gd name="connsiteX61" fmla="*/ 1197302 w 13303360"/>
              <a:gd name="connsiteY61" fmla="*/ 7294305 h 7294305"/>
              <a:gd name="connsiteX62" fmla="*/ 618895 w 13303360"/>
              <a:gd name="connsiteY62" fmla="*/ 7294305 h 7294305"/>
              <a:gd name="connsiteX63" fmla="*/ 0 w 13303360"/>
              <a:gd name="connsiteY63" fmla="*/ 7294305 h 7294305"/>
              <a:gd name="connsiteX64" fmla="*/ 0 w 13303360"/>
              <a:gd name="connsiteY64" fmla="*/ 6587319 h 7294305"/>
              <a:gd name="connsiteX65" fmla="*/ 0 w 13303360"/>
              <a:gd name="connsiteY65" fmla="*/ 5880332 h 7294305"/>
              <a:gd name="connsiteX66" fmla="*/ 0 w 13303360"/>
              <a:gd name="connsiteY66" fmla="*/ 5392175 h 7294305"/>
              <a:gd name="connsiteX67" fmla="*/ 0 w 13303360"/>
              <a:gd name="connsiteY67" fmla="*/ 4758131 h 7294305"/>
              <a:gd name="connsiteX68" fmla="*/ 0 w 13303360"/>
              <a:gd name="connsiteY68" fmla="*/ 4415860 h 7294305"/>
              <a:gd name="connsiteX69" fmla="*/ 0 w 13303360"/>
              <a:gd name="connsiteY69" fmla="*/ 3781817 h 7294305"/>
              <a:gd name="connsiteX70" fmla="*/ 0 w 13303360"/>
              <a:gd name="connsiteY70" fmla="*/ 3439545 h 7294305"/>
              <a:gd name="connsiteX71" fmla="*/ 0 w 13303360"/>
              <a:gd name="connsiteY71" fmla="*/ 2951388 h 7294305"/>
              <a:gd name="connsiteX72" fmla="*/ 0 w 13303360"/>
              <a:gd name="connsiteY72" fmla="*/ 2390288 h 7294305"/>
              <a:gd name="connsiteX73" fmla="*/ 0 w 13303360"/>
              <a:gd name="connsiteY73" fmla="*/ 1975073 h 7294305"/>
              <a:gd name="connsiteX74" fmla="*/ 0 w 13303360"/>
              <a:gd name="connsiteY74" fmla="*/ 1632802 h 7294305"/>
              <a:gd name="connsiteX75" fmla="*/ 0 w 13303360"/>
              <a:gd name="connsiteY75" fmla="*/ 1071702 h 7294305"/>
              <a:gd name="connsiteX76" fmla="*/ 0 w 13303360"/>
              <a:gd name="connsiteY76" fmla="*/ 583544 h 7294305"/>
              <a:gd name="connsiteX77" fmla="*/ 0 w 13303360"/>
              <a:gd name="connsiteY77" fmla="*/ 0 h 72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303360" h="7294305" fill="none" extrusionOk="0">
                <a:moveTo>
                  <a:pt x="0" y="0"/>
                </a:moveTo>
                <a:cubicBezTo>
                  <a:pt x="173219" y="-84066"/>
                  <a:pt x="429130" y="67800"/>
                  <a:pt x="711441" y="0"/>
                </a:cubicBezTo>
                <a:cubicBezTo>
                  <a:pt x="993752" y="-67800"/>
                  <a:pt x="1085685" y="44217"/>
                  <a:pt x="1289848" y="0"/>
                </a:cubicBezTo>
                <a:cubicBezTo>
                  <a:pt x="1494011" y="-44217"/>
                  <a:pt x="1667829" y="9939"/>
                  <a:pt x="1868254" y="0"/>
                </a:cubicBezTo>
                <a:cubicBezTo>
                  <a:pt x="2068679" y="-9939"/>
                  <a:pt x="2004724" y="13365"/>
                  <a:pt x="2047561" y="0"/>
                </a:cubicBezTo>
                <a:cubicBezTo>
                  <a:pt x="2090398" y="-13365"/>
                  <a:pt x="2381255" y="40981"/>
                  <a:pt x="2492934" y="0"/>
                </a:cubicBezTo>
                <a:cubicBezTo>
                  <a:pt x="2604613" y="-40981"/>
                  <a:pt x="2695465" y="19704"/>
                  <a:pt x="2805274" y="0"/>
                </a:cubicBezTo>
                <a:cubicBezTo>
                  <a:pt x="2915083" y="-19704"/>
                  <a:pt x="3441312" y="100981"/>
                  <a:pt x="3649748" y="0"/>
                </a:cubicBezTo>
                <a:cubicBezTo>
                  <a:pt x="3858184" y="-100981"/>
                  <a:pt x="4111741" y="57458"/>
                  <a:pt x="4228155" y="0"/>
                </a:cubicBezTo>
                <a:cubicBezTo>
                  <a:pt x="4344569" y="-57458"/>
                  <a:pt x="4702133" y="94854"/>
                  <a:pt x="5072629" y="0"/>
                </a:cubicBezTo>
                <a:cubicBezTo>
                  <a:pt x="5443125" y="-94854"/>
                  <a:pt x="5746826" y="52139"/>
                  <a:pt x="5917103" y="0"/>
                </a:cubicBezTo>
                <a:cubicBezTo>
                  <a:pt x="6087380" y="-52139"/>
                  <a:pt x="6371460" y="31585"/>
                  <a:pt x="6495510" y="0"/>
                </a:cubicBezTo>
                <a:cubicBezTo>
                  <a:pt x="6619560" y="-31585"/>
                  <a:pt x="6733673" y="15842"/>
                  <a:pt x="6807850" y="0"/>
                </a:cubicBezTo>
                <a:cubicBezTo>
                  <a:pt x="6882027" y="-15842"/>
                  <a:pt x="6906443" y="16814"/>
                  <a:pt x="6987156" y="0"/>
                </a:cubicBezTo>
                <a:cubicBezTo>
                  <a:pt x="7067869" y="-16814"/>
                  <a:pt x="7381124" y="7548"/>
                  <a:pt x="7698597" y="0"/>
                </a:cubicBezTo>
                <a:cubicBezTo>
                  <a:pt x="8016070" y="-7548"/>
                  <a:pt x="8230289" y="77970"/>
                  <a:pt x="8543071" y="0"/>
                </a:cubicBezTo>
                <a:cubicBezTo>
                  <a:pt x="8855853" y="-77970"/>
                  <a:pt x="8677299" y="7177"/>
                  <a:pt x="8722377" y="0"/>
                </a:cubicBezTo>
                <a:cubicBezTo>
                  <a:pt x="8767455" y="-7177"/>
                  <a:pt x="8931978" y="35585"/>
                  <a:pt x="9034717" y="0"/>
                </a:cubicBezTo>
                <a:cubicBezTo>
                  <a:pt x="9137456" y="-35585"/>
                  <a:pt x="9527615" y="46226"/>
                  <a:pt x="9879191" y="0"/>
                </a:cubicBezTo>
                <a:cubicBezTo>
                  <a:pt x="10230767" y="-46226"/>
                  <a:pt x="10004436" y="3029"/>
                  <a:pt x="10058497" y="0"/>
                </a:cubicBezTo>
                <a:cubicBezTo>
                  <a:pt x="10112558" y="-3029"/>
                  <a:pt x="10323106" y="36518"/>
                  <a:pt x="10503870" y="0"/>
                </a:cubicBezTo>
                <a:cubicBezTo>
                  <a:pt x="10684634" y="-36518"/>
                  <a:pt x="10965641" y="43538"/>
                  <a:pt x="11215311" y="0"/>
                </a:cubicBezTo>
                <a:cubicBezTo>
                  <a:pt x="11464981" y="-43538"/>
                  <a:pt x="11814664" y="84613"/>
                  <a:pt x="12059785" y="0"/>
                </a:cubicBezTo>
                <a:cubicBezTo>
                  <a:pt x="12304906" y="-84613"/>
                  <a:pt x="12161924" y="8142"/>
                  <a:pt x="12239091" y="0"/>
                </a:cubicBezTo>
                <a:cubicBezTo>
                  <a:pt x="12316258" y="-8142"/>
                  <a:pt x="12476307" y="28397"/>
                  <a:pt x="12551431" y="0"/>
                </a:cubicBezTo>
                <a:cubicBezTo>
                  <a:pt x="12626555" y="-28397"/>
                  <a:pt x="12975924" y="77176"/>
                  <a:pt x="13303360" y="0"/>
                </a:cubicBezTo>
                <a:cubicBezTo>
                  <a:pt x="13359267" y="175975"/>
                  <a:pt x="13298290" y="273702"/>
                  <a:pt x="13303360" y="488157"/>
                </a:cubicBezTo>
                <a:cubicBezTo>
                  <a:pt x="13308430" y="702612"/>
                  <a:pt x="13285370" y="704287"/>
                  <a:pt x="13303360" y="903372"/>
                </a:cubicBezTo>
                <a:cubicBezTo>
                  <a:pt x="13321350" y="1102457"/>
                  <a:pt x="13278571" y="1257073"/>
                  <a:pt x="13303360" y="1610358"/>
                </a:cubicBezTo>
                <a:cubicBezTo>
                  <a:pt x="13328149" y="1963643"/>
                  <a:pt x="13241773" y="2015863"/>
                  <a:pt x="13303360" y="2317345"/>
                </a:cubicBezTo>
                <a:cubicBezTo>
                  <a:pt x="13364947" y="2618827"/>
                  <a:pt x="13286888" y="2710583"/>
                  <a:pt x="13303360" y="2951388"/>
                </a:cubicBezTo>
                <a:cubicBezTo>
                  <a:pt x="13319832" y="3192193"/>
                  <a:pt x="13247641" y="3318377"/>
                  <a:pt x="13303360" y="3512488"/>
                </a:cubicBezTo>
                <a:cubicBezTo>
                  <a:pt x="13359079" y="3706599"/>
                  <a:pt x="13294606" y="3770941"/>
                  <a:pt x="13303360" y="3854760"/>
                </a:cubicBezTo>
                <a:cubicBezTo>
                  <a:pt x="13312114" y="3938579"/>
                  <a:pt x="13270125" y="4310231"/>
                  <a:pt x="13303360" y="4561746"/>
                </a:cubicBezTo>
                <a:cubicBezTo>
                  <a:pt x="13336595" y="4813261"/>
                  <a:pt x="13287954" y="5067238"/>
                  <a:pt x="13303360" y="5195790"/>
                </a:cubicBezTo>
                <a:cubicBezTo>
                  <a:pt x="13318766" y="5324342"/>
                  <a:pt x="13258811" y="5639468"/>
                  <a:pt x="13303360" y="5829833"/>
                </a:cubicBezTo>
                <a:cubicBezTo>
                  <a:pt x="13347909" y="6020198"/>
                  <a:pt x="13289643" y="6108384"/>
                  <a:pt x="13303360" y="6245047"/>
                </a:cubicBezTo>
                <a:cubicBezTo>
                  <a:pt x="13317077" y="6381710"/>
                  <a:pt x="13276915" y="6424879"/>
                  <a:pt x="13303360" y="6587319"/>
                </a:cubicBezTo>
                <a:cubicBezTo>
                  <a:pt x="13329805" y="6749759"/>
                  <a:pt x="13222574" y="7032007"/>
                  <a:pt x="13303360" y="7294305"/>
                </a:cubicBezTo>
                <a:cubicBezTo>
                  <a:pt x="13070764" y="7347290"/>
                  <a:pt x="12770267" y="7286825"/>
                  <a:pt x="12458886" y="7294305"/>
                </a:cubicBezTo>
                <a:cubicBezTo>
                  <a:pt x="12147505" y="7301785"/>
                  <a:pt x="11976402" y="7208382"/>
                  <a:pt x="11614412" y="7294305"/>
                </a:cubicBezTo>
                <a:cubicBezTo>
                  <a:pt x="11252422" y="7380228"/>
                  <a:pt x="11002681" y="7208935"/>
                  <a:pt x="10769938" y="7294305"/>
                </a:cubicBezTo>
                <a:cubicBezTo>
                  <a:pt x="10537195" y="7379675"/>
                  <a:pt x="10439380" y="7292952"/>
                  <a:pt x="10324564" y="7294305"/>
                </a:cubicBezTo>
                <a:cubicBezTo>
                  <a:pt x="10209748" y="7295658"/>
                  <a:pt x="9660989" y="7239707"/>
                  <a:pt x="9480090" y="7294305"/>
                </a:cubicBezTo>
                <a:cubicBezTo>
                  <a:pt x="9299191" y="7348903"/>
                  <a:pt x="9183812" y="7269637"/>
                  <a:pt x="9034717" y="7294305"/>
                </a:cubicBezTo>
                <a:cubicBezTo>
                  <a:pt x="8885622" y="7318973"/>
                  <a:pt x="8717535" y="7240354"/>
                  <a:pt x="8456310" y="7294305"/>
                </a:cubicBezTo>
                <a:cubicBezTo>
                  <a:pt x="8195085" y="7348256"/>
                  <a:pt x="8015971" y="7248024"/>
                  <a:pt x="7744869" y="7294305"/>
                </a:cubicBezTo>
                <a:cubicBezTo>
                  <a:pt x="7473767" y="7340586"/>
                  <a:pt x="7515605" y="7240966"/>
                  <a:pt x="7299496" y="7294305"/>
                </a:cubicBezTo>
                <a:cubicBezTo>
                  <a:pt x="7083387" y="7347644"/>
                  <a:pt x="7135700" y="7263026"/>
                  <a:pt x="6987156" y="7294305"/>
                </a:cubicBezTo>
                <a:cubicBezTo>
                  <a:pt x="6838612" y="7325584"/>
                  <a:pt x="6581588" y="7241145"/>
                  <a:pt x="6275715" y="7294305"/>
                </a:cubicBezTo>
                <a:cubicBezTo>
                  <a:pt x="5969842" y="7347465"/>
                  <a:pt x="6151309" y="7276243"/>
                  <a:pt x="6096409" y="7294305"/>
                </a:cubicBezTo>
                <a:cubicBezTo>
                  <a:pt x="6041509" y="7312367"/>
                  <a:pt x="5939795" y="7293688"/>
                  <a:pt x="5784070" y="7294305"/>
                </a:cubicBezTo>
                <a:cubicBezTo>
                  <a:pt x="5628345" y="7294922"/>
                  <a:pt x="5650622" y="7275256"/>
                  <a:pt x="5604763" y="7294305"/>
                </a:cubicBezTo>
                <a:cubicBezTo>
                  <a:pt x="5558904" y="7313354"/>
                  <a:pt x="4979287" y="7234641"/>
                  <a:pt x="4760289" y="7294305"/>
                </a:cubicBezTo>
                <a:cubicBezTo>
                  <a:pt x="4541291" y="7353969"/>
                  <a:pt x="4559266" y="7270270"/>
                  <a:pt x="4447949" y="7294305"/>
                </a:cubicBezTo>
                <a:cubicBezTo>
                  <a:pt x="4336632" y="7318340"/>
                  <a:pt x="4269286" y="7271022"/>
                  <a:pt x="4135610" y="7294305"/>
                </a:cubicBezTo>
                <a:cubicBezTo>
                  <a:pt x="4001934" y="7317588"/>
                  <a:pt x="3580713" y="7273248"/>
                  <a:pt x="3424169" y="7294305"/>
                </a:cubicBezTo>
                <a:cubicBezTo>
                  <a:pt x="3267625" y="7315362"/>
                  <a:pt x="3126416" y="7285454"/>
                  <a:pt x="2978796" y="7294305"/>
                </a:cubicBezTo>
                <a:cubicBezTo>
                  <a:pt x="2831176" y="7303156"/>
                  <a:pt x="2867955" y="7286039"/>
                  <a:pt x="2799490" y="7294305"/>
                </a:cubicBezTo>
                <a:cubicBezTo>
                  <a:pt x="2731025" y="7302571"/>
                  <a:pt x="2473700" y="7266159"/>
                  <a:pt x="2354116" y="7294305"/>
                </a:cubicBezTo>
                <a:cubicBezTo>
                  <a:pt x="2234532" y="7322451"/>
                  <a:pt x="2128260" y="7255741"/>
                  <a:pt x="1908743" y="7294305"/>
                </a:cubicBezTo>
                <a:cubicBezTo>
                  <a:pt x="1689226" y="7332869"/>
                  <a:pt x="1369327" y="7237849"/>
                  <a:pt x="1197302" y="7294305"/>
                </a:cubicBezTo>
                <a:cubicBezTo>
                  <a:pt x="1025277" y="7350761"/>
                  <a:pt x="741948" y="7277341"/>
                  <a:pt x="618895" y="7294305"/>
                </a:cubicBezTo>
                <a:cubicBezTo>
                  <a:pt x="495842" y="7311269"/>
                  <a:pt x="263331" y="7231825"/>
                  <a:pt x="0" y="7294305"/>
                </a:cubicBezTo>
                <a:cubicBezTo>
                  <a:pt x="-56769" y="6947112"/>
                  <a:pt x="72528" y="6916281"/>
                  <a:pt x="0" y="6587319"/>
                </a:cubicBezTo>
                <a:cubicBezTo>
                  <a:pt x="-72528" y="6258357"/>
                  <a:pt x="24193" y="6143063"/>
                  <a:pt x="0" y="5880332"/>
                </a:cubicBezTo>
                <a:cubicBezTo>
                  <a:pt x="-24193" y="5617601"/>
                  <a:pt x="9500" y="5602299"/>
                  <a:pt x="0" y="5392175"/>
                </a:cubicBezTo>
                <a:cubicBezTo>
                  <a:pt x="-9500" y="5182051"/>
                  <a:pt x="36827" y="5061371"/>
                  <a:pt x="0" y="4758131"/>
                </a:cubicBezTo>
                <a:cubicBezTo>
                  <a:pt x="-36827" y="4454891"/>
                  <a:pt x="35993" y="4499708"/>
                  <a:pt x="0" y="4415860"/>
                </a:cubicBezTo>
                <a:cubicBezTo>
                  <a:pt x="-35993" y="4332012"/>
                  <a:pt x="56695" y="4014942"/>
                  <a:pt x="0" y="3781817"/>
                </a:cubicBezTo>
                <a:cubicBezTo>
                  <a:pt x="-56695" y="3548692"/>
                  <a:pt x="30160" y="3559502"/>
                  <a:pt x="0" y="3439545"/>
                </a:cubicBezTo>
                <a:cubicBezTo>
                  <a:pt x="-30160" y="3319588"/>
                  <a:pt x="31366" y="3121122"/>
                  <a:pt x="0" y="2951388"/>
                </a:cubicBezTo>
                <a:cubicBezTo>
                  <a:pt x="-31366" y="2781654"/>
                  <a:pt x="41917" y="2593585"/>
                  <a:pt x="0" y="2390288"/>
                </a:cubicBezTo>
                <a:cubicBezTo>
                  <a:pt x="-41917" y="2186991"/>
                  <a:pt x="48404" y="2079302"/>
                  <a:pt x="0" y="1975073"/>
                </a:cubicBezTo>
                <a:cubicBezTo>
                  <a:pt x="-48404" y="1870844"/>
                  <a:pt x="33508" y="1770257"/>
                  <a:pt x="0" y="1632802"/>
                </a:cubicBezTo>
                <a:cubicBezTo>
                  <a:pt x="-33508" y="1495347"/>
                  <a:pt x="22033" y="1287078"/>
                  <a:pt x="0" y="1071702"/>
                </a:cubicBezTo>
                <a:cubicBezTo>
                  <a:pt x="-22033" y="856326"/>
                  <a:pt x="17785" y="813161"/>
                  <a:pt x="0" y="583544"/>
                </a:cubicBezTo>
                <a:cubicBezTo>
                  <a:pt x="-17785" y="353927"/>
                  <a:pt x="58297" y="278539"/>
                  <a:pt x="0" y="0"/>
                </a:cubicBezTo>
                <a:close/>
              </a:path>
              <a:path w="13303360" h="7294305" stroke="0" extrusionOk="0">
                <a:moveTo>
                  <a:pt x="0" y="0"/>
                </a:moveTo>
                <a:cubicBezTo>
                  <a:pt x="146657" y="-9298"/>
                  <a:pt x="364037" y="654"/>
                  <a:pt x="578407" y="0"/>
                </a:cubicBezTo>
                <a:cubicBezTo>
                  <a:pt x="792777" y="-654"/>
                  <a:pt x="953369" y="71074"/>
                  <a:pt x="1289848" y="0"/>
                </a:cubicBezTo>
                <a:cubicBezTo>
                  <a:pt x="1626327" y="-71074"/>
                  <a:pt x="1580630" y="60408"/>
                  <a:pt x="1868254" y="0"/>
                </a:cubicBezTo>
                <a:cubicBezTo>
                  <a:pt x="2155878" y="-60408"/>
                  <a:pt x="2307773" y="73625"/>
                  <a:pt x="2579695" y="0"/>
                </a:cubicBezTo>
                <a:cubicBezTo>
                  <a:pt x="2851617" y="-73625"/>
                  <a:pt x="3082497" y="38010"/>
                  <a:pt x="3291136" y="0"/>
                </a:cubicBezTo>
                <a:cubicBezTo>
                  <a:pt x="3499775" y="-38010"/>
                  <a:pt x="3849488" y="87154"/>
                  <a:pt x="4135610" y="0"/>
                </a:cubicBezTo>
                <a:cubicBezTo>
                  <a:pt x="4421732" y="-87154"/>
                  <a:pt x="4401204" y="26667"/>
                  <a:pt x="4580983" y="0"/>
                </a:cubicBezTo>
                <a:cubicBezTo>
                  <a:pt x="4760762" y="-26667"/>
                  <a:pt x="4673345" y="7768"/>
                  <a:pt x="4760289" y="0"/>
                </a:cubicBezTo>
                <a:cubicBezTo>
                  <a:pt x="4847233" y="-7768"/>
                  <a:pt x="5153598" y="59197"/>
                  <a:pt x="5471730" y="0"/>
                </a:cubicBezTo>
                <a:cubicBezTo>
                  <a:pt x="5789862" y="-59197"/>
                  <a:pt x="5896544" y="8181"/>
                  <a:pt x="6183170" y="0"/>
                </a:cubicBezTo>
                <a:cubicBezTo>
                  <a:pt x="6469796" y="-8181"/>
                  <a:pt x="6291609" y="17568"/>
                  <a:pt x="6362477" y="0"/>
                </a:cubicBezTo>
                <a:cubicBezTo>
                  <a:pt x="6433345" y="-17568"/>
                  <a:pt x="6593354" y="22316"/>
                  <a:pt x="6674816" y="0"/>
                </a:cubicBezTo>
                <a:cubicBezTo>
                  <a:pt x="6756278" y="-22316"/>
                  <a:pt x="6765342" y="18704"/>
                  <a:pt x="6854122" y="0"/>
                </a:cubicBezTo>
                <a:cubicBezTo>
                  <a:pt x="6942902" y="-18704"/>
                  <a:pt x="7304179" y="203"/>
                  <a:pt x="7565563" y="0"/>
                </a:cubicBezTo>
                <a:cubicBezTo>
                  <a:pt x="7826947" y="-203"/>
                  <a:pt x="7951955" y="82235"/>
                  <a:pt x="8277004" y="0"/>
                </a:cubicBezTo>
                <a:cubicBezTo>
                  <a:pt x="8602053" y="-82235"/>
                  <a:pt x="8508001" y="31709"/>
                  <a:pt x="8722377" y="0"/>
                </a:cubicBezTo>
                <a:cubicBezTo>
                  <a:pt x="8936753" y="-31709"/>
                  <a:pt x="9159296" y="81250"/>
                  <a:pt x="9433817" y="0"/>
                </a:cubicBezTo>
                <a:cubicBezTo>
                  <a:pt x="9708338" y="-81250"/>
                  <a:pt x="9738124" y="31076"/>
                  <a:pt x="9879191" y="0"/>
                </a:cubicBezTo>
                <a:cubicBezTo>
                  <a:pt x="10020258" y="-31076"/>
                  <a:pt x="10074526" y="6673"/>
                  <a:pt x="10191531" y="0"/>
                </a:cubicBezTo>
                <a:cubicBezTo>
                  <a:pt x="10308536" y="-6673"/>
                  <a:pt x="10368098" y="22164"/>
                  <a:pt x="10503870" y="0"/>
                </a:cubicBezTo>
                <a:cubicBezTo>
                  <a:pt x="10639642" y="-22164"/>
                  <a:pt x="10636318" y="12830"/>
                  <a:pt x="10683176" y="0"/>
                </a:cubicBezTo>
                <a:cubicBezTo>
                  <a:pt x="10730034" y="-12830"/>
                  <a:pt x="10773621" y="10689"/>
                  <a:pt x="10862483" y="0"/>
                </a:cubicBezTo>
                <a:cubicBezTo>
                  <a:pt x="10951345" y="-10689"/>
                  <a:pt x="10992104" y="7458"/>
                  <a:pt x="11041789" y="0"/>
                </a:cubicBezTo>
                <a:cubicBezTo>
                  <a:pt x="11091474" y="-7458"/>
                  <a:pt x="11609817" y="31507"/>
                  <a:pt x="11753229" y="0"/>
                </a:cubicBezTo>
                <a:cubicBezTo>
                  <a:pt x="11896641" y="-31507"/>
                  <a:pt x="12412775" y="14376"/>
                  <a:pt x="12597704" y="0"/>
                </a:cubicBezTo>
                <a:cubicBezTo>
                  <a:pt x="12782634" y="-14376"/>
                  <a:pt x="12990044" y="1531"/>
                  <a:pt x="13303360" y="0"/>
                </a:cubicBezTo>
                <a:cubicBezTo>
                  <a:pt x="13318801" y="127231"/>
                  <a:pt x="13291533" y="299952"/>
                  <a:pt x="13303360" y="561100"/>
                </a:cubicBezTo>
                <a:cubicBezTo>
                  <a:pt x="13315187" y="822248"/>
                  <a:pt x="13266335" y="911722"/>
                  <a:pt x="13303360" y="1122201"/>
                </a:cubicBezTo>
                <a:cubicBezTo>
                  <a:pt x="13340385" y="1332680"/>
                  <a:pt x="13276320" y="1485389"/>
                  <a:pt x="13303360" y="1610358"/>
                </a:cubicBezTo>
                <a:cubicBezTo>
                  <a:pt x="13330400" y="1735327"/>
                  <a:pt x="13268945" y="1841344"/>
                  <a:pt x="13303360" y="2025572"/>
                </a:cubicBezTo>
                <a:cubicBezTo>
                  <a:pt x="13337775" y="2209800"/>
                  <a:pt x="13266828" y="2385289"/>
                  <a:pt x="13303360" y="2659616"/>
                </a:cubicBezTo>
                <a:cubicBezTo>
                  <a:pt x="13339892" y="2933943"/>
                  <a:pt x="13265427" y="2870261"/>
                  <a:pt x="13303360" y="3001887"/>
                </a:cubicBezTo>
                <a:cubicBezTo>
                  <a:pt x="13341293" y="3133513"/>
                  <a:pt x="13293892" y="3270271"/>
                  <a:pt x="13303360" y="3417101"/>
                </a:cubicBezTo>
                <a:cubicBezTo>
                  <a:pt x="13312828" y="3563931"/>
                  <a:pt x="13258161" y="3866081"/>
                  <a:pt x="13303360" y="4051145"/>
                </a:cubicBezTo>
                <a:cubicBezTo>
                  <a:pt x="13348559" y="4236209"/>
                  <a:pt x="13267810" y="4310925"/>
                  <a:pt x="13303360" y="4393416"/>
                </a:cubicBezTo>
                <a:cubicBezTo>
                  <a:pt x="13338910" y="4475907"/>
                  <a:pt x="13299037" y="4688812"/>
                  <a:pt x="13303360" y="4881573"/>
                </a:cubicBezTo>
                <a:cubicBezTo>
                  <a:pt x="13307683" y="5074334"/>
                  <a:pt x="13298739" y="5066871"/>
                  <a:pt x="13303360" y="5223845"/>
                </a:cubicBezTo>
                <a:cubicBezTo>
                  <a:pt x="13307981" y="5380819"/>
                  <a:pt x="13286807" y="5719776"/>
                  <a:pt x="13303360" y="5857888"/>
                </a:cubicBezTo>
                <a:cubicBezTo>
                  <a:pt x="13319913" y="5996000"/>
                  <a:pt x="13237375" y="6228618"/>
                  <a:pt x="13303360" y="6418988"/>
                </a:cubicBezTo>
                <a:cubicBezTo>
                  <a:pt x="13369345" y="6609358"/>
                  <a:pt x="13201514" y="6944817"/>
                  <a:pt x="13303360" y="7294305"/>
                </a:cubicBezTo>
                <a:cubicBezTo>
                  <a:pt x="13261035" y="7310625"/>
                  <a:pt x="13171292" y="7279414"/>
                  <a:pt x="13124054" y="7294305"/>
                </a:cubicBezTo>
                <a:cubicBezTo>
                  <a:pt x="13076816" y="7309196"/>
                  <a:pt x="12931386" y="7264012"/>
                  <a:pt x="12811714" y="7294305"/>
                </a:cubicBezTo>
                <a:cubicBezTo>
                  <a:pt x="12692042" y="7324598"/>
                  <a:pt x="12479319" y="7247720"/>
                  <a:pt x="12366341" y="7294305"/>
                </a:cubicBezTo>
                <a:cubicBezTo>
                  <a:pt x="12253363" y="7340890"/>
                  <a:pt x="11941600" y="7278112"/>
                  <a:pt x="11787934" y="7294305"/>
                </a:cubicBezTo>
                <a:cubicBezTo>
                  <a:pt x="11634268" y="7310498"/>
                  <a:pt x="11427207" y="7294181"/>
                  <a:pt x="11209527" y="7294305"/>
                </a:cubicBezTo>
                <a:cubicBezTo>
                  <a:pt x="10991847" y="7294429"/>
                  <a:pt x="11007730" y="7289024"/>
                  <a:pt x="10897187" y="7294305"/>
                </a:cubicBezTo>
                <a:cubicBezTo>
                  <a:pt x="10786644" y="7299586"/>
                  <a:pt x="10370344" y="7270553"/>
                  <a:pt x="10185747" y="7294305"/>
                </a:cubicBezTo>
                <a:cubicBezTo>
                  <a:pt x="10001150" y="7318057"/>
                  <a:pt x="10074667" y="7285926"/>
                  <a:pt x="10006440" y="7294305"/>
                </a:cubicBezTo>
                <a:cubicBezTo>
                  <a:pt x="9938213" y="7302684"/>
                  <a:pt x="9519945" y="7279433"/>
                  <a:pt x="9295000" y="7294305"/>
                </a:cubicBezTo>
                <a:cubicBezTo>
                  <a:pt x="9070055" y="7309177"/>
                  <a:pt x="8764642" y="7262156"/>
                  <a:pt x="8583559" y="7294305"/>
                </a:cubicBezTo>
                <a:cubicBezTo>
                  <a:pt x="8402476" y="7326454"/>
                  <a:pt x="8170264" y="7259115"/>
                  <a:pt x="7872119" y="7294305"/>
                </a:cubicBezTo>
                <a:cubicBezTo>
                  <a:pt x="7573974" y="7329495"/>
                  <a:pt x="7705191" y="7283173"/>
                  <a:pt x="7559779" y="7294305"/>
                </a:cubicBezTo>
                <a:cubicBezTo>
                  <a:pt x="7414367" y="7305437"/>
                  <a:pt x="7390142" y="7268654"/>
                  <a:pt x="7247439" y="7294305"/>
                </a:cubicBezTo>
                <a:cubicBezTo>
                  <a:pt x="7104736" y="7319956"/>
                  <a:pt x="7140880" y="7288593"/>
                  <a:pt x="7068133" y="7294305"/>
                </a:cubicBezTo>
                <a:cubicBezTo>
                  <a:pt x="6995386" y="7300017"/>
                  <a:pt x="6892579" y="7283459"/>
                  <a:pt x="6755793" y="7294305"/>
                </a:cubicBezTo>
                <a:cubicBezTo>
                  <a:pt x="6619007" y="7305151"/>
                  <a:pt x="6583549" y="7288835"/>
                  <a:pt x="6443453" y="7294305"/>
                </a:cubicBezTo>
                <a:cubicBezTo>
                  <a:pt x="6303357" y="7299775"/>
                  <a:pt x="6219119" y="7279218"/>
                  <a:pt x="6131114" y="7294305"/>
                </a:cubicBezTo>
                <a:cubicBezTo>
                  <a:pt x="6043109" y="7309392"/>
                  <a:pt x="5627758" y="7218754"/>
                  <a:pt x="5419673" y="7294305"/>
                </a:cubicBezTo>
                <a:cubicBezTo>
                  <a:pt x="5211588" y="7369856"/>
                  <a:pt x="5047844" y="7276691"/>
                  <a:pt x="4841266" y="7294305"/>
                </a:cubicBezTo>
                <a:cubicBezTo>
                  <a:pt x="4634688" y="7311919"/>
                  <a:pt x="4503074" y="7225402"/>
                  <a:pt x="4262859" y="7294305"/>
                </a:cubicBezTo>
                <a:cubicBezTo>
                  <a:pt x="4022644" y="7363208"/>
                  <a:pt x="3928840" y="7251819"/>
                  <a:pt x="3817486" y="7294305"/>
                </a:cubicBezTo>
                <a:cubicBezTo>
                  <a:pt x="3706132" y="7336791"/>
                  <a:pt x="3639820" y="7259732"/>
                  <a:pt x="3505146" y="7294305"/>
                </a:cubicBezTo>
                <a:cubicBezTo>
                  <a:pt x="3370472" y="7328878"/>
                  <a:pt x="3159563" y="7276561"/>
                  <a:pt x="2926739" y="7294305"/>
                </a:cubicBezTo>
                <a:cubicBezTo>
                  <a:pt x="2693915" y="7312049"/>
                  <a:pt x="2286861" y="7264301"/>
                  <a:pt x="2082265" y="7294305"/>
                </a:cubicBezTo>
                <a:cubicBezTo>
                  <a:pt x="1877669" y="7324309"/>
                  <a:pt x="1764322" y="7244114"/>
                  <a:pt x="1503858" y="7294305"/>
                </a:cubicBezTo>
                <a:cubicBezTo>
                  <a:pt x="1243394" y="7344496"/>
                  <a:pt x="1022130" y="7215131"/>
                  <a:pt x="659384" y="7294305"/>
                </a:cubicBezTo>
                <a:cubicBezTo>
                  <a:pt x="296638" y="7373479"/>
                  <a:pt x="189723" y="7276194"/>
                  <a:pt x="0" y="7294305"/>
                </a:cubicBezTo>
                <a:cubicBezTo>
                  <a:pt x="-17104" y="7157632"/>
                  <a:pt x="22990" y="7068371"/>
                  <a:pt x="0" y="6952034"/>
                </a:cubicBezTo>
                <a:cubicBezTo>
                  <a:pt x="-22990" y="6835697"/>
                  <a:pt x="14940" y="6549917"/>
                  <a:pt x="0" y="6317990"/>
                </a:cubicBezTo>
                <a:cubicBezTo>
                  <a:pt x="-14940" y="6086063"/>
                  <a:pt x="8206" y="5966555"/>
                  <a:pt x="0" y="5829833"/>
                </a:cubicBezTo>
                <a:cubicBezTo>
                  <a:pt x="-8206" y="5693111"/>
                  <a:pt x="32069" y="5486317"/>
                  <a:pt x="0" y="5341676"/>
                </a:cubicBezTo>
                <a:cubicBezTo>
                  <a:pt x="-32069" y="5197035"/>
                  <a:pt x="7635" y="5123206"/>
                  <a:pt x="0" y="4999404"/>
                </a:cubicBezTo>
                <a:cubicBezTo>
                  <a:pt x="-7635" y="4875602"/>
                  <a:pt x="20896" y="4736898"/>
                  <a:pt x="0" y="4657133"/>
                </a:cubicBezTo>
                <a:cubicBezTo>
                  <a:pt x="-20896" y="4577368"/>
                  <a:pt x="11298" y="4450126"/>
                  <a:pt x="0" y="4314862"/>
                </a:cubicBezTo>
                <a:cubicBezTo>
                  <a:pt x="-11298" y="4179598"/>
                  <a:pt x="63716" y="3859637"/>
                  <a:pt x="0" y="3680819"/>
                </a:cubicBezTo>
                <a:cubicBezTo>
                  <a:pt x="-63716" y="3502001"/>
                  <a:pt x="73850" y="3290828"/>
                  <a:pt x="0" y="2973832"/>
                </a:cubicBezTo>
                <a:cubicBezTo>
                  <a:pt x="-73850" y="2656836"/>
                  <a:pt x="27897" y="2602985"/>
                  <a:pt x="0" y="2485675"/>
                </a:cubicBezTo>
                <a:cubicBezTo>
                  <a:pt x="-27897" y="2368365"/>
                  <a:pt x="48950" y="2269663"/>
                  <a:pt x="0" y="2070460"/>
                </a:cubicBezTo>
                <a:cubicBezTo>
                  <a:pt x="-48950" y="1871258"/>
                  <a:pt x="45425" y="1817959"/>
                  <a:pt x="0" y="1655246"/>
                </a:cubicBezTo>
                <a:cubicBezTo>
                  <a:pt x="-45425" y="1492533"/>
                  <a:pt x="20248" y="1437094"/>
                  <a:pt x="0" y="1312975"/>
                </a:cubicBezTo>
                <a:cubicBezTo>
                  <a:pt x="-20248" y="1188856"/>
                  <a:pt x="37639" y="1136427"/>
                  <a:pt x="0" y="970704"/>
                </a:cubicBezTo>
                <a:cubicBezTo>
                  <a:pt x="-37639" y="804981"/>
                  <a:pt x="30876" y="467255"/>
                  <a:pt x="0" y="0"/>
                </a:cubicBezTo>
                <a:close/>
              </a:path>
            </a:pathLst>
          </a:custGeom>
          <a:solidFill>
            <a:schemeClr val="accent6">
              <a:lumMod val="60000"/>
              <a:lumOff val="40000"/>
            </a:schemeClr>
          </a:solidFill>
          <a:ln w="38100">
            <a:solidFill>
              <a:srgbClr val="7030A0"/>
            </a:solidFill>
            <a:extLst>
              <a:ext uri="{C807C97D-BFC1-408E-A445-0C87EB9F89A2}">
                <ask:lineSketchStyleProps xmlns:ask="http://schemas.microsoft.com/office/drawing/2018/sketchyshapes" xmlns="" sd="1218391695">
                  <a:prstGeom prst="rect">
                    <a:avLst/>
                  </a:prstGeom>
                  <ask:type>
                    <ask:lineSketchScribble/>
                  </ask:type>
                </ask:lineSketchStyleProps>
              </a:ext>
            </a:extLst>
          </a:ln>
        </p:spPr>
        <p:txBody>
          <a:bodyPr wrap="square" rtlCol="0">
            <a:spAutoFit/>
          </a:bodyPr>
          <a:lstStyle/>
          <a:p>
            <a:pPr algn="just"/>
            <a:r>
              <a:rPr lang="en-US" sz="3600" i="1">
                <a:latin typeface="+mj-lt"/>
              </a:rPr>
              <a:t>2- </a:t>
            </a:r>
            <a:r>
              <a:rPr lang="vi-VN" sz="3600" i="1">
                <a:latin typeface="+mj-lt"/>
              </a:rPr>
              <a:t>Trong các trường hợp trên, công ty nào tuân thủ, công ty nào vi phạm nguyên tắc thiện chí và trung thực trong giao kết hợp đồng thương mại? Vì sao?</a:t>
            </a:r>
            <a:endParaRPr lang="en-US" sz="3600" i="1">
              <a:latin typeface="+mj-lt"/>
            </a:endParaRPr>
          </a:p>
          <a:p>
            <a:pPr algn="just"/>
            <a:endParaRPr lang="en-US" sz="3600">
              <a:latin typeface="+mj-lt"/>
            </a:endParaRPr>
          </a:p>
          <a:p>
            <a:pPr algn="just"/>
            <a:r>
              <a:rPr lang="en-US" sz="3600">
                <a:latin typeface="+mj-lt"/>
                <a:sym typeface="Wingdings" panose="05000000000000000000" pitchFamily="2" charset="2"/>
              </a:rPr>
              <a:t> </a:t>
            </a:r>
            <a:r>
              <a:rPr lang="vi-VN" sz="3600">
                <a:latin typeface="+mj-lt"/>
                <a:ea typeface="Calibri" panose="020F0502020204030204" pitchFamily="34" charset="0"/>
                <a:cs typeface="Times New Roman" panose="02020603050405020304" pitchFamily="18" charset="0"/>
              </a:rPr>
              <a:t>Giáo viên bổ sung</a:t>
            </a:r>
            <a:r>
              <a:rPr lang="en-US" sz="3600">
                <a:latin typeface="+mj-lt"/>
                <a:ea typeface="Calibri" panose="020F0502020204030204" pitchFamily="34" charset="0"/>
                <a:cs typeface="Times New Roman" panose="02020603050405020304" pitchFamily="18" charset="0"/>
              </a:rPr>
              <a:t>:</a:t>
            </a:r>
            <a:endParaRPr lang="en-US" sz="3600">
              <a:latin typeface="+mj-lt"/>
            </a:endParaRPr>
          </a:p>
          <a:p>
            <a:pPr algn="just"/>
            <a:r>
              <a:rPr lang="vi-VN" sz="3600">
                <a:latin typeface="+mj-lt"/>
              </a:rPr>
              <a:t>+ Trong trường hợp 1, cả Công ty K và Công ty N đều hành động theo nguyên tắc thiện chí và trung thực, xuất phát từ điều kiện hoàn cảnh thực tế mà Công ty K gặp phải; các bên đã có sự thoả thuận và gia hạn thời hạn thanh toán.</a:t>
            </a:r>
            <a:endParaRPr lang="en-US" sz="3600">
              <a:latin typeface="+mj-lt"/>
            </a:endParaRPr>
          </a:p>
          <a:p>
            <a:pPr algn="just"/>
            <a:r>
              <a:rPr lang="vi-VN" sz="3600">
                <a:latin typeface="+mj-lt"/>
              </a:rPr>
              <a:t>+ Trong trường hợp 2, Công ty D tuân thủ, còn Công ty G vi phạm nguyên tắc thiện chí và trung thực trong giao kết hợp đồng thương mại vì Công ty G biết rõ là mình không có khả năng thanh toán nhưng vẫn giao kết mua hạt điều. Như vậy, Công ty G đã lừa dối Công ty D.</a:t>
            </a:r>
            <a:endParaRPr lang="en-US" sz="3600">
              <a:latin typeface="+mj-lt"/>
            </a:endParaRPr>
          </a:p>
        </p:txBody>
      </p:sp>
      <p:sp>
        <p:nvSpPr>
          <p:cNvPr id="53" name="Freeform 53"/>
          <p:cNvSpPr/>
          <p:nvPr/>
        </p:nvSpPr>
        <p:spPr>
          <a:xfrm>
            <a:off x="2727183" y="4331548"/>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10315413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27329" y="178892"/>
            <a:ext cx="17841438" cy="10108386"/>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369982" y="555991"/>
            <a:ext cx="16535936" cy="9730827"/>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107401" y="2098207"/>
            <a:ext cx="700159" cy="8053890"/>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220147" y="1789929"/>
            <a:ext cx="14405222" cy="8469935"/>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4438" y="1731235"/>
            <a:ext cx="1320925" cy="8391916"/>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3909193" y="1847266"/>
            <a:ext cx="13497582" cy="87792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4270312" y="1987270"/>
            <a:ext cx="11983422" cy="564257"/>
          </a:xfrm>
          <a:prstGeom prst="rect">
            <a:avLst/>
          </a:prstGeom>
        </p:spPr>
        <p:txBody>
          <a:bodyPr wrap="square" lIns="0" tIns="0" rIns="0" bIns="0" rtlCol="0" anchor="t">
            <a:spAutoFit/>
          </a:bodyPr>
          <a:lstStyle/>
          <a:p>
            <a:pPr algn="ctr">
              <a:lnSpc>
                <a:spcPts val="4446"/>
              </a:lnSpc>
            </a:pPr>
            <a:r>
              <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b) </a:t>
            </a:r>
            <a:r>
              <a:rPr lang="vi-VN"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nguyên tắc thiện chí và trung thực</a:t>
            </a:r>
            <a:endPar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endParaRPr>
          </a:p>
        </p:txBody>
      </p:sp>
      <p:sp>
        <p:nvSpPr>
          <p:cNvPr id="54" name="Freeform 54"/>
          <p:cNvSpPr/>
          <p:nvPr/>
        </p:nvSpPr>
        <p:spPr>
          <a:xfrm>
            <a:off x="16151034" y="2126297"/>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5" name="TextBox 55"/>
          <p:cNvSpPr txBox="1"/>
          <p:nvPr/>
        </p:nvSpPr>
        <p:spPr>
          <a:xfrm>
            <a:off x="7864725" y="3444914"/>
            <a:ext cx="2684132" cy="615553"/>
          </a:xfrm>
          <a:prstGeom prst="rect">
            <a:avLst/>
          </a:prstGeom>
          <a:solidFill>
            <a:srgbClr val="D8AE6D"/>
          </a:solidFill>
        </p:spPr>
        <p:txBody>
          <a:bodyPr wrap="square" lIns="0" tIns="0" rIns="0" bIns="0" rtlCol="0" anchor="t">
            <a:spAutoFit/>
          </a:bodyPr>
          <a:lstStyle/>
          <a:p>
            <a:pPr algn="just">
              <a:lnSpc>
                <a:spcPts val="4759"/>
              </a:lnSpc>
            </a:pPr>
            <a:r>
              <a:rPr lang="en-US" sz="4400">
                <a:solidFill>
                  <a:srgbClr val="000000"/>
                </a:solidFill>
                <a:latin typeface="Lulu Font TH"/>
                <a:ea typeface="Lulu Font TH"/>
                <a:cs typeface="Lulu Font TH"/>
                <a:sym typeface="Lulu Font TH"/>
              </a:rPr>
              <a:t>   </a:t>
            </a:r>
            <a:r>
              <a:rPr lang="vi-VN" sz="4400">
                <a:solidFill>
                  <a:srgbClr val="000000"/>
                </a:solidFill>
                <a:latin typeface="Lulu Font TH"/>
                <a:ea typeface="Lulu Font TH"/>
                <a:cs typeface="Lulu Font TH"/>
                <a:sym typeface="Lulu Font TH"/>
              </a:rPr>
              <a:t>Ghi nhớ</a:t>
            </a:r>
            <a:endParaRPr lang="en-US" sz="4400">
              <a:solidFill>
                <a:srgbClr val="000000"/>
              </a:solidFill>
              <a:latin typeface="Lulu Font TH"/>
              <a:ea typeface="Lulu Font TH"/>
              <a:cs typeface="Lulu Font TH"/>
              <a:sym typeface="Lulu Font TH"/>
            </a:endParaRPr>
          </a:p>
        </p:txBody>
      </p:sp>
      <p:sp>
        <p:nvSpPr>
          <p:cNvPr id="49" name="Freeform 49"/>
          <p:cNvSpPr/>
          <p:nvPr/>
        </p:nvSpPr>
        <p:spPr>
          <a:xfrm>
            <a:off x="10410064" y="3505096"/>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xmlns="" id="{430343EA-06AC-AF65-1761-74126C8A25C7}"/>
              </a:ext>
            </a:extLst>
          </p:cNvPr>
          <p:cNvSpPr txBox="1"/>
          <p:nvPr/>
        </p:nvSpPr>
        <p:spPr>
          <a:xfrm>
            <a:off x="4682317" y="4815963"/>
            <a:ext cx="11023851" cy="1754326"/>
          </a:xfrm>
          <a:custGeom>
            <a:avLst/>
            <a:gdLst>
              <a:gd name="connsiteX0" fmla="*/ 0 w 11023851"/>
              <a:gd name="connsiteY0" fmla="*/ 0 h 1754326"/>
              <a:gd name="connsiteX1" fmla="*/ 469964 w 11023851"/>
              <a:gd name="connsiteY1" fmla="*/ 0 h 1754326"/>
              <a:gd name="connsiteX2" fmla="*/ 1050167 w 11023851"/>
              <a:gd name="connsiteY2" fmla="*/ 0 h 1754326"/>
              <a:gd name="connsiteX3" fmla="*/ 1409893 w 11023851"/>
              <a:gd name="connsiteY3" fmla="*/ 0 h 1754326"/>
              <a:gd name="connsiteX4" fmla="*/ 1769618 w 11023851"/>
              <a:gd name="connsiteY4" fmla="*/ 0 h 1754326"/>
              <a:gd name="connsiteX5" fmla="*/ 2570298 w 11023851"/>
              <a:gd name="connsiteY5" fmla="*/ 0 h 1754326"/>
              <a:gd name="connsiteX6" fmla="*/ 3040262 w 11023851"/>
              <a:gd name="connsiteY6" fmla="*/ 0 h 1754326"/>
              <a:gd name="connsiteX7" fmla="*/ 3289749 w 11023851"/>
              <a:gd name="connsiteY7" fmla="*/ 0 h 1754326"/>
              <a:gd name="connsiteX8" fmla="*/ 3649475 w 11023851"/>
              <a:gd name="connsiteY8" fmla="*/ 0 h 1754326"/>
              <a:gd name="connsiteX9" fmla="*/ 4339916 w 11023851"/>
              <a:gd name="connsiteY9" fmla="*/ 0 h 1754326"/>
              <a:gd name="connsiteX10" fmla="*/ 4699642 w 11023851"/>
              <a:gd name="connsiteY10" fmla="*/ 0 h 1754326"/>
              <a:gd name="connsiteX11" fmla="*/ 5279844 w 11023851"/>
              <a:gd name="connsiteY11" fmla="*/ 0 h 1754326"/>
              <a:gd name="connsiteX12" fmla="*/ 5529332 w 11023851"/>
              <a:gd name="connsiteY12" fmla="*/ 0 h 1754326"/>
              <a:gd name="connsiteX13" fmla="*/ 5778819 w 11023851"/>
              <a:gd name="connsiteY13" fmla="*/ 0 h 1754326"/>
              <a:gd name="connsiteX14" fmla="*/ 6579498 w 11023851"/>
              <a:gd name="connsiteY14" fmla="*/ 0 h 1754326"/>
              <a:gd name="connsiteX15" fmla="*/ 7049463 w 11023851"/>
              <a:gd name="connsiteY15" fmla="*/ 0 h 1754326"/>
              <a:gd name="connsiteX16" fmla="*/ 7739904 w 11023851"/>
              <a:gd name="connsiteY16" fmla="*/ 0 h 1754326"/>
              <a:gd name="connsiteX17" fmla="*/ 8099629 w 11023851"/>
              <a:gd name="connsiteY17" fmla="*/ 0 h 1754326"/>
              <a:gd name="connsiteX18" fmla="*/ 8459355 w 11023851"/>
              <a:gd name="connsiteY18" fmla="*/ 0 h 1754326"/>
              <a:gd name="connsiteX19" fmla="*/ 9260035 w 11023851"/>
              <a:gd name="connsiteY19" fmla="*/ 0 h 1754326"/>
              <a:gd name="connsiteX20" fmla="*/ 9619761 w 11023851"/>
              <a:gd name="connsiteY20" fmla="*/ 0 h 1754326"/>
              <a:gd name="connsiteX21" fmla="*/ 10199963 w 11023851"/>
              <a:gd name="connsiteY21" fmla="*/ 0 h 1754326"/>
              <a:gd name="connsiteX22" fmla="*/ 11023851 w 11023851"/>
              <a:gd name="connsiteY22" fmla="*/ 0 h 1754326"/>
              <a:gd name="connsiteX23" fmla="*/ 11023851 w 11023851"/>
              <a:gd name="connsiteY23" fmla="*/ 602319 h 1754326"/>
              <a:gd name="connsiteX24" fmla="*/ 11023851 w 11023851"/>
              <a:gd name="connsiteY24" fmla="*/ 1169551 h 1754326"/>
              <a:gd name="connsiteX25" fmla="*/ 11023851 w 11023851"/>
              <a:gd name="connsiteY25" fmla="*/ 1754326 h 1754326"/>
              <a:gd name="connsiteX26" fmla="*/ 10333410 w 11023851"/>
              <a:gd name="connsiteY26" fmla="*/ 1754326 h 1754326"/>
              <a:gd name="connsiteX27" fmla="*/ 9532730 w 11023851"/>
              <a:gd name="connsiteY27" fmla="*/ 1754326 h 1754326"/>
              <a:gd name="connsiteX28" fmla="*/ 9062766 w 11023851"/>
              <a:gd name="connsiteY28" fmla="*/ 1754326 h 1754326"/>
              <a:gd name="connsiteX29" fmla="*/ 8703040 w 11023851"/>
              <a:gd name="connsiteY29" fmla="*/ 1754326 h 1754326"/>
              <a:gd name="connsiteX30" fmla="*/ 8343315 w 11023851"/>
              <a:gd name="connsiteY30" fmla="*/ 1754326 h 1754326"/>
              <a:gd name="connsiteX31" fmla="*/ 8093827 w 11023851"/>
              <a:gd name="connsiteY31" fmla="*/ 1754326 h 1754326"/>
              <a:gd name="connsiteX32" fmla="*/ 7844340 w 11023851"/>
              <a:gd name="connsiteY32" fmla="*/ 1754326 h 1754326"/>
              <a:gd name="connsiteX33" fmla="*/ 7153899 w 11023851"/>
              <a:gd name="connsiteY33" fmla="*/ 1754326 h 1754326"/>
              <a:gd name="connsiteX34" fmla="*/ 6463458 w 11023851"/>
              <a:gd name="connsiteY34" fmla="*/ 1754326 h 1754326"/>
              <a:gd name="connsiteX35" fmla="*/ 5993494 w 11023851"/>
              <a:gd name="connsiteY35" fmla="*/ 1754326 h 1754326"/>
              <a:gd name="connsiteX36" fmla="*/ 5413291 w 11023851"/>
              <a:gd name="connsiteY36" fmla="*/ 1754326 h 1754326"/>
              <a:gd name="connsiteX37" fmla="*/ 5163804 w 11023851"/>
              <a:gd name="connsiteY37" fmla="*/ 1754326 h 1754326"/>
              <a:gd name="connsiteX38" fmla="*/ 4693840 w 11023851"/>
              <a:gd name="connsiteY38" fmla="*/ 1754326 h 1754326"/>
              <a:gd name="connsiteX39" fmla="*/ 4223876 w 11023851"/>
              <a:gd name="connsiteY39" fmla="*/ 1754326 h 1754326"/>
              <a:gd name="connsiteX40" fmla="*/ 3643673 w 11023851"/>
              <a:gd name="connsiteY40" fmla="*/ 1754326 h 1754326"/>
              <a:gd name="connsiteX41" fmla="*/ 3173709 w 11023851"/>
              <a:gd name="connsiteY41" fmla="*/ 1754326 h 1754326"/>
              <a:gd name="connsiteX42" fmla="*/ 2924222 w 11023851"/>
              <a:gd name="connsiteY42" fmla="*/ 1754326 h 1754326"/>
              <a:gd name="connsiteX43" fmla="*/ 2564496 w 11023851"/>
              <a:gd name="connsiteY43" fmla="*/ 1754326 h 1754326"/>
              <a:gd name="connsiteX44" fmla="*/ 1763816 w 11023851"/>
              <a:gd name="connsiteY44" fmla="*/ 1754326 h 1754326"/>
              <a:gd name="connsiteX45" fmla="*/ 1293852 w 11023851"/>
              <a:gd name="connsiteY45" fmla="*/ 1754326 h 1754326"/>
              <a:gd name="connsiteX46" fmla="*/ 603411 w 11023851"/>
              <a:gd name="connsiteY46" fmla="*/ 1754326 h 1754326"/>
              <a:gd name="connsiteX47" fmla="*/ 0 w 11023851"/>
              <a:gd name="connsiteY47" fmla="*/ 1754326 h 1754326"/>
              <a:gd name="connsiteX48" fmla="*/ 0 w 11023851"/>
              <a:gd name="connsiteY48" fmla="*/ 1204637 h 1754326"/>
              <a:gd name="connsiteX49" fmla="*/ 0 w 11023851"/>
              <a:gd name="connsiteY49" fmla="*/ 672492 h 1754326"/>
              <a:gd name="connsiteX50" fmla="*/ 0 w 11023851"/>
              <a:gd name="connsiteY50"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23851" h="1754326" fill="none" extrusionOk="0">
                <a:moveTo>
                  <a:pt x="0" y="0"/>
                </a:moveTo>
                <a:cubicBezTo>
                  <a:pt x="234174" y="-29530"/>
                  <a:pt x="355204" y="36656"/>
                  <a:pt x="469964" y="0"/>
                </a:cubicBezTo>
                <a:cubicBezTo>
                  <a:pt x="584724" y="-36656"/>
                  <a:pt x="805700" y="28649"/>
                  <a:pt x="1050167" y="0"/>
                </a:cubicBezTo>
                <a:cubicBezTo>
                  <a:pt x="1294634" y="-28649"/>
                  <a:pt x="1249258" y="15010"/>
                  <a:pt x="1409893" y="0"/>
                </a:cubicBezTo>
                <a:cubicBezTo>
                  <a:pt x="1570528" y="-15010"/>
                  <a:pt x="1651710" y="19348"/>
                  <a:pt x="1769618" y="0"/>
                </a:cubicBezTo>
                <a:cubicBezTo>
                  <a:pt x="1887527" y="-19348"/>
                  <a:pt x="2218785" y="51348"/>
                  <a:pt x="2570298" y="0"/>
                </a:cubicBezTo>
                <a:cubicBezTo>
                  <a:pt x="2921811" y="-51348"/>
                  <a:pt x="2852743" y="10889"/>
                  <a:pt x="3040262" y="0"/>
                </a:cubicBezTo>
                <a:cubicBezTo>
                  <a:pt x="3227781" y="-10889"/>
                  <a:pt x="3179670" y="20191"/>
                  <a:pt x="3289749" y="0"/>
                </a:cubicBezTo>
                <a:cubicBezTo>
                  <a:pt x="3399828" y="-20191"/>
                  <a:pt x="3554361" y="5734"/>
                  <a:pt x="3649475" y="0"/>
                </a:cubicBezTo>
                <a:cubicBezTo>
                  <a:pt x="3744589" y="-5734"/>
                  <a:pt x="4195583" y="40404"/>
                  <a:pt x="4339916" y="0"/>
                </a:cubicBezTo>
                <a:cubicBezTo>
                  <a:pt x="4484249" y="-40404"/>
                  <a:pt x="4553370" y="2577"/>
                  <a:pt x="4699642" y="0"/>
                </a:cubicBezTo>
                <a:cubicBezTo>
                  <a:pt x="4845914" y="-2577"/>
                  <a:pt x="5157010" y="677"/>
                  <a:pt x="5279844" y="0"/>
                </a:cubicBezTo>
                <a:cubicBezTo>
                  <a:pt x="5402678" y="-677"/>
                  <a:pt x="5448128" y="11230"/>
                  <a:pt x="5529332" y="0"/>
                </a:cubicBezTo>
                <a:cubicBezTo>
                  <a:pt x="5610536" y="-11230"/>
                  <a:pt x="5715029" y="9204"/>
                  <a:pt x="5778819" y="0"/>
                </a:cubicBezTo>
                <a:cubicBezTo>
                  <a:pt x="5842609" y="-9204"/>
                  <a:pt x="6257867" y="43870"/>
                  <a:pt x="6579498" y="0"/>
                </a:cubicBezTo>
                <a:cubicBezTo>
                  <a:pt x="6901129" y="-43870"/>
                  <a:pt x="6889161" y="7798"/>
                  <a:pt x="7049463" y="0"/>
                </a:cubicBezTo>
                <a:cubicBezTo>
                  <a:pt x="7209765" y="-7798"/>
                  <a:pt x="7500948" y="1619"/>
                  <a:pt x="7739904" y="0"/>
                </a:cubicBezTo>
                <a:cubicBezTo>
                  <a:pt x="7978860" y="-1619"/>
                  <a:pt x="7960403" y="17108"/>
                  <a:pt x="8099629" y="0"/>
                </a:cubicBezTo>
                <a:cubicBezTo>
                  <a:pt x="8238856" y="-17108"/>
                  <a:pt x="8347389" y="38501"/>
                  <a:pt x="8459355" y="0"/>
                </a:cubicBezTo>
                <a:cubicBezTo>
                  <a:pt x="8571321" y="-38501"/>
                  <a:pt x="8993069" y="41477"/>
                  <a:pt x="9260035" y="0"/>
                </a:cubicBezTo>
                <a:cubicBezTo>
                  <a:pt x="9527001" y="-41477"/>
                  <a:pt x="9455349" y="21521"/>
                  <a:pt x="9619761" y="0"/>
                </a:cubicBezTo>
                <a:cubicBezTo>
                  <a:pt x="9784173" y="-21521"/>
                  <a:pt x="9963625" y="7679"/>
                  <a:pt x="10199963" y="0"/>
                </a:cubicBezTo>
                <a:cubicBezTo>
                  <a:pt x="10436301" y="-7679"/>
                  <a:pt x="10778218" y="59609"/>
                  <a:pt x="11023851" y="0"/>
                </a:cubicBezTo>
                <a:cubicBezTo>
                  <a:pt x="11061736" y="230857"/>
                  <a:pt x="11006601" y="384761"/>
                  <a:pt x="11023851" y="602319"/>
                </a:cubicBezTo>
                <a:cubicBezTo>
                  <a:pt x="11041101" y="819877"/>
                  <a:pt x="11001198" y="889877"/>
                  <a:pt x="11023851" y="1169551"/>
                </a:cubicBezTo>
                <a:cubicBezTo>
                  <a:pt x="11046504" y="1449225"/>
                  <a:pt x="10961325" y="1626250"/>
                  <a:pt x="11023851" y="1754326"/>
                </a:cubicBezTo>
                <a:cubicBezTo>
                  <a:pt x="10878163" y="1765407"/>
                  <a:pt x="10549208" y="1732423"/>
                  <a:pt x="10333410" y="1754326"/>
                </a:cubicBezTo>
                <a:cubicBezTo>
                  <a:pt x="10117612" y="1776229"/>
                  <a:pt x="9829463" y="1703687"/>
                  <a:pt x="9532730" y="1754326"/>
                </a:cubicBezTo>
                <a:cubicBezTo>
                  <a:pt x="9235997" y="1804965"/>
                  <a:pt x="9244810" y="1700032"/>
                  <a:pt x="9062766" y="1754326"/>
                </a:cubicBezTo>
                <a:cubicBezTo>
                  <a:pt x="8880722" y="1808620"/>
                  <a:pt x="8852798" y="1738563"/>
                  <a:pt x="8703040" y="1754326"/>
                </a:cubicBezTo>
                <a:cubicBezTo>
                  <a:pt x="8553282" y="1770089"/>
                  <a:pt x="8515963" y="1736065"/>
                  <a:pt x="8343315" y="1754326"/>
                </a:cubicBezTo>
                <a:cubicBezTo>
                  <a:pt x="8170667" y="1772587"/>
                  <a:pt x="8213294" y="1732635"/>
                  <a:pt x="8093827" y="1754326"/>
                </a:cubicBezTo>
                <a:cubicBezTo>
                  <a:pt x="7974360" y="1776017"/>
                  <a:pt x="7904686" y="1724784"/>
                  <a:pt x="7844340" y="1754326"/>
                </a:cubicBezTo>
                <a:cubicBezTo>
                  <a:pt x="7783994" y="1783868"/>
                  <a:pt x="7316339" y="1730239"/>
                  <a:pt x="7153899" y="1754326"/>
                </a:cubicBezTo>
                <a:cubicBezTo>
                  <a:pt x="6991459" y="1778413"/>
                  <a:pt x="6723241" y="1687864"/>
                  <a:pt x="6463458" y="1754326"/>
                </a:cubicBezTo>
                <a:cubicBezTo>
                  <a:pt x="6203675" y="1820788"/>
                  <a:pt x="6106571" y="1710962"/>
                  <a:pt x="5993494" y="1754326"/>
                </a:cubicBezTo>
                <a:cubicBezTo>
                  <a:pt x="5880417" y="1797690"/>
                  <a:pt x="5535908" y="1744465"/>
                  <a:pt x="5413291" y="1754326"/>
                </a:cubicBezTo>
                <a:cubicBezTo>
                  <a:pt x="5290674" y="1764187"/>
                  <a:pt x="5216533" y="1737665"/>
                  <a:pt x="5163804" y="1754326"/>
                </a:cubicBezTo>
                <a:cubicBezTo>
                  <a:pt x="5111075" y="1770987"/>
                  <a:pt x="4920866" y="1712375"/>
                  <a:pt x="4693840" y="1754326"/>
                </a:cubicBezTo>
                <a:cubicBezTo>
                  <a:pt x="4466814" y="1796277"/>
                  <a:pt x="4420733" y="1705299"/>
                  <a:pt x="4223876" y="1754326"/>
                </a:cubicBezTo>
                <a:cubicBezTo>
                  <a:pt x="4027019" y="1803353"/>
                  <a:pt x="3844530" y="1693754"/>
                  <a:pt x="3643673" y="1754326"/>
                </a:cubicBezTo>
                <a:cubicBezTo>
                  <a:pt x="3442816" y="1814898"/>
                  <a:pt x="3309321" y="1751065"/>
                  <a:pt x="3173709" y="1754326"/>
                </a:cubicBezTo>
                <a:cubicBezTo>
                  <a:pt x="3038097" y="1757587"/>
                  <a:pt x="3031789" y="1752912"/>
                  <a:pt x="2924222" y="1754326"/>
                </a:cubicBezTo>
                <a:cubicBezTo>
                  <a:pt x="2816655" y="1755740"/>
                  <a:pt x="2650171" y="1753297"/>
                  <a:pt x="2564496" y="1754326"/>
                </a:cubicBezTo>
                <a:cubicBezTo>
                  <a:pt x="2478821" y="1755355"/>
                  <a:pt x="2075336" y="1721018"/>
                  <a:pt x="1763816" y="1754326"/>
                </a:cubicBezTo>
                <a:cubicBezTo>
                  <a:pt x="1452296" y="1787634"/>
                  <a:pt x="1424184" y="1734952"/>
                  <a:pt x="1293852" y="1754326"/>
                </a:cubicBezTo>
                <a:cubicBezTo>
                  <a:pt x="1163520" y="1773700"/>
                  <a:pt x="882841" y="1685738"/>
                  <a:pt x="603411" y="1754326"/>
                </a:cubicBezTo>
                <a:cubicBezTo>
                  <a:pt x="323981" y="1822914"/>
                  <a:pt x="184470" y="1702476"/>
                  <a:pt x="0" y="1754326"/>
                </a:cubicBezTo>
                <a:cubicBezTo>
                  <a:pt x="-65028" y="1544790"/>
                  <a:pt x="40473" y="1425847"/>
                  <a:pt x="0" y="1204637"/>
                </a:cubicBezTo>
                <a:cubicBezTo>
                  <a:pt x="-40473" y="983427"/>
                  <a:pt x="39146" y="907027"/>
                  <a:pt x="0" y="672492"/>
                </a:cubicBezTo>
                <a:cubicBezTo>
                  <a:pt x="-39146" y="437958"/>
                  <a:pt x="2650" y="250769"/>
                  <a:pt x="0" y="0"/>
                </a:cubicBezTo>
                <a:close/>
              </a:path>
              <a:path w="11023851" h="1754326" stroke="0" extrusionOk="0">
                <a:moveTo>
                  <a:pt x="0" y="0"/>
                </a:moveTo>
                <a:cubicBezTo>
                  <a:pt x="229281" y="-18270"/>
                  <a:pt x="416505" y="69556"/>
                  <a:pt x="580203" y="0"/>
                </a:cubicBezTo>
                <a:cubicBezTo>
                  <a:pt x="743901" y="-69556"/>
                  <a:pt x="949171" y="73916"/>
                  <a:pt x="1270644" y="0"/>
                </a:cubicBezTo>
                <a:cubicBezTo>
                  <a:pt x="1592117" y="-73916"/>
                  <a:pt x="1661519" y="43609"/>
                  <a:pt x="1850847" y="0"/>
                </a:cubicBezTo>
                <a:cubicBezTo>
                  <a:pt x="2040175" y="-43609"/>
                  <a:pt x="2230571" y="74796"/>
                  <a:pt x="2541288" y="0"/>
                </a:cubicBezTo>
                <a:cubicBezTo>
                  <a:pt x="2852005" y="-74796"/>
                  <a:pt x="3089833" y="33570"/>
                  <a:pt x="3231729" y="0"/>
                </a:cubicBezTo>
                <a:cubicBezTo>
                  <a:pt x="3373625" y="-33570"/>
                  <a:pt x="3800060" y="70691"/>
                  <a:pt x="4032409" y="0"/>
                </a:cubicBezTo>
                <a:cubicBezTo>
                  <a:pt x="4264758" y="-70691"/>
                  <a:pt x="4352297" y="13596"/>
                  <a:pt x="4502373" y="0"/>
                </a:cubicBezTo>
                <a:cubicBezTo>
                  <a:pt x="4652449" y="-13596"/>
                  <a:pt x="4677143" y="12520"/>
                  <a:pt x="4751860" y="0"/>
                </a:cubicBezTo>
                <a:cubicBezTo>
                  <a:pt x="4826577" y="-12520"/>
                  <a:pt x="5160851" y="48616"/>
                  <a:pt x="5442301" y="0"/>
                </a:cubicBezTo>
                <a:cubicBezTo>
                  <a:pt x="5723751" y="-48616"/>
                  <a:pt x="5964880" y="51383"/>
                  <a:pt x="6132742" y="0"/>
                </a:cubicBezTo>
                <a:cubicBezTo>
                  <a:pt x="6300604" y="-51383"/>
                  <a:pt x="6299948" y="1985"/>
                  <a:pt x="6382230" y="0"/>
                </a:cubicBezTo>
                <a:cubicBezTo>
                  <a:pt x="6464512" y="-1985"/>
                  <a:pt x="6629599" y="15614"/>
                  <a:pt x="6741955" y="0"/>
                </a:cubicBezTo>
                <a:cubicBezTo>
                  <a:pt x="6854312" y="-15614"/>
                  <a:pt x="6901814" y="8079"/>
                  <a:pt x="6991442" y="0"/>
                </a:cubicBezTo>
                <a:cubicBezTo>
                  <a:pt x="7081070" y="-8079"/>
                  <a:pt x="7388287" y="41031"/>
                  <a:pt x="7681884" y="0"/>
                </a:cubicBezTo>
                <a:cubicBezTo>
                  <a:pt x="7975481" y="-41031"/>
                  <a:pt x="8135010" y="52278"/>
                  <a:pt x="8372325" y="0"/>
                </a:cubicBezTo>
                <a:cubicBezTo>
                  <a:pt x="8609640" y="-52278"/>
                  <a:pt x="8625545" y="14850"/>
                  <a:pt x="8842289" y="0"/>
                </a:cubicBezTo>
                <a:cubicBezTo>
                  <a:pt x="9059033" y="-14850"/>
                  <a:pt x="9336664" y="42600"/>
                  <a:pt x="9532730" y="0"/>
                </a:cubicBezTo>
                <a:cubicBezTo>
                  <a:pt x="9728796" y="-42600"/>
                  <a:pt x="9904699" y="27569"/>
                  <a:pt x="10002694" y="0"/>
                </a:cubicBezTo>
                <a:cubicBezTo>
                  <a:pt x="10100689" y="-27569"/>
                  <a:pt x="10213558" y="27037"/>
                  <a:pt x="10362420" y="0"/>
                </a:cubicBezTo>
                <a:cubicBezTo>
                  <a:pt x="10511282" y="-27037"/>
                  <a:pt x="10745505" y="8399"/>
                  <a:pt x="11023851" y="0"/>
                </a:cubicBezTo>
                <a:cubicBezTo>
                  <a:pt x="11030955" y="208059"/>
                  <a:pt x="11011893" y="323411"/>
                  <a:pt x="11023851" y="532146"/>
                </a:cubicBezTo>
                <a:cubicBezTo>
                  <a:pt x="11035809" y="740881"/>
                  <a:pt x="10964560" y="1010123"/>
                  <a:pt x="11023851" y="1134464"/>
                </a:cubicBezTo>
                <a:cubicBezTo>
                  <a:pt x="11083142" y="1258805"/>
                  <a:pt x="10952360" y="1534515"/>
                  <a:pt x="11023851" y="1754326"/>
                </a:cubicBezTo>
                <a:cubicBezTo>
                  <a:pt x="10845820" y="1792927"/>
                  <a:pt x="10652113" y="1706553"/>
                  <a:pt x="10443648" y="1754326"/>
                </a:cubicBezTo>
                <a:cubicBezTo>
                  <a:pt x="10235183" y="1802099"/>
                  <a:pt x="10155454" y="1708726"/>
                  <a:pt x="9973684" y="1754326"/>
                </a:cubicBezTo>
                <a:cubicBezTo>
                  <a:pt x="9791914" y="1799926"/>
                  <a:pt x="9549534" y="1741801"/>
                  <a:pt x="9173004" y="1754326"/>
                </a:cubicBezTo>
                <a:cubicBezTo>
                  <a:pt x="8796474" y="1766851"/>
                  <a:pt x="8937429" y="1741632"/>
                  <a:pt x="8813279" y="1754326"/>
                </a:cubicBezTo>
                <a:cubicBezTo>
                  <a:pt x="8689129" y="1767020"/>
                  <a:pt x="8617448" y="1729777"/>
                  <a:pt x="8453553" y="1754326"/>
                </a:cubicBezTo>
                <a:cubicBezTo>
                  <a:pt x="8289658" y="1778875"/>
                  <a:pt x="8017758" y="1738479"/>
                  <a:pt x="7763112" y="1754326"/>
                </a:cubicBezTo>
                <a:cubicBezTo>
                  <a:pt x="7508466" y="1770173"/>
                  <a:pt x="7346862" y="1749671"/>
                  <a:pt x="7182909" y="1754326"/>
                </a:cubicBezTo>
                <a:cubicBezTo>
                  <a:pt x="7018956" y="1758981"/>
                  <a:pt x="6986099" y="1745505"/>
                  <a:pt x="6823184" y="1754326"/>
                </a:cubicBezTo>
                <a:cubicBezTo>
                  <a:pt x="6660269" y="1763147"/>
                  <a:pt x="6652819" y="1741044"/>
                  <a:pt x="6573696" y="1754326"/>
                </a:cubicBezTo>
                <a:cubicBezTo>
                  <a:pt x="6494573" y="1767608"/>
                  <a:pt x="6262441" y="1701097"/>
                  <a:pt x="6103732" y="1754326"/>
                </a:cubicBezTo>
                <a:cubicBezTo>
                  <a:pt x="5945023" y="1807555"/>
                  <a:pt x="5782825" y="1722183"/>
                  <a:pt x="5633768" y="1754326"/>
                </a:cubicBezTo>
                <a:cubicBezTo>
                  <a:pt x="5484711" y="1786469"/>
                  <a:pt x="5260725" y="1741253"/>
                  <a:pt x="4943327" y="1754326"/>
                </a:cubicBezTo>
                <a:cubicBezTo>
                  <a:pt x="4625929" y="1767399"/>
                  <a:pt x="4461053" y="1742613"/>
                  <a:pt x="4252886" y="1754326"/>
                </a:cubicBezTo>
                <a:cubicBezTo>
                  <a:pt x="4044719" y="1766039"/>
                  <a:pt x="3744104" y="1684211"/>
                  <a:pt x="3452206" y="1754326"/>
                </a:cubicBezTo>
                <a:cubicBezTo>
                  <a:pt x="3160308" y="1824441"/>
                  <a:pt x="3271268" y="1750896"/>
                  <a:pt x="3202719" y="1754326"/>
                </a:cubicBezTo>
                <a:cubicBezTo>
                  <a:pt x="3134170" y="1757756"/>
                  <a:pt x="2763810" y="1726384"/>
                  <a:pt x="2622516" y="1754326"/>
                </a:cubicBezTo>
                <a:cubicBezTo>
                  <a:pt x="2481222" y="1782268"/>
                  <a:pt x="2434795" y="1753330"/>
                  <a:pt x="2373029" y="1754326"/>
                </a:cubicBezTo>
                <a:cubicBezTo>
                  <a:pt x="2311263" y="1755322"/>
                  <a:pt x="1896388" y="1691366"/>
                  <a:pt x="1682588" y="1754326"/>
                </a:cubicBezTo>
                <a:cubicBezTo>
                  <a:pt x="1468788" y="1817286"/>
                  <a:pt x="1460843" y="1715899"/>
                  <a:pt x="1322862" y="1754326"/>
                </a:cubicBezTo>
                <a:cubicBezTo>
                  <a:pt x="1184881" y="1792753"/>
                  <a:pt x="1050205" y="1750510"/>
                  <a:pt x="852898" y="1754326"/>
                </a:cubicBezTo>
                <a:cubicBezTo>
                  <a:pt x="655591" y="1758142"/>
                  <a:pt x="306476" y="1713906"/>
                  <a:pt x="0" y="1754326"/>
                </a:cubicBezTo>
                <a:cubicBezTo>
                  <a:pt x="-21395" y="1525025"/>
                  <a:pt x="2191" y="1357587"/>
                  <a:pt x="0" y="1169551"/>
                </a:cubicBezTo>
                <a:cubicBezTo>
                  <a:pt x="-2191" y="981515"/>
                  <a:pt x="60802" y="814688"/>
                  <a:pt x="0" y="584775"/>
                </a:cubicBezTo>
                <a:cubicBezTo>
                  <a:pt x="-60802" y="354862"/>
                  <a:pt x="20705" y="176962"/>
                  <a:pt x="0" y="0"/>
                </a:cubicBezTo>
                <a:close/>
              </a:path>
            </a:pathLst>
          </a:custGeom>
          <a:solidFill>
            <a:schemeClr val="accent6">
              <a:lumMod val="60000"/>
              <a:lumOff val="40000"/>
            </a:schemeClr>
          </a:solidFill>
          <a:ln w="38100">
            <a:solidFill>
              <a:srgbClr val="7030A0"/>
            </a:solidFill>
            <a:extLst>
              <a:ext uri="{C807C97D-BFC1-408E-A445-0C87EB9F89A2}">
                <ask:lineSketchStyleProps xmlns:ask="http://schemas.microsoft.com/office/drawing/2018/sketchyshapes" xmlns="" sd="1218391695">
                  <a:prstGeom prst="rect">
                    <a:avLst/>
                  </a:prstGeom>
                  <ask:type>
                    <ask:lineSketchScribble/>
                  </ask:type>
                </ask:lineSketchStyleProps>
              </a:ext>
            </a:extLst>
          </a:ln>
        </p:spPr>
        <p:txBody>
          <a:bodyPr wrap="square" rtlCol="0">
            <a:spAutoFit/>
          </a:bodyPr>
          <a:lstStyle/>
          <a:p>
            <a:pPr algn="just"/>
            <a:r>
              <a:rPr lang="en-US" sz="3600" i="1" dirty="0">
                <a:latin typeface="Arial Nova Cond" panose="020B0506020202020204" pitchFamily="34" charset="0"/>
              </a:rPr>
              <a:t>C</a:t>
            </a:r>
            <a:r>
              <a:rPr lang="vi-VN" sz="3600" i="1" dirty="0">
                <a:latin typeface="Arial Nova Cond" panose="020B0506020202020204" pitchFamily="34" charset="0"/>
              </a:rPr>
              <a:t>ác bên khi tham gia vào quan hệ hợp đồng thương mại ở tất cả các giai đoạn đều phải hoạt động với tinh thần thiện chí và trung thực</a:t>
            </a:r>
            <a:r>
              <a:rPr lang="en-SG" sz="3600" i="1" dirty="0">
                <a:latin typeface="Arial Nova Cond" panose="020B0506020202020204" pitchFamily="34" charset="0"/>
              </a:rPr>
              <a:t>,</a:t>
            </a:r>
            <a:r>
              <a:rPr lang="vi-VN" sz="3600" i="1" dirty="0">
                <a:latin typeface="Arial Nova Cond" panose="020B0506020202020204" pitchFamily="34" charset="0"/>
              </a:rPr>
              <a:t> không bên nào được lừa dối bên nào</a:t>
            </a:r>
            <a:r>
              <a:rPr lang="en-US" sz="3600" i="1" dirty="0">
                <a:latin typeface="Arial Nova Cond" panose="020B0506020202020204" pitchFamily="34" charset="0"/>
              </a:rPr>
              <a:t>.</a:t>
            </a:r>
          </a:p>
        </p:txBody>
      </p:sp>
      <p:sp>
        <p:nvSpPr>
          <p:cNvPr id="53" name="Freeform 53"/>
          <p:cNvSpPr/>
          <p:nvPr/>
        </p:nvSpPr>
        <p:spPr>
          <a:xfrm>
            <a:off x="7632536" y="3419568"/>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5469222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816" y="426779"/>
            <a:ext cx="16539734" cy="8912669"/>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49456" y="549169"/>
            <a:ext cx="16115936" cy="8770731"/>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523890" y="784658"/>
            <a:ext cx="817842" cy="8341643"/>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87252" y="400155"/>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91438" y="547099"/>
            <a:ext cx="13855692" cy="8426185"/>
            <a:chOff x="0" y="-38100"/>
            <a:chExt cx="3520377" cy="1980597"/>
          </a:xfrm>
        </p:grpSpPr>
        <p:sp>
          <p:nvSpPr>
            <p:cNvPr id="39" name="Freeform 39"/>
            <p:cNvSpPr/>
            <p:nvPr/>
          </p:nvSpPr>
          <p:spPr>
            <a:xfrm>
              <a:off x="0" y="0"/>
              <a:ext cx="3520377"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6177" y="932411"/>
            <a:ext cx="1320925" cy="8091683"/>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2497115" y="71767"/>
            <a:ext cx="15135719" cy="13945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2657092" y="320253"/>
            <a:ext cx="13467539" cy="1128514"/>
          </a:xfrm>
          <a:prstGeom prst="rect">
            <a:avLst/>
          </a:prstGeom>
        </p:spPr>
        <p:txBody>
          <a:bodyPr wrap="square" lIns="0" tIns="0" rIns="0" bIns="0" rtlCol="0" anchor="t">
            <a:spAutoFit/>
          </a:bodyPr>
          <a:lstStyle/>
          <a:p>
            <a:pPr algn="ctr">
              <a:lnSpc>
                <a:spcPts val="4446"/>
              </a:lnSpc>
            </a:pPr>
            <a:r>
              <a:rPr lang="en-US" sz="4000" b="1" spc="478">
                <a:solidFill>
                  <a:srgbClr val="000000"/>
                </a:solidFill>
                <a:latin typeface="Time s New Roman"/>
                <a:ea typeface="Better Together Script"/>
                <a:cs typeface="Better Together Script"/>
                <a:sym typeface="Better Together Script"/>
              </a:rPr>
              <a:t>c)</a:t>
            </a:r>
            <a:r>
              <a:rPr lang="vi-VN" sz="4000" b="1" spc="478">
                <a:solidFill>
                  <a:srgbClr val="000000"/>
                </a:solidFill>
                <a:latin typeface="Time s New Roman"/>
                <a:ea typeface="Better Together Script"/>
                <a:cs typeface="Better Together Script"/>
                <a:sym typeface="Better Together Script"/>
              </a:rPr>
              <a:t> </a:t>
            </a:r>
            <a:r>
              <a:rPr lang="en-US" sz="4000" b="1" spc="478">
                <a:solidFill>
                  <a:srgbClr val="000000"/>
                </a:solidFill>
                <a:latin typeface="Time s New Roman"/>
                <a:ea typeface="Better Together Script"/>
                <a:cs typeface="Better Together Script"/>
                <a:sym typeface="Better Together Script"/>
              </a:rPr>
              <a:t>N</a:t>
            </a:r>
            <a:r>
              <a:rPr lang="vi-VN" sz="4000" b="1" spc="478">
                <a:solidFill>
                  <a:srgbClr val="000000"/>
                </a:solidFill>
                <a:latin typeface="Time s New Roman"/>
                <a:ea typeface="Better Together Script"/>
                <a:cs typeface="Better Together Script"/>
                <a:sym typeface="Better Together Script"/>
              </a:rPr>
              <a:t>guyên tắc tuân thủ hợp đồng đã giao kết và xử lý việc không thực hiện hợp đồng</a:t>
            </a:r>
            <a:r>
              <a:rPr lang="en-US" sz="4000" b="1" spc="478">
                <a:solidFill>
                  <a:srgbClr val="000000"/>
                </a:solidFill>
                <a:latin typeface="Time s New Roman"/>
                <a:ea typeface="Better Together Script"/>
                <a:cs typeface="Better Together Script"/>
                <a:sym typeface="Better Together Script"/>
              </a:rPr>
              <a:t> </a:t>
            </a:r>
          </a:p>
        </p:txBody>
      </p:sp>
      <p:sp>
        <p:nvSpPr>
          <p:cNvPr id="51" name="TextBox 51"/>
          <p:cNvSpPr txBox="1"/>
          <p:nvPr/>
        </p:nvSpPr>
        <p:spPr>
          <a:xfrm>
            <a:off x="3631287" y="2553321"/>
            <a:ext cx="13152530" cy="5724644"/>
          </a:xfrm>
          <a:prstGeom prst="rect">
            <a:avLst/>
          </a:prstGeom>
          <a:ln w="57150">
            <a:solidFill>
              <a:srgbClr val="FFFF00"/>
            </a:solidFill>
            <a:prstDash val="dash"/>
          </a:ln>
        </p:spPr>
        <p:txBody>
          <a:bodyPr wrap="square" lIns="0" tIns="0" rIns="0" bIns="0" rtlCol="0" anchor="t">
            <a:spAutoFit/>
          </a:bodyPr>
          <a:lstStyle/>
          <a:p>
            <a:pPr algn="just">
              <a:lnSpc>
                <a:spcPts val="4759"/>
              </a:lnSpc>
            </a:pPr>
            <a:r>
              <a:rPr lang="en-US" sz="2800">
                <a:solidFill>
                  <a:srgbClr val="000000"/>
                </a:solidFill>
                <a:ea typeface="Lulu Font TH"/>
                <a:cs typeface="Lulu Font TH"/>
                <a:sym typeface="Lulu Font TH"/>
              </a:rPr>
              <a:t> 1- </a:t>
            </a:r>
            <a:r>
              <a:rPr lang="vi-VN" sz="2800" i="1"/>
              <a:t>Nội dung cơ bản của nguyên tắc tắc tuân thủ hợp đồng đã giao kết và xử lí việc không thực hiện hợp đồng là gì?</a:t>
            </a:r>
            <a:endParaRPr lang="en-US" sz="2800" i="1"/>
          </a:p>
          <a:p>
            <a:pPr marL="457200" indent="-457200" algn="just">
              <a:lnSpc>
                <a:spcPts val="4759"/>
              </a:lnSpc>
              <a:buFont typeface="Wingdings" panose="05000000000000000000" pitchFamily="2" charset="2"/>
              <a:buChar char="à"/>
            </a:pPr>
            <a:r>
              <a:rPr lang="vi-VN" sz="2800">
                <a:ea typeface="Calibri" panose="020F0502020204030204" pitchFamily="34" charset="0"/>
                <a:cs typeface="Times New Roman" panose="02020603050405020304" pitchFamily="18" charset="0"/>
              </a:rPr>
              <a:t>Giáo viên bổ sung</a:t>
            </a:r>
            <a:r>
              <a:rPr lang="en-US" sz="2800">
                <a:ea typeface="Calibri" panose="020F0502020204030204" pitchFamily="34" charset="0"/>
                <a:cs typeface="Times New Roman" panose="02020603050405020304" pitchFamily="18" charset="0"/>
              </a:rPr>
              <a:t>: </a:t>
            </a:r>
          </a:p>
          <a:p>
            <a:pPr algn="just"/>
            <a:r>
              <a:rPr lang="en-US" sz="2800"/>
              <a:t>- </a:t>
            </a:r>
            <a:r>
              <a:rPr lang="vi-VN" sz="2800"/>
              <a:t>Hợp đồng thương mại hợp pháp, không trái đạo đức xã hội, có hiệu lực thì bắt buộc các bên tham gia kí kết phải tôn trọng và thực hiện.</a:t>
            </a:r>
            <a:endParaRPr lang="en-US" sz="2800"/>
          </a:p>
          <a:p>
            <a:pPr algn="just"/>
            <a:r>
              <a:rPr lang="en-US" sz="2800"/>
              <a:t>-</a:t>
            </a:r>
            <a:r>
              <a:rPr lang="vi-VN" sz="2800"/>
              <a:t> Hợp đồng chỉ có thể được thay đổi, chấm dứt hiệu lực từng phần hoặc toàn bộ theo quy định</a:t>
            </a:r>
            <a:r>
              <a:rPr lang="en-US" sz="2800"/>
              <a:t>…</a:t>
            </a:r>
            <a:r>
              <a:rPr lang="vi-VN" sz="2800"/>
              <a:t> (trừ một số trường hợp nhất định). </a:t>
            </a:r>
            <a:endParaRPr lang="en-US" sz="2800"/>
          </a:p>
          <a:p>
            <a:pPr algn="just"/>
            <a:r>
              <a:rPr lang="en-US" sz="2800"/>
              <a:t>- </a:t>
            </a:r>
            <a:r>
              <a:rPr lang="vi-VN" sz="2800"/>
              <a:t>Khi một bên không thực hiện hợp đồng thì bên bị vi phạm có thể yêu cầu bên không thực hiện: </a:t>
            </a:r>
            <a:endParaRPr lang="en-US" sz="2800"/>
          </a:p>
          <a:p>
            <a:pPr algn="just"/>
            <a:r>
              <a:rPr lang="en-US" sz="2800"/>
              <a:t>     + B</a:t>
            </a:r>
            <a:r>
              <a:rPr lang="vi-VN" sz="2800"/>
              <a:t>uộc phải thực hiện đúng hợp đồng; </a:t>
            </a:r>
            <a:endParaRPr lang="en-US" sz="2800"/>
          </a:p>
          <a:p>
            <a:pPr algn="just"/>
            <a:r>
              <a:rPr lang="en-US" sz="2800"/>
              <a:t>     + C</a:t>
            </a:r>
            <a:r>
              <a:rPr lang="vi-VN" sz="2800"/>
              <a:t>hịu phạt do vi phạm hợp đồng; buộc phải bồi thường thiệt hại cho bên bị vi phạm (trừ những trường hợp được miễn trách nhiệm).</a:t>
            </a:r>
            <a:endParaRPr lang="en-US" sz="2800">
              <a:ea typeface="Calibri" panose="020F0502020204030204" pitchFamily="34" charset="0"/>
              <a:cs typeface="Times New Roman" panose="02020603050405020304" pitchFamily="18" charset="0"/>
            </a:endParaRP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4" name="Freeform 54"/>
          <p:cNvSpPr/>
          <p:nvPr/>
        </p:nvSpPr>
        <p:spPr>
          <a:xfrm>
            <a:off x="14938890" y="-17793"/>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16432012" y="-72700"/>
            <a:ext cx="604313" cy="667386"/>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rot="2528169">
            <a:off x="15546532" y="-152562"/>
            <a:ext cx="604313" cy="616531"/>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53" name="TextBox 52">
            <a:extLst>
              <a:ext uri="{FF2B5EF4-FFF2-40B4-BE49-F238E27FC236}">
                <a16:creationId xmlns:a16="http://schemas.microsoft.com/office/drawing/2014/main" xmlns="" id="{7354AF7A-594A-4AEF-9812-3659D755ECB2}"/>
              </a:ext>
            </a:extLst>
          </p:cNvPr>
          <p:cNvSpPr txBox="1"/>
          <p:nvPr/>
        </p:nvSpPr>
        <p:spPr>
          <a:xfrm>
            <a:off x="7675173" y="1555034"/>
            <a:ext cx="3264502" cy="707886"/>
          </a:xfrm>
          <a:prstGeom prst="rect">
            <a:avLst/>
          </a:prstGeom>
          <a:solidFill>
            <a:srgbClr val="D8AE6D"/>
          </a:solidFill>
          <a:ln>
            <a:solidFill>
              <a:srgbClr val="FFC000"/>
            </a:solidFill>
          </a:ln>
        </p:spPr>
        <p:txBody>
          <a:bodyPr wrap="square" rtlCol="0">
            <a:spAutoFit/>
          </a:bodyPr>
          <a:lstStyle/>
          <a:p>
            <a:r>
              <a:rPr lang="en-SG" sz="4000" b="1">
                <a:latin typeface="Times New Roman" panose="02020603050405020304" pitchFamily="18" charset="0"/>
                <a:cs typeface="Times New Roman" panose="02020603050405020304" pitchFamily="18" charset="0"/>
              </a:rPr>
              <a:t>N</a:t>
            </a:r>
            <a:r>
              <a:rPr lang="vi-VN" sz="4000" b="1">
                <a:latin typeface="Times New Roman" panose="02020603050405020304" pitchFamily="18" charset="0"/>
                <a:cs typeface="Times New Roman" panose="02020603050405020304" pitchFamily="18" charset="0"/>
              </a:rPr>
              <a:t>hóm 5 </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2</a:t>
            </a:r>
            <a:endParaRPr lang="en-US" sz="4000" b="1"/>
          </a:p>
        </p:txBody>
      </p:sp>
    </p:spTree>
    <p:extLst>
      <p:ext uri="{BB962C8B-B14F-4D97-AF65-F5344CB8AC3E}">
        <p14:creationId xmlns:p14="http://schemas.microsoft.com/office/powerpoint/2010/main" val="990969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816" y="426779"/>
            <a:ext cx="16539734" cy="8912669"/>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49456" y="549169"/>
            <a:ext cx="16115936" cy="8770731"/>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523890" y="784658"/>
            <a:ext cx="817842" cy="8341643"/>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1669309" y="383671"/>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2723267" y="663025"/>
            <a:ext cx="14011248" cy="8426185"/>
            <a:chOff x="0" y="-38100"/>
            <a:chExt cx="3520377" cy="1980597"/>
          </a:xfrm>
        </p:grpSpPr>
        <p:sp>
          <p:nvSpPr>
            <p:cNvPr id="39" name="Freeform 39"/>
            <p:cNvSpPr/>
            <p:nvPr/>
          </p:nvSpPr>
          <p:spPr>
            <a:xfrm>
              <a:off x="0" y="0"/>
              <a:ext cx="3520377"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310167" y="909631"/>
            <a:ext cx="1320925" cy="8091683"/>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226057" y="1703216"/>
            <a:ext cx="905705" cy="6370602"/>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1897010" y="-61191"/>
            <a:ext cx="15135719" cy="13945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2607228" y="140922"/>
            <a:ext cx="13467539" cy="1128514"/>
          </a:xfrm>
          <a:prstGeom prst="rect">
            <a:avLst/>
          </a:prstGeom>
        </p:spPr>
        <p:txBody>
          <a:bodyPr wrap="square" lIns="0" tIns="0" rIns="0" bIns="0" rtlCol="0" anchor="t">
            <a:spAutoFit/>
          </a:bodyPr>
          <a:lstStyle/>
          <a:p>
            <a:pPr algn="ctr">
              <a:lnSpc>
                <a:spcPts val="4446"/>
              </a:lnSpc>
            </a:pPr>
            <a:r>
              <a:rPr lang="en-US" sz="4000" b="1" spc="478">
                <a:solidFill>
                  <a:schemeClr val="bg2"/>
                </a:solidFill>
                <a:latin typeface="Time s New Roman"/>
                <a:ea typeface="Better Together Script"/>
                <a:cs typeface="Better Together Script"/>
                <a:sym typeface="Better Together Script"/>
              </a:rPr>
              <a:t>c)</a:t>
            </a:r>
            <a:r>
              <a:rPr lang="vi-VN" sz="4000" b="1" spc="478">
                <a:solidFill>
                  <a:schemeClr val="bg2"/>
                </a:solidFill>
                <a:latin typeface="Time s New Roman"/>
                <a:ea typeface="Better Together Script"/>
                <a:cs typeface="Better Together Script"/>
                <a:sym typeface="Better Together Script"/>
              </a:rPr>
              <a:t> </a:t>
            </a:r>
            <a:r>
              <a:rPr lang="en-US" sz="4000" b="1" spc="478">
                <a:solidFill>
                  <a:schemeClr val="bg2"/>
                </a:solidFill>
                <a:latin typeface="Time s New Roman"/>
                <a:ea typeface="Better Together Script"/>
                <a:cs typeface="Better Together Script"/>
                <a:sym typeface="Better Together Script"/>
              </a:rPr>
              <a:t>N</a:t>
            </a:r>
            <a:r>
              <a:rPr lang="vi-VN" sz="4000" b="1" spc="478">
                <a:solidFill>
                  <a:schemeClr val="bg2"/>
                </a:solidFill>
                <a:latin typeface="Time s New Roman"/>
                <a:ea typeface="Better Together Script"/>
                <a:cs typeface="Better Together Script"/>
                <a:sym typeface="Better Together Script"/>
              </a:rPr>
              <a:t>guyên tắc tuân thủ hợp đồng đã giao kết và xử lý việc không thực hiện hợp đồng</a:t>
            </a:r>
            <a:r>
              <a:rPr lang="en-US" sz="4000" b="1" spc="478">
                <a:solidFill>
                  <a:schemeClr val="bg2"/>
                </a:solidFill>
                <a:latin typeface="Time s New Roman"/>
                <a:ea typeface="Better Together Script"/>
                <a:cs typeface="Better Together Script"/>
                <a:sym typeface="Better Together Script"/>
              </a:rPr>
              <a:t> </a:t>
            </a:r>
          </a:p>
        </p:txBody>
      </p:sp>
      <p:sp>
        <p:nvSpPr>
          <p:cNvPr id="51" name="TextBox 51"/>
          <p:cNvSpPr txBox="1"/>
          <p:nvPr/>
        </p:nvSpPr>
        <p:spPr>
          <a:xfrm>
            <a:off x="3223582" y="1729668"/>
            <a:ext cx="13208430" cy="6722353"/>
          </a:xfrm>
          <a:prstGeom prst="rect">
            <a:avLst/>
          </a:prstGeom>
          <a:ln w="57150">
            <a:solidFill>
              <a:srgbClr val="FFFF00"/>
            </a:solidFill>
            <a:prstDash val="dash"/>
          </a:ln>
        </p:spPr>
        <p:txBody>
          <a:bodyPr wrap="square" lIns="0" tIns="0" rIns="0" bIns="0" rtlCol="0" anchor="t">
            <a:spAutoFit/>
          </a:bodyPr>
          <a:lstStyle/>
          <a:p>
            <a:pPr algn="just">
              <a:lnSpc>
                <a:spcPts val="4759"/>
              </a:lnSpc>
            </a:pPr>
            <a:r>
              <a:rPr lang="en-US" sz="3399">
                <a:solidFill>
                  <a:srgbClr val="000000"/>
                </a:solidFill>
                <a:latin typeface="Lulu Font TH"/>
                <a:ea typeface="Lulu Font TH"/>
                <a:cs typeface="Lulu Font TH"/>
                <a:sym typeface="Lulu Font TH"/>
              </a:rPr>
              <a:t> </a:t>
            </a:r>
            <a:r>
              <a:rPr lang="en-US" sz="3200" i="1">
                <a:sym typeface="Lulu Font TH"/>
              </a:rPr>
              <a:t>2 - </a:t>
            </a:r>
            <a:r>
              <a:rPr lang="vi-VN" sz="3200" i="1"/>
              <a:t>Ở trường hợp 1, việc làm của Công ty G có phù hợp với nguyên tắc tuân thủ hợp đồng thương mại đã giao kết? Vì sao?</a:t>
            </a:r>
            <a:endParaRPr lang="en-US" sz="3200" i="1"/>
          </a:p>
          <a:p>
            <a:pPr marL="457200" indent="-457200" algn="just">
              <a:lnSpc>
                <a:spcPts val="4759"/>
              </a:lnSpc>
              <a:buFont typeface="Wingdings" panose="05000000000000000000" pitchFamily="2" charset="2"/>
              <a:buChar char="à"/>
            </a:pPr>
            <a:r>
              <a:rPr lang="vi-VN" sz="3200">
                <a:ea typeface="Calibri" panose="020F0502020204030204" pitchFamily="34" charset="0"/>
                <a:cs typeface="Times New Roman" panose="02020603050405020304" pitchFamily="18" charset="0"/>
              </a:rPr>
              <a:t>Giáo viên bổ sung</a:t>
            </a:r>
            <a:r>
              <a:rPr lang="en-US" sz="3200">
                <a:ea typeface="Calibri" panose="020F0502020204030204" pitchFamily="34" charset="0"/>
                <a:cs typeface="Times New Roman" panose="02020603050405020304" pitchFamily="18" charset="0"/>
              </a:rPr>
              <a:t>: </a:t>
            </a:r>
          </a:p>
          <a:p>
            <a:pPr algn="just">
              <a:lnSpc>
                <a:spcPts val="4759"/>
              </a:lnSpc>
            </a:pPr>
            <a:r>
              <a:rPr lang="en-US" sz="3200"/>
              <a:t>V</a:t>
            </a:r>
            <a:r>
              <a:rPr lang="vi-VN" sz="3200"/>
              <a:t>iệc làm của Công ty G không phù hợp với nguyên tắc tuân thủ hợp đồng thương mại đã giao kết vì hợp đồng thương mại giữa công G và Công ty A là hợp pháp, đã có hiệu lực (Công ty G đang thực hiện) có giá trị ràng buộc, bắt buộc các bên tham gia kí kết phải tôn trọng và thực hiện. Hợp đồng chỉ có thể được thay đổi, chấm dứt hiệu lực từng phần hoặc toàn bộ theo quy định của chính hợp đồng đó hoặc theo thoả thuận của các bên hoặc theo quy định của pháp luật. Công ty G tự ý dừng, không tiếp tục thực hiện hợp đồng là sai.</a:t>
            </a:r>
            <a:endParaRPr lang="en-US" sz="3200"/>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4" name="Freeform 54"/>
          <p:cNvSpPr/>
          <p:nvPr/>
        </p:nvSpPr>
        <p:spPr>
          <a:xfrm>
            <a:off x="14938890" y="-17793"/>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16432012" y="-72700"/>
            <a:ext cx="604313" cy="667386"/>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rot="2528169">
            <a:off x="15546532" y="-152562"/>
            <a:ext cx="604313" cy="616531"/>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36101283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56156"/>
            <a:ext cx="17638501"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815" y="427199"/>
            <a:ext cx="16998139" cy="8912669"/>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228655" y="548234"/>
            <a:ext cx="17136738" cy="8770731"/>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147969" y="693600"/>
            <a:ext cx="817842" cy="8341643"/>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728335" y="303404"/>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1610529" y="546296"/>
            <a:ext cx="16140500" cy="9474069"/>
            <a:chOff x="0" y="-38100"/>
            <a:chExt cx="3520377" cy="1980597"/>
          </a:xfrm>
        </p:grpSpPr>
        <p:sp>
          <p:nvSpPr>
            <p:cNvPr id="39" name="Freeform 39"/>
            <p:cNvSpPr/>
            <p:nvPr/>
          </p:nvSpPr>
          <p:spPr>
            <a:xfrm>
              <a:off x="0" y="0"/>
              <a:ext cx="3520377"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389515" y="795393"/>
            <a:ext cx="1320925" cy="9224655"/>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1376865" y="1879059"/>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2008373" y="3212"/>
            <a:ext cx="15135719" cy="13945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2632619" y="205874"/>
            <a:ext cx="13467539" cy="1128514"/>
          </a:xfrm>
          <a:prstGeom prst="rect">
            <a:avLst/>
          </a:prstGeom>
        </p:spPr>
        <p:txBody>
          <a:bodyPr wrap="square" lIns="0" tIns="0" rIns="0" bIns="0" rtlCol="0" anchor="t">
            <a:spAutoFit/>
          </a:bodyPr>
          <a:lstStyle/>
          <a:p>
            <a:pPr algn="ctr">
              <a:lnSpc>
                <a:spcPts val="4446"/>
              </a:lnSpc>
            </a:pPr>
            <a:r>
              <a:rPr lang="en-US" sz="4000" b="1" spc="478">
                <a:solidFill>
                  <a:srgbClr val="000000"/>
                </a:solidFill>
                <a:latin typeface="Time s New Roman"/>
                <a:ea typeface="Better Together Script"/>
                <a:cs typeface="Better Together Script"/>
                <a:sym typeface="Better Together Script"/>
              </a:rPr>
              <a:t>c)</a:t>
            </a:r>
            <a:r>
              <a:rPr lang="vi-VN" sz="4000" b="1" spc="478">
                <a:solidFill>
                  <a:srgbClr val="000000"/>
                </a:solidFill>
                <a:latin typeface="Time s New Roman"/>
                <a:ea typeface="Better Together Script"/>
                <a:cs typeface="Better Together Script"/>
                <a:sym typeface="Better Together Script"/>
              </a:rPr>
              <a:t> </a:t>
            </a:r>
            <a:r>
              <a:rPr lang="en-US" sz="4000" b="1" spc="478">
                <a:solidFill>
                  <a:srgbClr val="000000"/>
                </a:solidFill>
                <a:latin typeface="Time s New Roman"/>
                <a:ea typeface="Better Together Script"/>
                <a:cs typeface="Better Together Script"/>
                <a:sym typeface="Better Together Script"/>
              </a:rPr>
              <a:t>N</a:t>
            </a:r>
            <a:r>
              <a:rPr lang="vi-VN" sz="4000" b="1" spc="478">
                <a:solidFill>
                  <a:srgbClr val="000000"/>
                </a:solidFill>
                <a:latin typeface="Time s New Roman"/>
                <a:ea typeface="Better Together Script"/>
                <a:cs typeface="Better Together Script"/>
                <a:sym typeface="Better Together Script"/>
              </a:rPr>
              <a:t>guyên tắc tuân thủ hợp đồng đã giao kết và xử lý việc không thực hiện hợp đồng</a:t>
            </a:r>
            <a:r>
              <a:rPr lang="en-US" sz="4000" b="1" spc="478">
                <a:solidFill>
                  <a:srgbClr val="000000"/>
                </a:solidFill>
                <a:latin typeface="Time s New Roman"/>
                <a:ea typeface="Better Together Script"/>
                <a:cs typeface="Better Together Script"/>
                <a:sym typeface="Better Together Script"/>
              </a:rPr>
              <a:t> </a:t>
            </a:r>
          </a:p>
        </p:txBody>
      </p:sp>
      <p:sp>
        <p:nvSpPr>
          <p:cNvPr id="51" name="TextBox 51"/>
          <p:cNvSpPr txBox="1"/>
          <p:nvPr/>
        </p:nvSpPr>
        <p:spPr>
          <a:xfrm>
            <a:off x="2307483" y="1584627"/>
            <a:ext cx="15076800" cy="11393825"/>
          </a:xfrm>
          <a:prstGeom prst="rect">
            <a:avLst/>
          </a:prstGeom>
          <a:ln w="57150">
            <a:solidFill>
              <a:srgbClr val="FFFF00"/>
            </a:solidFill>
            <a:prstDash val="dash"/>
          </a:ln>
        </p:spPr>
        <p:txBody>
          <a:bodyPr wrap="square" lIns="0" tIns="0" rIns="0" bIns="0" rtlCol="0" anchor="t">
            <a:spAutoFit/>
          </a:bodyPr>
          <a:lstStyle/>
          <a:p>
            <a:pPr algn="just">
              <a:lnSpc>
                <a:spcPts val="4759"/>
              </a:lnSpc>
            </a:pPr>
            <a:r>
              <a:rPr lang="en-US" sz="3399">
                <a:solidFill>
                  <a:srgbClr val="000000"/>
                </a:solidFill>
                <a:latin typeface="Lulu Font TH"/>
                <a:ea typeface="Lulu Font TH"/>
                <a:cs typeface="Lulu Font TH"/>
                <a:sym typeface="Lulu Font TH"/>
              </a:rPr>
              <a:t> </a:t>
            </a:r>
            <a:r>
              <a:rPr lang="en-US" sz="3200">
                <a:solidFill>
                  <a:srgbClr val="000000"/>
                </a:solidFill>
                <a:latin typeface="Lulu Font TH"/>
                <a:ea typeface="Lulu Font TH"/>
                <a:cs typeface="Lulu Font TH"/>
                <a:sym typeface="Lulu Font TH"/>
              </a:rPr>
              <a:t>3- </a:t>
            </a:r>
            <a:r>
              <a:rPr lang="vi-VN" sz="3200" i="1"/>
              <a:t>Ở trường hợp 2, Công ty D có phải chịu trách nhiệm khi đã không thực hiện đúng cam kết trong hợp đồng không? Vì sao? Công ty H có thể áp dụng chế tài đối với Công ty D được không? Vì sao?</a:t>
            </a:r>
            <a:endParaRPr lang="en-US" sz="3200" i="1"/>
          </a:p>
          <a:p>
            <a:pPr algn="just">
              <a:lnSpc>
                <a:spcPts val="4759"/>
              </a:lnSpc>
            </a:pPr>
            <a:r>
              <a:rPr lang="en-US" sz="3200" i="1">
                <a:ea typeface="Calibri" panose="020F0502020204030204" pitchFamily="34" charset="0"/>
                <a:cs typeface="Times New Roman" panose="02020603050405020304" pitchFamily="18" charset="0"/>
                <a:sym typeface="Wingdings" panose="05000000000000000000" pitchFamily="2" charset="2"/>
              </a:rPr>
              <a:t> </a:t>
            </a:r>
            <a:r>
              <a:rPr lang="vi-VN" sz="3200">
                <a:ea typeface="Calibri" panose="020F0502020204030204" pitchFamily="34" charset="0"/>
                <a:cs typeface="Times New Roman" panose="02020603050405020304" pitchFamily="18" charset="0"/>
              </a:rPr>
              <a:t>Giáo viên bổ sung</a:t>
            </a:r>
            <a:r>
              <a:rPr lang="en-US" sz="3200">
                <a:ea typeface="Calibri" panose="020F0502020204030204" pitchFamily="34" charset="0"/>
                <a:cs typeface="Times New Roman" panose="02020603050405020304" pitchFamily="18" charset="0"/>
              </a:rPr>
              <a:t>: </a:t>
            </a:r>
          </a:p>
          <a:p>
            <a:pPr algn="just"/>
            <a:r>
              <a:rPr lang="vi-VN" sz="3200"/>
              <a:t>Công ty D không phải chịu trách nhiệm khi đã không thực hiện đúng cam kết trong hợp đồng vì việc Công ty D không thực hiện được hợp đồng là do bất khả thi. Theo quy định của pháp luật quốc tế thì hợp đồng thương mại hợp pháp, có hiệu lực có giá trị ràng buộc, bắt buộc các bên tham gia kí kết phải tôn trọng và thực hiện, trừ trường hợp một bên không thực hiện các cam kết, thoả thuận vì hợp đồng được kí kết trong trường hợp hoàn cảnh thay đổi cơ bản làm cho một bên không thể thực hiện được vì không lường trước được hoàn cảnh thay đổi hoặc vượt ra ngoài khả năng kiểm soát của bên đó.</a:t>
            </a:r>
            <a:endParaRPr lang="en-US" sz="3200"/>
          </a:p>
          <a:p>
            <a:pPr algn="just"/>
            <a:r>
              <a:rPr lang="vi-VN" sz="3200"/>
              <a:t>Công ty H không thể áp dụng chế tài đối với Công ty D vì nếu Công ty D chứng minh được việc Công ty D không thực hiện được hợp đồng là do xảy ra sự kiện bất khả kháng (Công ty D đã tìm mọi cách nhưng vẫn không thực hiện được việc giao hàng đúng thời hạn theo quy định của hợp đồng).</a:t>
            </a:r>
            <a:endParaRPr lang="en-US" sz="3200"/>
          </a:p>
          <a:p>
            <a:pPr algn="just">
              <a:lnSpc>
                <a:spcPts val="4759"/>
              </a:lnSpc>
            </a:pPr>
            <a:endParaRPr lang="en-US" sz="3200">
              <a:ea typeface="Calibri" panose="020F0502020204030204" pitchFamily="34" charset="0"/>
              <a:cs typeface="Times New Roman" panose="02020603050405020304" pitchFamily="18" charset="0"/>
            </a:endParaRPr>
          </a:p>
          <a:p>
            <a:pPr algn="just">
              <a:lnSpc>
                <a:spcPts val="4759"/>
              </a:lnSpc>
            </a:pPr>
            <a:endParaRPr lang="en-US" sz="3200">
              <a:ea typeface="Calibri" panose="020F0502020204030204" pitchFamily="34" charset="0"/>
              <a:cs typeface="Times New Roman" panose="02020603050405020304" pitchFamily="18" charset="0"/>
            </a:endParaRPr>
          </a:p>
          <a:p>
            <a:pPr algn="just">
              <a:lnSpc>
                <a:spcPts val="4759"/>
              </a:lnSpc>
            </a:pPr>
            <a:endParaRPr lang="en-US" sz="3200">
              <a:ea typeface="Calibri" panose="020F0502020204030204" pitchFamily="34" charset="0"/>
              <a:cs typeface="Times New Roman" panose="02020603050405020304" pitchFamily="18" charset="0"/>
            </a:endParaRPr>
          </a:p>
          <a:p>
            <a:pPr algn="just">
              <a:lnSpc>
                <a:spcPts val="4759"/>
              </a:lnSpc>
            </a:pPr>
            <a:endParaRPr lang="en-US" sz="3200"/>
          </a:p>
          <a:p>
            <a:pPr algn="just">
              <a:lnSpc>
                <a:spcPts val="4759"/>
              </a:lnSpc>
            </a:pPr>
            <a:endParaRPr lang="en-US" sz="3399" i="1">
              <a:solidFill>
                <a:srgbClr val="000000"/>
              </a:solidFill>
              <a:latin typeface="Arial Nova Cond" panose="020B0506020202020204" pitchFamily="34" charset="0"/>
              <a:ea typeface="Lulu Font TH"/>
              <a:cs typeface="Lulu Font TH"/>
              <a:sym typeface="Lulu Font TH"/>
            </a:endParaRP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4" name="Freeform 54"/>
          <p:cNvSpPr/>
          <p:nvPr/>
        </p:nvSpPr>
        <p:spPr>
          <a:xfrm>
            <a:off x="17616454" y="59985"/>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16432012" y="-72700"/>
            <a:ext cx="604313" cy="667386"/>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rot="2528169">
            <a:off x="16973415" y="-129108"/>
            <a:ext cx="604313" cy="616531"/>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2299540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816" y="426779"/>
            <a:ext cx="16539734" cy="8912669"/>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49456" y="549169"/>
            <a:ext cx="16115936" cy="8770731"/>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523890" y="784658"/>
            <a:ext cx="817842" cy="8341643"/>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87252" y="400155"/>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91438" y="547099"/>
            <a:ext cx="13855692" cy="8426185"/>
            <a:chOff x="0" y="-38100"/>
            <a:chExt cx="3520377" cy="1980597"/>
          </a:xfrm>
        </p:grpSpPr>
        <p:sp>
          <p:nvSpPr>
            <p:cNvPr id="39" name="Freeform 39"/>
            <p:cNvSpPr/>
            <p:nvPr/>
          </p:nvSpPr>
          <p:spPr>
            <a:xfrm>
              <a:off x="0" y="0"/>
              <a:ext cx="3520377"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6177" y="932411"/>
            <a:ext cx="1320925" cy="8091683"/>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2722096" y="1142186"/>
            <a:ext cx="15135719" cy="13945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2964473" y="1255984"/>
            <a:ext cx="13467539" cy="1128514"/>
          </a:xfrm>
          <a:prstGeom prst="rect">
            <a:avLst/>
          </a:prstGeom>
        </p:spPr>
        <p:txBody>
          <a:bodyPr wrap="square" lIns="0" tIns="0" rIns="0" bIns="0" rtlCol="0" anchor="t">
            <a:spAutoFit/>
          </a:bodyPr>
          <a:lstStyle/>
          <a:p>
            <a:pPr algn="ctr">
              <a:lnSpc>
                <a:spcPts val="4446"/>
              </a:lnSpc>
            </a:pPr>
            <a:r>
              <a:rPr lang="en-US" sz="4000" b="1" spc="478">
                <a:solidFill>
                  <a:srgbClr val="000000"/>
                </a:solidFill>
                <a:latin typeface="Time s New Roman"/>
                <a:ea typeface="Better Together Script"/>
                <a:cs typeface="Better Together Script"/>
                <a:sym typeface="Better Together Script"/>
              </a:rPr>
              <a:t>c)</a:t>
            </a:r>
            <a:r>
              <a:rPr lang="vi-VN" sz="4000" b="1" spc="478">
                <a:solidFill>
                  <a:srgbClr val="000000"/>
                </a:solidFill>
                <a:latin typeface="Time s New Roman"/>
                <a:ea typeface="Better Together Script"/>
                <a:cs typeface="Better Together Script"/>
                <a:sym typeface="Better Together Script"/>
              </a:rPr>
              <a:t> </a:t>
            </a:r>
            <a:r>
              <a:rPr lang="en-US" sz="4000" b="1" spc="478">
                <a:solidFill>
                  <a:srgbClr val="000000"/>
                </a:solidFill>
                <a:latin typeface="Time s New Roman"/>
                <a:ea typeface="Better Together Script"/>
                <a:cs typeface="Better Together Script"/>
                <a:sym typeface="Better Together Script"/>
              </a:rPr>
              <a:t>N</a:t>
            </a:r>
            <a:r>
              <a:rPr lang="vi-VN" sz="4000" b="1" spc="478">
                <a:solidFill>
                  <a:srgbClr val="000000"/>
                </a:solidFill>
                <a:latin typeface="Time s New Roman"/>
                <a:ea typeface="Better Together Script"/>
                <a:cs typeface="Better Together Script"/>
                <a:sym typeface="Better Together Script"/>
              </a:rPr>
              <a:t>guyên tắc tuân thủ hợp đồng đã giao kết và xử lý việc không thực hiện hợp đồng</a:t>
            </a:r>
            <a:r>
              <a:rPr lang="en-US" sz="4000" b="1" spc="478">
                <a:solidFill>
                  <a:srgbClr val="000000"/>
                </a:solidFill>
                <a:latin typeface="Time s New Roman"/>
                <a:ea typeface="Better Together Script"/>
                <a:cs typeface="Better Together Script"/>
                <a:sym typeface="Better Together Script"/>
              </a:rPr>
              <a:t> </a:t>
            </a:r>
          </a:p>
        </p:txBody>
      </p:sp>
      <p:sp>
        <p:nvSpPr>
          <p:cNvPr id="51" name="TextBox 51"/>
          <p:cNvSpPr txBox="1"/>
          <p:nvPr/>
        </p:nvSpPr>
        <p:spPr>
          <a:xfrm>
            <a:off x="3808374" y="3694219"/>
            <a:ext cx="12528861" cy="4882106"/>
          </a:xfrm>
          <a:prstGeom prst="rect">
            <a:avLst/>
          </a:prstGeom>
          <a:ln w="57150">
            <a:solidFill>
              <a:srgbClr val="FFFF00"/>
            </a:solidFill>
            <a:prstDash val="dash"/>
          </a:ln>
        </p:spPr>
        <p:txBody>
          <a:bodyPr wrap="square" lIns="0" tIns="0" rIns="0" bIns="0" rtlCol="0" anchor="t">
            <a:spAutoFit/>
          </a:bodyPr>
          <a:lstStyle/>
          <a:p>
            <a:pPr algn="just">
              <a:lnSpc>
                <a:spcPts val="4759"/>
              </a:lnSpc>
            </a:pPr>
            <a:r>
              <a:rPr lang="en-US" sz="3399">
                <a:solidFill>
                  <a:srgbClr val="000000"/>
                </a:solidFill>
                <a:latin typeface="Lulu Font TH"/>
                <a:ea typeface="Lulu Font TH"/>
                <a:cs typeface="Lulu Font TH"/>
                <a:sym typeface="Lulu Font TH"/>
              </a:rPr>
              <a:t> </a:t>
            </a:r>
            <a:r>
              <a:rPr lang="vi-VN" sz="3399" i="1">
                <a:solidFill>
                  <a:srgbClr val="000000"/>
                </a:solidFill>
                <a:latin typeface="Arial Nova Cond" panose="020B0506020202020204" pitchFamily="34" charset="0"/>
                <a:ea typeface="Lulu Font TH"/>
                <a:cs typeface="Lulu Font TH"/>
                <a:sym typeface="Lulu Font TH"/>
              </a:rPr>
              <a:t>Hợp đồng thương mại hợp pháp</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không trái đạo đức xã hội</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có hiệu lực thì bắt buộc các bên tham gia ký kết phải tôn trọng và thực hiện</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a:t>
            </a:r>
            <a:r>
              <a:rPr lang="en-US" sz="3399" i="1">
                <a:solidFill>
                  <a:srgbClr val="000000"/>
                </a:solidFill>
                <a:latin typeface="Arial Nova Cond" panose="020B0506020202020204" pitchFamily="34" charset="0"/>
                <a:ea typeface="Lulu Font TH"/>
                <a:cs typeface="Lulu Font TH"/>
                <a:sym typeface="Lulu Font TH"/>
              </a:rPr>
              <a:t>H</a:t>
            </a:r>
            <a:r>
              <a:rPr lang="vi-VN" sz="3399" i="1">
                <a:solidFill>
                  <a:srgbClr val="000000"/>
                </a:solidFill>
                <a:latin typeface="Arial Nova Cond" panose="020B0506020202020204" pitchFamily="34" charset="0"/>
                <a:ea typeface="Lulu Font TH"/>
                <a:cs typeface="Lulu Font TH"/>
                <a:sym typeface="Lulu Font TH"/>
              </a:rPr>
              <a:t>ợp đồng chỉ có thể được thay đổi</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chấm dứt hiệu lực từng phần hoặc toàn bộ theo quy định của pháp luật</a:t>
            </a:r>
            <a:r>
              <a:rPr lang="en-US" sz="3399" i="1">
                <a:solidFill>
                  <a:srgbClr val="000000"/>
                </a:solidFill>
                <a:latin typeface="Arial Nova Cond" panose="020B0506020202020204" pitchFamily="34" charset="0"/>
                <a:ea typeface="Lulu Font TH"/>
                <a:cs typeface="Lulu Font TH"/>
                <a:sym typeface="Lulu Font TH"/>
              </a:rPr>
              <a:t> (trừ</a:t>
            </a:r>
            <a:r>
              <a:rPr lang="vi-VN" sz="3399" i="1">
                <a:solidFill>
                  <a:srgbClr val="000000"/>
                </a:solidFill>
                <a:latin typeface="Arial Nova Cond" panose="020B0506020202020204" pitchFamily="34" charset="0"/>
                <a:ea typeface="Lulu Font TH"/>
                <a:cs typeface="Lulu Font TH"/>
                <a:sym typeface="Lulu Font TH"/>
              </a:rPr>
              <a:t> một số trường hợp nhất định</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a:t>
            </a:r>
            <a:r>
              <a:rPr lang="en-US" sz="3399" i="1">
                <a:solidFill>
                  <a:srgbClr val="000000"/>
                </a:solidFill>
                <a:latin typeface="Arial Nova Cond" panose="020B0506020202020204" pitchFamily="34" charset="0"/>
                <a:ea typeface="Lulu Font TH"/>
                <a:cs typeface="Lulu Font TH"/>
                <a:sym typeface="Lulu Font TH"/>
              </a:rPr>
              <a:t>K</a:t>
            </a:r>
            <a:r>
              <a:rPr lang="vi-VN" sz="3399" i="1">
                <a:solidFill>
                  <a:srgbClr val="000000"/>
                </a:solidFill>
                <a:latin typeface="Arial Nova Cond" panose="020B0506020202020204" pitchFamily="34" charset="0"/>
                <a:ea typeface="Lulu Font TH"/>
                <a:cs typeface="Lulu Font TH"/>
                <a:sym typeface="Lulu Font TH"/>
              </a:rPr>
              <a:t>hi một bên không thực hiện hợp đồng thì bên bị vi phạm có thể yêu cầu bên không thực hiện</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buộc phái thực hiện đúng hợp đồng</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a:t>
            </a:r>
            <a:r>
              <a:rPr lang="en-US" sz="3399" i="1">
                <a:solidFill>
                  <a:srgbClr val="000000"/>
                </a:solidFill>
                <a:latin typeface="Arial Nova Cond" panose="020B0506020202020204" pitchFamily="34" charset="0"/>
                <a:ea typeface="Lulu Font TH"/>
                <a:cs typeface="Lulu Font TH"/>
                <a:sym typeface="Lulu Font TH"/>
              </a:rPr>
              <a:t>chịu</a:t>
            </a:r>
            <a:r>
              <a:rPr lang="vi-VN" sz="3399" i="1">
                <a:solidFill>
                  <a:srgbClr val="000000"/>
                </a:solidFill>
                <a:latin typeface="Arial Nova Cond" panose="020B0506020202020204" pitchFamily="34" charset="0"/>
                <a:ea typeface="Lulu Font TH"/>
                <a:cs typeface="Lulu Font TH"/>
                <a:sym typeface="Lulu Font TH"/>
              </a:rPr>
              <a:t> phạt do vi phạm hợp đồng</a:t>
            </a:r>
            <a:r>
              <a:rPr lang="en-US" sz="3399" i="1">
                <a:solidFill>
                  <a:srgbClr val="000000"/>
                </a:solidFill>
                <a:latin typeface="Arial Nova Cond" panose="020B0506020202020204" pitchFamily="34" charset="0"/>
                <a:ea typeface="Lulu Font TH"/>
                <a:cs typeface="Lulu Font TH"/>
                <a:sym typeface="Lulu Font TH"/>
              </a:rPr>
              <a:t>;</a:t>
            </a:r>
            <a:r>
              <a:rPr lang="vi-VN" sz="3399" i="1">
                <a:solidFill>
                  <a:srgbClr val="000000"/>
                </a:solidFill>
                <a:latin typeface="Arial Nova Cond" panose="020B0506020202020204" pitchFamily="34" charset="0"/>
                <a:ea typeface="Lulu Font TH"/>
                <a:cs typeface="Lulu Font TH"/>
                <a:sym typeface="Lulu Font TH"/>
              </a:rPr>
              <a:t> buộc phải bồi thường thiệt hại cho bên vi phạm</a:t>
            </a:r>
            <a:r>
              <a:rPr lang="en-US" sz="3399" i="1">
                <a:solidFill>
                  <a:srgbClr val="000000"/>
                </a:solidFill>
                <a:latin typeface="Arial Nova Cond" panose="020B0506020202020204" pitchFamily="34" charset="0"/>
                <a:ea typeface="Lulu Font TH"/>
                <a:cs typeface="Lulu Font TH"/>
                <a:sym typeface="Lulu Font TH"/>
              </a:rPr>
              <a:t> (trừ</a:t>
            </a:r>
            <a:r>
              <a:rPr lang="vi-VN" sz="3399" i="1">
                <a:solidFill>
                  <a:srgbClr val="000000"/>
                </a:solidFill>
                <a:latin typeface="Arial Nova Cond" panose="020B0506020202020204" pitchFamily="34" charset="0"/>
                <a:ea typeface="Lulu Font TH"/>
                <a:cs typeface="Lulu Font TH"/>
                <a:sym typeface="Lulu Font TH"/>
              </a:rPr>
              <a:t> những trường hợp được miễn trách nhiệm</a:t>
            </a:r>
            <a:r>
              <a:rPr lang="en-US" sz="3399" i="1">
                <a:solidFill>
                  <a:srgbClr val="000000"/>
                </a:solidFill>
                <a:latin typeface="Arial Nova Cond" panose="020B0506020202020204" pitchFamily="34" charset="0"/>
                <a:ea typeface="Lulu Font TH"/>
                <a:cs typeface="Lulu Font TH"/>
                <a:sym typeface="Lulu Font TH"/>
              </a:rPr>
              <a:t>).</a:t>
            </a: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4" name="Freeform 54"/>
          <p:cNvSpPr/>
          <p:nvPr/>
        </p:nvSpPr>
        <p:spPr>
          <a:xfrm>
            <a:off x="14807265" y="1786267"/>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7" name="TextBox 56">
            <a:extLst>
              <a:ext uri="{FF2B5EF4-FFF2-40B4-BE49-F238E27FC236}">
                <a16:creationId xmlns:a16="http://schemas.microsoft.com/office/drawing/2014/main" xmlns="" id="{550054D9-B014-CD56-0C32-561B781B3558}"/>
              </a:ext>
            </a:extLst>
          </p:cNvPr>
          <p:cNvSpPr txBox="1"/>
          <p:nvPr/>
        </p:nvSpPr>
        <p:spPr>
          <a:xfrm>
            <a:off x="7921338" y="2677052"/>
            <a:ext cx="2445323" cy="769441"/>
          </a:xfrm>
          <a:prstGeom prst="rect">
            <a:avLst/>
          </a:prstGeom>
          <a:solidFill>
            <a:srgbClr val="E4AFAB"/>
          </a:solidFill>
        </p:spPr>
        <p:txBody>
          <a:bodyPr wrap="square">
            <a:spAutoFit/>
          </a:bodyPr>
          <a:lstStyle/>
          <a:p>
            <a:r>
              <a:rPr lang="en-US" sz="4000">
                <a:solidFill>
                  <a:srgbClr val="000000"/>
                </a:solidFill>
                <a:latin typeface="Lulu Font TH"/>
                <a:ea typeface="Lulu Font TH"/>
                <a:cs typeface="Lulu Font TH"/>
                <a:sym typeface="Lulu Font TH"/>
              </a:rPr>
              <a:t>  </a:t>
            </a:r>
            <a:r>
              <a:rPr lang="vi-VN" sz="4400" b="1">
                <a:solidFill>
                  <a:srgbClr val="000000"/>
                </a:solidFill>
                <a:latin typeface="Lulu Font TH"/>
                <a:ea typeface="Lulu Font TH"/>
                <a:cs typeface="Lulu Font TH"/>
                <a:sym typeface="Lulu Font TH"/>
              </a:rPr>
              <a:t>Ghi nhớ</a:t>
            </a:r>
            <a:endParaRPr lang="en-US" sz="4000" b="1"/>
          </a:p>
        </p:txBody>
      </p:sp>
      <p:sp>
        <p:nvSpPr>
          <p:cNvPr id="49" name="Freeform 49"/>
          <p:cNvSpPr/>
          <p:nvPr/>
        </p:nvSpPr>
        <p:spPr>
          <a:xfrm>
            <a:off x="7524723" y="2693149"/>
            <a:ext cx="604313" cy="667386"/>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rot="2528169">
            <a:off x="10284088" y="2747254"/>
            <a:ext cx="604313" cy="616531"/>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2232718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05699" y="1778157"/>
            <a:ext cx="13208996" cy="7292903"/>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5" name="Group 45"/>
          <p:cNvGrpSpPr/>
          <p:nvPr/>
        </p:nvGrpSpPr>
        <p:grpSpPr>
          <a:xfrm>
            <a:off x="3586603" y="2351749"/>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48" name="Freeform 48"/>
          <p:cNvSpPr/>
          <p:nvPr/>
        </p:nvSpPr>
        <p:spPr>
          <a:xfrm>
            <a:off x="6248401" y="2194219"/>
            <a:ext cx="6268319" cy="216791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0" name="TextBox 50"/>
          <p:cNvSpPr txBox="1"/>
          <p:nvPr/>
        </p:nvSpPr>
        <p:spPr>
          <a:xfrm>
            <a:off x="6679514" y="2746262"/>
            <a:ext cx="5361482" cy="1128514"/>
          </a:xfrm>
          <a:prstGeom prst="rect">
            <a:avLst/>
          </a:prstGeom>
        </p:spPr>
        <p:txBody>
          <a:bodyPr lIns="0" tIns="0" rIns="0" bIns="0" rtlCol="0" anchor="t">
            <a:spAutoFit/>
          </a:bodyPr>
          <a:lstStyle/>
          <a:p>
            <a:pPr algn="ctr">
              <a:lnSpc>
                <a:spcPts val="4446"/>
              </a:lnSpc>
            </a:pPr>
            <a:r>
              <a:rPr lang="vi-VN" sz="5701" spc="478">
                <a:solidFill>
                  <a:srgbClr val="000000"/>
                </a:solidFill>
                <a:latin typeface=".VnArabia" panose="020B7200000000000000" pitchFamily="34" charset="0"/>
                <a:ea typeface="Better Together Script"/>
                <a:cs typeface="Better Together Script"/>
                <a:sym typeface="Better Together Script"/>
              </a:rPr>
              <a:t>Luyện tập</a:t>
            </a:r>
            <a:endParaRPr lang="en-US" sz="5701" spc="478">
              <a:solidFill>
                <a:srgbClr val="000000"/>
              </a:solidFill>
              <a:latin typeface=".VnArabia" panose="020B7200000000000000" pitchFamily="34" charset="0"/>
              <a:ea typeface="Better Together Script"/>
              <a:cs typeface="Better Together Script"/>
              <a:sym typeface="Better Together Script"/>
            </a:endParaRPr>
          </a:p>
          <a:p>
            <a:pPr algn="ctr">
              <a:lnSpc>
                <a:spcPts val="4446"/>
              </a:lnSpc>
            </a:pPr>
            <a:r>
              <a:rPr lang="en-US" sz="4000" spc="478">
                <a:solidFill>
                  <a:srgbClr val="000000"/>
                </a:solidFill>
                <a:latin typeface="Lato Medium" panose="020F0502020204030203" pitchFamily="34" charset="0"/>
                <a:ea typeface="Better Together Script"/>
                <a:cs typeface="Lato Medium" panose="020F0502020204030203" pitchFamily="34" charset="0"/>
                <a:sym typeface="Better Together Script"/>
              </a:rPr>
              <a:t>Làm việc cá nhân</a:t>
            </a:r>
            <a:endParaRPr lang="en-US" sz="4000" spc="478" dirty="0">
              <a:solidFill>
                <a:srgbClr val="000000"/>
              </a:solidFill>
              <a:latin typeface="Lato Medium" panose="020F0502020204030203" pitchFamily="34" charset="0"/>
              <a:ea typeface="Better Together Script"/>
              <a:cs typeface="Lato Medium" panose="020F0502020204030203" pitchFamily="34" charset="0"/>
              <a:sym typeface="Better Together Script"/>
            </a:endParaRPr>
          </a:p>
        </p:txBody>
      </p:sp>
      <p:sp>
        <p:nvSpPr>
          <p:cNvPr id="53" name="Freeform 53"/>
          <p:cNvSpPr/>
          <p:nvPr/>
        </p:nvSpPr>
        <p:spPr>
          <a:xfrm>
            <a:off x="12605416" y="2857766"/>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4" name="Freeform 54"/>
          <p:cNvSpPr/>
          <p:nvPr/>
        </p:nvSpPr>
        <p:spPr>
          <a:xfrm>
            <a:off x="13147279" y="2878837"/>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9" name="Freeform 49"/>
          <p:cNvSpPr/>
          <p:nvPr/>
        </p:nvSpPr>
        <p:spPr>
          <a:xfrm>
            <a:off x="12454895" y="2942079"/>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51" name="TextBox 55"/>
          <p:cNvSpPr txBox="1"/>
          <p:nvPr/>
        </p:nvSpPr>
        <p:spPr>
          <a:xfrm>
            <a:off x="3903944" y="4734780"/>
            <a:ext cx="11773737" cy="3077766"/>
          </a:xfrm>
          <a:prstGeom prst="rect">
            <a:avLst/>
          </a:prstGeom>
          <a:solidFill>
            <a:srgbClr val="D8AE6D"/>
          </a:solidFill>
        </p:spPr>
        <p:txBody>
          <a:bodyPr wrap="square" lIns="0" tIns="0" rIns="0" bIns="0" rtlCol="0" anchor="t">
            <a:spAutoFit/>
          </a:bodyPr>
          <a:lstStyle/>
          <a:p>
            <a:pPr>
              <a:spcBef>
                <a:spcPts val="600"/>
              </a:spcBef>
              <a:spcAft>
                <a:spcPts val="600"/>
              </a:spcAft>
            </a:pPr>
            <a:r>
              <a:rPr lang="en-US" sz="3600">
                <a:solidFill>
                  <a:srgbClr val="000000"/>
                </a:solidFill>
                <a:latin typeface="Time New Roman"/>
                <a:ea typeface="Lulu Font TH"/>
                <a:cs typeface="Lulu Font TH"/>
                <a:sym typeface="Lulu Font TH"/>
              </a:rPr>
              <a:t> </a:t>
            </a:r>
            <a:r>
              <a:rPr lang="en-US" sz="3600"/>
              <a:t>- Thế nào là nguyên tắc cơ bản của hợp đồng thương mại quốc tế? Nguyên tắc tự do, tự nguyện thảo thuận trong hợp đồng thương mại được thể hiện như thế nào? </a:t>
            </a:r>
          </a:p>
          <a:p>
            <a:pPr>
              <a:spcBef>
                <a:spcPts val="600"/>
              </a:spcBef>
              <a:spcAft>
                <a:spcPts val="600"/>
              </a:spcAft>
            </a:pPr>
            <a:r>
              <a:rPr lang="en-US" sz="3600"/>
              <a:t>HS: thực hiện cá nhân trả lời câu hỏi trên</a:t>
            </a:r>
          </a:p>
          <a:p>
            <a:pPr>
              <a:spcBef>
                <a:spcPts val="600"/>
              </a:spcBef>
              <a:spcAft>
                <a:spcPts val="600"/>
              </a:spcAft>
            </a:pPr>
            <a:r>
              <a:rPr lang="en-US" sz="3600"/>
              <a:t>Gv: Gọi 1, 2 HS trình bày nội dung. </a:t>
            </a:r>
            <a:endParaRPr lang="en-US" sz="3600">
              <a:solidFill>
                <a:srgbClr val="000000"/>
              </a:solidFill>
              <a:latin typeface="Time New Roman"/>
              <a:ea typeface="Lulu Font TH"/>
              <a:cs typeface="Lulu Font TH"/>
              <a:sym typeface="Lulu Font TH"/>
            </a:endParaRPr>
          </a:p>
        </p:txBody>
      </p:sp>
    </p:spTree>
    <p:extLst>
      <p:ext uri="{BB962C8B-B14F-4D97-AF65-F5344CB8AC3E}">
        <p14:creationId xmlns:p14="http://schemas.microsoft.com/office/powerpoint/2010/main" val="29328315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2999757" y="1742447"/>
            <a:ext cx="13552953" cy="7325861"/>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2" y="2330678"/>
            <a:ext cx="12405719"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6677792" y="1081407"/>
            <a:ext cx="5191078" cy="87792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6683126" y="1309659"/>
            <a:ext cx="5361482" cy="609654"/>
          </a:xfrm>
          <a:prstGeom prst="rect">
            <a:avLst/>
          </a:prstGeom>
        </p:spPr>
        <p:txBody>
          <a:bodyPr lIns="0" tIns="0" rIns="0" bIns="0" rtlCol="0" anchor="t">
            <a:spAutoFit/>
          </a:bodyPr>
          <a:lstStyle/>
          <a:p>
            <a:pPr algn="ctr">
              <a:lnSpc>
                <a:spcPts val="4446"/>
              </a:lnSpc>
            </a:pPr>
            <a:r>
              <a:rPr lang="vi-VN" sz="5701" b="1" spc="478">
                <a:solidFill>
                  <a:srgbClr val="000000"/>
                </a:solidFill>
                <a:ea typeface="Better Together Script"/>
                <a:cs typeface="Better Together Script"/>
                <a:sym typeface="Better Together Script"/>
              </a:rPr>
              <a:t>Luyện tập</a:t>
            </a:r>
            <a:endParaRPr lang="en-US" sz="5701" b="1" spc="478">
              <a:solidFill>
                <a:srgbClr val="000000"/>
              </a:solidFill>
              <a:ea typeface="Better Together Script"/>
              <a:cs typeface="Better Together Script"/>
              <a:sym typeface="Better Together Script"/>
            </a:endParaRPr>
          </a:p>
        </p:txBody>
      </p:sp>
      <p:sp>
        <p:nvSpPr>
          <p:cNvPr id="54" name="Freeform 54"/>
          <p:cNvSpPr/>
          <p:nvPr/>
        </p:nvSpPr>
        <p:spPr>
          <a:xfrm>
            <a:off x="2704855" y="1895424"/>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2667120" y="4239019"/>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3" name="Freeform 53"/>
          <p:cNvSpPr/>
          <p:nvPr/>
        </p:nvSpPr>
        <p:spPr>
          <a:xfrm>
            <a:off x="2722960" y="6091792"/>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xmlns="" id="{6256D2DE-C551-F739-CFC5-D1BCC012DF0C}"/>
              </a:ext>
            </a:extLst>
          </p:cNvPr>
          <p:cNvSpPr txBox="1"/>
          <p:nvPr/>
        </p:nvSpPr>
        <p:spPr>
          <a:xfrm>
            <a:off x="3512132" y="2061657"/>
            <a:ext cx="12668732" cy="6861109"/>
          </a:xfrm>
          <a:prstGeom prst="rect">
            <a:avLst/>
          </a:prstGeom>
          <a:noFill/>
        </p:spPr>
        <p:txBody>
          <a:bodyPr wrap="square">
            <a:spAutoFit/>
          </a:bodyPr>
          <a:lstStyle/>
          <a:p>
            <a:pPr marL="215900" marR="0" indent="12700" algn="just">
              <a:lnSpc>
                <a:spcPct val="112000"/>
              </a:lnSpc>
              <a:spcBef>
                <a:spcPts val="0"/>
              </a:spcBef>
              <a:spcAft>
                <a:spcPts val="700"/>
              </a:spcAft>
            </a:pPr>
            <a:r>
              <a:rPr lang="en-US" sz="3200">
                <a:effectLst/>
                <a:ea typeface="Calibri" panose="020F0502020204030204" pitchFamily="34" charset="0"/>
              </a:rPr>
              <a:t>Gv nhận xét, kết luận và phân tích, đánh giá. </a:t>
            </a:r>
            <a:endParaRPr lang="en-US" sz="3200">
              <a:effectLst/>
              <a:ea typeface="Arial" panose="020B0604020202020204" pitchFamily="34" charset="0"/>
            </a:endParaRPr>
          </a:p>
          <a:p>
            <a:pPr marL="215900" marR="0" indent="12700" algn="just">
              <a:lnSpc>
                <a:spcPct val="112000"/>
              </a:lnSpc>
              <a:spcBef>
                <a:spcPts val="0"/>
              </a:spcBef>
              <a:spcAft>
                <a:spcPts val="700"/>
              </a:spcAft>
            </a:pPr>
            <a:r>
              <a:rPr lang="en-US" sz="3200">
                <a:effectLst/>
                <a:ea typeface="Calibri" panose="020F0502020204030204" pitchFamily="34" charset="0"/>
              </a:rPr>
              <a:t>	</a:t>
            </a:r>
            <a:r>
              <a:rPr lang="vi-VN" sz="3200">
                <a:effectLst/>
                <a:ea typeface="Calibri" panose="020F0502020204030204" pitchFamily="34" charset="0"/>
              </a:rPr>
              <a:t>Nguyên tắc tự do hợp đồng: Các bên tham gia hợp đồng thương mại được tự do giao kết, được quyền tự do lựa chọn đối tác, tự do thiết lập các điều khoản của hợp đồng, thoả thuận nội dung, hình thức của hợp đồng, tự do chọn luật điều chỉnh, cơ quan giải quyết tranh chấp. Cam kết, thoả thuận giữa các bên giao kết hợp đồng phải không vi phạm điều cấm của luật, không trái đạo đức xã hội, không gây thiệt hại cho bên thứ ba, cho lợi ích công cộng, cho lợi ích của một trong các bên trong hợp đồng hoặc cả hai bên trong hợp đồng.</a:t>
            </a:r>
            <a:endParaRPr lang="en-US" sz="3200">
              <a:effectLst/>
              <a:ea typeface="Arial" panose="020B0604020202020204" pitchFamily="34" charset="0"/>
            </a:endParaRPr>
          </a:p>
          <a:p>
            <a:pPr marL="215900" marR="0" indent="12700" algn="just">
              <a:lnSpc>
                <a:spcPct val="112000"/>
              </a:lnSpc>
              <a:spcBef>
                <a:spcPts val="0"/>
              </a:spcBef>
              <a:spcAft>
                <a:spcPts val="700"/>
              </a:spcAft>
            </a:pPr>
            <a:r>
              <a:rPr lang="en-US" sz="3200">
                <a:effectLst/>
                <a:ea typeface="Calibri" panose="020F0502020204030204" pitchFamily="34" charset="0"/>
              </a:rPr>
              <a:t>	Điều 11: Nguyên tắc tự do, tự nguyện thỏa thuận trong hoạt động thương mại (sgk – trang 131.</a:t>
            </a:r>
            <a:endParaRPr lang="en-US" sz="3200">
              <a:effectLst/>
              <a:ea typeface="Arial" panose="020B0604020202020204" pitchFamily="34" charset="0"/>
            </a:endParaRPr>
          </a:p>
        </p:txBody>
      </p:sp>
    </p:spTree>
    <p:extLst>
      <p:ext uri="{BB962C8B-B14F-4D97-AF65-F5344CB8AC3E}">
        <p14:creationId xmlns:p14="http://schemas.microsoft.com/office/powerpoint/2010/main" val="35911070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217980"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17862" y="1404140"/>
            <a:ext cx="13586666" cy="7620323"/>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86BDB9"/>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4">
                <a:alphaModFix amt="29000"/>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4">
                <a:alphaModFix amt="29000"/>
                <a:extLst>
                  <a:ext uri="{96DAC541-7B7A-43D3-8B79-37D633B846F1}">
                    <asvg:svgBlip xmlns:asvg="http://schemas.microsoft.com/office/drawing/2016/SVG/main" xmlns="" r:embed="rId15"/>
                  </a:ext>
                </a:extLst>
              </a:blip>
              <a:stretch>
                <a:fillRect/>
              </a:stretch>
            </a:blipFill>
          </p:spPr>
          <p:txBody>
            <a:bodyPr/>
            <a:lstStyle/>
            <a:p>
              <a:endParaRPr lang="en-US"/>
            </a:p>
          </p:txBody>
        </p:sp>
      </p:grpSp>
      <p:sp>
        <p:nvSpPr>
          <p:cNvPr id="48" name="Freeform 48"/>
          <p:cNvSpPr/>
          <p:nvPr/>
        </p:nvSpPr>
        <p:spPr>
          <a:xfrm>
            <a:off x="5450000" y="12447"/>
            <a:ext cx="6894952" cy="1126929"/>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0" name="TextBox 50"/>
          <p:cNvSpPr txBox="1"/>
          <p:nvPr/>
        </p:nvSpPr>
        <p:spPr>
          <a:xfrm>
            <a:off x="6703847" y="367395"/>
            <a:ext cx="5637626" cy="610232"/>
          </a:xfrm>
          <a:prstGeom prst="rect">
            <a:avLst/>
          </a:prstGeom>
        </p:spPr>
        <p:txBody>
          <a:bodyPr wrap="square" lIns="0" tIns="0" rIns="0" bIns="0" rtlCol="0" anchor="t">
            <a:spAutoFit/>
          </a:bodyPr>
          <a:lstStyle/>
          <a:p>
            <a:pPr algn="ctr">
              <a:lnSpc>
                <a:spcPts val="4446"/>
              </a:lnSpc>
            </a:pPr>
            <a:r>
              <a:rPr lang="en-US" sz="5701" i="1" spc="478">
                <a:solidFill>
                  <a:srgbClr val="000000"/>
                </a:solidFill>
                <a:latin typeface="Arial Nova" panose="020B0504020202020204" pitchFamily="34" charset="0"/>
                <a:ea typeface="Better Together Script"/>
                <a:cs typeface="Better Together Script"/>
                <a:sym typeface="Better Together Script"/>
              </a:rPr>
              <a:t>KHỞI ĐỘNG</a:t>
            </a:r>
          </a:p>
        </p:txBody>
      </p:sp>
      <p:sp>
        <p:nvSpPr>
          <p:cNvPr id="54" name="Freeform 54"/>
          <p:cNvSpPr/>
          <p:nvPr/>
        </p:nvSpPr>
        <p:spPr>
          <a:xfrm rot="1063454">
            <a:off x="15655105" y="750723"/>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rot="1063454">
            <a:off x="6436260" y="318816"/>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49" name="Freeform 49"/>
          <p:cNvSpPr/>
          <p:nvPr/>
        </p:nvSpPr>
        <p:spPr>
          <a:xfrm rot="1063454">
            <a:off x="16593238" y="728716"/>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pic>
        <p:nvPicPr>
          <p:cNvPr id="62" name="KHOI DONG T4">
            <a:hlinkClick r:id="" action="ppaction://media"/>
            <a:extLst>
              <a:ext uri="{FF2B5EF4-FFF2-40B4-BE49-F238E27FC236}">
                <a16:creationId xmlns:a16="http://schemas.microsoft.com/office/drawing/2014/main" xmlns="" id="{FBC1C16C-A740-F162-6460-1C5DD0F01AA1}"/>
              </a:ext>
            </a:extLst>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3515426" y="1422398"/>
            <a:ext cx="13189244" cy="7629900"/>
          </a:xfrm>
          <a:prstGeom prst="rect">
            <a:avLst/>
          </a:prstGeom>
        </p:spPr>
      </p:pic>
    </p:spTree>
    <p:extLst>
      <p:ext uri="{BB962C8B-B14F-4D97-AF65-F5344CB8AC3E}">
        <p14:creationId xmlns:p14="http://schemas.microsoft.com/office/powerpoint/2010/main" val="352955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66"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2"/>
                </p:tgtEl>
              </p:cMediaNode>
            </p:video>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2"/>
                                        </p:tgtEl>
                                      </p:cBhvr>
                                    </p:cmd>
                                  </p:childTnLst>
                                </p:cTn>
                              </p:par>
                            </p:childTnLst>
                          </p:cTn>
                        </p:par>
                      </p:childTnLst>
                    </p:cTn>
                  </p:par>
                </p:childTnLst>
              </p:cTn>
              <p:nextCondLst>
                <p:cond evt="onClick" delay="0">
                  <p:tgtEl>
                    <p:spTgt spid="6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27329" y="178892"/>
            <a:ext cx="17841438" cy="10108386"/>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369982" y="555991"/>
            <a:ext cx="16535936" cy="9730827"/>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107401" y="2098207"/>
            <a:ext cx="700159" cy="8053890"/>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011088" y="1729809"/>
            <a:ext cx="14405222" cy="8469935"/>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4438" y="1731235"/>
            <a:ext cx="1320925" cy="8391916"/>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54" name="Freeform 54"/>
          <p:cNvSpPr/>
          <p:nvPr/>
        </p:nvSpPr>
        <p:spPr>
          <a:xfrm>
            <a:off x="2131590" y="1387820"/>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5" name="TextBox 55"/>
          <p:cNvSpPr txBox="1"/>
          <p:nvPr/>
        </p:nvSpPr>
        <p:spPr>
          <a:xfrm>
            <a:off x="8390254" y="814141"/>
            <a:ext cx="3039745" cy="615553"/>
          </a:xfrm>
          <a:prstGeom prst="rect">
            <a:avLst/>
          </a:prstGeom>
          <a:solidFill>
            <a:srgbClr val="D8AE6D"/>
          </a:solidFill>
        </p:spPr>
        <p:txBody>
          <a:bodyPr wrap="square" lIns="0" tIns="0" rIns="0" bIns="0" rtlCol="0" anchor="t">
            <a:spAutoFit/>
          </a:bodyPr>
          <a:lstStyle/>
          <a:p>
            <a:pPr algn="just">
              <a:lnSpc>
                <a:spcPts val="4759"/>
              </a:lnSpc>
            </a:pPr>
            <a:r>
              <a:rPr lang="en-US" sz="4400">
                <a:solidFill>
                  <a:srgbClr val="000000"/>
                </a:solidFill>
                <a:latin typeface="Lulu Font TH"/>
                <a:ea typeface="Lulu Font TH"/>
                <a:cs typeface="Lulu Font TH"/>
                <a:sym typeface="Lulu Font TH"/>
              </a:rPr>
              <a:t>  </a:t>
            </a:r>
            <a:r>
              <a:rPr lang="en-US" sz="4400" b="1">
                <a:solidFill>
                  <a:srgbClr val="000000"/>
                </a:solidFill>
                <a:latin typeface="Lulu Font TH"/>
                <a:ea typeface="Lulu Font TH"/>
                <a:cs typeface="Lulu Font TH"/>
                <a:sym typeface="Lulu Font TH"/>
              </a:rPr>
              <a:t>Bài 3 - SGK</a:t>
            </a:r>
          </a:p>
        </p:txBody>
      </p:sp>
      <p:sp>
        <p:nvSpPr>
          <p:cNvPr id="49" name="Freeform 49"/>
          <p:cNvSpPr/>
          <p:nvPr/>
        </p:nvSpPr>
        <p:spPr>
          <a:xfrm>
            <a:off x="11456861" y="806925"/>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xmlns="" id="{430343EA-06AC-AF65-1761-74126C8A25C7}"/>
              </a:ext>
            </a:extLst>
          </p:cNvPr>
          <p:cNvSpPr txBox="1"/>
          <p:nvPr/>
        </p:nvSpPr>
        <p:spPr>
          <a:xfrm>
            <a:off x="3992042" y="3336244"/>
            <a:ext cx="12488473" cy="2308324"/>
          </a:xfrm>
          <a:custGeom>
            <a:avLst/>
            <a:gdLst>
              <a:gd name="connsiteX0" fmla="*/ 0 w 12488473"/>
              <a:gd name="connsiteY0" fmla="*/ 0 h 2308324"/>
              <a:gd name="connsiteX1" fmla="*/ 844459 w 12488473"/>
              <a:gd name="connsiteY1" fmla="*/ 0 h 2308324"/>
              <a:gd name="connsiteX2" fmla="*/ 1189378 w 12488473"/>
              <a:gd name="connsiteY2" fmla="*/ 0 h 2308324"/>
              <a:gd name="connsiteX3" fmla="*/ 1784068 w 12488473"/>
              <a:gd name="connsiteY3" fmla="*/ 0 h 2308324"/>
              <a:gd name="connsiteX4" fmla="*/ 2004103 w 12488473"/>
              <a:gd name="connsiteY4" fmla="*/ 0 h 2308324"/>
              <a:gd name="connsiteX5" fmla="*/ 2224138 w 12488473"/>
              <a:gd name="connsiteY5" fmla="*/ 0 h 2308324"/>
              <a:gd name="connsiteX6" fmla="*/ 3068596 w 12488473"/>
              <a:gd name="connsiteY6" fmla="*/ 0 h 2308324"/>
              <a:gd name="connsiteX7" fmla="*/ 3538401 w 12488473"/>
              <a:gd name="connsiteY7" fmla="*/ 0 h 2308324"/>
              <a:gd name="connsiteX8" fmla="*/ 4257975 w 12488473"/>
              <a:gd name="connsiteY8" fmla="*/ 0 h 2308324"/>
              <a:gd name="connsiteX9" fmla="*/ 4602894 w 12488473"/>
              <a:gd name="connsiteY9" fmla="*/ 0 h 2308324"/>
              <a:gd name="connsiteX10" fmla="*/ 4947814 w 12488473"/>
              <a:gd name="connsiteY10" fmla="*/ 0 h 2308324"/>
              <a:gd name="connsiteX11" fmla="*/ 5792273 w 12488473"/>
              <a:gd name="connsiteY11" fmla="*/ 0 h 2308324"/>
              <a:gd name="connsiteX12" fmla="*/ 6137192 w 12488473"/>
              <a:gd name="connsiteY12" fmla="*/ 0 h 2308324"/>
              <a:gd name="connsiteX13" fmla="*/ 6731882 w 12488473"/>
              <a:gd name="connsiteY13" fmla="*/ 0 h 2308324"/>
              <a:gd name="connsiteX14" fmla="*/ 7326571 w 12488473"/>
              <a:gd name="connsiteY14" fmla="*/ 0 h 2308324"/>
              <a:gd name="connsiteX15" fmla="*/ 8046145 w 12488473"/>
              <a:gd name="connsiteY15" fmla="*/ 0 h 2308324"/>
              <a:gd name="connsiteX16" fmla="*/ 8640834 w 12488473"/>
              <a:gd name="connsiteY16" fmla="*/ 0 h 2308324"/>
              <a:gd name="connsiteX17" fmla="*/ 8985754 w 12488473"/>
              <a:gd name="connsiteY17" fmla="*/ 0 h 2308324"/>
              <a:gd name="connsiteX18" fmla="*/ 9580443 w 12488473"/>
              <a:gd name="connsiteY18" fmla="*/ 0 h 2308324"/>
              <a:gd name="connsiteX19" fmla="*/ 9800478 w 12488473"/>
              <a:gd name="connsiteY19" fmla="*/ 0 h 2308324"/>
              <a:gd name="connsiteX20" fmla="*/ 10395167 w 12488473"/>
              <a:gd name="connsiteY20" fmla="*/ 0 h 2308324"/>
              <a:gd name="connsiteX21" fmla="*/ 10740087 w 12488473"/>
              <a:gd name="connsiteY21" fmla="*/ 0 h 2308324"/>
              <a:gd name="connsiteX22" fmla="*/ 11459661 w 12488473"/>
              <a:gd name="connsiteY22" fmla="*/ 0 h 2308324"/>
              <a:gd name="connsiteX23" fmla="*/ 12488473 w 12488473"/>
              <a:gd name="connsiteY23" fmla="*/ 0 h 2308324"/>
              <a:gd name="connsiteX24" fmla="*/ 12488473 w 12488473"/>
              <a:gd name="connsiteY24" fmla="*/ 577081 h 2308324"/>
              <a:gd name="connsiteX25" fmla="*/ 12488473 w 12488473"/>
              <a:gd name="connsiteY25" fmla="*/ 1131079 h 2308324"/>
              <a:gd name="connsiteX26" fmla="*/ 12488473 w 12488473"/>
              <a:gd name="connsiteY26" fmla="*/ 1661993 h 2308324"/>
              <a:gd name="connsiteX27" fmla="*/ 12488473 w 12488473"/>
              <a:gd name="connsiteY27" fmla="*/ 2308324 h 2308324"/>
              <a:gd name="connsiteX28" fmla="*/ 11893784 w 12488473"/>
              <a:gd name="connsiteY28" fmla="*/ 2308324 h 2308324"/>
              <a:gd name="connsiteX29" fmla="*/ 11673749 w 12488473"/>
              <a:gd name="connsiteY29" fmla="*/ 2308324 h 2308324"/>
              <a:gd name="connsiteX30" fmla="*/ 11203944 w 12488473"/>
              <a:gd name="connsiteY30" fmla="*/ 2308324 h 2308324"/>
              <a:gd name="connsiteX31" fmla="*/ 10734140 w 12488473"/>
              <a:gd name="connsiteY31" fmla="*/ 2308324 h 2308324"/>
              <a:gd name="connsiteX32" fmla="*/ 10139451 w 12488473"/>
              <a:gd name="connsiteY32" fmla="*/ 2308324 h 2308324"/>
              <a:gd name="connsiteX33" fmla="*/ 9669646 w 12488473"/>
              <a:gd name="connsiteY33" fmla="*/ 2308324 h 2308324"/>
              <a:gd name="connsiteX34" fmla="*/ 9449611 w 12488473"/>
              <a:gd name="connsiteY34" fmla="*/ 2308324 h 2308324"/>
              <a:gd name="connsiteX35" fmla="*/ 9104692 w 12488473"/>
              <a:gd name="connsiteY35" fmla="*/ 2308324 h 2308324"/>
              <a:gd name="connsiteX36" fmla="*/ 8260233 w 12488473"/>
              <a:gd name="connsiteY36" fmla="*/ 2308324 h 2308324"/>
              <a:gd name="connsiteX37" fmla="*/ 7790428 w 12488473"/>
              <a:gd name="connsiteY37" fmla="*/ 2308324 h 2308324"/>
              <a:gd name="connsiteX38" fmla="*/ 7070854 w 12488473"/>
              <a:gd name="connsiteY38" fmla="*/ 2308324 h 2308324"/>
              <a:gd name="connsiteX39" fmla="*/ 6601050 w 12488473"/>
              <a:gd name="connsiteY39" fmla="*/ 2308324 h 2308324"/>
              <a:gd name="connsiteX40" fmla="*/ 6256130 w 12488473"/>
              <a:gd name="connsiteY40" fmla="*/ 2308324 h 2308324"/>
              <a:gd name="connsiteX41" fmla="*/ 5911211 w 12488473"/>
              <a:gd name="connsiteY41" fmla="*/ 2308324 h 2308324"/>
              <a:gd name="connsiteX42" fmla="*/ 5316521 w 12488473"/>
              <a:gd name="connsiteY42" fmla="*/ 2308324 h 2308324"/>
              <a:gd name="connsiteX43" fmla="*/ 4596947 w 12488473"/>
              <a:gd name="connsiteY43" fmla="*/ 2308324 h 2308324"/>
              <a:gd name="connsiteX44" fmla="*/ 4002258 w 12488473"/>
              <a:gd name="connsiteY44" fmla="*/ 2308324 h 2308324"/>
              <a:gd name="connsiteX45" fmla="*/ 3532454 w 12488473"/>
              <a:gd name="connsiteY45" fmla="*/ 2308324 h 2308324"/>
              <a:gd name="connsiteX46" fmla="*/ 2937765 w 12488473"/>
              <a:gd name="connsiteY46" fmla="*/ 2308324 h 2308324"/>
              <a:gd name="connsiteX47" fmla="*/ 2592845 w 12488473"/>
              <a:gd name="connsiteY47" fmla="*/ 2308324 h 2308324"/>
              <a:gd name="connsiteX48" fmla="*/ 2123040 w 12488473"/>
              <a:gd name="connsiteY48" fmla="*/ 2308324 h 2308324"/>
              <a:gd name="connsiteX49" fmla="*/ 1528351 w 12488473"/>
              <a:gd name="connsiteY49" fmla="*/ 2308324 h 2308324"/>
              <a:gd name="connsiteX50" fmla="*/ 683893 w 12488473"/>
              <a:gd name="connsiteY50" fmla="*/ 2308324 h 2308324"/>
              <a:gd name="connsiteX51" fmla="*/ 0 w 12488473"/>
              <a:gd name="connsiteY51" fmla="*/ 2308324 h 2308324"/>
              <a:gd name="connsiteX52" fmla="*/ 0 w 12488473"/>
              <a:gd name="connsiteY52" fmla="*/ 1685077 h 2308324"/>
              <a:gd name="connsiteX53" fmla="*/ 0 w 12488473"/>
              <a:gd name="connsiteY53" fmla="*/ 1154162 h 2308324"/>
              <a:gd name="connsiteX54" fmla="*/ 0 w 12488473"/>
              <a:gd name="connsiteY54" fmla="*/ 577081 h 2308324"/>
              <a:gd name="connsiteX55" fmla="*/ 0 w 12488473"/>
              <a:gd name="connsiteY5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488473" h="2308324" fill="none" extrusionOk="0">
                <a:moveTo>
                  <a:pt x="0" y="0"/>
                </a:moveTo>
                <a:cubicBezTo>
                  <a:pt x="253251" y="-79447"/>
                  <a:pt x="587277" y="51604"/>
                  <a:pt x="844459" y="0"/>
                </a:cubicBezTo>
                <a:cubicBezTo>
                  <a:pt x="1101641" y="-51604"/>
                  <a:pt x="1078714" y="38156"/>
                  <a:pt x="1189378" y="0"/>
                </a:cubicBezTo>
                <a:cubicBezTo>
                  <a:pt x="1300042" y="-38156"/>
                  <a:pt x="1531267" y="21163"/>
                  <a:pt x="1784068" y="0"/>
                </a:cubicBezTo>
                <a:cubicBezTo>
                  <a:pt x="2036869" y="-21163"/>
                  <a:pt x="1910051" y="20198"/>
                  <a:pt x="2004103" y="0"/>
                </a:cubicBezTo>
                <a:cubicBezTo>
                  <a:pt x="2098155" y="-20198"/>
                  <a:pt x="2122712" y="3888"/>
                  <a:pt x="2224138" y="0"/>
                </a:cubicBezTo>
                <a:cubicBezTo>
                  <a:pt x="2325564" y="-3888"/>
                  <a:pt x="2776325" y="26110"/>
                  <a:pt x="3068596" y="0"/>
                </a:cubicBezTo>
                <a:cubicBezTo>
                  <a:pt x="3360867" y="-26110"/>
                  <a:pt x="3438745" y="2820"/>
                  <a:pt x="3538401" y="0"/>
                </a:cubicBezTo>
                <a:cubicBezTo>
                  <a:pt x="3638057" y="-2820"/>
                  <a:pt x="4102185" y="49894"/>
                  <a:pt x="4257975" y="0"/>
                </a:cubicBezTo>
                <a:cubicBezTo>
                  <a:pt x="4413765" y="-49894"/>
                  <a:pt x="4438573" y="31108"/>
                  <a:pt x="4602894" y="0"/>
                </a:cubicBezTo>
                <a:cubicBezTo>
                  <a:pt x="4767215" y="-31108"/>
                  <a:pt x="4776615" y="12339"/>
                  <a:pt x="4947814" y="0"/>
                </a:cubicBezTo>
                <a:cubicBezTo>
                  <a:pt x="5119013" y="-12339"/>
                  <a:pt x="5465083" y="40063"/>
                  <a:pt x="5792273" y="0"/>
                </a:cubicBezTo>
                <a:cubicBezTo>
                  <a:pt x="6119463" y="-40063"/>
                  <a:pt x="6027254" y="9232"/>
                  <a:pt x="6137192" y="0"/>
                </a:cubicBezTo>
                <a:cubicBezTo>
                  <a:pt x="6247130" y="-9232"/>
                  <a:pt x="6437245" y="19433"/>
                  <a:pt x="6731882" y="0"/>
                </a:cubicBezTo>
                <a:cubicBezTo>
                  <a:pt x="7026519" y="-19433"/>
                  <a:pt x="7064720" y="18344"/>
                  <a:pt x="7326571" y="0"/>
                </a:cubicBezTo>
                <a:cubicBezTo>
                  <a:pt x="7588422" y="-18344"/>
                  <a:pt x="7708342" y="83879"/>
                  <a:pt x="8046145" y="0"/>
                </a:cubicBezTo>
                <a:cubicBezTo>
                  <a:pt x="8383948" y="-83879"/>
                  <a:pt x="8392967" y="28493"/>
                  <a:pt x="8640834" y="0"/>
                </a:cubicBezTo>
                <a:cubicBezTo>
                  <a:pt x="8888701" y="-28493"/>
                  <a:pt x="8904238" y="20544"/>
                  <a:pt x="8985754" y="0"/>
                </a:cubicBezTo>
                <a:cubicBezTo>
                  <a:pt x="9067270" y="-20544"/>
                  <a:pt x="9406639" y="14475"/>
                  <a:pt x="9580443" y="0"/>
                </a:cubicBezTo>
                <a:cubicBezTo>
                  <a:pt x="9754247" y="-14475"/>
                  <a:pt x="9709402" y="3454"/>
                  <a:pt x="9800478" y="0"/>
                </a:cubicBezTo>
                <a:cubicBezTo>
                  <a:pt x="9891555" y="-3454"/>
                  <a:pt x="10139274" y="2015"/>
                  <a:pt x="10395167" y="0"/>
                </a:cubicBezTo>
                <a:cubicBezTo>
                  <a:pt x="10651060" y="-2015"/>
                  <a:pt x="10636035" y="28195"/>
                  <a:pt x="10740087" y="0"/>
                </a:cubicBezTo>
                <a:cubicBezTo>
                  <a:pt x="10844139" y="-28195"/>
                  <a:pt x="11139602" y="16120"/>
                  <a:pt x="11459661" y="0"/>
                </a:cubicBezTo>
                <a:cubicBezTo>
                  <a:pt x="11779720" y="-16120"/>
                  <a:pt x="12163431" y="36292"/>
                  <a:pt x="12488473" y="0"/>
                </a:cubicBezTo>
                <a:cubicBezTo>
                  <a:pt x="12498724" y="225809"/>
                  <a:pt x="12438486" y="318827"/>
                  <a:pt x="12488473" y="577081"/>
                </a:cubicBezTo>
                <a:cubicBezTo>
                  <a:pt x="12538460" y="835335"/>
                  <a:pt x="12469963" y="939504"/>
                  <a:pt x="12488473" y="1131079"/>
                </a:cubicBezTo>
                <a:cubicBezTo>
                  <a:pt x="12506983" y="1322654"/>
                  <a:pt x="12459722" y="1525309"/>
                  <a:pt x="12488473" y="1661993"/>
                </a:cubicBezTo>
                <a:cubicBezTo>
                  <a:pt x="12517224" y="1798677"/>
                  <a:pt x="12427414" y="2006814"/>
                  <a:pt x="12488473" y="2308324"/>
                </a:cubicBezTo>
                <a:cubicBezTo>
                  <a:pt x="12246605" y="2354734"/>
                  <a:pt x="12115298" y="2274350"/>
                  <a:pt x="11893784" y="2308324"/>
                </a:cubicBezTo>
                <a:cubicBezTo>
                  <a:pt x="11672270" y="2342298"/>
                  <a:pt x="11723750" y="2297055"/>
                  <a:pt x="11673749" y="2308324"/>
                </a:cubicBezTo>
                <a:cubicBezTo>
                  <a:pt x="11623749" y="2319593"/>
                  <a:pt x="11424305" y="2289931"/>
                  <a:pt x="11203944" y="2308324"/>
                </a:cubicBezTo>
                <a:cubicBezTo>
                  <a:pt x="10983584" y="2326717"/>
                  <a:pt x="10864528" y="2299005"/>
                  <a:pt x="10734140" y="2308324"/>
                </a:cubicBezTo>
                <a:cubicBezTo>
                  <a:pt x="10603752" y="2317643"/>
                  <a:pt x="10375976" y="2245046"/>
                  <a:pt x="10139451" y="2308324"/>
                </a:cubicBezTo>
                <a:cubicBezTo>
                  <a:pt x="9902926" y="2371602"/>
                  <a:pt x="9817346" y="2305874"/>
                  <a:pt x="9669646" y="2308324"/>
                </a:cubicBezTo>
                <a:cubicBezTo>
                  <a:pt x="9521947" y="2310774"/>
                  <a:pt x="9530255" y="2302857"/>
                  <a:pt x="9449611" y="2308324"/>
                </a:cubicBezTo>
                <a:cubicBezTo>
                  <a:pt x="9368968" y="2313791"/>
                  <a:pt x="9195385" y="2275634"/>
                  <a:pt x="9104692" y="2308324"/>
                </a:cubicBezTo>
                <a:cubicBezTo>
                  <a:pt x="9013999" y="2341014"/>
                  <a:pt x="8441488" y="2218876"/>
                  <a:pt x="8260233" y="2308324"/>
                </a:cubicBezTo>
                <a:cubicBezTo>
                  <a:pt x="8078978" y="2397772"/>
                  <a:pt x="7950321" y="2257930"/>
                  <a:pt x="7790428" y="2308324"/>
                </a:cubicBezTo>
                <a:cubicBezTo>
                  <a:pt x="7630535" y="2358718"/>
                  <a:pt x="7349967" y="2233199"/>
                  <a:pt x="7070854" y="2308324"/>
                </a:cubicBezTo>
                <a:cubicBezTo>
                  <a:pt x="6791741" y="2383449"/>
                  <a:pt x="6720434" y="2260230"/>
                  <a:pt x="6601050" y="2308324"/>
                </a:cubicBezTo>
                <a:cubicBezTo>
                  <a:pt x="6481666" y="2356418"/>
                  <a:pt x="6394245" y="2306769"/>
                  <a:pt x="6256130" y="2308324"/>
                </a:cubicBezTo>
                <a:cubicBezTo>
                  <a:pt x="6118015" y="2309879"/>
                  <a:pt x="6073269" y="2290461"/>
                  <a:pt x="5911211" y="2308324"/>
                </a:cubicBezTo>
                <a:cubicBezTo>
                  <a:pt x="5749153" y="2326187"/>
                  <a:pt x="5613337" y="2268067"/>
                  <a:pt x="5316521" y="2308324"/>
                </a:cubicBezTo>
                <a:cubicBezTo>
                  <a:pt x="5019705" y="2348581"/>
                  <a:pt x="4752400" y="2289979"/>
                  <a:pt x="4596947" y="2308324"/>
                </a:cubicBezTo>
                <a:cubicBezTo>
                  <a:pt x="4441494" y="2326669"/>
                  <a:pt x="4217880" y="2249605"/>
                  <a:pt x="4002258" y="2308324"/>
                </a:cubicBezTo>
                <a:cubicBezTo>
                  <a:pt x="3786636" y="2367043"/>
                  <a:pt x="3738973" y="2301005"/>
                  <a:pt x="3532454" y="2308324"/>
                </a:cubicBezTo>
                <a:cubicBezTo>
                  <a:pt x="3325935" y="2315643"/>
                  <a:pt x="3185627" y="2242336"/>
                  <a:pt x="2937765" y="2308324"/>
                </a:cubicBezTo>
                <a:cubicBezTo>
                  <a:pt x="2689903" y="2374312"/>
                  <a:pt x="2721005" y="2270466"/>
                  <a:pt x="2592845" y="2308324"/>
                </a:cubicBezTo>
                <a:cubicBezTo>
                  <a:pt x="2464685" y="2346182"/>
                  <a:pt x="2239606" y="2272581"/>
                  <a:pt x="2123040" y="2308324"/>
                </a:cubicBezTo>
                <a:cubicBezTo>
                  <a:pt x="2006475" y="2344067"/>
                  <a:pt x="1757170" y="2276194"/>
                  <a:pt x="1528351" y="2308324"/>
                </a:cubicBezTo>
                <a:cubicBezTo>
                  <a:pt x="1299532" y="2340454"/>
                  <a:pt x="909008" y="2221982"/>
                  <a:pt x="683893" y="2308324"/>
                </a:cubicBezTo>
                <a:cubicBezTo>
                  <a:pt x="458778" y="2394666"/>
                  <a:pt x="203529" y="2246882"/>
                  <a:pt x="0" y="2308324"/>
                </a:cubicBezTo>
                <a:cubicBezTo>
                  <a:pt x="-57623" y="2130583"/>
                  <a:pt x="43405" y="1853275"/>
                  <a:pt x="0" y="1685077"/>
                </a:cubicBezTo>
                <a:cubicBezTo>
                  <a:pt x="-43405" y="1516879"/>
                  <a:pt x="10648" y="1342441"/>
                  <a:pt x="0" y="1154162"/>
                </a:cubicBezTo>
                <a:cubicBezTo>
                  <a:pt x="-10648" y="965884"/>
                  <a:pt x="66089" y="809230"/>
                  <a:pt x="0" y="577081"/>
                </a:cubicBezTo>
                <a:cubicBezTo>
                  <a:pt x="-66089" y="344932"/>
                  <a:pt x="9122" y="146637"/>
                  <a:pt x="0" y="0"/>
                </a:cubicBezTo>
                <a:close/>
              </a:path>
              <a:path w="12488473" h="2308324" stroke="0" extrusionOk="0">
                <a:moveTo>
                  <a:pt x="0" y="0"/>
                </a:moveTo>
                <a:cubicBezTo>
                  <a:pt x="289350" y="-13142"/>
                  <a:pt x="307442" y="44343"/>
                  <a:pt x="594689" y="0"/>
                </a:cubicBezTo>
                <a:cubicBezTo>
                  <a:pt x="881936" y="-44343"/>
                  <a:pt x="1144636" y="85649"/>
                  <a:pt x="1314263" y="0"/>
                </a:cubicBezTo>
                <a:cubicBezTo>
                  <a:pt x="1483890" y="-85649"/>
                  <a:pt x="1669219" y="7570"/>
                  <a:pt x="1908952" y="0"/>
                </a:cubicBezTo>
                <a:cubicBezTo>
                  <a:pt x="2148685" y="-7570"/>
                  <a:pt x="2445146" y="71297"/>
                  <a:pt x="2628526" y="0"/>
                </a:cubicBezTo>
                <a:cubicBezTo>
                  <a:pt x="2811906" y="-71297"/>
                  <a:pt x="3188971" y="58956"/>
                  <a:pt x="3348100" y="0"/>
                </a:cubicBezTo>
                <a:cubicBezTo>
                  <a:pt x="3507229" y="-58956"/>
                  <a:pt x="3961578" y="18986"/>
                  <a:pt x="4192559" y="0"/>
                </a:cubicBezTo>
                <a:cubicBezTo>
                  <a:pt x="4423540" y="-18986"/>
                  <a:pt x="4437766" y="24158"/>
                  <a:pt x="4662363" y="0"/>
                </a:cubicBezTo>
                <a:cubicBezTo>
                  <a:pt x="4886960" y="-24158"/>
                  <a:pt x="4781253" y="21538"/>
                  <a:pt x="4882398" y="0"/>
                </a:cubicBezTo>
                <a:cubicBezTo>
                  <a:pt x="4983544" y="-21538"/>
                  <a:pt x="5406788" y="23102"/>
                  <a:pt x="5601972" y="0"/>
                </a:cubicBezTo>
                <a:cubicBezTo>
                  <a:pt x="5797156" y="-23102"/>
                  <a:pt x="6046731" y="64803"/>
                  <a:pt x="6321546" y="0"/>
                </a:cubicBezTo>
                <a:cubicBezTo>
                  <a:pt x="6596361" y="-64803"/>
                  <a:pt x="6481919" y="17968"/>
                  <a:pt x="6541581" y="0"/>
                </a:cubicBezTo>
                <a:cubicBezTo>
                  <a:pt x="6601243" y="-17968"/>
                  <a:pt x="6803546" y="17271"/>
                  <a:pt x="6886501" y="0"/>
                </a:cubicBezTo>
                <a:cubicBezTo>
                  <a:pt x="6969456" y="-17271"/>
                  <a:pt x="7051880" y="9780"/>
                  <a:pt x="7106536" y="0"/>
                </a:cubicBezTo>
                <a:cubicBezTo>
                  <a:pt x="7161192" y="-9780"/>
                  <a:pt x="7505599" y="8892"/>
                  <a:pt x="7826110" y="0"/>
                </a:cubicBezTo>
                <a:cubicBezTo>
                  <a:pt x="8146621" y="-8892"/>
                  <a:pt x="8401189" y="38437"/>
                  <a:pt x="8545684" y="0"/>
                </a:cubicBezTo>
                <a:cubicBezTo>
                  <a:pt x="8690179" y="-38437"/>
                  <a:pt x="8815822" y="33044"/>
                  <a:pt x="9015488" y="0"/>
                </a:cubicBezTo>
                <a:cubicBezTo>
                  <a:pt x="9215154" y="-33044"/>
                  <a:pt x="9416186" y="77916"/>
                  <a:pt x="9735062" y="0"/>
                </a:cubicBezTo>
                <a:cubicBezTo>
                  <a:pt x="10053938" y="-77916"/>
                  <a:pt x="10064800" y="10230"/>
                  <a:pt x="10204867" y="0"/>
                </a:cubicBezTo>
                <a:cubicBezTo>
                  <a:pt x="10344935" y="-10230"/>
                  <a:pt x="10393499" y="27229"/>
                  <a:pt x="10549786" y="0"/>
                </a:cubicBezTo>
                <a:cubicBezTo>
                  <a:pt x="10706073" y="-27229"/>
                  <a:pt x="10809424" y="40358"/>
                  <a:pt x="10894706" y="0"/>
                </a:cubicBezTo>
                <a:cubicBezTo>
                  <a:pt x="10979988" y="-40358"/>
                  <a:pt x="11042154" y="12305"/>
                  <a:pt x="11114741" y="0"/>
                </a:cubicBezTo>
                <a:cubicBezTo>
                  <a:pt x="11187328" y="-12305"/>
                  <a:pt x="11260743" y="119"/>
                  <a:pt x="11334776" y="0"/>
                </a:cubicBezTo>
                <a:cubicBezTo>
                  <a:pt x="11408810" y="-119"/>
                  <a:pt x="11458364" y="10535"/>
                  <a:pt x="11554811" y="0"/>
                </a:cubicBezTo>
                <a:cubicBezTo>
                  <a:pt x="11651258" y="-10535"/>
                  <a:pt x="12272309" y="73894"/>
                  <a:pt x="12488473" y="0"/>
                </a:cubicBezTo>
                <a:cubicBezTo>
                  <a:pt x="12535259" y="204465"/>
                  <a:pt x="12429721" y="450280"/>
                  <a:pt x="12488473" y="623247"/>
                </a:cubicBezTo>
                <a:cubicBezTo>
                  <a:pt x="12547225" y="796214"/>
                  <a:pt x="12468514" y="1034332"/>
                  <a:pt x="12488473" y="1154162"/>
                </a:cubicBezTo>
                <a:cubicBezTo>
                  <a:pt x="12508432" y="1273992"/>
                  <a:pt x="12428133" y="1586578"/>
                  <a:pt x="12488473" y="1731243"/>
                </a:cubicBezTo>
                <a:cubicBezTo>
                  <a:pt x="12548813" y="1875908"/>
                  <a:pt x="12486983" y="2134083"/>
                  <a:pt x="12488473" y="2308324"/>
                </a:cubicBezTo>
                <a:cubicBezTo>
                  <a:pt x="12374448" y="2338933"/>
                  <a:pt x="12146663" y="2261223"/>
                  <a:pt x="12018669" y="2308324"/>
                </a:cubicBezTo>
                <a:cubicBezTo>
                  <a:pt x="11890675" y="2355425"/>
                  <a:pt x="11599430" y="2274232"/>
                  <a:pt x="11423979" y="2308324"/>
                </a:cubicBezTo>
                <a:cubicBezTo>
                  <a:pt x="11248528" y="2342416"/>
                  <a:pt x="11152165" y="2280512"/>
                  <a:pt x="11079060" y="2308324"/>
                </a:cubicBezTo>
                <a:cubicBezTo>
                  <a:pt x="11005955" y="2336136"/>
                  <a:pt x="10929324" y="2295064"/>
                  <a:pt x="10859025" y="2308324"/>
                </a:cubicBezTo>
                <a:cubicBezTo>
                  <a:pt x="10788727" y="2321584"/>
                  <a:pt x="10594111" y="2302465"/>
                  <a:pt x="10389220" y="2308324"/>
                </a:cubicBezTo>
                <a:cubicBezTo>
                  <a:pt x="10184329" y="2314183"/>
                  <a:pt x="10023133" y="2296683"/>
                  <a:pt x="9919416" y="2308324"/>
                </a:cubicBezTo>
                <a:cubicBezTo>
                  <a:pt x="9815699" y="2319965"/>
                  <a:pt x="9486410" y="2273215"/>
                  <a:pt x="9199842" y="2308324"/>
                </a:cubicBezTo>
                <a:cubicBezTo>
                  <a:pt x="8913274" y="2343433"/>
                  <a:pt x="8668014" y="2292199"/>
                  <a:pt x="8480268" y="2308324"/>
                </a:cubicBezTo>
                <a:cubicBezTo>
                  <a:pt x="8292522" y="2324449"/>
                  <a:pt x="7863008" y="2253016"/>
                  <a:pt x="7635809" y="2308324"/>
                </a:cubicBezTo>
                <a:cubicBezTo>
                  <a:pt x="7408610" y="2363632"/>
                  <a:pt x="7498924" y="2286462"/>
                  <a:pt x="7415774" y="2308324"/>
                </a:cubicBezTo>
                <a:cubicBezTo>
                  <a:pt x="7332624" y="2330186"/>
                  <a:pt x="6984595" y="2258717"/>
                  <a:pt x="6821085" y="2308324"/>
                </a:cubicBezTo>
                <a:cubicBezTo>
                  <a:pt x="6657575" y="2357931"/>
                  <a:pt x="6656493" y="2306315"/>
                  <a:pt x="6601050" y="2308324"/>
                </a:cubicBezTo>
                <a:cubicBezTo>
                  <a:pt x="6545607" y="2310333"/>
                  <a:pt x="6076583" y="2248078"/>
                  <a:pt x="5881476" y="2308324"/>
                </a:cubicBezTo>
                <a:cubicBezTo>
                  <a:pt x="5686369" y="2368570"/>
                  <a:pt x="5651329" y="2298865"/>
                  <a:pt x="5536556" y="2308324"/>
                </a:cubicBezTo>
                <a:cubicBezTo>
                  <a:pt x="5421783" y="2317783"/>
                  <a:pt x="5214827" y="2274802"/>
                  <a:pt x="5066752" y="2308324"/>
                </a:cubicBezTo>
                <a:cubicBezTo>
                  <a:pt x="4918677" y="2341846"/>
                  <a:pt x="4661817" y="2268588"/>
                  <a:pt x="4472063" y="2308324"/>
                </a:cubicBezTo>
                <a:cubicBezTo>
                  <a:pt x="4282309" y="2348060"/>
                  <a:pt x="4087774" y="2240156"/>
                  <a:pt x="3877374" y="2308324"/>
                </a:cubicBezTo>
                <a:cubicBezTo>
                  <a:pt x="3666974" y="2376492"/>
                  <a:pt x="3682023" y="2290340"/>
                  <a:pt x="3532454" y="2308324"/>
                </a:cubicBezTo>
                <a:cubicBezTo>
                  <a:pt x="3382885" y="2326308"/>
                  <a:pt x="2986262" y="2286719"/>
                  <a:pt x="2812880" y="2308324"/>
                </a:cubicBezTo>
                <a:cubicBezTo>
                  <a:pt x="2639498" y="2329929"/>
                  <a:pt x="2639327" y="2285183"/>
                  <a:pt x="2592845" y="2308324"/>
                </a:cubicBezTo>
                <a:cubicBezTo>
                  <a:pt x="2546363" y="2331465"/>
                  <a:pt x="2090562" y="2273092"/>
                  <a:pt x="1873271" y="2308324"/>
                </a:cubicBezTo>
                <a:cubicBezTo>
                  <a:pt x="1655980" y="2343556"/>
                  <a:pt x="1392741" y="2270395"/>
                  <a:pt x="1153697" y="2308324"/>
                </a:cubicBezTo>
                <a:cubicBezTo>
                  <a:pt x="914653" y="2346253"/>
                  <a:pt x="274411" y="2289012"/>
                  <a:pt x="0" y="2308324"/>
                </a:cubicBezTo>
                <a:cubicBezTo>
                  <a:pt x="-16079" y="2098449"/>
                  <a:pt x="36139" y="2022401"/>
                  <a:pt x="0" y="1777409"/>
                </a:cubicBezTo>
                <a:cubicBezTo>
                  <a:pt x="-36139" y="1532418"/>
                  <a:pt x="28632" y="1315564"/>
                  <a:pt x="0" y="1154162"/>
                </a:cubicBezTo>
                <a:cubicBezTo>
                  <a:pt x="-28632" y="992760"/>
                  <a:pt x="38195" y="704281"/>
                  <a:pt x="0" y="577081"/>
                </a:cubicBezTo>
                <a:cubicBezTo>
                  <a:pt x="-38195" y="449881"/>
                  <a:pt x="49972" y="125621"/>
                  <a:pt x="0" y="0"/>
                </a:cubicBezTo>
                <a:close/>
              </a:path>
            </a:pathLst>
          </a:custGeom>
          <a:solidFill>
            <a:schemeClr val="accent6">
              <a:lumMod val="60000"/>
              <a:lumOff val="40000"/>
            </a:schemeClr>
          </a:solidFill>
          <a:ln w="38100">
            <a:solidFill>
              <a:srgbClr val="7030A0"/>
            </a:solidFill>
            <a:extLst>
              <a:ext uri="{C807C97D-BFC1-408E-A445-0C87EB9F89A2}">
                <ask:lineSketchStyleProps xmlns:ask="http://schemas.microsoft.com/office/drawing/2018/sketchyshapes" xmlns="" sd="1218391695">
                  <a:prstGeom prst="rect">
                    <a:avLst/>
                  </a:prstGeom>
                  <ask:type>
                    <ask:lineSketchScribble/>
                  </ask:type>
                </ask:lineSketchStyleProps>
              </a:ext>
            </a:extLst>
          </a:ln>
        </p:spPr>
        <p:txBody>
          <a:bodyPr wrap="square" rtlCol="0">
            <a:spAutoFit/>
          </a:bodyPr>
          <a:lstStyle/>
          <a:p>
            <a:r>
              <a:rPr lang="en-US" sz="3600"/>
              <a:t>- Gv yêu cầu HS làm câu 3 phần luyện tập trang 135, 136 sách học sinh. </a:t>
            </a:r>
          </a:p>
          <a:p>
            <a:r>
              <a:rPr lang="en-US" sz="3600"/>
              <a:t>+ Gv yêu cầu HS làm việc theo cặp đôi và ghi kết quả vào trong giấy, nộp cho Gv sau khi hoàn thành sau thời gian quy định</a:t>
            </a:r>
            <a:r>
              <a:rPr lang="en-US"/>
              <a:t>. </a:t>
            </a:r>
          </a:p>
        </p:txBody>
      </p:sp>
      <p:sp>
        <p:nvSpPr>
          <p:cNvPr id="53" name="Freeform 53"/>
          <p:cNvSpPr/>
          <p:nvPr/>
        </p:nvSpPr>
        <p:spPr>
          <a:xfrm>
            <a:off x="8026582" y="806673"/>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Tree>
    <p:extLst>
      <p:ext uri="{BB962C8B-B14F-4D97-AF65-F5344CB8AC3E}">
        <p14:creationId xmlns:p14="http://schemas.microsoft.com/office/powerpoint/2010/main" val="40403850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2928394" y="1428355"/>
            <a:ext cx="13629631" cy="7650795"/>
            <a:chOff x="-112038" y="-38100"/>
            <a:chExt cx="3630313" cy="2037823"/>
          </a:xfrm>
        </p:grpSpPr>
        <p:sp>
          <p:nvSpPr>
            <p:cNvPr id="39" name="Freeform 39"/>
            <p:cNvSpPr/>
            <p:nvPr/>
          </p:nvSpPr>
          <p:spPr>
            <a:xfrm>
              <a:off x="-112038" y="57226"/>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dirty="0"/>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7260780" y="1891714"/>
            <a:ext cx="5013276"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6912574" y="2145033"/>
            <a:ext cx="5361482" cy="616194"/>
          </a:xfrm>
          <a:prstGeom prst="rect">
            <a:avLst/>
          </a:prstGeom>
        </p:spPr>
        <p:txBody>
          <a:bodyPr lIns="0" tIns="0" rIns="0" bIns="0" rtlCol="0" anchor="t">
            <a:spAutoFit/>
          </a:bodyPr>
          <a:lstStyle/>
          <a:p>
            <a:pPr algn="ctr">
              <a:lnSpc>
                <a:spcPts val="4446"/>
              </a:lnSpc>
            </a:pPr>
            <a:r>
              <a:rPr lang="vi-VN" sz="5701" b="1" spc="478">
                <a:solidFill>
                  <a:srgbClr val="000000"/>
                </a:solidFill>
                <a:latin typeface="Time s New Roman"/>
                <a:ea typeface="Better Together Script"/>
                <a:cs typeface="Better Together Script"/>
                <a:sym typeface="Better Together Script"/>
              </a:rPr>
              <a:t>Trả lời</a:t>
            </a:r>
            <a:r>
              <a:rPr lang="en-US" sz="5701" b="1" spc="478">
                <a:solidFill>
                  <a:srgbClr val="000000"/>
                </a:solidFill>
                <a:latin typeface="Time s New Roman"/>
                <a:ea typeface="Better Together Script"/>
                <a:cs typeface="Better Together Script"/>
                <a:sym typeface="Better Together Script"/>
              </a:rPr>
              <a:t>- Bài 3 </a:t>
            </a:r>
          </a:p>
        </p:txBody>
      </p:sp>
      <p:sp>
        <p:nvSpPr>
          <p:cNvPr id="51" name="TextBox 51"/>
          <p:cNvSpPr txBox="1"/>
          <p:nvPr/>
        </p:nvSpPr>
        <p:spPr>
          <a:xfrm>
            <a:off x="4958108" y="5667393"/>
            <a:ext cx="9593783" cy="567528"/>
          </a:xfrm>
          <a:prstGeom prst="rect">
            <a:avLst/>
          </a:prstGeom>
        </p:spPr>
        <p:txBody>
          <a:bodyPr wrap="square" lIns="0" tIns="0" rIns="0" bIns="0" rtlCol="0" anchor="t">
            <a:spAutoFit/>
          </a:bodyPr>
          <a:lstStyle/>
          <a:p>
            <a:pPr algn="l">
              <a:lnSpc>
                <a:spcPts val="4759"/>
              </a:lnSpc>
            </a:pPr>
            <a:r>
              <a:rPr lang="en-US" sz="3399" dirty="0">
                <a:solidFill>
                  <a:srgbClr val="000000"/>
                </a:solidFill>
                <a:latin typeface="Lulu Font TH"/>
                <a:ea typeface="Lulu Font TH"/>
                <a:cs typeface="Lulu Font TH"/>
                <a:sym typeface="Lulu Font TH"/>
              </a:rPr>
              <a:t>.</a:t>
            </a: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3" name="TextBox 53"/>
          <p:cNvSpPr txBox="1"/>
          <p:nvPr/>
        </p:nvSpPr>
        <p:spPr>
          <a:xfrm>
            <a:off x="3630455" y="2905038"/>
            <a:ext cx="12040337" cy="6476838"/>
          </a:xfrm>
          <a:prstGeom prst="rect">
            <a:avLst/>
          </a:prstGeom>
        </p:spPr>
        <p:txBody>
          <a:bodyPr wrap="square" lIns="0" tIns="0" rIns="0" bIns="0" rtlCol="0" anchor="t">
            <a:spAutoFit/>
          </a:bodyPr>
          <a:lstStyle/>
          <a:p>
            <a:pPr algn="just"/>
            <a:r>
              <a:rPr lang="en-US" sz="3200"/>
              <a:t>+ Hành vi của Doanh nghiệp sản xuất, chế biến cà phê C (nước V) thực hiện đúng nguyên tắc tự do hợp đồng, vì doanh nghiệp này đã chủ động tìm kiếm, chào hàng và giao kết hợp đồng với Công ty M (nước Z) để cung cấp cà phê đóng gói để tiêu thụ tại thị trường nước Z. Cả hai công ty của hai nước đã tự do thiết lập các điều khoản của hợp đồng và thoả thuận nội dung của hợp đồng mà không bị áp đặt hay cưỡng ép, đe doạ, ngăn cản của bên nào trong việc giao kết hợp đồng.</a:t>
            </a:r>
          </a:p>
          <a:p>
            <a:pPr algn="just"/>
            <a:r>
              <a:rPr lang="en-US" sz="3200"/>
              <a:t>+ Hành vi của công ty xuất nhập khẩu của nước X đã bơm thêm tạp chất vào tôm để tăng trọng lượng là gian dối, vi phạm nguyên tắc thiện chí và trung thực trong hoạt động thương mại. Các bên khi tham gia vào quan hệ hợp đồng thương mại ở tất cả các giai đoạn đều phải thực hiện với tinh thần thiện chí và trung thực, không bên nào được lừa dối bên nào.</a:t>
            </a:r>
          </a:p>
          <a:p>
            <a:pPr algn="just">
              <a:lnSpc>
                <a:spcPts val="4759"/>
              </a:lnSpc>
            </a:pPr>
            <a:endParaRPr lang="en-US" sz="3399" dirty="0">
              <a:solidFill>
                <a:srgbClr val="000000"/>
              </a:solidFill>
              <a:latin typeface="Lulu Font TH"/>
              <a:ea typeface="Lulu Font TH"/>
              <a:cs typeface="Lulu Font TH"/>
              <a:sym typeface="Lulu Font TH"/>
            </a:endParaRPr>
          </a:p>
        </p:txBody>
      </p:sp>
      <p:sp>
        <p:nvSpPr>
          <p:cNvPr id="54" name="Freeform 54"/>
          <p:cNvSpPr/>
          <p:nvPr/>
        </p:nvSpPr>
        <p:spPr>
          <a:xfrm>
            <a:off x="14442803" y="2191151"/>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6" name="Freeform 54">
            <a:extLst>
              <a:ext uri="{FF2B5EF4-FFF2-40B4-BE49-F238E27FC236}">
                <a16:creationId xmlns:a16="http://schemas.microsoft.com/office/drawing/2014/main" xmlns="" id="{F17851CC-6DFD-AF6C-36AA-D1564A942B3A}"/>
              </a:ext>
            </a:extLst>
          </p:cNvPr>
          <p:cNvSpPr/>
          <p:nvPr/>
        </p:nvSpPr>
        <p:spPr>
          <a:xfrm>
            <a:off x="14878872" y="2122810"/>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extLst>
      <p:ext uri="{BB962C8B-B14F-4D97-AF65-F5344CB8AC3E}">
        <p14:creationId xmlns:p14="http://schemas.microsoft.com/office/powerpoint/2010/main" val="387115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056828" y="1758972"/>
            <a:ext cx="13396341" cy="7283674"/>
            <a:chOff x="-112038" y="-99786"/>
            <a:chExt cx="3739660" cy="2194171"/>
          </a:xfrm>
        </p:grpSpPr>
        <p:sp>
          <p:nvSpPr>
            <p:cNvPr id="39" name="Freeform 39"/>
            <p:cNvSpPr/>
            <p:nvPr/>
          </p:nvSpPr>
          <p:spPr>
            <a:xfrm>
              <a:off x="-112038" y="-99786"/>
              <a:ext cx="3739660" cy="2194171"/>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dirty="0"/>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625765" y="2262103"/>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6377628" y="1380504"/>
            <a:ext cx="5226048"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6232649" y="1632315"/>
            <a:ext cx="5595881" cy="616194"/>
          </a:xfrm>
          <a:prstGeom prst="rect">
            <a:avLst/>
          </a:prstGeom>
        </p:spPr>
        <p:txBody>
          <a:bodyPr wrap="square" lIns="0" tIns="0" rIns="0" bIns="0" rtlCol="0" anchor="t">
            <a:spAutoFit/>
          </a:bodyPr>
          <a:lstStyle/>
          <a:p>
            <a:pPr algn="ctr">
              <a:lnSpc>
                <a:spcPts val="4446"/>
              </a:lnSpc>
            </a:pPr>
            <a:r>
              <a:rPr lang="vi-VN" sz="5701" b="1" spc="478">
                <a:solidFill>
                  <a:srgbClr val="000000"/>
                </a:solidFill>
                <a:latin typeface="Time s New Roman"/>
                <a:ea typeface="Better Together Script"/>
                <a:cs typeface="Better Together Script"/>
                <a:sym typeface="Better Together Script"/>
              </a:rPr>
              <a:t>Trả lời</a:t>
            </a:r>
            <a:r>
              <a:rPr lang="en-US" sz="5701" b="1" spc="478">
                <a:solidFill>
                  <a:srgbClr val="000000"/>
                </a:solidFill>
                <a:latin typeface="Time s New Roman"/>
                <a:ea typeface="Better Together Script"/>
                <a:cs typeface="Better Together Script"/>
                <a:sym typeface="Better Together Script"/>
              </a:rPr>
              <a:t> - Bài 3 </a:t>
            </a:r>
          </a:p>
        </p:txBody>
      </p:sp>
      <p:sp>
        <p:nvSpPr>
          <p:cNvPr id="51" name="TextBox 51"/>
          <p:cNvSpPr txBox="1"/>
          <p:nvPr/>
        </p:nvSpPr>
        <p:spPr>
          <a:xfrm>
            <a:off x="4958108" y="5667393"/>
            <a:ext cx="9593783" cy="567528"/>
          </a:xfrm>
          <a:prstGeom prst="rect">
            <a:avLst/>
          </a:prstGeom>
        </p:spPr>
        <p:txBody>
          <a:bodyPr wrap="square" lIns="0" tIns="0" rIns="0" bIns="0" rtlCol="0" anchor="t">
            <a:spAutoFit/>
          </a:bodyPr>
          <a:lstStyle/>
          <a:p>
            <a:pPr algn="l">
              <a:lnSpc>
                <a:spcPts val="4759"/>
              </a:lnSpc>
            </a:pPr>
            <a:r>
              <a:rPr lang="en-US" sz="3399" dirty="0">
                <a:solidFill>
                  <a:srgbClr val="000000"/>
                </a:solidFill>
                <a:latin typeface="Lulu Font TH"/>
                <a:ea typeface="Lulu Font TH"/>
                <a:cs typeface="Lulu Font TH"/>
                <a:sym typeface="Lulu Font TH"/>
              </a:rPr>
              <a:t>.</a:t>
            </a: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3" name="TextBox 53"/>
          <p:cNvSpPr txBox="1"/>
          <p:nvPr/>
        </p:nvSpPr>
        <p:spPr>
          <a:xfrm>
            <a:off x="3964512" y="2386059"/>
            <a:ext cx="11871028" cy="6476838"/>
          </a:xfrm>
          <a:prstGeom prst="rect">
            <a:avLst/>
          </a:prstGeom>
        </p:spPr>
        <p:txBody>
          <a:bodyPr wrap="square" lIns="0" tIns="0" rIns="0" bIns="0" rtlCol="0" anchor="t">
            <a:spAutoFit/>
          </a:bodyPr>
          <a:lstStyle/>
          <a:p>
            <a:pPr algn="just"/>
            <a:r>
              <a:rPr lang="en-US" sz="3200"/>
              <a:t>c.	Hành vi của Công ty dịch vụ H nói trên là lừa dối khách hàng, vi phạm nguyên tắc thiện chí và trung thực. Các bên khi tham gia vào quan hệ hợp đồng thương mại ở tất cả các giai đoạn đều phải thực hiện với tinh thần thiện chí và trung thực, không bên nào được lừa dối bên nào.</a:t>
            </a:r>
          </a:p>
          <a:p>
            <a:pPr algn="just"/>
            <a:r>
              <a:rPr lang="en-US" sz="3200"/>
              <a:t>d.	Hành vi của Hãng dược phẩm nước D đã cung cấp phấn rôm không bảo đảm chất lượng và an toàn khi sử dụng, vi phạm nguyên tắc thiện chí và trung thực.</a:t>
            </a:r>
          </a:p>
          <a:p>
            <a:pPr algn="just"/>
            <a:r>
              <a:rPr lang="en-US" sz="3200"/>
              <a:t>Hành vi của Công ty Y không vi phạm, họ đã thực hiện đúng nguyên tắc tuân thủ hợp đồng đã giao kết. Việc họ không tiếp tục nhận số phấn rôm còn lại là vì bị lừa dối (trong thoả thuận là phấn rôm phải có chất lượng tốt như đã thoả thuận và bảo đảm an toàn khi sử dụng).</a:t>
            </a:r>
          </a:p>
          <a:p>
            <a:pPr>
              <a:lnSpc>
                <a:spcPts val="4759"/>
              </a:lnSpc>
            </a:pPr>
            <a:endParaRPr lang="en-US" sz="3399" dirty="0">
              <a:solidFill>
                <a:srgbClr val="000000"/>
              </a:solidFill>
              <a:latin typeface="Lulu Font TH"/>
              <a:ea typeface="Lulu Font TH"/>
              <a:cs typeface="Lulu Font TH"/>
              <a:sym typeface="Lulu Font TH"/>
            </a:endParaRPr>
          </a:p>
        </p:txBody>
      </p:sp>
      <p:sp>
        <p:nvSpPr>
          <p:cNvPr id="54" name="Freeform 54"/>
          <p:cNvSpPr/>
          <p:nvPr/>
        </p:nvSpPr>
        <p:spPr>
          <a:xfrm>
            <a:off x="2651167" y="6182072"/>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6" name="Freeform 54">
            <a:extLst>
              <a:ext uri="{FF2B5EF4-FFF2-40B4-BE49-F238E27FC236}">
                <a16:creationId xmlns:a16="http://schemas.microsoft.com/office/drawing/2014/main" xmlns="" id="{F17851CC-6DFD-AF6C-36AA-D1564A942B3A}"/>
              </a:ext>
            </a:extLst>
          </p:cNvPr>
          <p:cNvSpPr/>
          <p:nvPr/>
        </p:nvSpPr>
        <p:spPr>
          <a:xfrm>
            <a:off x="2565930" y="4268810"/>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extLst>
      <p:ext uri="{BB962C8B-B14F-4D97-AF65-F5344CB8AC3E}">
        <p14:creationId xmlns:p14="http://schemas.microsoft.com/office/powerpoint/2010/main" val="17362444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2772184" y="1439756"/>
            <a:ext cx="13629631" cy="7650795"/>
            <a:chOff x="-112038" y="-38100"/>
            <a:chExt cx="3630313" cy="2037823"/>
          </a:xfrm>
        </p:grpSpPr>
        <p:sp>
          <p:nvSpPr>
            <p:cNvPr id="39" name="Freeform 39"/>
            <p:cNvSpPr/>
            <p:nvPr/>
          </p:nvSpPr>
          <p:spPr>
            <a:xfrm>
              <a:off x="-112038" y="57226"/>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dirty="0"/>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4673353" y="4363270"/>
            <a:ext cx="10185647" cy="2120707"/>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49" name="Freeform 49"/>
          <p:cNvSpPr/>
          <p:nvPr/>
        </p:nvSpPr>
        <p:spPr>
          <a:xfrm>
            <a:off x="8878755" y="6616109"/>
            <a:ext cx="475685" cy="46498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0" name="TextBox 50"/>
          <p:cNvSpPr txBox="1"/>
          <p:nvPr/>
        </p:nvSpPr>
        <p:spPr>
          <a:xfrm>
            <a:off x="4950047" y="4935213"/>
            <a:ext cx="9751350" cy="1128514"/>
          </a:xfrm>
          <a:prstGeom prst="rect">
            <a:avLst/>
          </a:prstGeom>
        </p:spPr>
        <p:txBody>
          <a:bodyPr wrap="square" lIns="0" tIns="0" rIns="0" bIns="0" rtlCol="0" anchor="t">
            <a:spAutoFit/>
          </a:bodyPr>
          <a:lstStyle/>
          <a:p>
            <a:pPr algn="ctr">
              <a:lnSpc>
                <a:spcPts val="4446"/>
              </a:lnSpc>
            </a:pPr>
            <a:r>
              <a:rPr lang="en-US" sz="5701" b="1" spc="478" dirty="0" err="1">
                <a:solidFill>
                  <a:srgbClr val="000000"/>
                </a:solidFill>
                <a:latin typeface="Time New Roman"/>
                <a:ea typeface="Better Together Script"/>
                <a:cs typeface="Cavolini" panose="03000502040302020204" pitchFamily="66" charset="0"/>
                <a:sym typeface="Better Together Script"/>
              </a:rPr>
              <a:t>Cảm</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ơn</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các</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em</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đã</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nhiệt</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tình</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tương</a:t>
            </a:r>
            <a:r>
              <a:rPr lang="en-US" sz="5701" b="1" spc="478" dirty="0">
                <a:solidFill>
                  <a:srgbClr val="000000"/>
                </a:solidFill>
                <a:latin typeface="Time New Roman"/>
                <a:ea typeface="Better Together Script"/>
                <a:cs typeface="Cavolini" panose="03000502040302020204" pitchFamily="66" charset="0"/>
                <a:sym typeface="Better Together Script"/>
              </a:rPr>
              <a:t> </a:t>
            </a:r>
            <a:r>
              <a:rPr lang="en-US" sz="5701" b="1" spc="478" dirty="0" err="1">
                <a:solidFill>
                  <a:srgbClr val="000000"/>
                </a:solidFill>
                <a:latin typeface="Time New Roman"/>
                <a:ea typeface="Better Together Script"/>
                <a:cs typeface="Cavolini" panose="03000502040302020204" pitchFamily="66" charset="0"/>
                <a:sym typeface="Better Together Script"/>
              </a:rPr>
              <a:t>tác</a:t>
            </a:r>
            <a:r>
              <a:rPr lang="en-US" sz="5701" b="1" spc="478" dirty="0">
                <a:solidFill>
                  <a:srgbClr val="000000"/>
                </a:solidFill>
                <a:latin typeface="Time New Roman"/>
                <a:ea typeface="Better Together Script"/>
                <a:cs typeface="Cavolini" panose="03000502040302020204" pitchFamily="66" charset="0"/>
                <a:sym typeface="Better Together Script"/>
              </a:rPr>
              <a:t> </a:t>
            </a:r>
          </a:p>
        </p:txBody>
      </p:sp>
      <p:sp>
        <p:nvSpPr>
          <p:cNvPr id="51" name="TextBox 51"/>
          <p:cNvSpPr txBox="1"/>
          <p:nvPr/>
        </p:nvSpPr>
        <p:spPr>
          <a:xfrm>
            <a:off x="4958108" y="5667393"/>
            <a:ext cx="9593783" cy="567528"/>
          </a:xfrm>
          <a:prstGeom prst="rect">
            <a:avLst/>
          </a:prstGeom>
        </p:spPr>
        <p:txBody>
          <a:bodyPr wrap="square" lIns="0" tIns="0" rIns="0" bIns="0" rtlCol="0" anchor="t">
            <a:spAutoFit/>
          </a:bodyPr>
          <a:lstStyle/>
          <a:p>
            <a:pPr algn="l">
              <a:lnSpc>
                <a:spcPts val="4759"/>
              </a:lnSpc>
            </a:pPr>
            <a:endParaRPr lang="en-US" sz="3399" dirty="0">
              <a:solidFill>
                <a:srgbClr val="000000"/>
              </a:solidFill>
              <a:latin typeface="Lulu Font TH"/>
              <a:ea typeface="Lulu Font TH"/>
              <a:cs typeface="Lulu Font TH"/>
              <a:sym typeface="Lulu Font TH"/>
            </a:endParaRPr>
          </a:p>
        </p:txBody>
      </p:sp>
      <p:sp>
        <p:nvSpPr>
          <p:cNvPr id="52" name="TextBox 52"/>
          <p:cNvSpPr txBox="1"/>
          <p:nvPr/>
        </p:nvSpPr>
        <p:spPr>
          <a:xfrm>
            <a:off x="5303901" y="1445904"/>
            <a:ext cx="9905076" cy="567528"/>
          </a:xfrm>
          <a:prstGeom prst="rect">
            <a:avLst/>
          </a:prstGeom>
        </p:spPr>
        <p:txBody>
          <a:bodyPr lIns="0" tIns="0" rIns="0" bIns="0" rtlCol="0" anchor="t">
            <a:spAutoFit/>
          </a:bodyPr>
          <a:lstStyle/>
          <a:p>
            <a:pPr algn="l">
              <a:lnSpc>
                <a:spcPts val="4759"/>
              </a:lnSpc>
            </a:pPr>
            <a:r>
              <a:rPr lang="vi-VN" sz="3399">
                <a:solidFill>
                  <a:srgbClr val="000000"/>
                </a:solidFill>
                <a:latin typeface="Lulu Font TH"/>
                <a:ea typeface="Lulu Font TH"/>
                <a:cs typeface="Lulu Font TH"/>
                <a:sym typeface="Lulu Font TH"/>
              </a:rPr>
              <a:t> </a:t>
            </a:r>
            <a:endParaRPr lang="en-US" sz="3399">
              <a:solidFill>
                <a:srgbClr val="000000"/>
              </a:solidFill>
              <a:latin typeface="Lulu Font TH"/>
              <a:ea typeface="Lulu Font TH"/>
              <a:cs typeface="Lulu Font TH"/>
              <a:sym typeface="Lulu Font TH"/>
            </a:endParaRPr>
          </a:p>
        </p:txBody>
      </p:sp>
      <p:sp>
        <p:nvSpPr>
          <p:cNvPr id="54" name="Freeform 54"/>
          <p:cNvSpPr/>
          <p:nvPr/>
        </p:nvSpPr>
        <p:spPr>
          <a:xfrm>
            <a:off x="9477450" y="6608605"/>
            <a:ext cx="475685" cy="464982"/>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5" name="Freeform 55"/>
          <p:cNvSpPr/>
          <p:nvPr/>
        </p:nvSpPr>
        <p:spPr>
          <a:xfrm>
            <a:off x="10105182" y="6608605"/>
            <a:ext cx="475685" cy="46498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9685675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7323789" y="527729"/>
            <a:ext cx="953291" cy="9102314"/>
            <a:chOff x="0" y="0"/>
            <a:chExt cx="933546" cy="9613709"/>
          </a:xfrm>
        </p:grpSpPr>
        <p:grpSp>
          <p:nvGrpSpPr>
            <p:cNvPr id="20" name="Group 20"/>
            <p:cNvGrpSpPr/>
            <p:nvPr/>
          </p:nvGrpSpPr>
          <p:grpSpPr>
            <a:xfrm rot="6302">
              <a:off x="2917" y="849"/>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1603134"/>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2917" y="3205419"/>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1466" y="4807704"/>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2917" y="6409988"/>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5" name="Group 35"/>
            <p:cNvGrpSpPr/>
            <p:nvPr/>
          </p:nvGrpSpPr>
          <p:grpSpPr>
            <a:xfrm rot="6302">
              <a:off x="4367" y="8012273"/>
              <a:ext cx="927712" cy="1600587"/>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19955" y="179531"/>
            <a:ext cx="17838741" cy="9917231"/>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306371" y="556919"/>
            <a:ext cx="17526693" cy="9434245"/>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393697">
            <a:off x="782368" y="116051"/>
            <a:ext cx="636094" cy="1097456"/>
            <a:chOff x="0" y="0"/>
            <a:chExt cx="186235" cy="321312"/>
          </a:xfrm>
        </p:grpSpPr>
        <p:sp>
          <p:nvSpPr>
            <p:cNvPr id="17" name="Freeform 1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8" name="TextBox 18"/>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2039489" y="668286"/>
            <a:ext cx="15740619" cy="9368554"/>
            <a:chOff x="-36832" y="-38100"/>
            <a:chExt cx="3582827" cy="2056413"/>
          </a:xfrm>
        </p:grpSpPr>
        <p:sp>
          <p:nvSpPr>
            <p:cNvPr id="39" name="Freeform 39"/>
            <p:cNvSpPr/>
            <p:nvPr/>
          </p:nvSpPr>
          <p:spPr>
            <a:xfrm>
              <a:off x="-36832" y="-16200"/>
              <a:ext cx="3582827" cy="2034513"/>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a:off x="3649561" y="2279407"/>
            <a:ext cx="11831208" cy="6166789"/>
            <a:chOff x="0" y="0"/>
            <a:chExt cx="15774944" cy="8222385"/>
          </a:xfrm>
        </p:grpSpPr>
        <p:sp>
          <p:nvSpPr>
            <p:cNvPr id="42" name="Freeform 42"/>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3" name="Freeform 43"/>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grpSp>
      <p:grpSp>
        <p:nvGrpSpPr>
          <p:cNvPr id="44" name="Group 44"/>
          <p:cNvGrpSpPr/>
          <p:nvPr/>
        </p:nvGrpSpPr>
        <p:grpSpPr>
          <a:xfrm rot="6302">
            <a:off x="463262" y="695655"/>
            <a:ext cx="1320925" cy="8961638"/>
            <a:chOff x="0" y="0"/>
            <a:chExt cx="351834" cy="1942485"/>
          </a:xfrm>
          <a:solidFill>
            <a:srgbClr val="A8879D"/>
          </a:solidFill>
        </p:grpSpPr>
        <p:sp>
          <p:nvSpPr>
            <p:cNvPr id="45" name="Freeform 45"/>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grpFill/>
            <a:ln w="142875" cap="sq">
              <a:solidFill>
                <a:srgbClr val="EFE6D5"/>
              </a:solidFill>
              <a:prstDash val="solid"/>
              <a:miter/>
            </a:ln>
          </p:spPr>
          <p:txBody>
            <a:bodyPr/>
            <a:lstStyle/>
            <a:p>
              <a:endParaRPr lang="en-US"/>
            </a:p>
          </p:txBody>
        </p:sp>
        <p:sp>
          <p:nvSpPr>
            <p:cNvPr id="46" name="TextBox 46"/>
            <p:cNvSpPr txBox="1"/>
            <p:nvPr/>
          </p:nvSpPr>
          <p:spPr>
            <a:xfrm>
              <a:off x="0" y="-38100"/>
              <a:ext cx="351834" cy="1980585"/>
            </a:xfrm>
            <a:prstGeom prst="rect">
              <a:avLst/>
            </a:prstGeom>
            <a:grpFill/>
          </p:spPr>
          <p:txBody>
            <a:bodyPr lIns="54400" tIns="54400" rIns="54400" bIns="54400" rtlCol="0" anchor="ctr"/>
            <a:lstStyle/>
            <a:p>
              <a:pPr algn="ctr">
                <a:lnSpc>
                  <a:spcPts val="2660"/>
                </a:lnSpc>
              </a:pPr>
              <a:endParaRPr/>
            </a:p>
          </p:txBody>
        </p:sp>
      </p:grpSp>
      <p:sp>
        <p:nvSpPr>
          <p:cNvPr id="47" name="Freeform 47"/>
          <p:cNvSpPr/>
          <p:nvPr/>
        </p:nvSpPr>
        <p:spPr>
          <a:xfrm>
            <a:off x="1493845" y="2444230"/>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Freeform 48"/>
          <p:cNvSpPr/>
          <p:nvPr/>
        </p:nvSpPr>
        <p:spPr>
          <a:xfrm>
            <a:off x="2815894" y="499420"/>
            <a:ext cx="13518810" cy="1227491"/>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28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a:t>
            </a:r>
            <a:r>
              <a:rPr lang="vi-VN" sz="3200" b="1">
                <a:latin typeface="Times New Roman" panose="02020603050405020304" pitchFamily="18" charset="0"/>
                <a:cs typeface="Times New Roman" panose="02020603050405020304" pitchFamily="18" charset="0"/>
              </a:rPr>
              <a:t>. NGUYÊN TẮC CƠ BẢN CỦA HỢP ĐỒNG</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THƯƠNG MẠI</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QUỐC TẾ</a:t>
            </a:r>
            <a:endParaRPr lang="en-US" sz="3200" b="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FAFFACCC-A33D-8A02-6FA2-AD675E5322C3}"/>
              </a:ext>
            </a:extLst>
          </p:cNvPr>
          <p:cNvSpPr txBox="1"/>
          <p:nvPr/>
        </p:nvSpPr>
        <p:spPr>
          <a:xfrm>
            <a:off x="9218604" y="4968303"/>
            <a:ext cx="5105357" cy="584775"/>
          </a:xfrm>
          <a:prstGeom prst="rect">
            <a:avLst/>
          </a:prstGeom>
          <a:solidFill>
            <a:schemeClr val="accent5">
              <a:lumMod val="40000"/>
              <a:lumOff val="60000"/>
            </a:schemeClr>
          </a:solidFill>
        </p:spPr>
        <p:txBody>
          <a:bodyPr wrap="square" rtlCol="0">
            <a:spAutoFit/>
          </a:bodyPr>
          <a:lstStyle/>
          <a:p>
            <a:r>
              <a:rPr lang="en-US" sz="3200"/>
              <a:t>- Xác định nhu cầu mục tiêu</a:t>
            </a:r>
          </a:p>
        </p:txBody>
      </p:sp>
      <p:sp>
        <p:nvSpPr>
          <p:cNvPr id="51" name="TextBox 50">
            <a:extLst>
              <a:ext uri="{FF2B5EF4-FFF2-40B4-BE49-F238E27FC236}">
                <a16:creationId xmlns:a16="http://schemas.microsoft.com/office/drawing/2014/main" xmlns="" id="{10A56661-31AB-A39C-DC83-CDDA3DD3A805}"/>
              </a:ext>
            </a:extLst>
          </p:cNvPr>
          <p:cNvSpPr txBox="1"/>
          <p:nvPr/>
        </p:nvSpPr>
        <p:spPr>
          <a:xfrm>
            <a:off x="9196804" y="5739349"/>
            <a:ext cx="6158546" cy="584775"/>
          </a:xfrm>
          <a:prstGeom prst="rect">
            <a:avLst/>
          </a:prstGeom>
          <a:solidFill>
            <a:srgbClr val="D8AE6D"/>
          </a:solidFill>
        </p:spPr>
        <p:txBody>
          <a:bodyPr wrap="square" rtlCol="0">
            <a:spAutoFit/>
          </a:bodyPr>
          <a:lstStyle/>
          <a:p>
            <a:r>
              <a:rPr lang="en-US" sz="3200"/>
              <a:t>- Thực hiện nghiên cứu và phân tích</a:t>
            </a:r>
            <a:r>
              <a:rPr lang="en-US"/>
              <a:t>.</a:t>
            </a:r>
            <a:endParaRPr lang="en-US" sz="3200">
              <a:latin typeface="+mj-lt"/>
            </a:endParaRPr>
          </a:p>
        </p:txBody>
      </p:sp>
      <p:sp>
        <p:nvSpPr>
          <p:cNvPr id="52" name="TextBox 51">
            <a:extLst>
              <a:ext uri="{FF2B5EF4-FFF2-40B4-BE49-F238E27FC236}">
                <a16:creationId xmlns:a16="http://schemas.microsoft.com/office/drawing/2014/main" xmlns="" id="{24E0D795-CD4D-78A4-3194-463ED26124CD}"/>
              </a:ext>
            </a:extLst>
          </p:cNvPr>
          <p:cNvSpPr txBox="1"/>
          <p:nvPr/>
        </p:nvSpPr>
        <p:spPr>
          <a:xfrm>
            <a:off x="9201191" y="6536899"/>
            <a:ext cx="6083603" cy="646331"/>
          </a:xfrm>
          <a:prstGeom prst="rect">
            <a:avLst/>
          </a:prstGeom>
          <a:solidFill>
            <a:schemeClr val="accent6">
              <a:lumMod val="75000"/>
            </a:schemeClr>
          </a:solidFill>
        </p:spPr>
        <p:txBody>
          <a:bodyPr wrap="square" rtlCol="0">
            <a:spAutoFit/>
          </a:bodyPr>
          <a:lstStyle/>
          <a:p>
            <a:r>
              <a:rPr lang="en-US" sz="3600"/>
              <a:t>- </a:t>
            </a:r>
            <a:r>
              <a:rPr lang="en-US" sz="3200"/>
              <a:t>Đàm phán một cách công </a:t>
            </a:r>
            <a:r>
              <a:rPr lang="en-US" sz="3600"/>
              <a:t>bằng</a:t>
            </a:r>
          </a:p>
        </p:txBody>
      </p:sp>
      <p:sp>
        <p:nvSpPr>
          <p:cNvPr id="53" name="TextBox 52">
            <a:extLst>
              <a:ext uri="{FF2B5EF4-FFF2-40B4-BE49-F238E27FC236}">
                <a16:creationId xmlns:a16="http://schemas.microsoft.com/office/drawing/2014/main" xmlns="" id="{826CFDCC-E355-4C08-DB50-6061097E56E5}"/>
              </a:ext>
            </a:extLst>
          </p:cNvPr>
          <p:cNvSpPr txBox="1"/>
          <p:nvPr/>
        </p:nvSpPr>
        <p:spPr>
          <a:xfrm>
            <a:off x="3339341" y="1905710"/>
            <a:ext cx="12995363" cy="2862322"/>
          </a:xfrm>
          <a:prstGeom prst="rect">
            <a:avLst/>
          </a:prstGeom>
          <a:noFill/>
        </p:spPr>
        <p:txBody>
          <a:bodyPr wrap="square" rtlCol="0">
            <a:spAutoFit/>
          </a:bodyPr>
          <a:lstStyle/>
          <a:p>
            <a:pPr algn="just"/>
            <a:r>
              <a:rPr lang="en-US" sz="3600">
                <a:effectLst/>
                <a:latin typeface="+mj-lt"/>
                <a:ea typeface="Calibri" panose="020F0502020204030204" pitchFamily="34" charset="0"/>
                <a:cs typeface="Times New Roman" panose="02020603050405020304" pitchFamily="18" charset="0"/>
              </a:rPr>
              <a:t>- HS</a:t>
            </a:r>
            <a:r>
              <a:rPr lang="en-US" sz="3600" spc="-40">
                <a:effectLst/>
                <a:latin typeface="+mj-lt"/>
                <a:ea typeface="Calibri" panose="020F0502020204030204" pitchFamily="34" charset="0"/>
                <a:cs typeface="Times New Roman" panose="02020603050405020304" pitchFamily="18" charset="0"/>
              </a:rPr>
              <a:t> </a:t>
            </a:r>
            <a:r>
              <a:rPr lang="vi-VN" sz="3600">
                <a:effectLst/>
                <a:latin typeface="+mj-lt"/>
                <a:ea typeface="Calibri" panose="020F0502020204030204" pitchFamily="34" charset="0"/>
                <a:cs typeface="Times New Roman" panose="02020603050405020304" pitchFamily="18" charset="0"/>
              </a:rPr>
              <a:t>làm việc</a:t>
            </a:r>
            <a:r>
              <a:rPr lang="en-US" sz="3600">
                <a:effectLst/>
                <a:latin typeface="+mj-lt"/>
                <a:ea typeface="Calibri" panose="020F0502020204030204" pitchFamily="34" charset="0"/>
                <a:cs typeface="Times New Roman" panose="02020603050405020304" pitchFamily="18" charset="0"/>
              </a:rPr>
              <a:t> cá</a:t>
            </a:r>
            <a:r>
              <a:rPr lang="en-US" sz="3600" spc="-40">
                <a:effectLst/>
                <a:latin typeface="+mj-lt"/>
                <a:ea typeface="Calibri" panose="020F0502020204030204" pitchFamily="34" charset="0"/>
                <a:cs typeface="Times New Roman" panose="02020603050405020304" pitchFamily="18" charset="0"/>
              </a:rPr>
              <a:t> </a:t>
            </a:r>
            <a:r>
              <a:rPr lang="en-US" sz="3600">
                <a:effectLst/>
                <a:latin typeface="+mj-lt"/>
                <a:ea typeface="Calibri" panose="020F0502020204030204" pitchFamily="34" charset="0"/>
                <a:cs typeface="Times New Roman" panose="02020603050405020304" pitchFamily="18" charset="0"/>
              </a:rPr>
              <a:t>nhân </a:t>
            </a:r>
            <a:r>
              <a:rPr lang="vi-VN" sz="3600">
                <a:effectLst/>
                <a:latin typeface="+mj-lt"/>
                <a:ea typeface="Calibri" panose="020F0502020204030204" pitchFamily="34" charset="0"/>
                <a:cs typeface="Times New Roman" panose="02020603050405020304" pitchFamily="18" charset="0"/>
              </a:rPr>
              <a:t>trả lời câu hỏi</a:t>
            </a:r>
            <a:r>
              <a:rPr lang="en-US" sz="3600" spc="-40">
                <a:latin typeface="+mj-lt"/>
                <a:ea typeface="Calibri" panose="020F0502020204030204" pitchFamily="34" charset="0"/>
                <a:cs typeface="Times New Roman" panose="02020603050405020304" pitchFamily="18" charset="0"/>
              </a:rPr>
              <a:t>, </a:t>
            </a:r>
            <a:r>
              <a:rPr lang="vi-VN" sz="3600" spc="-40">
                <a:latin typeface="+mj-lt"/>
                <a:ea typeface="Calibri" panose="020F0502020204030204" pitchFamily="34" charset="0"/>
                <a:cs typeface="Times New Roman" panose="02020603050405020304" pitchFamily="18" charset="0"/>
              </a:rPr>
              <a:t>giáo viên</a:t>
            </a:r>
            <a:r>
              <a:rPr lang="en-US" sz="3600" spc="-40">
                <a:latin typeface="+mj-lt"/>
                <a:ea typeface="Calibri" panose="020F0502020204030204" pitchFamily="34" charset="0"/>
                <a:cs typeface="Times New Roman" panose="02020603050405020304" pitchFamily="18" charset="0"/>
              </a:rPr>
              <a:t> </a:t>
            </a:r>
            <a:r>
              <a:rPr lang="en-US" sz="3600">
                <a:effectLst/>
                <a:latin typeface="+mj-lt"/>
                <a:ea typeface="Calibri" panose="020F0502020204030204" pitchFamily="34" charset="0"/>
                <a:cs typeface="Times New Roman" panose="02020603050405020304" pitchFamily="18" charset="0"/>
              </a:rPr>
              <a:t>chuẩn</a:t>
            </a:r>
            <a:r>
              <a:rPr lang="en-US" sz="3600" spc="-40">
                <a:effectLst/>
                <a:latin typeface="+mj-lt"/>
                <a:ea typeface="Calibri" panose="020F0502020204030204" pitchFamily="34" charset="0"/>
                <a:cs typeface="Times New Roman" panose="02020603050405020304" pitchFamily="18" charset="0"/>
              </a:rPr>
              <a:t> </a:t>
            </a:r>
            <a:r>
              <a:rPr lang="en-US" sz="3600">
                <a:effectLst/>
                <a:latin typeface="+mj-lt"/>
                <a:ea typeface="Calibri" panose="020F0502020204030204" pitchFamily="34" charset="0"/>
                <a:cs typeface="Times New Roman" panose="02020603050405020304" pitchFamily="18" charset="0"/>
              </a:rPr>
              <a:t>bị</a:t>
            </a:r>
            <a:r>
              <a:rPr lang="en-US" sz="3600" spc="-40">
                <a:effectLst/>
                <a:latin typeface="+mj-lt"/>
                <a:ea typeface="Calibri" panose="020F0502020204030204" pitchFamily="34" charset="0"/>
                <a:cs typeface="Times New Roman" panose="02020603050405020304" pitchFamily="18" charset="0"/>
              </a:rPr>
              <a:t> </a:t>
            </a:r>
            <a:r>
              <a:rPr lang="en-US" sz="3600">
                <a:effectLst/>
                <a:latin typeface="+mj-lt"/>
                <a:ea typeface="Calibri" panose="020F0502020204030204" pitchFamily="34" charset="0"/>
                <a:cs typeface="Times New Roman" panose="02020603050405020304" pitchFamily="18" charset="0"/>
              </a:rPr>
              <a:t>phiếu, HS </a:t>
            </a:r>
            <a:r>
              <a:rPr lang="vi-VN" sz="3600">
                <a:effectLst/>
                <a:latin typeface="+mj-lt"/>
                <a:ea typeface="Calibri" panose="020F0502020204030204" pitchFamily="34" charset="0"/>
                <a:cs typeface="Times New Roman" panose="02020603050405020304" pitchFamily="18" charset="0"/>
              </a:rPr>
              <a:t>viết câu trả lời vào phiếu</a:t>
            </a:r>
            <a:r>
              <a:rPr lang="en-US" sz="3600">
                <a:effectLst/>
                <a:latin typeface="+mj-lt"/>
                <a:ea typeface="Calibri" panose="020F0502020204030204" pitchFamily="34" charset="0"/>
                <a:cs typeface="Times New Roman" panose="02020603050405020304" pitchFamily="18" charset="0"/>
              </a:rPr>
              <a:t> học tập. </a:t>
            </a:r>
          </a:p>
          <a:p>
            <a:pPr algn="just"/>
            <a:endParaRPr lang="en-US" sz="3600">
              <a:effectLst/>
              <a:latin typeface="+mj-lt"/>
              <a:ea typeface="Calibri" panose="020F0502020204030204" pitchFamily="34" charset="0"/>
            </a:endParaRPr>
          </a:p>
          <a:p>
            <a:pPr algn="just"/>
            <a:r>
              <a:rPr lang="en-US" sz="3600" i="1">
                <a:effectLst/>
                <a:latin typeface="+mj-lt"/>
                <a:ea typeface="Calibri" panose="020F0502020204030204" pitchFamily="34" charset="0"/>
              </a:rPr>
              <a:t>- Nếu</a:t>
            </a:r>
            <a:r>
              <a:rPr lang="en-US" sz="3600" i="1" spc="-20">
                <a:effectLst/>
                <a:latin typeface="+mj-lt"/>
                <a:ea typeface="Calibri" panose="020F0502020204030204" pitchFamily="34" charset="0"/>
              </a:rPr>
              <a:t> </a:t>
            </a:r>
            <a:r>
              <a:rPr lang="en-US" sz="3600" i="1">
                <a:effectLst/>
                <a:latin typeface="+mj-lt"/>
                <a:ea typeface="Calibri" panose="020F0502020204030204" pitchFamily="34" charset="0"/>
              </a:rPr>
              <a:t>là</a:t>
            </a:r>
            <a:r>
              <a:rPr lang="en-US" sz="3600" i="1" spc="-20">
                <a:effectLst/>
                <a:latin typeface="+mj-lt"/>
                <a:ea typeface="Calibri" panose="020F0502020204030204" pitchFamily="34" charset="0"/>
              </a:rPr>
              <a:t> </a:t>
            </a:r>
            <a:r>
              <a:rPr lang="en-US" sz="3600" i="1">
                <a:effectLst/>
                <a:latin typeface="+mj-lt"/>
                <a:ea typeface="Calibri" panose="020F0502020204030204" pitchFamily="34" charset="0"/>
              </a:rPr>
              <a:t>người</a:t>
            </a:r>
            <a:r>
              <a:rPr lang="en-US" sz="3600" i="1" spc="-20">
                <a:effectLst/>
                <a:latin typeface="+mj-lt"/>
                <a:ea typeface="Calibri" panose="020F0502020204030204" pitchFamily="34" charset="0"/>
              </a:rPr>
              <a:t> </a:t>
            </a:r>
            <a:r>
              <a:rPr lang="en-US" sz="3600" i="1">
                <a:effectLst/>
                <a:latin typeface="+mj-lt"/>
                <a:ea typeface="Calibri" panose="020F0502020204030204" pitchFamily="34" charset="0"/>
              </a:rPr>
              <a:t>trực</a:t>
            </a:r>
            <a:r>
              <a:rPr lang="en-US" sz="3600" i="1" spc="-20">
                <a:effectLst/>
                <a:latin typeface="+mj-lt"/>
                <a:ea typeface="Calibri" panose="020F0502020204030204" pitchFamily="34" charset="0"/>
              </a:rPr>
              <a:t> </a:t>
            </a:r>
            <a:r>
              <a:rPr lang="en-US" sz="3600" i="1">
                <a:effectLst/>
                <a:latin typeface="+mj-lt"/>
                <a:ea typeface="Calibri" panose="020F0502020204030204" pitchFamily="34" charset="0"/>
              </a:rPr>
              <a:t>tiếp</a:t>
            </a:r>
            <a:r>
              <a:rPr lang="en-US" sz="3600" i="1" spc="-20">
                <a:effectLst/>
                <a:latin typeface="+mj-lt"/>
                <a:ea typeface="Calibri" panose="020F0502020204030204" pitchFamily="34" charset="0"/>
              </a:rPr>
              <a:t> </a:t>
            </a:r>
            <a:r>
              <a:rPr lang="en-US" sz="3600" i="1">
                <a:effectLst/>
                <a:latin typeface="+mj-lt"/>
                <a:ea typeface="Calibri" panose="020F0502020204030204" pitchFamily="34" charset="0"/>
              </a:rPr>
              <a:t>tham gia kí kết hợp đồng thì em cần tuân thủ những điều kiện nào để đạt được mục đích, mong muốn?</a:t>
            </a:r>
            <a:endParaRPr lang="en-US" sz="3600" i="1">
              <a:latin typeface="+mj-lt"/>
            </a:endParaRPr>
          </a:p>
        </p:txBody>
      </p:sp>
      <p:sp>
        <p:nvSpPr>
          <p:cNvPr id="57" name="TextBox 70">
            <a:extLst>
              <a:ext uri="{FF2B5EF4-FFF2-40B4-BE49-F238E27FC236}">
                <a16:creationId xmlns:a16="http://schemas.microsoft.com/office/drawing/2014/main" xmlns="" id="{167E18E4-9DF3-43EC-39A8-DA239E13D5BB}"/>
              </a:ext>
            </a:extLst>
          </p:cNvPr>
          <p:cNvSpPr txBox="1"/>
          <p:nvPr/>
        </p:nvSpPr>
        <p:spPr>
          <a:xfrm rot="20132264">
            <a:off x="12718" y="388150"/>
            <a:ext cx="3541247" cy="1668549"/>
          </a:xfrm>
          <a:prstGeom prst="rect">
            <a:avLst/>
          </a:prstGeom>
        </p:spPr>
        <p:txBody>
          <a:bodyPr lIns="50800" tIns="50800" rIns="50800" bIns="50800" rtlCol="0" anchor="ctr"/>
          <a:lstStyle/>
          <a:p>
            <a:pPr algn="ctr">
              <a:lnSpc>
                <a:spcPts val="2676"/>
              </a:lnSpc>
            </a:pPr>
            <a:endParaRPr/>
          </a:p>
        </p:txBody>
      </p:sp>
      <p:sp>
        <p:nvSpPr>
          <p:cNvPr id="56" name="Freeform 49">
            <a:extLst>
              <a:ext uri="{FF2B5EF4-FFF2-40B4-BE49-F238E27FC236}">
                <a16:creationId xmlns:a16="http://schemas.microsoft.com/office/drawing/2014/main" xmlns="" id="{278E1436-1563-AE39-C678-9C0CA3E39014}"/>
              </a:ext>
            </a:extLst>
          </p:cNvPr>
          <p:cNvSpPr/>
          <p:nvPr/>
        </p:nvSpPr>
        <p:spPr>
          <a:xfrm>
            <a:off x="2589310" y="939213"/>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xmlns="" id="{B77C73E2-7136-2AC3-1ADB-E5C2F6FBC335}"/>
              </a:ext>
            </a:extLst>
          </p:cNvPr>
          <p:cNvSpPr txBox="1"/>
          <p:nvPr/>
        </p:nvSpPr>
        <p:spPr>
          <a:xfrm>
            <a:off x="9218806" y="7422818"/>
            <a:ext cx="6176805" cy="584775"/>
          </a:xfrm>
          <a:prstGeom prst="rect">
            <a:avLst/>
          </a:prstGeom>
          <a:solidFill>
            <a:schemeClr val="accent4">
              <a:lumMod val="60000"/>
              <a:lumOff val="40000"/>
            </a:schemeClr>
          </a:solidFill>
        </p:spPr>
        <p:txBody>
          <a:bodyPr wrap="square" rtlCol="0">
            <a:spAutoFit/>
          </a:bodyPr>
          <a:lstStyle/>
          <a:p>
            <a:r>
              <a:rPr lang="en-US" sz="3200"/>
              <a:t>- Chứng minh khả năng thực hiện</a:t>
            </a:r>
            <a:endParaRPr lang="en-US" sz="320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156B861F-B435-5D73-1313-F410DA7F7A26}"/>
              </a:ext>
            </a:extLst>
          </p:cNvPr>
          <p:cNvSpPr txBox="1"/>
          <p:nvPr/>
        </p:nvSpPr>
        <p:spPr>
          <a:xfrm>
            <a:off x="9196804" y="8386188"/>
            <a:ext cx="6573694" cy="584775"/>
          </a:xfrm>
          <a:prstGeom prst="rect">
            <a:avLst/>
          </a:prstGeom>
          <a:solidFill>
            <a:schemeClr val="accent3">
              <a:lumMod val="60000"/>
              <a:lumOff val="40000"/>
            </a:schemeClr>
          </a:solidFill>
        </p:spPr>
        <p:txBody>
          <a:bodyPr wrap="square" rtlCol="0">
            <a:spAutoFit/>
          </a:bodyPr>
          <a:lstStyle/>
          <a:p>
            <a:r>
              <a:rPr lang="en-US" sz="3200"/>
              <a:t>- Theo dõi và thực hiện hợp đồng này. </a:t>
            </a:r>
            <a:endParaRPr lang="en-US" sz="320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xmlns="" id="{6A9735A6-2EC6-6833-796D-DAD21DDB0A0B}"/>
              </a:ext>
            </a:extLst>
          </p:cNvPr>
          <p:cNvSpPr txBox="1"/>
          <p:nvPr/>
        </p:nvSpPr>
        <p:spPr>
          <a:xfrm>
            <a:off x="3360820" y="6416179"/>
            <a:ext cx="5105357" cy="646331"/>
          </a:xfrm>
          <a:prstGeom prst="rect">
            <a:avLst/>
          </a:prstGeom>
          <a:noFill/>
        </p:spPr>
        <p:txBody>
          <a:bodyPr wrap="square" rtlCol="0">
            <a:spAutoFit/>
          </a:bodyPr>
          <a:lstStyle/>
          <a:p>
            <a:r>
              <a:rPr lang="vi-VN" sz="3600">
                <a:latin typeface="+mj-lt"/>
              </a:rPr>
              <a:t>Giáo viên góp ý bổ sung</a:t>
            </a:r>
            <a:endParaRPr lang="en-US" sz="3600">
              <a:latin typeface="+mj-lt"/>
            </a:endParaRPr>
          </a:p>
        </p:txBody>
      </p:sp>
      <p:sp>
        <p:nvSpPr>
          <p:cNvPr id="50" name="Left Brace 49">
            <a:extLst>
              <a:ext uri="{FF2B5EF4-FFF2-40B4-BE49-F238E27FC236}">
                <a16:creationId xmlns:a16="http://schemas.microsoft.com/office/drawing/2014/main" xmlns="" id="{A2852870-6933-F0AE-9329-FAFDEBED6727}"/>
              </a:ext>
            </a:extLst>
          </p:cNvPr>
          <p:cNvSpPr/>
          <p:nvPr/>
        </p:nvSpPr>
        <p:spPr>
          <a:xfrm>
            <a:off x="8279911" y="5078822"/>
            <a:ext cx="637621" cy="3578191"/>
          </a:xfrm>
          <a:prstGeom prst="leftBrace">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06355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1000"/>
                                        <p:tgtEl>
                                          <p:spTgt spid="58"/>
                                        </p:tgtEl>
                                      </p:cBhvr>
                                    </p:animEffect>
                                    <p:anim calcmode="lin" valueType="num">
                                      <p:cBhvr>
                                        <p:cTn id="34" dur="1000" fill="hold"/>
                                        <p:tgtEl>
                                          <p:spTgt spid="58"/>
                                        </p:tgtEl>
                                        <p:attrNameLst>
                                          <p:attrName>ppt_x</p:attrName>
                                        </p:attrNameLst>
                                      </p:cBhvr>
                                      <p:tavLst>
                                        <p:tav tm="0">
                                          <p:val>
                                            <p:strVal val="#ppt_x"/>
                                          </p:val>
                                        </p:tav>
                                        <p:tav tm="100000">
                                          <p:val>
                                            <p:strVal val="#ppt_x"/>
                                          </p:val>
                                        </p:tav>
                                      </p:tavLst>
                                    </p:anim>
                                    <p:anim calcmode="lin" valueType="num">
                                      <p:cBhvr>
                                        <p:cTn id="3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4" grpId="0" animBg="1"/>
      <p:bldP spid="58"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7323789" y="527729"/>
            <a:ext cx="953291" cy="9102314"/>
            <a:chOff x="0" y="0"/>
            <a:chExt cx="933546" cy="9613709"/>
          </a:xfrm>
        </p:grpSpPr>
        <p:grpSp>
          <p:nvGrpSpPr>
            <p:cNvPr id="20" name="Group 20"/>
            <p:cNvGrpSpPr/>
            <p:nvPr/>
          </p:nvGrpSpPr>
          <p:grpSpPr>
            <a:xfrm rot="6302">
              <a:off x="2917" y="849"/>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1603134"/>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2917" y="3205419"/>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1466" y="4807704"/>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2917" y="6409988"/>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5" name="Group 35"/>
            <p:cNvGrpSpPr/>
            <p:nvPr/>
          </p:nvGrpSpPr>
          <p:grpSpPr>
            <a:xfrm rot="6302">
              <a:off x="4367" y="8012273"/>
              <a:ext cx="927712" cy="1600587"/>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19955" y="179531"/>
            <a:ext cx="17838741" cy="9917231"/>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306371" y="556919"/>
            <a:ext cx="17526693" cy="9434245"/>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393697">
            <a:off x="782368" y="116051"/>
            <a:ext cx="636094" cy="1097456"/>
            <a:chOff x="0" y="0"/>
            <a:chExt cx="186235" cy="321312"/>
          </a:xfrm>
        </p:grpSpPr>
        <p:sp>
          <p:nvSpPr>
            <p:cNvPr id="17" name="Freeform 1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8" name="TextBox 18"/>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1896525" y="98228"/>
            <a:ext cx="15740619" cy="9547034"/>
            <a:chOff x="-36832" y="-38100"/>
            <a:chExt cx="3582827" cy="2056413"/>
          </a:xfrm>
        </p:grpSpPr>
        <p:sp>
          <p:nvSpPr>
            <p:cNvPr id="39" name="Freeform 39"/>
            <p:cNvSpPr/>
            <p:nvPr/>
          </p:nvSpPr>
          <p:spPr>
            <a:xfrm>
              <a:off x="-36832" y="64726"/>
              <a:ext cx="3582827" cy="195358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a:off x="3586603" y="2330678"/>
            <a:ext cx="11831208" cy="6166789"/>
            <a:chOff x="0" y="0"/>
            <a:chExt cx="15774944" cy="8222385"/>
          </a:xfrm>
        </p:grpSpPr>
        <p:sp>
          <p:nvSpPr>
            <p:cNvPr id="42" name="Freeform 42"/>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3" name="Freeform 43"/>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grpSp>
      <p:grpSp>
        <p:nvGrpSpPr>
          <p:cNvPr id="44" name="Group 44"/>
          <p:cNvGrpSpPr/>
          <p:nvPr/>
        </p:nvGrpSpPr>
        <p:grpSpPr>
          <a:xfrm rot="6302">
            <a:off x="351462" y="922718"/>
            <a:ext cx="1320925" cy="8961638"/>
            <a:chOff x="0" y="0"/>
            <a:chExt cx="351834" cy="1942485"/>
          </a:xfrm>
          <a:solidFill>
            <a:srgbClr val="A8879D"/>
          </a:solidFill>
        </p:grpSpPr>
        <p:sp>
          <p:nvSpPr>
            <p:cNvPr id="45" name="Freeform 45"/>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grpFill/>
            <a:ln w="142875" cap="sq">
              <a:solidFill>
                <a:srgbClr val="EFE6D5"/>
              </a:solidFill>
              <a:prstDash val="solid"/>
              <a:miter/>
            </a:ln>
          </p:spPr>
          <p:txBody>
            <a:bodyPr/>
            <a:lstStyle/>
            <a:p>
              <a:endParaRPr lang="en-US"/>
            </a:p>
          </p:txBody>
        </p:sp>
        <p:sp>
          <p:nvSpPr>
            <p:cNvPr id="46" name="TextBox 46"/>
            <p:cNvSpPr txBox="1"/>
            <p:nvPr/>
          </p:nvSpPr>
          <p:spPr>
            <a:xfrm>
              <a:off x="0" y="-38100"/>
              <a:ext cx="351834" cy="1980585"/>
            </a:xfrm>
            <a:prstGeom prst="rect">
              <a:avLst/>
            </a:prstGeom>
            <a:grpFill/>
          </p:spPr>
          <p:txBody>
            <a:bodyPr lIns="54400" tIns="54400" rIns="54400" bIns="54400" rtlCol="0" anchor="ctr"/>
            <a:lstStyle/>
            <a:p>
              <a:pPr algn="ctr">
                <a:lnSpc>
                  <a:spcPts val="2660"/>
                </a:lnSpc>
              </a:pPr>
              <a:endParaRPr/>
            </a:p>
          </p:txBody>
        </p:sp>
      </p:grpSp>
      <p:sp>
        <p:nvSpPr>
          <p:cNvPr id="47" name="Freeform 47"/>
          <p:cNvSpPr/>
          <p:nvPr/>
        </p:nvSpPr>
        <p:spPr>
          <a:xfrm>
            <a:off x="1493845" y="2444230"/>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Freeform 48"/>
          <p:cNvSpPr/>
          <p:nvPr/>
        </p:nvSpPr>
        <p:spPr>
          <a:xfrm>
            <a:off x="3004642" y="811832"/>
            <a:ext cx="13396515" cy="1227491"/>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28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a:t>
            </a:r>
            <a:r>
              <a:rPr lang="vi-VN" sz="3200" b="1">
                <a:latin typeface="Times New Roman" panose="02020603050405020304" pitchFamily="18" charset="0"/>
                <a:cs typeface="Times New Roman" panose="02020603050405020304" pitchFamily="18" charset="0"/>
              </a:rPr>
              <a:t>. NGUYÊN TẮC CƠ BẢN CỦA HỢP ĐỒNG</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THƯƠNG MẠI</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QUỐC TẾ</a:t>
            </a:r>
            <a:endParaRPr lang="en-US" sz="3200" b="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FAFFACCC-A33D-8A02-6FA2-AD675E5322C3}"/>
              </a:ext>
            </a:extLst>
          </p:cNvPr>
          <p:cNvSpPr txBox="1"/>
          <p:nvPr/>
        </p:nvSpPr>
        <p:spPr>
          <a:xfrm>
            <a:off x="4148845" y="4552437"/>
            <a:ext cx="6133998" cy="584775"/>
          </a:xfrm>
          <a:prstGeom prst="rect">
            <a:avLst/>
          </a:prstGeom>
          <a:solidFill>
            <a:schemeClr val="accent5">
              <a:lumMod val="40000"/>
              <a:lumOff val="60000"/>
            </a:schemeClr>
          </a:solidFill>
        </p:spPr>
        <p:txBody>
          <a:bodyPr wrap="square" rtlCol="0">
            <a:spAutoFit/>
          </a:bodyPr>
          <a:lstStyle/>
          <a:p>
            <a:r>
              <a:rPr lang="vi-VN" sz="3200">
                <a:latin typeface="Times New Roman" panose="02020603050405020304" pitchFamily="18" charset="0"/>
                <a:cs typeface="Times New Roman" panose="02020603050405020304" pitchFamily="18" charset="0"/>
              </a:rPr>
              <a:t>- </a:t>
            </a:r>
            <a:r>
              <a:rPr lang="en-SG"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hóm </a:t>
            </a:r>
            <a:r>
              <a:rPr lang="en-SG"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và 3</a:t>
            </a:r>
            <a:r>
              <a:rPr lang="en-SG"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thảo luận nội dung a </a:t>
            </a:r>
            <a:endParaRPr lang="en-US" sz="320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xmlns="" id="{10A56661-31AB-A39C-DC83-CDDA3DD3A805}"/>
              </a:ext>
            </a:extLst>
          </p:cNvPr>
          <p:cNvSpPr txBox="1"/>
          <p:nvPr/>
        </p:nvSpPr>
        <p:spPr>
          <a:xfrm>
            <a:off x="4149191" y="5837412"/>
            <a:ext cx="6082706" cy="584775"/>
          </a:xfrm>
          <a:prstGeom prst="rect">
            <a:avLst/>
          </a:prstGeom>
          <a:solidFill>
            <a:srgbClr val="D8AE6D"/>
          </a:solidFill>
        </p:spPr>
        <p:txBody>
          <a:bodyPr wrap="square" rtlCol="0">
            <a:spAutoFit/>
          </a:bodyPr>
          <a:lstStyle/>
          <a:p>
            <a:r>
              <a:rPr lang="vi-VN" sz="3200">
                <a:latin typeface="+mj-lt"/>
              </a:rPr>
              <a:t>-</a:t>
            </a:r>
            <a:r>
              <a:rPr lang="en-SG" sz="3200">
                <a:latin typeface="+mj-lt"/>
              </a:rPr>
              <a:t> N</a:t>
            </a:r>
            <a:r>
              <a:rPr lang="vi-VN" sz="3200">
                <a:latin typeface="+mj-lt"/>
              </a:rPr>
              <a:t>hóm</a:t>
            </a:r>
            <a:r>
              <a:rPr lang="en-SG" sz="3200">
                <a:latin typeface="+mj-lt"/>
              </a:rPr>
              <a:t> </a:t>
            </a:r>
            <a:r>
              <a:rPr lang="vi-VN" sz="3200">
                <a:latin typeface="+mj-lt"/>
              </a:rPr>
              <a:t>4 và</a:t>
            </a:r>
            <a:r>
              <a:rPr lang="en-SG" sz="3200">
                <a:latin typeface="+mj-lt"/>
              </a:rPr>
              <a:t> </a:t>
            </a:r>
            <a:r>
              <a:rPr lang="vi-VN" sz="3200">
                <a:latin typeface="+mj-lt"/>
              </a:rPr>
              <a:t>6</a:t>
            </a:r>
            <a:r>
              <a:rPr lang="en-SG" sz="3200">
                <a:latin typeface="+mj-lt"/>
              </a:rPr>
              <a:t>: </a:t>
            </a:r>
            <a:r>
              <a:rPr lang="vi-VN" sz="3200">
                <a:latin typeface="+mj-lt"/>
              </a:rPr>
              <a:t>thảo luận nội dung b</a:t>
            </a:r>
            <a:endParaRPr lang="en-US" sz="3200">
              <a:latin typeface="+mj-lt"/>
            </a:endParaRPr>
          </a:p>
        </p:txBody>
      </p:sp>
      <p:sp>
        <p:nvSpPr>
          <p:cNvPr id="52" name="TextBox 51">
            <a:extLst>
              <a:ext uri="{FF2B5EF4-FFF2-40B4-BE49-F238E27FC236}">
                <a16:creationId xmlns:a16="http://schemas.microsoft.com/office/drawing/2014/main" xmlns="" id="{24E0D795-CD4D-78A4-3194-463ED26124CD}"/>
              </a:ext>
            </a:extLst>
          </p:cNvPr>
          <p:cNvSpPr txBox="1"/>
          <p:nvPr/>
        </p:nvSpPr>
        <p:spPr>
          <a:xfrm>
            <a:off x="4095465" y="7156904"/>
            <a:ext cx="6133998" cy="584775"/>
          </a:xfrm>
          <a:prstGeom prst="rect">
            <a:avLst/>
          </a:prstGeom>
          <a:solidFill>
            <a:schemeClr val="accent3">
              <a:lumMod val="60000"/>
              <a:lumOff val="40000"/>
            </a:schemeClr>
          </a:solidFill>
        </p:spPr>
        <p:txBody>
          <a:bodyPr wrap="square" rtlCol="0">
            <a:spAutoFit/>
          </a:bodyPr>
          <a:lstStyle/>
          <a:p>
            <a:r>
              <a:rPr lang="vi-VN" sz="3200">
                <a:latin typeface="Times New Roman" panose="02020603050405020304" pitchFamily="18" charset="0"/>
                <a:cs typeface="Times New Roman" panose="02020603050405020304" pitchFamily="18" charset="0"/>
              </a:rPr>
              <a:t>- </a:t>
            </a:r>
            <a:r>
              <a:rPr lang="en-SG"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hóm 5 và</a:t>
            </a:r>
            <a:r>
              <a:rPr lang="en-SG"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thảo luận nội dung c</a:t>
            </a:r>
            <a:endParaRPr lang="en-US" sz="320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xmlns="" id="{826CFDCC-E355-4C08-DB50-6061097E56E5}"/>
              </a:ext>
            </a:extLst>
          </p:cNvPr>
          <p:cNvSpPr txBox="1"/>
          <p:nvPr/>
        </p:nvSpPr>
        <p:spPr>
          <a:xfrm>
            <a:off x="5183755" y="2864153"/>
            <a:ext cx="9303075" cy="646331"/>
          </a:xfrm>
          <a:prstGeom prst="rect">
            <a:avLst/>
          </a:prstGeom>
          <a:noFill/>
        </p:spPr>
        <p:txBody>
          <a:bodyPr wrap="square" rtlCol="0">
            <a:spAutoFit/>
          </a:bodyPr>
          <a:lstStyle/>
          <a:p>
            <a:r>
              <a:rPr lang="vi-VN" sz="3600" b="1">
                <a:solidFill>
                  <a:srgbClr val="0070C0"/>
                </a:solidFill>
                <a:latin typeface="+mj-lt"/>
              </a:rPr>
              <a:t>Thảo luận</a:t>
            </a:r>
            <a:r>
              <a:rPr lang="en-SG" sz="3600" b="1">
                <a:solidFill>
                  <a:srgbClr val="0070C0"/>
                </a:solidFill>
                <a:latin typeface="+mj-lt"/>
              </a:rPr>
              <a:t> </a:t>
            </a:r>
            <a:r>
              <a:rPr lang="vi-VN" sz="3600" b="1">
                <a:solidFill>
                  <a:srgbClr val="0070C0"/>
                </a:solidFill>
                <a:latin typeface="+mj-lt"/>
              </a:rPr>
              <a:t>nhóm</a:t>
            </a:r>
            <a:r>
              <a:rPr lang="en-SG" sz="3600" b="1">
                <a:solidFill>
                  <a:srgbClr val="0070C0"/>
                </a:solidFill>
                <a:latin typeface="+mj-lt"/>
              </a:rPr>
              <a:t>: GV</a:t>
            </a:r>
            <a:r>
              <a:rPr lang="vi-VN" sz="3600" b="1">
                <a:solidFill>
                  <a:srgbClr val="0070C0"/>
                </a:solidFill>
                <a:latin typeface="+mj-lt"/>
              </a:rPr>
              <a:t> chia</a:t>
            </a:r>
            <a:r>
              <a:rPr lang="en-SG" sz="3600" b="1">
                <a:solidFill>
                  <a:srgbClr val="0070C0"/>
                </a:solidFill>
                <a:latin typeface="+mj-lt"/>
              </a:rPr>
              <a:t> </a:t>
            </a:r>
            <a:r>
              <a:rPr lang="vi-VN" sz="3600" b="1">
                <a:solidFill>
                  <a:srgbClr val="0070C0"/>
                </a:solidFill>
                <a:latin typeface="+mj-lt"/>
              </a:rPr>
              <a:t>lớp thành 6 nhóm</a:t>
            </a:r>
            <a:endParaRPr lang="en-US" sz="3600">
              <a:latin typeface="+mj-lt"/>
            </a:endParaRPr>
          </a:p>
        </p:txBody>
      </p:sp>
      <p:pic>
        <p:nvPicPr>
          <p:cNvPr id="59" name="Picture 58">
            <a:extLst>
              <a:ext uri="{FF2B5EF4-FFF2-40B4-BE49-F238E27FC236}">
                <a16:creationId xmlns:a16="http://schemas.microsoft.com/office/drawing/2014/main" xmlns="" id="{4C0F5FB2-2984-1FB4-0722-60736D71AC71}"/>
              </a:ext>
            </a:extLst>
          </p:cNvPr>
          <p:cNvPicPr>
            <a:picLocks noChangeAspect="1"/>
          </p:cNvPicPr>
          <p:nvPr/>
        </p:nvPicPr>
        <p:blipFill rotWithShape="1">
          <a:blip r:embed="rId16"/>
          <a:srcRect l="5381" r="4615"/>
          <a:stretch/>
        </p:blipFill>
        <p:spPr>
          <a:xfrm>
            <a:off x="10750608" y="3662376"/>
            <a:ext cx="6407897" cy="5105375"/>
          </a:xfrm>
          <a:prstGeom prst="rect">
            <a:avLst/>
          </a:prstGeom>
          <a:ln>
            <a:noFill/>
          </a:ln>
          <a:effectLst>
            <a:softEdge rad="112500"/>
          </a:effectLst>
        </p:spPr>
      </p:pic>
      <p:sp>
        <p:nvSpPr>
          <p:cNvPr id="56" name="Freeform 49">
            <a:extLst>
              <a:ext uri="{FF2B5EF4-FFF2-40B4-BE49-F238E27FC236}">
                <a16:creationId xmlns:a16="http://schemas.microsoft.com/office/drawing/2014/main" xmlns="" id="{278E1436-1563-AE39-C678-9C0CA3E39014}"/>
              </a:ext>
            </a:extLst>
          </p:cNvPr>
          <p:cNvSpPr/>
          <p:nvPr/>
        </p:nvSpPr>
        <p:spPr>
          <a:xfrm>
            <a:off x="2508046" y="1280290"/>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Tree>
    <p:extLst>
      <p:ext uri="{BB962C8B-B14F-4D97-AF65-F5344CB8AC3E}">
        <p14:creationId xmlns:p14="http://schemas.microsoft.com/office/powerpoint/2010/main" val="23313539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7323789" y="527729"/>
            <a:ext cx="953291" cy="9102314"/>
            <a:chOff x="0" y="0"/>
            <a:chExt cx="933546" cy="9613709"/>
          </a:xfrm>
        </p:grpSpPr>
        <p:grpSp>
          <p:nvGrpSpPr>
            <p:cNvPr id="20" name="Group 20"/>
            <p:cNvGrpSpPr/>
            <p:nvPr/>
          </p:nvGrpSpPr>
          <p:grpSpPr>
            <a:xfrm rot="6302">
              <a:off x="2917" y="849"/>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1603134"/>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2917" y="3205419"/>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1466" y="4807704"/>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2917" y="6409988"/>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5" name="Group 35"/>
            <p:cNvGrpSpPr/>
            <p:nvPr/>
          </p:nvGrpSpPr>
          <p:grpSpPr>
            <a:xfrm rot="6302">
              <a:off x="4367" y="8012273"/>
              <a:ext cx="927712" cy="1600587"/>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19955" y="179531"/>
            <a:ext cx="17838741" cy="9917231"/>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381037" y="426936"/>
            <a:ext cx="17526693" cy="9686161"/>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5393697">
            <a:off x="2007153" y="180086"/>
            <a:ext cx="636094" cy="1097456"/>
            <a:chOff x="0" y="0"/>
            <a:chExt cx="186235" cy="321312"/>
          </a:xfrm>
        </p:grpSpPr>
        <p:sp>
          <p:nvSpPr>
            <p:cNvPr id="17" name="Freeform 1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8" name="TextBox 18"/>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182086" y="125609"/>
            <a:ext cx="14577564" cy="9813330"/>
            <a:chOff x="-36832" y="-38100"/>
            <a:chExt cx="3582827" cy="2056413"/>
          </a:xfrm>
        </p:grpSpPr>
        <p:sp>
          <p:nvSpPr>
            <p:cNvPr id="39" name="Freeform 39"/>
            <p:cNvSpPr/>
            <p:nvPr/>
          </p:nvSpPr>
          <p:spPr>
            <a:xfrm>
              <a:off x="-36832" y="64726"/>
              <a:ext cx="3582827" cy="195358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a:off x="3586603" y="2330678"/>
            <a:ext cx="11831208" cy="6166789"/>
            <a:chOff x="0" y="0"/>
            <a:chExt cx="15774944" cy="8222385"/>
          </a:xfrm>
        </p:grpSpPr>
        <p:sp>
          <p:nvSpPr>
            <p:cNvPr id="42" name="Freeform 42"/>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3" name="Freeform 43"/>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0">
                <a:alphaModFix amt="29000"/>
                <a:extLst>
                  <a:ext uri="{96DAC541-7B7A-43D3-8B79-37D633B846F1}">
                    <asvg:svgBlip xmlns:asvg="http://schemas.microsoft.com/office/drawing/2016/SVG/main" xmlns="" r:embed="rId11"/>
                  </a:ext>
                </a:extLst>
              </a:blip>
              <a:stretch>
                <a:fillRect/>
              </a:stretch>
            </a:blipFill>
          </p:spPr>
          <p:txBody>
            <a:bodyPr/>
            <a:lstStyle/>
            <a:p>
              <a:endParaRPr lang="en-US"/>
            </a:p>
          </p:txBody>
        </p:sp>
      </p:grpSp>
      <p:grpSp>
        <p:nvGrpSpPr>
          <p:cNvPr id="44" name="Group 44"/>
          <p:cNvGrpSpPr/>
          <p:nvPr/>
        </p:nvGrpSpPr>
        <p:grpSpPr>
          <a:xfrm rot="6302">
            <a:off x="1599574" y="646474"/>
            <a:ext cx="1320925" cy="9348019"/>
            <a:chOff x="0" y="0"/>
            <a:chExt cx="351834" cy="1942485"/>
          </a:xfrm>
        </p:grpSpPr>
        <p:sp>
          <p:nvSpPr>
            <p:cNvPr id="45" name="Freeform 45"/>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6" name="TextBox 46"/>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7" name="Freeform 47"/>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Freeform 48"/>
          <p:cNvSpPr/>
          <p:nvPr/>
        </p:nvSpPr>
        <p:spPr>
          <a:xfrm>
            <a:off x="3004642" y="811832"/>
            <a:ext cx="13396515" cy="1227491"/>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28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a:t>
            </a:r>
            <a:r>
              <a:rPr lang="vi-VN" sz="3200" b="1">
                <a:latin typeface="Times New Roman" panose="02020603050405020304" pitchFamily="18" charset="0"/>
                <a:cs typeface="Times New Roman" panose="02020603050405020304" pitchFamily="18" charset="0"/>
              </a:rPr>
              <a:t>. NGUYÊN TẮC CƠ BẢN CỦA HỢP ĐỒNG</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THƯƠNG MẠI</a:t>
            </a:r>
            <a:r>
              <a:rPr lang="en-SG"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QUỐC TẾ</a:t>
            </a:r>
            <a:endParaRPr lang="en-US" sz="3200" b="1">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xmlns="" id="{826CFDCC-E355-4C08-DB50-6061097E56E5}"/>
              </a:ext>
            </a:extLst>
          </p:cNvPr>
          <p:cNvSpPr txBox="1"/>
          <p:nvPr/>
        </p:nvSpPr>
        <p:spPr>
          <a:xfrm>
            <a:off x="4417916" y="2283486"/>
            <a:ext cx="8037105" cy="646331"/>
          </a:xfrm>
          <a:prstGeom prst="rect">
            <a:avLst/>
          </a:prstGeom>
          <a:solidFill>
            <a:schemeClr val="accent3">
              <a:lumMod val="60000"/>
              <a:lumOff val="40000"/>
            </a:schemeClr>
          </a:solidFill>
        </p:spPr>
        <p:txBody>
          <a:bodyPr wrap="square" rtlCol="0">
            <a:spAutoFit/>
          </a:bodyPr>
          <a:lstStyle/>
          <a:p>
            <a:r>
              <a:rPr lang="en-US" sz="3600" b="1">
                <a:solidFill>
                  <a:srgbClr val="0070C0"/>
                </a:solidFill>
                <a:latin typeface="+mj-lt"/>
              </a:rPr>
              <a:t>Phần t</a:t>
            </a:r>
            <a:r>
              <a:rPr lang="vi-VN" sz="3600" b="1">
                <a:solidFill>
                  <a:srgbClr val="0070C0"/>
                </a:solidFill>
                <a:latin typeface="+mj-lt"/>
              </a:rPr>
              <a:t>hảo luận</a:t>
            </a:r>
            <a:r>
              <a:rPr lang="en-SG" sz="3600" b="1">
                <a:solidFill>
                  <a:srgbClr val="0070C0"/>
                </a:solidFill>
                <a:latin typeface="+mj-lt"/>
              </a:rPr>
              <a:t>, </a:t>
            </a:r>
            <a:r>
              <a:rPr lang="vi-VN" sz="3600" b="1">
                <a:solidFill>
                  <a:srgbClr val="0070C0"/>
                </a:solidFill>
                <a:latin typeface="+mj-lt"/>
              </a:rPr>
              <a:t>6 nhóm</a:t>
            </a:r>
            <a:r>
              <a:rPr lang="en-US" sz="3600" b="1">
                <a:solidFill>
                  <a:srgbClr val="0070C0"/>
                </a:solidFill>
                <a:latin typeface="+mj-lt"/>
              </a:rPr>
              <a:t> chú ý luật chơi:</a:t>
            </a:r>
            <a:endParaRPr lang="en-US" sz="3600">
              <a:latin typeface="+mj-lt"/>
            </a:endParaRPr>
          </a:p>
        </p:txBody>
      </p:sp>
      <p:sp>
        <p:nvSpPr>
          <p:cNvPr id="50" name="TextBox 49">
            <a:extLst>
              <a:ext uri="{FF2B5EF4-FFF2-40B4-BE49-F238E27FC236}">
                <a16:creationId xmlns:a16="http://schemas.microsoft.com/office/drawing/2014/main" xmlns="" id="{6A172C8B-12CC-C6C5-2E3E-9636DC977518}"/>
              </a:ext>
            </a:extLst>
          </p:cNvPr>
          <p:cNvSpPr txBox="1"/>
          <p:nvPr/>
        </p:nvSpPr>
        <p:spPr>
          <a:xfrm>
            <a:off x="4023001" y="3151632"/>
            <a:ext cx="9473705" cy="4031873"/>
          </a:xfrm>
          <a:custGeom>
            <a:avLst/>
            <a:gdLst>
              <a:gd name="connsiteX0" fmla="*/ 0 w 9473705"/>
              <a:gd name="connsiteY0" fmla="*/ 0 h 4031873"/>
              <a:gd name="connsiteX1" fmla="*/ 307895 w 9473705"/>
              <a:gd name="connsiteY1" fmla="*/ 0 h 4031873"/>
              <a:gd name="connsiteX2" fmla="*/ 900002 w 9473705"/>
              <a:gd name="connsiteY2" fmla="*/ 0 h 4031873"/>
              <a:gd name="connsiteX3" fmla="*/ 1586846 w 9473705"/>
              <a:gd name="connsiteY3" fmla="*/ 0 h 4031873"/>
              <a:gd name="connsiteX4" fmla="*/ 1989478 w 9473705"/>
              <a:gd name="connsiteY4" fmla="*/ 0 h 4031873"/>
              <a:gd name="connsiteX5" fmla="*/ 2297373 w 9473705"/>
              <a:gd name="connsiteY5" fmla="*/ 0 h 4031873"/>
              <a:gd name="connsiteX6" fmla="*/ 2605269 w 9473705"/>
              <a:gd name="connsiteY6" fmla="*/ 0 h 4031873"/>
              <a:gd name="connsiteX7" fmla="*/ 3007901 w 9473705"/>
              <a:gd name="connsiteY7" fmla="*/ 0 h 4031873"/>
              <a:gd name="connsiteX8" fmla="*/ 3505271 w 9473705"/>
              <a:gd name="connsiteY8" fmla="*/ 0 h 4031873"/>
              <a:gd name="connsiteX9" fmla="*/ 4192114 w 9473705"/>
              <a:gd name="connsiteY9" fmla="*/ 0 h 4031873"/>
              <a:gd name="connsiteX10" fmla="*/ 4689484 w 9473705"/>
              <a:gd name="connsiteY10" fmla="*/ 0 h 4031873"/>
              <a:gd name="connsiteX11" fmla="*/ 4997379 w 9473705"/>
              <a:gd name="connsiteY11" fmla="*/ 0 h 4031873"/>
              <a:gd name="connsiteX12" fmla="*/ 5305275 w 9473705"/>
              <a:gd name="connsiteY12" fmla="*/ 0 h 4031873"/>
              <a:gd name="connsiteX13" fmla="*/ 6086855 w 9473705"/>
              <a:gd name="connsiteY13" fmla="*/ 0 h 4031873"/>
              <a:gd name="connsiteX14" fmla="*/ 6584225 w 9473705"/>
              <a:gd name="connsiteY14" fmla="*/ 0 h 4031873"/>
              <a:gd name="connsiteX15" fmla="*/ 7271069 w 9473705"/>
              <a:gd name="connsiteY15" fmla="*/ 0 h 4031873"/>
              <a:gd name="connsiteX16" fmla="*/ 7578964 w 9473705"/>
              <a:gd name="connsiteY16" fmla="*/ 0 h 4031873"/>
              <a:gd name="connsiteX17" fmla="*/ 8360545 w 9473705"/>
              <a:gd name="connsiteY17" fmla="*/ 0 h 4031873"/>
              <a:gd name="connsiteX18" fmla="*/ 8857914 w 9473705"/>
              <a:gd name="connsiteY18" fmla="*/ 0 h 4031873"/>
              <a:gd name="connsiteX19" fmla="*/ 9473705 w 9473705"/>
              <a:gd name="connsiteY19" fmla="*/ 0 h 4031873"/>
              <a:gd name="connsiteX20" fmla="*/ 9473705 w 9473705"/>
              <a:gd name="connsiteY20" fmla="*/ 575982 h 4031873"/>
              <a:gd name="connsiteX21" fmla="*/ 9473705 w 9473705"/>
              <a:gd name="connsiteY21" fmla="*/ 1071326 h 4031873"/>
              <a:gd name="connsiteX22" fmla="*/ 9473705 w 9473705"/>
              <a:gd name="connsiteY22" fmla="*/ 1526352 h 4031873"/>
              <a:gd name="connsiteX23" fmla="*/ 9473705 w 9473705"/>
              <a:gd name="connsiteY23" fmla="*/ 2021696 h 4031873"/>
              <a:gd name="connsiteX24" fmla="*/ 9473705 w 9473705"/>
              <a:gd name="connsiteY24" fmla="*/ 2517041 h 4031873"/>
              <a:gd name="connsiteX25" fmla="*/ 9473705 w 9473705"/>
              <a:gd name="connsiteY25" fmla="*/ 3052704 h 4031873"/>
              <a:gd name="connsiteX26" fmla="*/ 9473705 w 9473705"/>
              <a:gd name="connsiteY26" fmla="*/ 4031873 h 4031873"/>
              <a:gd name="connsiteX27" fmla="*/ 8881598 w 9473705"/>
              <a:gd name="connsiteY27" fmla="*/ 4031873 h 4031873"/>
              <a:gd name="connsiteX28" fmla="*/ 8384229 w 9473705"/>
              <a:gd name="connsiteY28" fmla="*/ 4031873 h 4031873"/>
              <a:gd name="connsiteX29" fmla="*/ 7981596 w 9473705"/>
              <a:gd name="connsiteY29" fmla="*/ 4031873 h 4031873"/>
              <a:gd name="connsiteX30" fmla="*/ 7294753 w 9473705"/>
              <a:gd name="connsiteY30" fmla="*/ 4031873 h 4031873"/>
              <a:gd name="connsiteX31" fmla="*/ 6513172 w 9473705"/>
              <a:gd name="connsiteY31" fmla="*/ 4031873 h 4031873"/>
              <a:gd name="connsiteX32" fmla="*/ 6205277 w 9473705"/>
              <a:gd name="connsiteY32" fmla="*/ 4031873 h 4031873"/>
              <a:gd name="connsiteX33" fmla="*/ 5802644 w 9473705"/>
              <a:gd name="connsiteY33" fmla="*/ 4031873 h 4031873"/>
              <a:gd name="connsiteX34" fmla="*/ 5115801 w 9473705"/>
              <a:gd name="connsiteY34" fmla="*/ 4031873 h 4031873"/>
              <a:gd name="connsiteX35" fmla="*/ 4713168 w 9473705"/>
              <a:gd name="connsiteY35" fmla="*/ 4031873 h 4031873"/>
              <a:gd name="connsiteX36" fmla="*/ 4121062 w 9473705"/>
              <a:gd name="connsiteY36" fmla="*/ 4031873 h 4031873"/>
              <a:gd name="connsiteX37" fmla="*/ 3339481 w 9473705"/>
              <a:gd name="connsiteY37" fmla="*/ 4031873 h 4031873"/>
              <a:gd name="connsiteX38" fmla="*/ 2557900 w 9473705"/>
              <a:gd name="connsiteY38" fmla="*/ 4031873 h 4031873"/>
              <a:gd name="connsiteX39" fmla="*/ 1965794 w 9473705"/>
              <a:gd name="connsiteY39" fmla="*/ 4031873 h 4031873"/>
              <a:gd name="connsiteX40" fmla="*/ 1184213 w 9473705"/>
              <a:gd name="connsiteY40" fmla="*/ 4031873 h 4031873"/>
              <a:gd name="connsiteX41" fmla="*/ 592107 w 9473705"/>
              <a:gd name="connsiteY41" fmla="*/ 4031873 h 4031873"/>
              <a:gd name="connsiteX42" fmla="*/ 0 w 9473705"/>
              <a:gd name="connsiteY42" fmla="*/ 4031873 h 4031873"/>
              <a:gd name="connsiteX43" fmla="*/ 0 w 9473705"/>
              <a:gd name="connsiteY43" fmla="*/ 3576847 h 4031873"/>
              <a:gd name="connsiteX44" fmla="*/ 0 w 9473705"/>
              <a:gd name="connsiteY44" fmla="*/ 2920228 h 4031873"/>
              <a:gd name="connsiteX45" fmla="*/ 0 w 9473705"/>
              <a:gd name="connsiteY45" fmla="*/ 2263609 h 4031873"/>
              <a:gd name="connsiteX46" fmla="*/ 0 w 9473705"/>
              <a:gd name="connsiteY46" fmla="*/ 1727946 h 4031873"/>
              <a:gd name="connsiteX47" fmla="*/ 0 w 9473705"/>
              <a:gd name="connsiteY47" fmla="*/ 1232601 h 4031873"/>
              <a:gd name="connsiteX48" fmla="*/ 0 w 9473705"/>
              <a:gd name="connsiteY48" fmla="*/ 616301 h 4031873"/>
              <a:gd name="connsiteX49" fmla="*/ 0 w 9473705"/>
              <a:gd name="connsiteY49"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73705" h="4031873" extrusionOk="0">
                <a:moveTo>
                  <a:pt x="0" y="0"/>
                </a:moveTo>
                <a:cubicBezTo>
                  <a:pt x="145068" y="-19994"/>
                  <a:pt x="202853" y="4252"/>
                  <a:pt x="307895" y="0"/>
                </a:cubicBezTo>
                <a:cubicBezTo>
                  <a:pt x="412938" y="-4252"/>
                  <a:pt x="619816" y="68817"/>
                  <a:pt x="900002" y="0"/>
                </a:cubicBezTo>
                <a:cubicBezTo>
                  <a:pt x="1180188" y="-68817"/>
                  <a:pt x="1384809" y="26383"/>
                  <a:pt x="1586846" y="0"/>
                </a:cubicBezTo>
                <a:cubicBezTo>
                  <a:pt x="1788883" y="-26383"/>
                  <a:pt x="1808765" y="21551"/>
                  <a:pt x="1989478" y="0"/>
                </a:cubicBezTo>
                <a:cubicBezTo>
                  <a:pt x="2170191" y="-21551"/>
                  <a:pt x="2172747" y="31110"/>
                  <a:pt x="2297373" y="0"/>
                </a:cubicBezTo>
                <a:cubicBezTo>
                  <a:pt x="2421999" y="-31110"/>
                  <a:pt x="2506819" y="466"/>
                  <a:pt x="2605269" y="0"/>
                </a:cubicBezTo>
                <a:cubicBezTo>
                  <a:pt x="2703719" y="-466"/>
                  <a:pt x="2868035" y="17030"/>
                  <a:pt x="3007901" y="0"/>
                </a:cubicBezTo>
                <a:cubicBezTo>
                  <a:pt x="3147767" y="-17030"/>
                  <a:pt x="3322840" y="4239"/>
                  <a:pt x="3505271" y="0"/>
                </a:cubicBezTo>
                <a:cubicBezTo>
                  <a:pt x="3687702" y="-4239"/>
                  <a:pt x="3934226" y="60773"/>
                  <a:pt x="4192114" y="0"/>
                </a:cubicBezTo>
                <a:cubicBezTo>
                  <a:pt x="4450002" y="-60773"/>
                  <a:pt x="4513328" y="57928"/>
                  <a:pt x="4689484" y="0"/>
                </a:cubicBezTo>
                <a:cubicBezTo>
                  <a:pt x="4865640" y="-57928"/>
                  <a:pt x="4917401" y="12067"/>
                  <a:pt x="4997379" y="0"/>
                </a:cubicBezTo>
                <a:cubicBezTo>
                  <a:pt x="5077357" y="-12067"/>
                  <a:pt x="5160855" y="222"/>
                  <a:pt x="5305275" y="0"/>
                </a:cubicBezTo>
                <a:cubicBezTo>
                  <a:pt x="5449695" y="-222"/>
                  <a:pt x="5798170" y="48413"/>
                  <a:pt x="6086855" y="0"/>
                </a:cubicBezTo>
                <a:cubicBezTo>
                  <a:pt x="6375540" y="-48413"/>
                  <a:pt x="6449088" y="44096"/>
                  <a:pt x="6584225" y="0"/>
                </a:cubicBezTo>
                <a:cubicBezTo>
                  <a:pt x="6719362" y="-44096"/>
                  <a:pt x="6948461" y="1422"/>
                  <a:pt x="7271069" y="0"/>
                </a:cubicBezTo>
                <a:cubicBezTo>
                  <a:pt x="7593677" y="-1422"/>
                  <a:pt x="7484571" y="21549"/>
                  <a:pt x="7578964" y="0"/>
                </a:cubicBezTo>
                <a:cubicBezTo>
                  <a:pt x="7673358" y="-21549"/>
                  <a:pt x="8077280" y="9949"/>
                  <a:pt x="8360545" y="0"/>
                </a:cubicBezTo>
                <a:cubicBezTo>
                  <a:pt x="8643810" y="-9949"/>
                  <a:pt x="8723910" y="44984"/>
                  <a:pt x="8857914" y="0"/>
                </a:cubicBezTo>
                <a:cubicBezTo>
                  <a:pt x="8991918" y="-44984"/>
                  <a:pt x="9291379" y="46865"/>
                  <a:pt x="9473705" y="0"/>
                </a:cubicBezTo>
                <a:cubicBezTo>
                  <a:pt x="9526333" y="159532"/>
                  <a:pt x="9445607" y="374908"/>
                  <a:pt x="9473705" y="575982"/>
                </a:cubicBezTo>
                <a:cubicBezTo>
                  <a:pt x="9501803" y="777056"/>
                  <a:pt x="9469806" y="886698"/>
                  <a:pt x="9473705" y="1071326"/>
                </a:cubicBezTo>
                <a:cubicBezTo>
                  <a:pt x="9477604" y="1255954"/>
                  <a:pt x="9455793" y="1418266"/>
                  <a:pt x="9473705" y="1526352"/>
                </a:cubicBezTo>
                <a:cubicBezTo>
                  <a:pt x="9491617" y="1634438"/>
                  <a:pt x="9464136" y="1822683"/>
                  <a:pt x="9473705" y="2021696"/>
                </a:cubicBezTo>
                <a:cubicBezTo>
                  <a:pt x="9483274" y="2220709"/>
                  <a:pt x="9455120" y="2292599"/>
                  <a:pt x="9473705" y="2517041"/>
                </a:cubicBezTo>
                <a:cubicBezTo>
                  <a:pt x="9492290" y="2741483"/>
                  <a:pt x="9449907" y="2873138"/>
                  <a:pt x="9473705" y="3052704"/>
                </a:cubicBezTo>
                <a:cubicBezTo>
                  <a:pt x="9497503" y="3232270"/>
                  <a:pt x="9427228" y="3693578"/>
                  <a:pt x="9473705" y="4031873"/>
                </a:cubicBezTo>
                <a:cubicBezTo>
                  <a:pt x="9313646" y="4040210"/>
                  <a:pt x="9090645" y="4008491"/>
                  <a:pt x="8881598" y="4031873"/>
                </a:cubicBezTo>
                <a:cubicBezTo>
                  <a:pt x="8672551" y="4055255"/>
                  <a:pt x="8541962" y="3981322"/>
                  <a:pt x="8384229" y="4031873"/>
                </a:cubicBezTo>
                <a:cubicBezTo>
                  <a:pt x="8226496" y="4082424"/>
                  <a:pt x="8102783" y="4013068"/>
                  <a:pt x="7981596" y="4031873"/>
                </a:cubicBezTo>
                <a:cubicBezTo>
                  <a:pt x="7860409" y="4050678"/>
                  <a:pt x="7489371" y="3953394"/>
                  <a:pt x="7294753" y="4031873"/>
                </a:cubicBezTo>
                <a:cubicBezTo>
                  <a:pt x="7100135" y="4110352"/>
                  <a:pt x="6868091" y="3970810"/>
                  <a:pt x="6513172" y="4031873"/>
                </a:cubicBezTo>
                <a:cubicBezTo>
                  <a:pt x="6158253" y="4092936"/>
                  <a:pt x="6289026" y="4012974"/>
                  <a:pt x="6205277" y="4031873"/>
                </a:cubicBezTo>
                <a:cubicBezTo>
                  <a:pt x="6121528" y="4050772"/>
                  <a:pt x="5887270" y="3995086"/>
                  <a:pt x="5802644" y="4031873"/>
                </a:cubicBezTo>
                <a:cubicBezTo>
                  <a:pt x="5718018" y="4068660"/>
                  <a:pt x="5324584" y="4009812"/>
                  <a:pt x="5115801" y="4031873"/>
                </a:cubicBezTo>
                <a:cubicBezTo>
                  <a:pt x="4907018" y="4053934"/>
                  <a:pt x="4845418" y="3995835"/>
                  <a:pt x="4713168" y="4031873"/>
                </a:cubicBezTo>
                <a:cubicBezTo>
                  <a:pt x="4580918" y="4067911"/>
                  <a:pt x="4319482" y="4016108"/>
                  <a:pt x="4121062" y="4031873"/>
                </a:cubicBezTo>
                <a:cubicBezTo>
                  <a:pt x="3922642" y="4047638"/>
                  <a:pt x="3507618" y="3986855"/>
                  <a:pt x="3339481" y="4031873"/>
                </a:cubicBezTo>
                <a:cubicBezTo>
                  <a:pt x="3171344" y="4076891"/>
                  <a:pt x="2904457" y="3975042"/>
                  <a:pt x="2557900" y="4031873"/>
                </a:cubicBezTo>
                <a:cubicBezTo>
                  <a:pt x="2211343" y="4088704"/>
                  <a:pt x="2245153" y="3969962"/>
                  <a:pt x="1965794" y="4031873"/>
                </a:cubicBezTo>
                <a:cubicBezTo>
                  <a:pt x="1686435" y="4093784"/>
                  <a:pt x="1375359" y="3963527"/>
                  <a:pt x="1184213" y="4031873"/>
                </a:cubicBezTo>
                <a:cubicBezTo>
                  <a:pt x="993067" y="4100219"/>
                  <a:pt x="712340" y="4013005"/>
                  <a:pt x="592107" y="4031873"/>
                </a:cubicBezTo>
                <a:cubicBezTo>
                  <a:pt x="471874" y="4050741"/>
                  <a:pt x="154988" y="3978032"/>
                  <a:pt x="0" y="4031873"/>
                </a:cubicBezTo>
                <a:cubicBezTo>
                  <a:pt x="-19910" y="3885816"/>
                  <a:pt x="1376" y="3689183"/>
                  <a:pt x="0" y="3576847"/>
                </a:cubicBezTo>
                <a:cubicBezTo>
                  <a:pt x="-1376" y="3464511"/>
                  <a:pt x="57196" y="3093023"/>
                  <a:pt x="0" y="2920228"/>
                </a:cubicBezTo>
                <a:cubicBezTo>
                  <a:pt x="-57196" y="2747433"/>
                  <a:pt x="75396" y="2471396"/>
                  <a:pt x="0" y="2263609"/>
                </a:cubicBezTo>
                <a:cubicBezTo>
                  <a:pt x="-75396" y="2055822"/>
                  <a:pt x="14615" y="1884387"/>
                  <a:pt x="0" y="1727946"/>
                </a:cubicBezTo>
                <a:cubicBezTo>
                  <a:pt x="-14615" y="1571505"/>
                  <a:pt x="32312" y="1435899"/>
                  <a:pt x="0" y="1232601"/>
                </a:cubicBezTo>
                <a:cubicBezTo>
                  <a:pt x="-32312" y="1029304"/>
                  <a:pt x="58589" y="750846"/>
                  <a:pt x="0" y="616301"/>
                </a:cubicBezTo>
                <a:cubicBezTo>
                  <a:pt x="-58589" y="481756"/>
                  <a:pt x="55720" y="239032"/>
                  <a:pt x="0" y="0"/>
                </a:cubicBezTo>
                <a:close/>
              </a:path>
            </a:pathLst>
          </a:custGeom>
          <a:noFill/>
          <a:ln>
            <a:noFill/>
            <a:extLst>
              <a:ext uri="{C807C97D-BFC1-408E-A445-0C87EB9F89A2}">
                <ask:lineSketchStyleProps xmlns:ask="http://schemas.microsoft.com/office/drawing/2018/sketchyshapes" xmlns="" sd="882923659">
                  <a:prstGeom prst="rect">
                    <a:avLst/>
                  </a:prstGeom>
                  <ask:type>
                    <ask:lineSketchScribble/>
                  </ask:type>
                </ask:lineSketchStyleProps>
              </a:ext>
            </a:extLst>
          </a:ln>
        </p:spPr>
        <p:txBody>
          <a:bodyPr wrap="square" rtlCol="0">
            <a:spAutoFit/>
          </a:bodyPr>
          <a:lstStyle/>
          <a:p>
            <a:pPr algn="just"/>
            <a:r>
              <a:rPr lang="en-SG" sz="3200" i="1">
                <a:solidFill>
                  <a:schemeClr val="tx2"/>
                </a:solidFill>
                <a:latin typeface="Arial Nova Cond" panose="020B0506020202020204" pitchFamily="34" charset="0"/>
                <a:cs typeface="Times New Roman" panose="02020603050405020304" pitchFamily="18" charset="0"/>
              </a:rPr>
              <a:t>Mỗi </a:t>
            </a:r>
            <a:r>
              <a:rPr lang="en-US" sz="3200" i="1">
                <a:solidFill>
                  <a:schemeClr val="tx2"/>
                </a:solidFill>
                <a:latin typeface="Arial Nova Cond" panose="020B0506020202020204" pitchFamily="34" charset="0"/>
                <a:cs typeface="Times New Roman" panose="02020603050405020304" pitchFamily="18" charset="0"/>
              </a:rPr>
              <a:t>HS</a:t>
            </a:r>
            <a:r>
              <a:rPr lang="en-SG"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được đánh số thứ tự</a:t>
            </a:r>
            <a:r>
              <a:rPr lang="en-SG" sz="3200" i="1">
                <a:solidFill>
                  <a:schemeClr val="tx2"/>
                </a:solidFill>
                <a:latin typeface="Arial Nova Cond" panose="020B0506020202020204" pitchFamily="34" charset="0"/>
                <a:cs typeface="Times New Roman" panose="02020603050405020304" pitchFamily="18" charset="0"/>
              </a:rPr>
              <a:t> </a:t>
            </a:r>
            <a:r>
              <a:rPr lang="en-US" sz="3200" i="1">
                <a:solidFill>
                  <a:schemeClr val="tx2"/>
                </a:solidFill>
                <a:latin typeface="Arial Nova Cond" panose="020B0506020202020204" pitchFamily="34" charset="0"/>
                <a:cs typeface="Times New Roman" panose="02020603050405020304" pitchFamily="18" charset="0"/>
              </a:rPr>
              <a:t>(</a:t>
            </a:r>
            <a:r>
              <a:rPr lang="vi-VN" sz="3200" i="1">
                <a:solidFill>
                  <a:schemeClr val="tx2"/>
                </a:solidFill>
                <a:latin typeface="Arial Nova Cond" panose="020B0506020202020204" pitchFamily="34" charset="0"/>
                <a:cs typeface="Times New Roman" panose="02020603050405020304" pitchFamily="18" charset="0"/>
              </a:rPr>
              <a:t>từ</a:t>
            </a:r>
            <a:r>
              <a:rPr lang="en-US" sz="3200" i="1">
                <a:solidFill>
                  <a:schemeClr val="tx2"/>
                </a:solidFill>
                <a:latin typeface="Arial Nova Cond" panose="020B0506020202020204" pitchFamily="34" charset="0"/>
                <a:cs typeface="Times New Roman" panose="02020603050405020304" pitchFamily="18" charset="0"/>
              </a:rPr>
              <a:t> 1 </a:t>
            </a:r>
            <a:r>
              <a:rPr lang="vi-VN" sz="3200" i="1">
                <a:solidFill>
                  <a:schemeClr val="tx2"/>
                </a:solidFill>
                <a:latin typeface="Arial Nova Cond" panose="020B0506020202020204" pitchFamily="34" charset="0"/>
                <a:cs typeface="Times New Roman" panose="02020603050405020304" pitchFamily="18" charset="0"/>
              </a:rPr>
              <a:t>đến</a:t>
            </a:r>
            <a:r>
              <a:rPr lang="en-US" sz="3200" i="1">
                <a:solidFill>
                  <a:schemeClr val="tx2"/>
                </a:solidFill>
                <a:latin typeface="Arial Nova Cond" panose="020B0506020202020204" pitchFamily="34" charset="0"/>
                <a:cs typeface="Times New Roman" panose="02020603050405020304" pitchFamily="18" charset="0"/>
              </a:rPr>
              <a:t> 6) </a:t>
            </a:r>
            <a:r>
              <a:rPr lang="vi-VN" sz="3200" i="1">
                <a:solidFill>
                  <a:schemeClr val="tx2"/>
                </a:solidFill>
                <a:latin typeface="Arial Nova Cond" panose="020B0506020202020204" pitchFamily="34" charset="0"/>
                <a:cs typeface="Times New Roman" panose="02020603050405020304" pitchFamily="18" charset="0"/>
              </a:rPr>
              <a:t>và trả lời câu hỏi trong SGK của</a:t>
            </a:r>
            <a:r>
              <a:rPr lang="en-SG" sz="3200" i="1">
                <a:solidFill>
                  <a:schemeClr val="tx2"/>
                </a:solidFill>
                <a:latin typeface="Arial Nova Cond" panose="020B0506020202020204" pitchFamily="34" charset="0"/>
                <a:cs typeface="Times New Roman" panose="02020603050405020304" pitchFamily="18" charset="0"/>
              </a:rPr>
              <a:t> từng</a:t>
            </a:r>
            <a:r>
              <a:rPr lang="vi-VN" sz="3200" i="1">
                <a:solidFill>
                  <a:schemeClr val="tx2"/>
                </a:solidFill>
                <a:latin typeface="Arial Nova Cond" panose="020B0506020202020204" pitchFamily="34" charset="0"/>
                <a:cs typeface="Times New Roman" panose="02020603050405020304" pitchFamily="18" charset="0"/>
              </a:rPr>
              <a:t> </a:t>
            </a:r>
            <a:r>
              <a:rPr lang="en-SG" sz="3200" i="1">
                <a:solidFill>
                  <a:schemeClr val="tx2"/>
                </a:solidFill>
                <a:latin typeface="Arial Nova Cond" panose="020B0506020202020204" pitchFamily="34" charset="0"/>
                <a:cs typeface="Times New Roman" panose="02020603050405020304" pitchFamily="18" charset="0"/>
              </a:rPr>
              <a:t>mục được giao nhiệm vụ</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sẽ</a:t>
            </a:r>
            <a:r>
              <a:rPr lang="en-SG" sz="3200" i="1">
                <a:solidFill>
                  <a:schemeClr val="tx2"/>
                </a:solidFill>
                <a:latin typeface="Arial Nova Cond" panose="020B0506020202020204" pitchFamily="34" charset="0"/>
                <a:cs typeface="Times New Roman" panose="02020603050405020304" pitchFamily="18" charset="0"/>
              </a:rPr>
              <a:t> trở thành chuyên gia</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vừa thảo luận</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vừa</a:t>
            </a:r>
            <a:r>
              <a:rPr lang="en-SG" sz="3200" i="1">
                <a:solidFill>
                  <a:schemeClr val="tx2"/>
                </a:solidFill>
                <a:latin typeface="Arial Nova Cond" panose="020B0506020202020204" pitchFamily="34" charset="0"/>
                <a:cs typeface="Times New Roman" panose="02020603050405020304" pitchFamily="18" charset="0"/>
              </a:rPr>
              <a:t> viết </a:t>
            </a:r>
            <a:r>
              <a:rPr lang="vi-VN" sz="3200" i="1">
                <a:solidFill>
                  <a:schemeClr val="tx2"/>
                </a:solidFill>
                <a:latin typeface="Arial Nova Cond" panose="020B0506020202020204" pitchFamily="34" charset="0"/>
                <a:cs typeface="Times New Roman" panose="02020603050405020304" pitchFamily="18" charset="0"/>
              </a:rPr>
              <a:t>trên giấy A</a:t>
            </a:r>
            <a:r>
              <a:rPr lang="en-US" sz="3200" i="1">
                <a:solidFill>
                  <a:schemeClr val="tx2"/>
                </a:solidFill>
                <a:latin typeface="Arial Nova Cond" panose="020B0506020202020204" pitchFamily="34" charset="0"/>
                <a:cs typeface="Times New Roman" panose="02020603050405020304" pitchFamily="18" charset="0"/>
              </a:rPr>
              <a:t>0 –</a:t>
            </a:r>
            <a:r>
              <a:rPr lang="vi-VN" sz="3200" i="1">
                <a:solidFill>
                  <a:schemeClr val="tx2"/>
                </a:solidFill>
                <a:latin typeface="Arial Nova Cond" panose="020B0506020202020204" pitchFamily="34" charset="0"/>
                <a:cs typeface="Times New Roman" panose="02020603050405020304" pitchFamily="18" charset="0"/>
              </a:rPr>
              <a:t> trong</a:t>
            </a:r>
            <a:r>
              <a:rPr lang="en-US" sz="3200" i="1">
                <a:solidFill>
                  <a:schemeClr val="tx2"/>
                </a:solidFill>
                <a:latin typeface="Arial Nova Cond" panose="020B0506020202020204" pitchFamily="34" charset="0"/>
                <a:cs typeface="Times New Roman" panose="02020603050405020304" pitchFamily="18" charset="0"/>
              </a:rPr>
              <a:t> 8 </a:t>
            </a:r>
            <a:r>
              <a:rPr lang="vi-VN" sz="3200" i="1">
                <a:solidFill>
                  <a:schemeClr val="tx2"/>
                </a:solidFill>
                <a:latin typeface="Arial Nova Cond" panose="020B0506020202020204" pitchFamily="34" charset="0"/>
                <a:cs typeface="Times New Roman" panose="02020603050405020304" pitchFamily="18" charset="0"/>
              </a:rPr>
              <a:t>phú</a:t>
            </a:r>
            <a:r>
              <a:rPr lang="en-SG" sz="3200" i="1">
                <a:solidFill>
                  <a:schemeClr val="tx2"/>
                </a:solidFill>
                <a:latin typeface="Arial Nova Cond" panose="020B0506020202020204" pitchFamily="34" charset="0"/>
                <a:cs typeface="Times New Roman" panose="02020603050405020304" pitchFamily="18" charset="0"/>
              </a:rPr>
              <a:t>t</a:t>
            </a:r>
            <a:r>
              <a:rPr lang="en-US" sz="3200" i="1">
                <a:solidFill>
                  <a:schemeClr val="tx2"/>
                </a:solidFill>
                <a:latin typeface="Arial Nova Cond" panose="020B0506020202020204" pitchFamily="34" charset="0"/>
                <a:cs typeface="Times New Roman" panose="02020603050405020304" pitchFamily="18" charset="0"/>
              </a:rPr>
              <a:t>;</a:t>
            </a:r>
            <a:r>
              <a:rPr lang="en-SG"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hết thời gian các nhóm ghép về với nhau</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số </a:t>
            </a:r>
            <a:r>
              <a:rPr lang="en-US" sz="3200" i="1">
                <a:solidFill>
                  <a:schemeClr val="tx2"/>
                </a:solidFill>
                <a:latin typeface="Arial Nova Cond" panose="020B0506020202020204" pitchFamily="34" charset="0"/>
                <a:cs typeface="Times New Roman" panose="02020603050405020304" pitchFamily="18" charset="0"/>
              </a:rPr>
              <a:t>1</a:t>
            </a:r>
            <a:r>
              <a:rPr lang="vi-VN" sz="3200" i="1">
                <a:solidFill>
                  <a:schemeClr val="tx2"/>
                </a:solidFill>
                <a:latin typeface="Arial Nova Cond" panose="020B0506020202020204" pitchFamily="34" charset="0"/>
                <a:cs typeface="Times New Roman" panose="02020603050405020304" pitchFamily="18" charset="0"/>
              </a:rPr>
              <a:t> về với số </a:t>
            </a:r>
            <a:r>
              <a:rPr lang="en-US" sz="3200" i="1">
                <a:solidFill>
                  <a:schemeClr val="tx2"/>
                </a:solidFill>
                <a:latin typeface="Arial Nova Cond" panose="020B0506020202020204" pitchFamily="34" charset="0"/>
                <a:cs typeface="Times New Roman" panose="02020603050405020304" pitchFamily="18" charset="0"/>
              </a:rPr>
              <a:t>1</a:t>
            </a:r>
            <a:r>
              <a:rPr lang="vi-VN" sz="3200" i="1">
                <a:solidFill>
                  <a:schemeClr val="tx2"/>
                </a:solidFill>
                <a:latin typeface="Arial Nova Cond" panose="020B0506020202020204" pitchFamily="34" charset="0"/>
                <a:cs typeface="Times New Roman" panose="02020603050405020304" pitchFamily="18" charset="0"/>
              </a:rPr>
              <a:t> số 2 về với số 2</a:t>
            </a:r>
            <a:r>
              <a:rPr lang="en-US" sz="3200" i="1">
                <a:solidFill>
                  <a:schemeClr val="tx2"/>
                </a:solidFill>
                <a:latin typeface="Arial Nova Cond" panose="020B0506020202020204" pitchFamily="34" charset="0"/>
                <a:cs typeface="Times New Roman" panose="02020603050405020304" pitchFamily="18" charset="0"/>
              </a:rPr>
              <a:t>…),</a:t>
            </a:r>
            <a:r>
              <a:rPr lang="vi-VN" sz="3200" i="1">
                <a:solidFill>
                  <a:schemeClr val="tx2"/>
                </a:solidFill>
                <a:latin typeface="Arial Nova Cond" panose="020B0506020202020204" pitchFamily="34" charset="0"/>
                <a:cs typeface="Times New Roman" panose="02020603050405020304" pitchFamily="18" charset="0"/>
              </a:rPr>
              <a:t> thời gian cho mỗi lần</a:t>
            </a:r>
            <a:r>
              <a:rPr lang="en-US" sz="3200" i="1">
                <a:solidFill>
                  <a:schemeClr val="tx2"/>
                </a:solidFill>
                <a:latin typeface="Arial Nova Cond" panose="020B0506020202020204" pitchFamily="34" charset="0"/>
                <a:cs typeface="Times New Roman" panose="02020603050405020304" pitchFamily="18" charset="0"/>
              </a:rPr>
              <a:t> </a:t>
            </a:r>
            <a:r>
              <a:rPr lang="en-SG" sz="3200" i="1">
                <a:solidFill>
                  <a:schemeClr val="tx2"/>
                </a:solidFill>
                <a:latin typeface="Arial Nova Cond" panose="020B0506020202020204" pitchFamily="34" charset="0"/>
                <a:cs typeface="Times New Roman" panose="02020603050405020304" pitchFamily="18" charset="0"/>
              </a:rPr>
              <a:t>sẽ </a:t>
            </a:r>
            <a:r>
              <a:rPr lang="vi-VN" sz="3200" i="1">
                <a:solidFill>
                  <a:schemeClr val="tx2"/>
                </a:solidFill>
                <a:latin typeface="Arial Nova Cond" panose="020B0506020202020204" pitchFamily="34" charset="0"/>
                <a:cs typeface="Times New Roman" panose="02020603050405020304" pitchFamily="18" charset="0"/>
              </a:rPr>
              <a:t>có</a:t>
            </a:r>
            <a:r>
              <a:rPr lang="en-SG" sz="3200" i="1">
                <a:solidFill>
                  <a:schemeClr val="tx2"/>
                </a:solidFill>
                <a:latin typeface="Arial Nova Cond" panose="020B0506020202020204" pitchFamily="34" charset="0"/>
                <a:cs typeface="Times New Roman" panose="02020603050405020304" pitchFamily="18" charset="0"/>
              </a:rPr>
              <a:t> 2 phút tiếp theo cho các nhóm </a:t>
            </a:r>
            <a:r>
              <a:rPr lang="vi-VN" sz="3200" i="1">
                <a:solidFill>
                  <a:schemeClr val="tx2"/>
                </a:solidFill>
                <a:latin typeface="Arial Nova Cond" panose="020B0506020202020204" pitchFamily="34" charset="0"/>
                <a:cs typeface="Times New Roman" panose="02020603050405020304" pitchFamily="18" charset="0"/>
              </a:rPr>
              <a:t>ghép</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thuyết trình</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cho nhau</a:t>
            </a:r>
            <a:r>
              <a:rPr lang="en-US" sz="3200" i="1">
                <a:solidFill>
                  <a:schemeClr val="tx2"/>
                </a:solidFill>
                <a:latin typeface="Arial Nova Cond" panose="020B0506020202020204" pitchFamily="34" charset="0"/>
                <a:cs typeface="Times New Roman" panose="02020603050405020304" pitchFamily="18" charset="0"/>
              </a:rPr>
              <a:t> và </a:t>
            </a:r>
            <a:r>
              <a:rPr lang="en-SG" sz="3200" i="1">
                <a:solidFill>
                  <a:schemeClr val="tx2"/>
                </a:solidFill>
                <a:latin typeface="Arial Nova Cond" panose="020B0506020202020204" pitchFamily="34" charset="0"/>
                <a:cs typeface="Times New Roman" panose="02020603050405020304" pitchFamily="18" charset="0"/>
              </a:rPr>
              <a:t>nhận xét, góp ý</a:t>
            </a:r>
            <a:r>
              <a:rPr lang="en-US" sz="3200" i="1">
                <a:solidFill>
                  <a:schemeClr val="tx2"/>
                </a:solidFill>
                <a:latin typeface="Arial Nova Cond" panose="020B0506020202020204" pitchFamily="34" charset="0"/>
                <a:cs typeface="Times New Roman" panose="02020603050405020304" pitchFamily="18" charset="0"/>
              </a:rPr>
              <a:t> </a:t>
            </a:r>
            <a:r>
              <a:rPr lang="vi-VN" sz="3200" i="1">
                <a:solidFill>
                  <a:schemeClr val="tx2"/>
                </a:solidFill>
                <a:latin typeface="Arial Nova Cond" panose="020B0506020202020204" pitchFamily="34" charset="0"/>
                <a:cs typeface="Times New Roman" panose="02020603050405020304" pitchFamily="18" charset="0"/>
              </a:rPr>
              <a:t>nội dung</a:t>
            </a:r>
            <a:r>
              <a:rPr lang="en-SG" sz="3200" i="1">
                <a:solidFill>
                  <a:schemeClr val="tx2"/>
                </a:solidFill>
                <a:latin typeface="Arial Nova Cond" panose="020B0506020202020204" pitchFamily="34" charset="0"/>
                <a:cs typeface="Times New Roman" panose="02020603050405020304" pitchFamily="18" charset="0"/>
              </a:rPr>
              <a:t> theo vòng tròn bên.</a:t>
            </a:r>
            <a:endParaRPr lang="en-US" sz="3200" i="1">
              <a:solidFill>
                <a:schemeClr val="tx2"/>
              </a:solidFill>
              <a:latin typeface="Arial Nova Cond" panose="020B0506020202020204" pitchFamily="34" charset="0"/>
              <a:cs typeface="Times New Roman" panose="02020603050405020304" pitchFamily="18" charset="0"/>
            </a:endParaRPr>
          </a:p>
        </p:txBody>
      </p:sp>
      <p:sp>
        <p:nvSpPr>
          <p:cNvPr id="56" name="Freeform 49">
            <a:extLst>
              <a:ext uri="{FF2B5EF4-FFF2-40B4-BE49-F238E27FC236}">
                <a16:creationId xmlns:a16="http://schemas.microsoft.com/office/drawing/2014/main" xmlns="" id="{278E1436-1563-AE39-C678-9C0CA3E39014}"/>
              </a:ext>
            </a:extLst>
          </p:cNvPr>
          <p:cNvSpPr/>
          <p:nvPr/>
        </p:nvSpPr>
        <p:spPr>
          <a:xfrm>
            <a:off x="3473052" y="3131747"/>
            <a:ext cx="519268"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graphicFrame>
        <p:nvGraphicFramePr>
          <p:cNvPr id="57" name="Diagram 56">
            <a:extLst>
              <a:ext uri="{FF2B5EF4-FFF2-40B4-BE49-F238E27FC236}">
                <a16:creationId xmlns:a16="http://schemas.microsoft.com/office/drawing/2014/main" xmlns="" id="{C8B0BCEB-0094-BA43-D54B-88CFABD50AFC}"/>
              </a:ext>
            </a:extLst>
          </p:cNvPr>
          <p:cNvGraphicFramePr/>
          <p:nvPr>
            <p:extLst>
              <p:ext uri="{D42A27DB-BD31-4B8C-83A1-F6EECF244321}">
                <p14:modId xmlns:p14="http://schemas.microsoft.com/office/powerpoint/2010/main" val="1093850848"/>
              </p:ext>
            </p:extLst>
          </p:nvPr>
        </p:nvGraphicFramePr>
        <p:xfrm>
          <a:off x="13801354" y="2874306"/>
          <a:ext cx="4218211" cy="403859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8" name="TextBox 57">
            <a:extLst>
              <a:ext uri="{FF2B5EF4-FFF2-40B4-BE49-F238E27FC236}">
                <a16:creationId xmlns:a16="http://schemas.microsoft.com/office/drawing/2014/main" xmlns="" id="{15DF1996-4EFC-2D32-546F-702A597DBFE0}"/>
              </a:ext>
            </a:extLst>
          </p:cNvPr>
          <p:cNvSpPr txBox="1"/>
          <p:nvPr/>
        </p:nvSpPr>
        <p:spPr>
          <a:xfrm>
            <a:off x="4058857" y="7207148"/>
            <a:ext cx="13301840" cy="2554545"/>
          </a:xfrm>
          <a:custGeom>
            <a:avLst/>
            <a:gdLst>
              <a:gd name="connsiteX0" fmla="*/ 0 w 13301840"/>
              <a:gd name="connsiteY0" fmla="*/ 0 h 2554545"/>
              <a:gd name="connsiteX1" fmla="*/ 578341 w 13301840"/>
              <a:gd name="connsiteY1" fmla="*/ 0 h 2554545"/>
              <a:gd name="connsiteX2" fmla="*/ 1156682 w 13301840"/>
              <a:gd name="connsiteY2" fmla="*/ 0 h 2554545"/>
              <a:gd name="connsiteX3" fmla="*/ 1735023 w 13301840"/>
              <a:gd name="connsiteY3" fmla="*/ 0 h 2554545"/>
              <a:gd name="connsiteX4" fmla="*/ 2313363 w 13301840"/>
              <a:gd name="connsiteY4" fmla="*/ 0 h 2554545"/>
              <a:gd name="connsiteX5" fmla="*/ 2891704 w 13301840"/>
              <a:gd name="connsiteY5" fmla="*/ 0 h 2554545"/>
              <a:gd name="connsiteX6" fmla="*/ 3470045 w 13301840"/>
              <a:gd name="connsiteY6" fmla="*/ 0 h 2554545"/>
              <a:gd name="connsiteX7" fmla="*/ 3649331 w 13301840"/>
              <a:gd name="connsiteY7" fmla="*/ 0 h 2554545"/>
              <a:gd name="connsiteX8" fmla="*/ 3961635 w 13301840"/>
              <a:gd name="connsiteY8" fmla="*/ 0 h 2554545"/>
              <a:gd name="connsiteX9" fmla="*/ 4273939 w 13301840"/>
              <a:gd name="connsiteY9" fmla="*/ 0 h 2554545"/>
              <a:gd name="connsiteX10" fmla="*/ 4852280 w 13301840"/>
              <a:gd name="connsiteY10" fmla="*/ 0 h 2554545"/>
              <a:gd name="connsiteX11" fmla="*/ 5563639 w 13301840"/>
              <a:gd name="connsiteY11" fmla="*/ 0 h 2554545"/>
              <a:gd name="connsiteX12" fmla="*/ 6008962 w 13301840"/>
              <a:gd name="connsiteY12" fmla="*/ 0 h 2554545"/>
              <a:gd name="connsiteX13" fmla="*/ 6720321 w 13301840"/>
              <a:gd name="connsiteY13" fmla="*/ 0 h 2554545"/>
              <a:gd name="connsiteX14" fmla="*/ 7032625 w 13301840"/>
              <a:gd name="connsiteY14" fmla="*/ 0 h 2554545"/>
              <a:gd name="connsiteX15" fmla="*/ 7610966 w 13301840"/>
              <a:gd name="connsiteY15" fmla="*/ 0 h 2554545"/>
              <a:gd name="connsiteX16" fmla="*/ 7923270 w 13301840"/>
              <a:gd name="connsiteY16" fmla="*/ 0 h 2554545"/>
              <a:gd name="connsiteX17" fmla="*/ 8767648 w 13301840"/>
              <a:gd name="connsiteY17" fmla="*/ 0 h 2554545"/>
              <a:gd name="connsiteX18" fmla="*/ 9079952 w 13301840"/>
              <a:gd name="connsiteY18" fmla="*/ 0 h 2554545"/>
              <a:gd name="connsiteX19" fmla="*/ 9525274 w 13301840"/>
              <a:gd name="connsiteY19" fmla="*/ 0 h 2554545"/>
              <a:gd name="connsiteX20" fmla="*/ 9837578 w 13301840"/>
              <a:gd name="connsiteY20" fmla="*/ 0 h 2554545"/>
              <a:gd name="connsiteX21" fmla="*/ 10415919 w 13301840"/>
              <a:gd name="connsiteY21" fmla="*/ 0 h 2554545"/>
              <a:gd name="connsiteX22" fmla="*/ 10994260 w 13301840"/>
              <a:gd name="connsiteY22" fmla="*/ 0 h 2554545"/>
              <a:gd name="connsiteX23" fmla="*/ 11173546 w 13301840"/>
              <a:gd name="connsiteY23" fmla="*/ 0 h 2554545"/>
              <a:gd name="connsiteX24" fmla="*/ 11485850 w 13301840"/>
              <a:gd name="connsiteY24" fmla="*/ 0 h 2554545"/>
              <a:gd name="connsiteX25" fmla="*/ 12197209 w 13301840"/>
              <a:gd name="connsiteY25" fmla="*/ 0 h 2554545"/>
              <a:gd name="connsiteX26" fmla="*/ 12509513 w 13301840"/>
              <a:gd name="connsiteY26" fmla="*/ 0 h 2554545"/>
              <a:gd name="connsiteX27" fmla="*/ 13301840 w 13301840"/>
              <a:gd name="connsiteY27" fmla="*/ 0 h 2554545"/>
              <a:gd name="connsiteX28" fmla="*/ 13301840 w 13301840"/>
              <a:gd name="connsiteY28" fmla="*/ 510909 h 2554545"/>
              <a:gd name="connsiteX29" fmla="*/ 13301840 w 13301840"/>
              <a:gd name="connsiteY29" fmla="*/ 1072909 h 2554545"/>
              <a:gd name="connsiteX30" fmla="*/ 13301840 w 13301840"/>
              <a:gd name="connsiteY30" fmla="*/ 1609363 h 2554545"/>
              <a:gd name="connsiteX31" fmla="*/ 13301840 w 13301840"/>
              <a:gd name="connsiteY31" fmla="*/ 2554545 h 2554545"/>
              <a:gd name="connsiteX32" fmla="*/ 12989536 w 13301840"/>
              <a:gd name="connsiteY32" fmla="*/ 2554545 h 2554545"/>
              <a:gd name="connsiteX33" fmla="*/ 12145158 w 13301840"/>
              <a:gd name="connsiteY33" fmla="*/ 2554545 h 2554545"/>
              <a:gd name="connsiteX34" fmla="*/ 11699836 w 13301840"/>
              <a:gd name="connsiteY34" fmla="*/ 2554545 h 2554545"/>
              <a:gd name="connsiteX35" fmla="*/ 11121495 w 13301840"/>
              <a:gd name="connsiteY35" fmla="*/ 2554545 h 2554545"/>
              <a:gd name="connsiteX36" fmla="*/ 10543154 w 13301840"/>
              <a:gd name="connsiteY36" fmla="*/ 2554545 h 2554545"/>
              <a:gd name="connsiteX37" fmla="*/ 9831795 w 13301840"/>
              <a:gd name="connsiteY37" fmla="*/ 2554545 h 2554545"/>
              <a:gd name="connsiteX38" fmla="*/ 9253454 w 13301840"/>
              <a:gd name="connsiteY38" fmla="*/ 2554545 h 2554545"/>
              <a:gd name="connsiteX39" fmla="*/ 8675113 w 13301840"/>
              <a:gd name="connsiteY39" fmla="*/ 2554545 h 2554545"/>
              <a:gd name="connsiteX40" fmla="*/ 7830735 w 13301840"/>
              <a:gd name="connsiteY40" fmla="*/ 2554545 h 2554545"/>
              <a:gd name="connsiteX41" fmla="*/ 7385413 w 13301840"/>
              <a:gd name="connsiteY41" fmla="*/ 2554545 h 2554545"/>
              <a:gd name="connsiteX42" fmla="*/ 6674054 w 13301840"/>
              <a:gd name="connsiteY42" fmla="*/ 2554545 h 2554545"/>
              <a:gd name="connsiteX43" fmla="*/ 5829676 w 13301840"/>
              <a:gd name="connsiteY43" fmla="*/ 2554545 h 2554545"/>
              <a:gd name="connsiteX44" fmla="*/ 5384353 w 13301840"/>
              <a:gd name="connsiteY44" fmla="*/ 2554545 h 2554545"/>
              <a:gd name="connsiteX45" fmla="*/ 4939031 w 13301840"/>
              <a:gd name="connsiteY45" fmla="*/ 2554545 h 2554545"/>
              <a:gd name="connsiteX46" fmla="*/ 4493709 w 13301840"/>
              <a:gd name="connsiteY46" fmla="*/ 2554545 h 2554545"/>
              <a:gd name="connsiteX47" fmla="*/ 4181404 w 13301840"/>
              <a:gd name="connsiteY47" fmla="*/ 2554545 h 2554545"/>
              <a:gd name="connsiteX48" fmla="*/ 3736082 w 13301840"/>
              <a:gd name="connsiteY48" fmla="*/ 2554545 h 2554545"/>
              <a:gd name="connsiteX49" fmla="*/ 3290760 w 13301840"/>
              <a:gd name="connsiteY49" fmla="*/ 2554545 h 2554545"/>
              <a:gd name="connsiteX50" fmla="*/ 3111474 w 13301840"/>
              <a:gd name="connsiteY50" fmla="*/ 2554545 h 2554545"/>
              <a:gd name="connsiteX51" fmla="*/ 2799170 w 13301840"/>
              <a:gd name="connsiteY51" fmla="*/ 2554545 h 2554545"/>
              <a:gd name="connsiteX52" fmla="*/ 2486866 w 13301840"/>
              <a:gd name="connsiteY52" fmla="*/ 2554545 h 2554545"/>
              <a:gd name="connsiteX53" fmla="*/ 1775506 w 13301840"/>
              <a:gd name="connsiteY53" fmla="*/ 2554545 h 2554545"/>
              <a:gd name="connsiteX54" fmla="*/ 1463202 w 13301840"/>
              <a:gd name="connsiteY54" fmla="*/ 2554545 h 2554545"/>
              <a:gd name="connsiteX55" fmla="*/ 618825 w 13301840"/>
              <a:gd name="connsiteY55" fmla="*/ 2554545 h 2554545"/>
              <a:gd name="connsiteX56" fmla="*/ 0 w 13301840"/>
              <a:gd name="connsiteY56" fmla="*/ 2554545 h 2554545"/>
              <a:gd name="connsiteX57" fmla="*/ 0 w 13301840"/>
              <a:gd name="connsiteY57" fmla="*/ 2094727 h 2554545"/>
              <a:gd name="connsiteX58" fmla="*/ 0 w 13301840"/>
              <a:gd name="connsiteY58" fmla="*/ 1634909 h 2554545"/>
              <a:gd name="connsiteX59" fmla="*/ 0 w 13301840"/>
              <a:gd name="connsiteY59" fmla="*/ 1149545 h 2554545"/>
              <a:gd name="connsiteX60" fmla="*/ 0 w 13301840"/>
              <a:gd name="connsiteY60" fmla="*/ 587545 h 2554545"/>
              <a:gd name="connsiteX61" fmla="*/ 0 w 13301840"/>
              <a:gd name="connsiteY61"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301840" h="2554545" extrusionOk="0">
                <a:moveTo>
                  <a:pt x="0" y="0"/>
                </a:moveTo>
                <a:cubicBezTo>
                  <a:pt x="207620" y="-28948"/>
                  <a:pt x="392740" y="12843"/>
                  <a:pt x="578341" y="0"/>
                </a:cubicBezTo>
                <a:cubicBezTo>
                  <a:pt x="763942" y="-12843"/>
                  <a:pt x="973588" y="54680"/>
                  <a:pt x="1156682" y="0"/>
                </a:cubicBezTo>
                <a:cubicBezTo>
                  <a:pt x="1339776" y="-54680"/>
                  <a:pt x="1474571" y="7621"/>
                  <a:pt x="1735023" y="0"/>
                </a:cubicBezTo>
                <a:cubicBezTo>
                  <a:pt x="1995475" y="-7621"/>
                  <a:pt x="2149982" y="19596"/>
                  <a:pt x="2313363" y="0"/>
                </a:cubicBezTo>
                <a:cubicBezTo>
                  <a:pt x="2476744" y="-19596"/>
                  <a:pt x="2673893" y="24508"/>
                  <a:pt x="2891704" y="0"/>
                </a:cubicBezTo>
                <a:cubicBezTo>
                  <a:pt x="3109515" y="-24508"/>
                  <a:pt x="3292243" y="17417"/>
                  <a:pt x="3470045" y="0"/>
                </a:cubicBezTo>
                <a:cubicBezTo>
                  <a:pt x="3647847" y="-17417"/>
                  <a:pt x="3599410" y="13255"/>
                  <a:pt x="3649331" y="0"/>
                </a:cubicBezTo>
                <a:cubicBezTo>
                  <a:pt x="3699252" y="-13255"/>
                  <a:pt x="3859115" y="258"/>
                  <a:pt x="3961635" y="0"/>
                </a:cubicBezTo>
                <a:cubicBezTo>
                  <a:pt x="4064155" y="-258"/>
                  <a:pt x="4135504" y="25183"/>
                  <a:pt x="4273939" y="0"/>
                </a:cubicBezTo>
                <a:cubicBezTo>
                  <a:pt x="4412374" y="-25183"/>
                  <a:pt x="4669378" y="45716"/>
                  <a:pt x="4852280" y="0"/>
                </a:cubicBezTo>
                <a:cubicBezTo>
                  <a:pt x="5035182" y="-45716"/>
                  <a:pt x="5376833" y="58365"/>
                  <a:pt x="5563639" y="0"/>
                </a:cubicBezTo>
                <a:cubicBezTo>
                  <a:pt x="5750445" y="-58365"/>
                  <a:pt x="5816725" y="53064"/>
                  <a:pt x="6008962" y="0"/>
                </a:cubicBezTo>
                <a:cubicBezTo>
                  <a:pt x="6201199" y="-53064"/>
                  <a:pt x="6485502" y="76383"/>
                  <a:pt x="6720321" y="0"/>
                </a:cubicBezTo>
                <a:cubicBezTo>
                  <a:pt x="6955140" y="-76383"/>
                  <a:pt x="6880856" y="13497"/>
                  <a:pt x="7032625" y="0"/>
                </a:cubicBezTo>
                <a:cubicBezTo>
                  <a:pt x="7184394" y="-13497"/>
                  <a:pt x="7469547" y="65335"/>
                  <a:pt x="7610966" y="0"/>
                </a:cubicBezTo>
                <a:cubicBezTo>
                  <a:pt x="7752385" y="-65335"/>
                  <a:pt x="7823744" y="5453"/>
                  <a:pt x="7923270" y="0"/>
                </a:cubicBezTo>
                <a:cubicBezTo>
                  <a:pt x="8022796" y="-5453"/>
                  <a:pt x="8450761" y="89542"/>
                  <a:pt x="8767648" y="0"/>
                </a:cubicBezTo>
                <a:cubicBezTo>
                  <a:pt x="9084535" y="-89542"/>
                  <a:pt x="8965657" y="662"/>
                  <a:pt x="9079952" y="0"/>
                </a:cubicBezTo>
                <a:cubicBezTo>
                  <a:pt x="9194247" y="-662"/>
                  <a:pt x="9368299" y="30910"/>
                  <a:pt x="9525274" y="0"/>
                </a:cubicBezTo>
                <a:cubicBezTo>
                  <a:pt x="9682249" y="-30910"/>
                  <a:pt x="9692952" y="26042"/>
                  <a:pt x="9837578" y="0"/>
                </a:cubicBezTo>
                <a:cubicBezTo>
                  <a:pt x="9982204" y="-26042"/>
                  <a:pt x="10248638" y="64551"/>
                  <a:pt x="10415919" y="0"/>
                </a:cubicBezTo>
                <a:cubicBezTo>
                  <a:pt x="10583200" y="-64551"/>
                  <a:pt x="10790091" y="65823"/>
                  <a:pt x="10994260" y="0"/>
                </a:cubicBezTo>
                <a:cubicBezTo>
                  <a:pt x="11198429" y="-65823"/>
                  <a:pt x="11126267" y="20930"/>
                  <a:pt x="11173546" y="0"/>
                </a:cubicBezTo>
                <a:cubicBezTo>
                  <a:pt x="11220825" y="-20930"/>
                  <a:pt x="11403611" y="7832"/>
                  <a:pt x="11485850" y="0"/>
                </a:cubicBezTo>
                <a:cubicBezTo>
                  <a:pt x="11568089" y="-7832"/>
                  <a:pt x="11882264" y="83033"/>
                  <a:pt x="12197209" y="0"/>
                </a:cubicBezTo>
                <a:cubicBezTo>
                  <a:pt x="12512154" y="-83033"/>
                  <a:pt x="12414068" y="991"/>
                  <a:pt x="12509513" y="0"/>
                </a:cubicBezTo>
                <a:cubicBezTo>
                  <a:pt x="12604958" y="-991"/>
                  <a:pt x="13052289" y="23046"/>
                  <a:pt x="13301840" y="0"/>
                </a:cubicBezTo>
                <a:cubicBezTo>
                  <a:pt x="13320218" y="220313"/>
                  <a:pt x="13298266" y="342842"/>
                  <a:pt x="13301840" y="510909"/>
                </a:cubicBezTo>
                <a:cubicBezTo>
                  <a:pt x="13305414" y="678976"/>
                  <a:pt x="13263779" y="884990"/>
                  <a:pt x="13301840" y="1072909"/>
                </a:cubicBezTo>
                <a:cubicBezTo>
                  <a:pt x="13339901" y="1260828"/>
                  <a:pt x="13300492" y="1354208"/>
                  <a:pt x="13301840" y="1609363"/>
                </a:cubicBezTo>
                <a:cubicBezTo>
                  <a:pt x="13303188" y="1864518"/>
                  <a:pt x="13196441" y="2096020"/>
                  <a:pt x="13301840" y="2554545"/>
                </a:cubicBezTo>
                <a:cubicBezTo>
                  <a:pt x="13238811" y="2588993"/>
                  <a:pt x="13129027" y="2548092"/>
                  <a:pt x="12989536" y="2554545"/>
                </a:cubicBezTo>
                <a:cubicBezTo>
                  <a:pt x="12850045" y="2560998"/>
                  <a:pt x="12367685" y="2534909"/>
                  <a:pt x="12145158" y="2554545"/>
                </a:cubicBezTo>
                <a:cubicBezTo>
                  <a:pt x="11922631" y="2574181"/>
                  <a:pt x="11812871" y="2527316"/>
                  <a:pt x="11699836" y="2554545"/>
                </a:cubicBezTo>
                <a:cubicBezTo>
                  <a:pt x="11586801" y="2581774"/>
                  <a:pt x="11300229" y="2540253"/>
                  <a:pt x="11121495" y="2554545"/>
                </a:cubicBezTo>
                <a:cubicBezTo>
                  <a:pt x="10942761" y="2568837"/>
                  <a:pt x="10747383" y="2504199"/>
                  <a:pt x="10543154" y="2554545"/>
                </a:cubicBezTo>
                <a:cubicBezTo>
                  <a:pt x="10338925" y="2604891"/>
                  <a:pt x="10177748" y="2514874"/>
                  <a:pt x="9831795" y="2554545"/>
                </a:cubicBezTo>
                <a:cubicBezTo>
                  <a:pt x="9485842" y="2594216"/>
                  <a:pt x="9452378" y="2492139"/>
                  <a:pt x="9253454" y="2554545"/>
                </a:cubicBezTo>
                <a:cubicBezTo>
                  <a:pt x="9054530" y="2616951"/>
                  <a:pt x="8901254" y="2510677"/>
                  <a:pt x="8675113" y="2554545"/>
                </a:cubicBezTo>
                <a:cubicBezTo>
                  <a:pt x="8448972" y="2598413"/>
                  <a:pt x="8180915" y="2547109"/>
                  <a:pt x="7830735" y="2554545"/>
                </a:cubicBezTo>
                <a:cubicBezTo>
                  <a:pt x="7480555" y="2561981"/>
                  <a:pt x="7560812" y="2519100"/>
                  <a:pt x="7385413" y="2554545"/>
                </a:cubicBezTo>
                <a:cubicBezTo>
                  <a:pt x="7210014" y="2589990"/>
                  <a:pt x="6889095" y="2470392"/>
                  <a:pt x="6674054" y="2554545"/>
                </a:cubicBezTo>
                <a:cubicBezTo>
                  <a:pt x="6459013" y="2638698"/>
                  <a:pt x="6117656" y="2527787"/>
                  <a:pt x="5829676" y="2554545"/>
                </a:cubicBezTo>
                <a:cubicBezTo>
                  <a:pt x="5541696" y="2581303"/>
                  <a:pt x="5603445" y="2502304"/>
                  <a:pt x="5384353" y="2554545"/>
                </a:cubicBezTo>
                <a:cubicBezTo>
                  <a:pt x="5165261" y="2606786"/>
                  <a:pt x="5055294" y="2532383"/>
                  <a:pt x="4939031" y="2554545"/>
                </a:cubicBezTo>
                <a:cubicBezTo>
                  <a:pt x="4822768" y="2576707"/>
                  <a:pt x="4621303" y="2503592"/>
                  <a:pt x="4493709" y="2554545"/>
                </a:cubicBezTo>
                <a:cubicBezTo>
                  <a:pt x="4366115" y="2605498"/>
                  <a:pt x="4324623" y="2542374"/>
                  <a:pt x="4181404" y="2554545"/>
                </a:cubicBezTo>
                <a:cubicBezTo>
                  <a:pt x="4038186" y="2566716"/>
                  <a:pt x="3899188" y="2506513"/>
                  <a:pt x="3736082" y="2554545"/>
                </a:cubicBezTo>
                <a:cubicBezTo>
                  <a:pt x="3572976" y="2602577"/>
                  <a:pt x="3473696" y="2535891"/>
                  <a:pt x="3290760" y="2554545"/>
                </a:cubicBezTo>
                <a:cubicBezTo>
                  <a:pt x="3107824" y="2573199"/>
                  <a:pt x="3160517" y="2547794"/>
                  <a:pt x="3111474" y="2554545"/>
                </a:cubicBezTo>
                <a:cubicBezTo>
                  <a:pt x="3062431" y="2561296"/>
                  <a:pt x="2912842" y="2554526"/>
                  <a:pt x="2799170" y="2554545"/>
                </a:cubicBezTo>
                <a:cubicBezTo>
                  <a:pt x="2685498" y="2554564"/>
                  <a:pt x="2586495" y="2528148"/>
                  <a:pt x="2486866" y="2554545"/>
                </a:cubicBezTo>
                <a:cubicBezTo>
                  <a:pt x="2387237" y="2580942"/>
                  <a:pt x="1964713" y="2543564"/>
                  <a:pt x="1775506" y="2554545"/>
                </a:cubicBezTo>
                <a:cubicBezTo>
                  <a:pt x="1586299" y="2565526"/>
                  <a:pt x="1551485" y="2551790"/>
                  <a:pt x="1463202" y="2554545"/>
                </a:cubicBezTo>
                <a:cubicBezTo>
                  <a:pt x="1374919" y="2557300"/>
                  <a:pt x="885887" y="2471806"/>
                  <a:pt x="618825" y="2554545"/>
                </a:cubicBezTo>
                <a:cubicBezTo>
                  <a:pt x="351763" y="2637284"/>
                  <a:pt x="275661" y="2512430"/>
                  <a:pt x="0" y="2554545"/>
                </a:cubicBezTo>
                <a:cubicBezTo>
                  <a:pt x="-14517" y="2429786"/>
                  <a:pt x="31590" y="2188733"/>
                  <a:pt x="0" y="2094727"/>
                </a:cubicBezTo>
                <a:cubicBezTo>
                  <a:pt x="-31590" y="2000721"/>
                  <a:pt x="30103" y="1762843"/>
                  <a:pt x="0" y="1634909"/>
                </a:cubicBezTo>
                <a:cubicBezTo>
                  <a:pt x="-30103" y="1506975"/>
                  <a:pt x="21209" y="1332163"/>
                  <a:pt x="0" y="1149545"/>
                </a:cubicBezTo>
                <a:cubicBezTo>
                  <a:pt x="-21209" y="966927"/>
                  <a:pt x="20226" y="836075"/>
                  <a:pt x="0" y="587545"/>
                </a:cubicBezTo>
                <a:cubicBezTo>
                  <a:pt x="-20226" y="339015"/>
                  <a:pt x="57417" y="150363"/>
                  <a:pt x="0" y="0"/>
                </a:cubicBezTo>
                <a:close/>
              </a:path>
            </a:pathLst>
          </a:custGeom>
          <a:noFill/>
          <a:ln>
            <a:noFill/>
            <a:extLst>
              <a:ext uri="{C807C97D-BFC1-408E-A445-0C87EB9F89A2}">
                <ask:lineSketchStyleProps xmlns:ask="http://schemas.microsoft.com/office/drawing/2018/sketchyshapes" xmlns="" sd="526674076">
                  <a:prstGeom prst="rect">
                    <a:avLst/>
                  </a:prstGeom>
                  <ask:type>
                    <ask:lineSketchScribble/>
                  </ask:type>
                </ask:lineSketchStyleProps>
              </a:ext>
            </a:extLst>
          </a:ln>
        </p:spPr>
        <p:txBody>
          <a:bodyPr wrap="square" rtlCol="0">
            <a:spAutoFit/>
          </a:bodyPr>
          <a:lstStyle/>
          <a:p>
            <a:pPr algn="just"/>
            <a:r>
              <a:rPr lang="en-US" sz="3200" i="1">
                <a:solidFill>
                  <a:schemeClr val="tx2"/>
                </a:solidFill>
                <a:latin typeface="Arial Nova Cond" panose="020B0506020202020204" pitchFamily="34" charset="0"/>
              </a:rPr>
              <a:t>S</a:t>
            </a:r>
            <a:r>
              <a:rPr lang="vi-VN" sz="3200" i="1">
                <a:solidFill>
                  <a:schemeClr val="tx2"/>
                </a:solidFill>
                <a:latin typeface="Arial Nova Cond" panose="020B0506020202020204" pitchFamily="34" charset="0"/>
              </a:rPr>
              <a:t>au khi</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hết thời gian</a:t>
            </a:r>
            <a:r>
              <a:rPr lang="en-US" sz="3200" i="1">
                <a:solidFill>
                  <a:schemeClr val="tx2"/>
                </a:solidFill>
                <a:latin typeface="Arial Nova Cond" panose="020B0506020202020204" pitchFamily="34" charset="0"/>
              </a:rPr>
              <a:t>,</a:t>
            </a:r>
            <a:r>
              <a:rPr lang="vi-VN" sz="3200" i="1">
                <a:solidFill>
                  <a:schemeClr val="tx2"/>
                </a:solidFill>
                <a:latin typeface="Arial Nova Cond" panose="020B0506020202020204" pitchFamily="34" charset="0"/>
              </a:rPr>
              <a:t> </a:t>
            </a:r>
            <a:r>
              <a:rPr lang="en-US" sz="3200" i="1">
                <a:solidFill>
                  <a:schemeClr val="tx2"/>
                </a:solidFill>
                <a:latin typeface="Arial Nova Cond" panose="020B0506020202020204" pitchFamily="34" charset="0"/>
              </a:rPr>
              <a:t>các nhóm </a:t>
            </a:r>
            <a:r>
              <a:rPr lang="vi-VN" sz="3200" i="1">
                <a:solidFill>
                  <a:schemeClr val="tx2"/>
                </a:solidFill>
                <a:latin typeface="Arial Nova Cond" panose="020B0506020202020204" pitchFamily="34" charset="0"/>
              </a:rPr>
              <a:t>đã nhận xét</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 góp ý cho nhau</a:t>
            </a:r>
            <a:r>
              <a:rPr lang="en-US" sz="3200" i="1">
                <a:solidFill>
                  <a:schemeClr val="tx2"/>
                </a:solidFill>
                <a:latin typeface="Arial Nova Cond" panose="020B0506020202020204" pitchFamily="34" charset="0"/>
              </a:rPr>
              <a:t> hoàn thiện phần trả lời câu hỏi</a:t>
            </a:r>
            <a:r>
              <a:rPr lang="en-SG" sz="3200" i="1">
                <a:solidFill>
                  <a:schemeClr val="tx2"/>
                </a:solidFill>
                <a:latin typeface="Arial Nova Cond" panose="020B0506020202020204" pitchFamily="34" charset="0"/>
              </a:rPr>
              <a:t>,</a:t>
            </a:r>
            <a:r>
              <a:rPr lang="vi-VN" sz="3200" i="1">
                <a:solidFill>
                  <a:schemeClr val="tx2"/>
                </a:solidFill>
                <a:latin typeface="Arial Nova Cond" panose="020B0506020202020204" pitchFamily="34" charset="0"/>
              </a:rPr>
              <a:t> </a:t>
            </a:r>
            <a:r>
              <a:rPr lang="en-US" sz="3200" i="1">
                <a:solidFill>
                  <a:schemeClr val="tx2"/>
                </a:solidFill>
                <a:latin typeface="Arial Nova Cond" panose="020B0506020202020204" pitchFamily="34" charset="0"/>
              </a:rPr>
              <a:t>GV </a:t>
            </a:r>
            <a:r>
              <a:rPr lang="vi-VN" sz="3200" i="1">
                <a:solidFill>
                  <a:schemeClr val="tx2"/>
                </a:solidFill>
                <a:latin typeface="Arial Nova Cond" panose="020B0506020202020204" pitchFamily="34" charset="0"/>
              </a:rPr>
              <a:t>sử dụng vòng quay </a:t>
            </a:r>
            <a:r>
              <a:rPr lang="en-US" sz="3200">
                <a:solidFill>
                  <a:srgbClr val="000000"/>
                </a:solidFill>
                <a:ea typeface="Lulu Font TH"/>
                <a:cs typeface="Lulu Font TH"/>
                <a:sym typeface="Lulu Font TH"/>
                <a:hlinkClick r:id="rId23"/>
              </a:rPr>
              <a:t>https://tienichhay.net/vong-quay-random-ten.html</a:t>
            </a:r>
            <a:r>
              <a:rPr lang="en-US" sz="3200">
                <a:solidFill>
                  <a:srgbClr val="000000"/>
                </a:solidFill>
                <a:ea typeface="Lulu Font TH"/>
                <a:cs typeface="Lulu Font TH"/>
                <a:sym typeface="Lulu Font TH"/>
              </a:rPr>
              <a:t> </a:t>
            </a:r>
            <a:r>
              <a:rPr lang="vi-VN" sz="3200" i="1">
                <a:solidFill>
                  <a:schemeClr val="tx2"/>
                </a:solidFill>
                <a:latin typeface="Arial Nova Cond" panose="020B0506020202020204" pitchFamily="34" charset="0"/>
              </a:rPr>
              <a:t>gọi tên bất kỳ em nào trình bày nội dung đã được thảo luận không quá 2 phút</a:t>
            </a:r>
            <a:r>
              <a:rPr lang="en-US" sz="3200" i="1">
                <a:solidFill>
                  <a:schemeClr val="tx2"/>
                </a:solidFill>
                <a:latin typeface="Arial Nova Cond" panose="020B0506020202020204" pitchFamily="34" charset="0"/>
              </a:rPr>
              <a:t>/</a:t>
            </a:r>
            <a:r>
              <a:rPr lang="vi-VN" sz="3200" i="1">
                <a:solidFill>
                  <a:schemeClr val="tx2"/>
                </a:solidFill>
                <a:latin typeface="Arial Nova Cond" panose="020B0506020202020204" pitchFamily="34" charset="0"/>
              </a:rPr>
              <a:t>mỗi bạn</a:t>
            </a:r>
            <a:r>
              <a:rPr lang="en-US" sz="3200" i="1">
                <a:solidFill>
                  <a:schemeClr val="tx2"/>
                </a:solidFill>
                <a:latin typeface="Arial Nova Cond" panose="020B0506020202020204" pitchFamily="34" charset="0"/>
              </a:rPr>
              <a:t> – thứ tự </a:t>
            </a:r>
            <a:r>
              <a:rPr lang="vi-VN" sz="3200" i="1">
                <a:solidFill>
                  <a:schemeClr val="tx2"/>
                </a:solidFill>
                <a:latin typeface="Arial Nova Cond" panose="020B0506020202020204" pitchFamily="34" charset="0"/>
              </a:rPr>
              <a:t>từ mục a</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mục b</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đến mục c</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Giáo viên</a:t>
            </a:r>
            <a:r>
              <a:rPr lang="en-US" sz="3200" i="1">
                <a:solidFill>
                  <a:schemeClr val="tx2"/>
                </a:solidFill>
                <a:latin typeface="Arial Nova Cond" panose="020B0506020202020204" pitchFamily="34" charset="0"/>
              </a:rPr>
              <a:t> cộng</a:t>
            </a:r>
            <a:r>
              <a:rPr lang="vi-VN" sz="3200" i="1">
                <a:solidFill>
                  <a:schemeClr val="tx2"/>
                </a:solidFill>
                <a:latin typeface="Arial Nova Cond" panose="020B0506020202020204" pitchFamily="34" charset="0"/>
              </a:rPr>
              <a:t> điểm cho học sinh</a:t>
            </a:r>
            <a:r>
              <a:rPr lang="en-US" sz="3200" i="1">
                <a:solidFill>
                  <a:schemeClr val="tx2"/>
                </a:solidFill>
                <a:latin typeface="Arial Nova Cond" panose="020B0506020202020204" pitchFamily="34" charset="0"/>
              </a:rPr>
              <a:t> </a:t>
            </a:r>
            <a:r>
              <a:rPr lang="vi-VN" sz="3200" i="1">
                <a:solidFill>
                  <a:schemeClr val="tx2"/>
                </a:solidFill>
                <a:latin typeface="Arial Nova Cond" panose="020B0506020202020204" pitchFamily="34" charset="0"/>
              </a:rPr>
              <a:t>đứng lên trình bày</a:t>
            </a:r>
            <a:r>
              <a:rPr lang="en-US" sz="3200" i="1">
                <a:solidFill>
                  <a:schemeClr val="tx2"/>
                </a:solidFill>
                <a:latin typeface="Arial Nova Cond" panose="020B0506020202020204" pitchFamily="34" charset="0"/>
              </a:rPr>
              <a:t>.</a:t>
            </a:r>
          </a:p>
        </p:txBody>
      </p:sp>
      <p:sp>
        <p:nvSpPr>
          <p:cNvPr id="54" name="Freeform 49">
            <a:extLst>
              <a:ext uri="{FF2B5EF4-FFF2-40B4-BE49-F238E27FC236}">
                <a16:creationId xmlns:a16="http://schemas.microsoft.com/office/drawing/2014/main" xmlns="" id="{0642EDDD-5972-1FE7-47F5-EBAFB6815433}"/>
              </a:ext>
            </a:extLst>
          </p:cNvPr>
          <p:cNvSpPr/>
          <p:nvPr/>
        </p:nvSpPr>
        <p:spPr>
          <a:xfrm>
            <a:off x="3581529" y="7136078"/>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62" name="Arrow: Right 61">
            <a:extLst>
              <a:ext uri="{FF2B5EF4-FFF2-40B4-BE49-F238E27FC236}">
                <a16:creationId xmlns:a16="http://schemas.microsoft.com/office/drawing/2014/main" xmlns="" id="{3DE9FEB0-A183-339E-C689-60F60A428FC1}"/>
              </a:ext>
            </a:extLst>
          </p:cNvPr>
          <p:cNvSpPr/>
          <p:nvPr/>
        </p:nvSpPr>
        <p:spPr>
          <a:xfrm>
            <a:off x="13408337" y="6341735"/>
            <a:ext cx="848412" cy="64223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471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80">
                                          <p:stCondLst>
                                            <p:cond delay="0"/>
                                          </p:stCondLst>
                                        </p:cTn>
                                        <p:tgtEl>
                                          <p:spTgt spid="57"/>
                                        </p:tgtEl>
                                      </p:cBhvr>
                                    </p:animEffect>
                                    <p:anim calcmode="lin" valueType="num">
                                      <p:cBhvr>
                                        <p:cTn id="1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3" dur="26">
                                          <p:stCondLst>
                                            <p:cond delay="650"/>
                                          </p:stCondLst>
                                        </p:cTn>
                                        <p:tgtEl>
                                          <p:spTgt spid="57"/>
                                        </p:tgtEl>
                                      </p:cBhvr>
                                      <p:to x="100000" y="60000"/>
                                    </p:animScale>
                                    <p:animScale>
                                      <p:cBhvr>
                                        <p:cTn id="24" dur="166" decel="50000">
                                          <p:stCondLst>
                                            <p:cond delay="676"/>
                                          </p:stCondLst>
                                        </p:cTn>
                                        <p:tgtEl>
                                          <p:spTgt spid="57"/>
                                        </p:tgtEl>
                                      </p:cBhvr>
                                      <p:to x="100000" y="100000"/>
                                    </p:animScale>
                                    <p:animScale>
                                      <p:cBhvr>
                                        <p:cTn id="25" dur="26">
                                          <p:stCondLst>
                                            <p:cond delay="1312"/>
                                          </p:stCondLst>
                                        </p:cTn>
                                        <p:tgtEl>
                                          <p:spTgt spid="57"/>
                                        </p:tgtEl>
                                      </p:cBhvr>
                                      <p:to x="100000" y="80000"/>
                                    </p:animScale>
                                    <p:animScale>
                                      <p:cBhvr>
                                        <p:cTn id="26" dur="166" decel="50000">
                                          <p:stCondLst>
                                            <p:cond delay="1338"/>
                                          </p:stCondLst>
                                        </p:cTn>
                                        <p:tgtEl>
                                          <p:spTgt spid="57"/>
                                        </p:tgtEl>
                                      </p:cBhvr>
                                      <p:to x="100000" y="100000"/>
                                    </p:animScale>
                                    <p:animScale>
                                      <p:cBhvr>
                                        <p:cTn id="27" dur="26">
                                          <p:stCondLst>
                                            <p:cond delay="1642"/>
                                          </p:stCondLst>
                                        </p:cTn>
                                        <p:tgtEl>
                                          <p:spTgt spid="57"/>
                                        </p:tgtEl>
                                      </p:cBhvr>
                                      <p:to x="100000" y="90000"/>
                                    </p:animScale>
                                    <p:animScale>
                                      <p:cBhvr>
                                        <p:cTn id="28" dur="166" decel="50000">
                                          <p:stCondLst>
                                            <p:cond delay="1668"/>
                                          </p:stCondLst>
                                        </p:cTn>
                                        <p:tgtEl>
                                          <p:spTgt spid="57"/>
                                        </p:tgtEl>
                                      </p:cBhvr>
                                      <p:to x="100000" y="100000"/>
                                    </p:animScale>
                                    <p:animScale>
                                      <p:cBhvr>
                                        <p:cTn id="29" dur="26">
                                          <p:stCondLst>
                                            <p:cond delay="1808"/>
                                          </p:stCondLst>
                                        </p:cTn>
                                        <p:tgtEl>
                                          <p:spTgt spid="57"/>
                                        </p:tgtEl>
                                      </p:cBhvr>
                                      <p:to x="100000" y="95000"/>
                                    </p:animScale>
                                    <p:animScale>
                                      <p:cBhvr>
                                        <p:cTn id="30" dur="166" decel="50000">
                                          <p:stCondLst>
                                            <p:cond delay="1834"/>
                                          </p:stCondLst>
                                        </p:cTn>
                                        <p:tgtEl>
                                          <p:spTgt spid="5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Graphic spid="57" grpId="0">
        <p:bldAsOne/>
      </p:bldGraphic>
      <p:bldP spid="58" grpId="0"/>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227329" y="178892"/>
            <a:ext cx="17841438" cy="10108386"/>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369982" y="555991"/>
            <a:ext cx="16535936" cy="9730827"/>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7107401" y="2098207"/>
            <a:ext cx="700159" cy="8053890"/>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220147" y="1789929"/>
            <a:ext cx="14405222" cy="8469935"/>
            <a:chOff x="0" y="0"/>
            <a:chExt cx="3518275" cy="1942497"/>
          </a:xfrm>
        </p:grpSpPr>
        <p:sp>
          <p:nvSpPr>
            <p:cNvPr id="39" name="Freeform 39"/>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4438" y="1731235"/>
            <a:ext cx="1320925" cy="8391916"/>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E4AFAB"/>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8" name="Freeform 48"/>
          <p:cNvSpPr/>
          <p:nvPr/>
        </p:nvSpPr>
        <p:spPr>
          <a:xfrm>
            <a:off x="3391146" y="4674025"/>
            <a:ext cx="13497582" cy="1501165"/>
          </a:xfrm>
          <a:custGeom>
            <a:avLst/>
            <a:gdLst/>
            <a:ahLst/>
            <a:cxnLst/>
            <a:rect l="l" t="t" r="r" b="b"/>
            <a:pathLst>
              <a:path w="5618721" h="877925">
                <a:moveTo>
                  <a:pt x="0" y="0"/>
                </a:moveTo>
                <a:lnTo>
                  <a:pt x="5618722" y="0"/>
                </a:lnTo>
                <a:lnTo>
                  <a:pt x="5618722" y="877925"/>
                </a:lnTo>
                <a:lnTo>
                  <a:pt x="0" y="8779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0" name="TextBox 50"/>
          <p:cNvSpPr txBox="1"/>
          <p:nvPr/>
        </p:nvSpPr>
        <p:spPr>
          <a:xfrm>
            <a:off x="3750265" y="4852195"/>
            <a:ext cx="12922810" cy="1128514"/>
          </a:xfrm>
          <a:prstGeom prst="rect">
            <a:avLst/>
          </a:prstGeom>
        </p:spPr>
        <p:txBody>
          <a:bodyPr wrap="square" lIns="0" tIns="0" rIns="0" bIns="0" rtlCol="0" anchor="t">
            <a:spAutoFit/>
          </a:bodyPr>
          <a:lstStyle/>
          <a:p>
            <a:pPr algn="ctr">
              <a:lnSpc>
                <a:spcPts val="4446"/>
              </a:lnSpc>
            </a:pPr>
            <a:r>
              <a:rPr lang="vi-VN"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Giáo viên </a:t>
            </a:r>
            <a:r>
              <a:rPr lang="en-US"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n</a:t>
            </a:r>
            <a:r>
              <a:rPr lang="vi-VN" sz="4000" b="1" spc="478">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rPr>
              <a:t>hận xét bổ sung và kết luận Từng nội dung</a:t>
            </a:r>
            <a:endParaRPr lang="en-US" sz="4000" b="1" spc="478" dirty="0">
              <a:solidFill>
                <a:srgbClr val="000000"/>
              </a:solidFill>
              <a:latin typeface="Tahoma" panose="020B0604030504040204" pitchFamily="34" charset="0"/>
              <a:ea typeface="Tahoma" panose="020B0604030504040204" pitchFamily="34" charset="0"/>
              <a:cs typeface="Tahoma" panose="020B0604030504040204" pitchFamily="34" charset="0"/>
              <a:sym typeface="Better Together Script"/>
            </a:endParaRPr>
          </a:p>
        </p:txBody>
      </p:sp>
      <p:sp>
        <p:nvSpPr>
          <p:cNvPr id="54" name="Freeform 54"/>
          <p:cNvSpPr/>
          <p:nvPr/>
        </p:nvSpPr>
        <p:spPr>
          <a:xfrm>
            <a:off x="16366973" y="586484"/>
            <a:ext cx="453167" cy="584732"/>
          </a:xfrm>
          <a:custGeom>
            <a:avLst/>
            <a:gdLst/>
            <a:ahLst/>
            <a:cxnLst/>
            <a:rect l="l" t="t" r="r" b="b"/>
            <a:pathLst>
              <a:path w="453167" h="584732">
                <a:moveTo>
                  <a:pt x="0" y="0"/>
                </a:moveTo>
                <a:lnTo>
                  <a:pt x="453167" y="0"/>
                </a:lnTo>
                <a:lnTo>
                  <a:pt x="453167" y="584732"/>
                </a:lnTo>
                <a:lnTo>
                  <a:pt x="0" y="5847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a:off x="17438779" y="560547"/>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3" name="Freeform 53"/>
          <p:cNvSpPr/>
          <p:nvPr/>
        </p:nvSpPr>
        <p:spPr>
          <a:xfrm>
            <a:off x="16958751" y="520843"/>
            <a:ext cx="453167" cy="584732"/>
          </a:xfrm>
          <a:custGeom>
            <a:avLst/>
            <a:gdLst/>
            <a:ahLst/>
            <a:cxnLst/>
            <a:rect l="l" t="t" r="r" b="b"/>
            <a:pathLst>
              <a:path w="453167" h="584732">
                <a:moveTo>
                  <a:pt x="0" y="0"/>
                </a:moveTo>
                <a:lnTo>
                  <a:pt x="453167" y="0"/>
                </a:lnTo>
                <a:lnTo>
                  <a:pt x="453167" y="584731"/>
                </a:lnTo>
                <a:lnTo>
                  <a:pt x="0" y="5847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Tree>
    <p:extLst>
      <p:ext uri="{BB962C8B-B14F-4D97-AF65-F5344CB8AC3E}">
        <p14:creationId xmlns:p14="http://schemas.microsoft.com/office/powerpoint/2010/main" val="14269370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152100"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125179" y="1069328"/>
            <a:ext cx="401886"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080528" y="1453534"/>
            <a:ext cx="13634955" cy="7718760"/>
            <a:chOff x="0" y="-113429"/>
            <a:chExt cx="3562763" cy="2055926"/>
          </a:xfrm>
        </p:grpSpPr>
        <p:sp>
          <p:nvSpPr>
            <p:cNvPr id="39" name="Freeform 39"/>
            <p:cNvSpPr/>
            <p:nvPr/>
          </p:nvSpPr>
          <p:spPr>
            <a:xfrm>
              <a:off x="12214" y="-113429"/>
              <a:ext cx="3550549" cy="2042998"/>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711" y="1441027"/>
            <a:ext cx="1320925" cy="7583067"/>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86BDB9"/>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54" name="Freeform 54"/>
          <p:cNvSpPr/>
          <p:nvPr/>
        </p:nvSpPr>
        <p:spPr>
          <a:xfrm rot="1063454">
            <a:off x="16622481" y="699281"/>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5" name="Freeform 55"/>
          <p:cNvSpPr/>
          <p:nvPr/>
        </p:nvSpPr>
        <p:spPr>
          <a:xfrm rot="1063454">
            <a:off x="15118589" y="696327"/>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rot="1063454">
            <a:off x="16095427" y="747263"/>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3" name="TextBox 52">
            <a:extLst>
              <a:ext uri="{FF2B5EF4-FFF2-40B4-BE49-F238E27FC236}">
                <a16:creationId xmlns:a16="http://schemas.microsoft.com/office/drawing/2014/main" xmlns="" id="{62DAD5D5-5FB3-8079-68EE-B89E4D000C34}"/>
              </a:ext>
            </a:extLst>
          </p:cNvPr>
          <p:cNvSpPr txBox="1"/>
          <p:nvPr/>
        </p:nvSpPr>
        <p:spPr>
          <a:xfrm>
            <a:off x="3565522" y="1549388"/>
            <a:ext cx="13081160" cy="7663636"/>
          </a:xfrm>
          <a:prstGeom prst="rect">
            <a:avLst/>
          </a:prstGeom>
          <a:noFill/>
        </p:spPr>
        <p:txBody>
          <a:bodyPr wrap="square" rtlCol="0">
            <a:spAutoFit/>
          </a:bodyPr>
          <a:lstStyle/>
          <a:p>
            <a:pPr marL="0" marR="0" algn="just">
              <a:spcBef>
                <a:spcPts val="0"/>
              </a:spcBef>
              <a:spcAft>
                <a:spcPts val="0"/>
              </a:spcAft>
            </a:pPr>
            <a:r>
              <a:rPr lang="vi-VN" sz="3600">
                <a:effectLst/>
                <a:latin typeface="Calibri" panose="020F0502020204030204" pitchFamily="34" charset="0"/>
                <a:ea typeface="Calibri" panose="020F0502020204030204" pitchFamily="34" charset="0"/>
                <a:cs typeface="Times New Roman" panose="02020603050405020304" pitchFamily="18" charset="0"/>
              </a:rPr>
              <a:t>1</a:t>
            </a:r>
            <a:r>
              <a:rPr lang="vi-VN" sz="3200">
                <a:effectLst/>
                <a:latin typeface="Calibri" panose="020F0502020204030204" pitchFamily="34" charset="0"/>
                <a:ea typeface="Calibri" panose="020F0502020204030204" pitchFamily="34" charset="0"/>
                <a:cs typeface="Times New Roman" panose="02020603050405020304" pitchFamily="18" charset="0"/>
              </a:rPr>
              <a:t>/ Nội dung cơ bản của nguyên tắc tự do hợp đồng đề cập đến những vấn đề gì trong hợp đồng thương mại quốc tế?</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Wingdings" panose="05000000000000000000" pitchFamily="2" charset="2"/>
              <a:buChar char="à"/>
            </a:pPr>
            <a:r>
              <a:rPr lang="vi-VN" sz="3200">
                <a:effectLst/>
                <a:latin typeface="Calibri" panose="020F0502020204030204" pitchFamily="34" charset="0"/>
                <a:ea typeface="Calibri" panose="020F0502020204030204" pitchFamily="34" charset="0"/>
                <a:cs typeface="Times New Roman" panose="02020603050405020304" pitchFamily="18" charset="0"/>
              </a:rPr>
              <a:t>Giáo viên bổ sung</a:t>
            </a:r>
            <a:r>
              <a:rPr lang="en-US" sz="320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vi-VN" sz="3200">
                <a:effectLst/>
                <a:latin typeface="Calibri" panose="020F0502020204030204" pitchFamily="34" charset="0"/>
                <a:ea typeface="Calibri" panose="020F0502020204030204" pitchFamily="34" charset="0"/>
                <a:cs typeface="Times New Roman" panose="02020603050405020304" pitchFamily="18" charset="0"/>
              </a:rPr>
              <a:t>Nguyên tắc tự do hợp đồng được thể hiện ở việc các bên tham gia giao kết hợp đồng thương mại được tự do giao kết hợp đồng (các bên hoàn toàn tự nguyện, không bên nào được thực hiện hành vi áp đặt, cưỡng ép, đe doạ, ngăn cản bên nào trong việc giao kết hợp đồng), được quyền tự do lựa chọn đối tác, tự do thiết lập các điều khoản của hợp đồng và thoả thuận nội dung của hợp đồng, hình thức của hợp đồng (trừ những trường hợp mà pháp luật quốc gia hoặc pháp luật quốc tế có quy định về hình thức hợp đồng), tự do chọn luật điều chỉnh, cơ quan giải quyết tranh chấp.</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r>
              <a:rPr lang="vi-VN" sz="3200">
                <a:effectLst/>
                <a:latin typeface="Calibri" panose="020F0502020204030204" pitchFamily="34" charset="0"/>
                <a:ea typeface="Calibri" panose="020F0502020204030204" pitchFamily="34" charset="0"/>
                <a:cs typeface="Times New Roman" panose="02020603050405020304" pitchFamily="18" charset="0"/>
              </a:rPr>
              <a:t>Cam kết, thoả thuận giữa các bên giao kết hợp đồng phải không vi phạm điều cấm của luật, không trái đạo đức xã hội, không gây thiệt hại cho bên thứ ba, cho lợi ích công cộng, cho lợi ích của một trong các bên trong hợp đồng hoặc cả hai bên trong hợp đồng.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xmlns="" id="{7354AF7A-594A-4AEF-9812-3659D755ECB2}"/>
              </a:ext>
            </a:extLst>
          </p:cNvPr>
          <p:cNvSpPr txBox="1"/>
          <p:nvPr/>
        </p:nvSpPr>
        <p:spPr>
          <a:xfrm>
            <a:off x="7394676" y="264012"/>
            <a:ext cx="2767619" cy="707886"/>
          </a:xfrm>
          <a:prstGeom prst="rect">
            <a:avLst/>
          </a:prstGeom>
          <a:solidFill>
            <a:srgbClr val="D8AE6D"/>
          </a:solidFill>
          <a:ln>
            <a:solidFill>
              <a:srgbClr val="FFC000"/>
            </a:solidFill>
          </a:ln>
        </p:spPr>
        <p:txBody>
          <a:bodyPr wrap="square" rtlCol="0">
            <a:spAutoFit/>
          </a:bodyPr>
          <a:lstStyle/>
          <a:p>
            <a:r>
              <a:rPr lang="en-SG" sz="4000" b="1">
                <a:latin typeface="Times New Roman" panose="02020603050405020304" pitchFamily="18" charset="0"/>
                <a:cs typeface="Times New Roman" panose="02020603050405020304" pitchFamily="18" charset="0"/>
              </a:rPr>
              <a:t>N</a:t>
            </a:r>
            <a:r>
              <a:rPr lang="vi-VN" sz="4000" b="1">
                <a:latin typeface="Times New Roman" panose="02020603050405020304" pitchFamily="18" charset="0"/>
                <a:cs typeface="Times New Roman" panose="02020603050405020304" pitchFamily="18" charset="0"/>
              </a:rPr>
              <a:t>hóm </a:t>
            </a:r>
            <a:r>
              <a:rPr lang="en-SG" sz="4000" b="1">
                <a:latin typeface="Times New Roman" panose="02020603050405020304" pitchFamily="18" charset="0"/>
                <a:cs typeface="Times New Roman" panose="02020603050405020304" pitchFamily="18" charset="0"/>
              </a:rPr>
              <a:t>1 </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3</a:t>
            </a:r>
            <a:endParaRPr lang="en-US" sz="4000" b="1"/>
          </a:p>
        </p:txBody>
      </p:sp>
    </p:spTree>
    <p:extLst>
      <p:ext uri="{BB962C8B-B14F-4D97-AF65-F5344CB8AC3E}">
        <p14:creationId xmlns:p14="http://schemas.microsoft.com/office/powerpoint/2010/main" val="25243122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992" y="932979"/>
            <a:ext cx="15780323" cy="824883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239556" y="1773865"/>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153" y="631833"/>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059966" y="1118738"/>
            <a:ext cx="13644691" cy="8053528"/>
            <a:chOff x="-5453" y="-202596"/>
            <a:chExt cx="3565307" cy="2145093"/>
          </a:xfrm>
        </p:grpSpPr>
        <p:sp>
          <p:nvSpPr>
            <p:cNvPr id="39" name="Freeform 39"/>
            <p:cNvSpPr/>
            <p:nvPr/>
          </p:nvSpPr>
          <p:spPr>
            <a:xfrm>
              <a:off x="-5453" y="-202596"/>
              <a:ext cx="3565307" cy="2125251"/>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942" y="1188581"/>
            <a:ext cx="1320925" cy="7835514"/>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86BDB9"/>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54" name="Freeform 54"/>
          <p:cNvSpPr/>
          <p:nvPr/>
        </p:nvSpPr>
        <p:spPr>
          <a:xfrm rot="1063454">
            <a:off x="16622481" y="699281"/>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5" name="Freeform 55"/>
          <p:cNvSpPr/>
          <p:nvPr/>
        </p:nvSpPr>
        <p:spPr>
          <a:xfrm rot="1063454">
            <a:off x="15118589" y="696327"/>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rot="1063454">
            <a:off x="16095427" y="747263"/>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3" name="TextBox 52">
            <a:extLst>
              <a:ext uri="{FF2B5EF4-FFF2-40B4-BE49-F238E27FC236}">
                <a16:creationId xmlns:a16="http://schemas.microsoft.com/office/drawing/2014/main" xmlns="" id="{62DAD5D5-5FB3-8079-68EE-B89E4D000C34}"/>
              </a:ext>
            </a:extLst>
          </p:cNvPr>
          <p:cNvSpPr txBox="1"/>
          <p:nvPr/>
        </p:nvSpPr>
        <p:spPr>
          <a:xfrm>
            <a:off x="3748129" y="1216890"/>
            <a:ext cx="12490336" cy="9079409"/>
          </a:xfrm>
          <a:prstGeom prst="rect">
            <a:avLst/>
          </a:prstGeom>
          <a:noFill/>
        </p:spPr>
        <p:txBody>
          <a:bodyPr wrap="square" rtlCol="0">
            <a:spAutoFit/>
          </a:bodyPr>
          <a:lstStyle/>
          <a:p>
            <a:pPr marL="0" marR="0" algn="just">
              <a:spcBef>
                <a:spcPts val="0"/>
              </a:spcBef>
              <a:spcAft>
                <a:spcPts val="0"/>
              </a:spcAft>
            </a:pPr>
            <a:r>
              <a:rPr lang="vi-VN" sz="3200">
                <a:effectLst/>
                <a:latin typeface="Calibri" panose="020F0502020204030204" pitchFamily="34" charset="0"/>
                <a:ea typeface="Calibri" panose="020F0502020204030204" pitchFamily="34" charset="0"/>
                <a:cs typeface="Times New Roman" panose="02020603050405020304" pitchFamily="18" charset="0"/>
              </a:rPr>
              <a:t>2/ </a:t>
            </a:r>
            <a:r>
              <a:rPr lang="en-US" sz="3200">
                <a:effectLst/>
                <a:latin typeface="Calibri" panose="020F0502020204030204" pitchFamily="34" charset="0"/>
                <a:ea typeface="Calibri" panose="020F0502020204030204" pitchFamily="34" charset="0"/>
                <a:cs typeface="Times New Roman" panose="02020603050405020304" pitchFamily="18" charset="0"/>
              </a:rPr>
              <a:t>Ở</a:t>
            </a:r>
            <a:r>
              <a:rPr lang="vi-VN" sz="3200">
                <a:effectLst/>
                <a:latin typeface="Calibri" panose="020F0502020204030204" pitchFamily="34" charset="0"/>
                <a:ea typeface="Calibri" panose="020F0502020204030204" pitchFamily="34" charset="0"/>
                <a:cs typeface="Times New Roman" panose="02020603050405020304" pitchFamily="18" charset="0"/>
              </a:rPr>
              <a:t> trường hợp 1, những nội dung nào của nguyên tắc tự do hợp đồng được thể hiện trong hợp đồng thương mại giữa Công ty X và Công ty V?</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Wingdings" panose="05000000000000000000" pitchFamily="2" charset="2"/>
              <a:buChar char="à"/>
            </a:pPr>
            <a:r>
              <a:rPr lang="vi-VN" sz="3200">
                <a:effectLst/>
                <a:latin typeface="Calibri" panose="020F0502020204030204" pitchFamily="34" charset="0"/>
                <a:ea typeface="Calibri" panose="020F0502020204030204" pitchFamily="34" charset="0"/>
                <a:cs typeface="Times New Roman" panose="02020603050405020304" pitchFamily="18" charset="0"/>
              </a:rPr>
              <a:t>Giáo viên bổ sung</a:t>
            </a:r>
            <a:r>
              <a:rPr lang="en-US" sz="3200">
                <a:effectLst/>
                <a:latin typeface="Calibri" panose="020F0502020204030204" pitchFamily="34" charset="0"/>
                <a:ea typeface="Calibri" panose="020F0502020204030204" pitchFamily="34" charset="0"/>
                <a:cs typeface="Times New Roman" panose="02020603050405020304" pitchFamily="18" charset="0"/>
              </a:rPr>
              <a:t>:</a:t>
            </a:r>
          </a:p>
          <a:p>
            <a:pPr marL="0" marR="0" algn="just">
              <a:spcBef>
                <a:spcPts val="0"/>
              </a:spcBef>
              <a:spcAft>
                <a:spcPts val="0"/>
              </a:spcAft>
            </a:pPr>
            <a:r>
              <a:rPr lang="vi-VN" sz="3200">
                <a:effectLst/>
                <a:latin typeface="Calibri" panose="020F0502020204030204" pitchFamily="34" charset="0"/>
                <a:ea typeface="Calibri" panose="020F0502020204030204" pitchFamily="34" charset="0"/>
                <a:cs typeface="Times New Roman" panose="02020603050405020304" pitchFamily="18" charset="0"/>
              </a:rPr>
              <a:t>Những nội dung của nguyên tắc tự do hợp đồng được thể hiện trong hợp đồng thương mại giữa Công ty X và Công ty V gồm: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a:t>
            </a:r>
            <a:r>
              <a:rPr lang="vi-VN" sz="3200">
                <a:effectLst/>
                <a:latin typeface="Calibri" panose="020F0502020204030204" pitchFamily="34" charset="0"/>
                <a:ea typeface="Calibri" panose="020F0502020204030204" pitchFamily="34" charset="0"/>
                <a:cs typeface="Times New Roman" panose="02020603050405020304" pitchFamily="18" charset="0"/>
              </a:rPr>
              <a:t> Tự do lựa chọn đối tác (căn cứ vào nhu cầu và khả năng đáp ứng của đối tác), tự do thiết lập các điều khoản của hợp đồng, nội dung của hợp đồng (không bên nào ép buộc bên nào);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r>
              <a:rPr lang="vi-VN" sz="3200">
                <a:effectLst/>
                <a:latin typeface="Calibri" panose="020F0502020204030204" pitchFamily="34" charset="0"/>
                <a:ea typeface="Calibri" panose="020F0502020204030204" pitchFamily="34" charset="0"/>
                <a:cs typeface="Times New Roman" panose="02020603050405020304" pitchFamily="18" charset="0"/>
              </a:rPr>
              <a:t>Tự do thoả thuận hình thức của hợp đồng (bằng văn bản);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a:t>
            </a:r>
            <a:r>
              <a:rPr lang="vi-VN" sz="3200">
                <a:effectLst/>
                <a:latin typeface="Calibri" panose="020F0502020204030204" pitchFamily="34" charset="0"/>
                <a:ea typeface="Calibri" panose="020F0502020204030204" pitchFamily="34" charset="0"/>
                <a:cs typeface="Times New Roman" panose="02020603050405020304" pitchFamily="18" charset="0"/>
              </a:rPr>
              <a:t> Tự do lựa chọn luật điều chỉnh hợp đồng (không áp dụng Công ước Viên (CISG 1980) mà chọn luật của Singapore để điều chỉnh hợp đồng) và trọng tài (Trọng tài thương mại của Việt Nam) để giải quyết khi có tranh chấp.</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a:t>
            </a:r>
            <a:r>
              <a:rPr lang="vi-VN" sz="3200">
                <a:effectLst/>
                <a:latin typeface="Calibri" panose="020F0502020204030204" pitchFamily="34" charset="0"/>
                <a:ea typeface="Calibri" panose="020F0502020204030204" pitchFamily="34" charset="0"/>
                <a:cs typeface="Times New Roman" panose="02020603050405020304" pitchFamily="18" charset="0"/>
              </a:rPr>
              <a:t> Cam kết, thoả thuận giữa các bên không vi phạm điều cấm của luật, không trái đạo đức xã hội, không gây thiệt hại cho bên thứ ba, cho lợi ích công cộng, cho lợi ích của một trong các bên trong hợp đồng hoặc cả hai bên trong hợp đồng.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R="0" algn="just">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3530341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166" y="556156"/>
            <a:ext cx="16983335" cy="9174688"/>
            <a:chOff x="0" y="0"/>
            <a:chExt cx="22644446" cy="12232918"/>
          </a:xfrm>
        </p:grpSpPr>
        <p:grpSp>
          <p:nvGrpSpPr>
            <p:cNvPr id="3" name="Group 3"/>
            <p:cNvGrpSpPr/>
            <p:nvPr/>
          </p:nvGrpSpPr>
          <p:grpSpPr>
            <a:xfrm rot="6302">
              <a:off x="11156" y="20726"/>
              <a:ext cx="22622134" cy="12191467"/>
              <a:chOff x="0" y="0"/>
              <a:chExt cx="5002236" cy="2695793"/>
            </a:xfrm>
          </p:grpSpPr>
          <p:sp>
            <p:nvSpPr>
              <p:cNvPr id="4" name="Freeform 4"/>
              <p:cNvSpPr/>
              <p:nvPr/>
            </p:nvSpPr>
            <p:spPr>
              <a:xfrm>
                <a:off x="0" y="0"/>
                <a:ext cx="5002236" cy="2695793"/>
              </a:xfrm>
              <a:custGeom>
                <a:avLst/>
                <a:gdLst/>
                <a:ahLst/>
                <a:cxnLst/>
                <a:rect l="l" t="t" r="r" b="b"/>
                <a:pathLst>
                  <a:path w="5002236" h="2695793">
                    <a:moveTo>
                      <a:pt x="23271" y="0"/>
                    </a:moveTo>
                    <a:lnTo>
                      <a:pt x="4978965" y="0"/>
                    </a:lnTo>
                    <a:cubicBezTo>
                      <a:pt x="4985137" y="0"/>
                      <a:pt x="4991056" y="2452"/>
                      <a:pt x="4995420" y="6816"/>
                    </a:cubicBezTo>
                    <a:cubicBezTo>
                      <a:pt x="4999784" y="11180"/>
                      <a:pt x="5002236" y="17099"/>
                      <a:pt x="5002236" y="23271"/>
                    </a:cubicBezTo>
                    <a:lnTo>
                      <a:pt x="5002236" y="2672522"/>
                    </a:lnTo>
                    <a:cubicBezTo>
                      <a:pt x="5002236" y="2678694"/>
                      <a:pt x="4999784" y="2684613"/>
                      <a:pt x="4995420" y="2688977"/>
                    </a:cubicBezTo>
                    <a:cubicBezTo>
                      <a:pt x="4991056" y="2693341"/>
                      <a:pt x="4985137" y="2695793"/>
                      <a:pt x="4978965" y="2695793"/>
                    </a:cubicBezTo>
                    <a:lnTo>
                      <a:pt x="23271" y="2695793"/>
                    </a:lnTo>
                    <a:cubicBezTo>
                      <a:pt x="17099" y="2695793"/>
                      <a:pt x="11180" y="2693341"/>
                      <a:pt x="6816" y="2688977"/>
                    </a:cubicBezTo>
                    <a:cubicBezTo>
                      <a:pt x="2452" y="2684613"/>
                      <a:pt x="0" y="2678694"/>
                      <a:pt x="0" y="2672522"/>
                    </a:cubicBezTo>
                    <a:lnTo>
                      <a:pt x="0" y="23271"/>
                    </a:lnTo>
                    <a:cubicBezTo>
                      <a:pt x="0" y="17099"/>
                      <a:pt x="2452" y="11180"/>
                      <a:pt x="6816" y="6816"/>
                    </a:cubicBezTo>
                    <a:cubicBezTo>
                      <a:pt x="11180" y="2452"/>
                      <a:pt x="17099" y="0"/>
                      <a:pt x="23271" y="0"/>
                    </a:cubicBezTo>
                    <a:close/>
                  </a:path>
                </a:pathLst>
              </a:custGeom>
              <a:solidFill>
                <a:srgbClr val="FFFFFF"/>
              </a:solidFill>
            </p:spPr>
            <p:txBody>
              <a:bodyPr/>
              <a:lstStyle/>
              <a:p>
                <a:endParaRPr lang="en-US"/>
              </a:p>
            </p:txBody>
          </p:sp>
          <p:sp>
            <p:nvSpPr>
              <p:cNvPr id="5" name="TextBox 5"/>
              <p:cNvSpPr txBox="1"/>
              <p:nvPr/>
            </p:nvSpPr>
            <p:spPr>
              <a:xfrm>
                <a:off x="0" y="-38100"/>
                <a:ext cx="5002236" cy="27338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669509" y="285300"/>
              <a:ext cx="473083" cy="344759"/>
            </a:xfrm>
            <a:custGeom>
              <a:avLst/>
              <a:gdLst/>
              <a:ahLst/>
              <a:cxnLst/>
              <a:rect l="l" t="t" r="r" b="b"/>
              <a:pathLst>
                <a:path w="473083" h="344759">
                  <a:moveTo>
                    <a:pt x="0" y="0"/>
                  </a:moveTo>
                  <a:lnTo>
                    <a:pt x="473083" y="0"/>
                  </a:lnTo>
                  <a:lnTo>
                    <a:pt x="473083" y="344759"/>
                  </a:lnTo>
                  <a:lnTo>
                    <a:pt x="0" y="3447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5400000">
              <a:off x="21530978" y="173054"/>
              <a:ext cx="305972" cy="569250"/>
            </a:xfrm>
            <a:custGeom>
              <a:avLst/>
              <a:gdLst/>
              <a:ahLst/>
              <a:cxnLst/>
              <a:rect l="l" t="t" r="r" b="b"/>
              <a:pathLst>
                <a:path w="305972" h="569250">
                  <a:moveTo>
                    <a:pt x="0" y="0"/>
                  </a:moveTo>
                  <a:lnTo>
                    <a:pt x="305972" y="0"/>
                  </a:lnTo>
                  <a:lnTo>
                    <a:pt x="305972" y="569250"/>
                  </a:lnTo>
                  <a:lnTo>
                    <a:pt x="0" y="5692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0068003" y="285300"/>
              <a:ext cx="344759" cy="344759"/>
            </a:xfrm>
            <a:custGeom>
              <a:avLst/>
              <a:gdLst/>
              <a:ahLst/>
              <a:cxnLst/>
              <a:rect l="l" t="t" r="r" b="b"/>
              <a:pathLst>
                <a:path w="344759" h="344759">
                  <a:moveTo>
                    <a:pt x="0" y="0"/>
                  </a:moveTo>
                  <a:lnTo>
                    <a:pt x="344760" y="0"/>
                  </a:lnTo>
                  <a:lnTo>
                    <a:pt x="344760" y="344759"/>
                  </a:lnTo>
                  <a:lnTo>
                    <a:pt x="0" y="3447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9468533" y="286317"/>
              <a:ext cx="342724" cy="342724"/>
            </a:xfrm>
            <a:custGeom>
              <a:avLst/>
              <a:gdLst/>
              <a:ahLst/>
              <a:cxnLst/>
              <a:rect l="l" t="t" r="r" b="b"/>
              <a:pathLst>
                <a:path w="342724" h="342724">
                  <a:moveTo>
                    <a:pt x="0" y="0"/>
                  </a:moveTo>
                  <a:lnTo>
                    <a:pt x="342724" y="0"/>
                  </a:lnTo>
                  <a:lnTo>
                    <a:pt x="342724" y="342724"/>
                  </a:lnTo>
                  <a:lnTo>
                    <a:pt x="0" y="3427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rot="6302">
            <a:off x="1093182" y="1120227"/>
            <a:ext cx="16101636" cy="8218820"/>
            <a:chOff x="0" y="0"/>
            <a:chExt cx="4592635" cy="2344236"/>
          </a:xfrm>
        </p:grpSpPr>
        <p:sp>
          <p:nvSpPr>
            <p:cNvPr id="11" name="Freeform 11"/>
            <p:cNvSpPr/>
            <p:nvPr/>
          </p:nvSpPr>
          <p:spPr>
            <a:xfrm>
              <a:off x="0" y="0"/>
              <a:ext cx="4592635" cy="2344236"/>
            </a:xfrm>
            <a:custGeom>
              <a:avLst/>
              <a:gdLst/>
              <a:ahLst/>
              <a:cxnLst/>
              <a:rect l="l" t="t" r="r" b="b"/>
              <a:pathLst>
                <a:path w="4592635" h="2344236">
                  <a:moveTo>
                    <a:pt x="6731" y="0"/>
                  </a:moveTo>
                  <a:lnTo>
                    <a:pt x="4585903" y="0"/>
                  </a:lnTo>
                  <a:cubicBezTo>
                    <a:pt x="4587689" y="0"/>
                    <a:pt x="4589401" y="709"/>
                    <a:pt x="4590663" y="1972"/>
                  </a:cubicBezTo>
                  <a:cubicBezTo>
                    <a:pt x="4591926" y="3234"/>
                    <a:pt x="4592635" y="4946"/>
                    <a:pt x="4592635" y="6731"/>
                  </a:cubicBezTo>
                  <a:lnTo>
                    <a:pt x="4592635" y="2337505"/>
                  </a:lnTo>
                  <a:cubicBezTo>
                    <a:pt x="4592635" y="2341222"/>
                    <a:pt x="4589621" y="2344236"/>
                    <a:pt x="4585903" y="2344236"/>
                  </a:cubicBezTo>
                  <a:lnTo>
                    <a:pt x="6731" y="2344236"/>
                  </a:lnTo>
                  <a:cubicBezTo>
                    <a:pt x="4946" y="2344236"/>
                    <a:pt x="3234" y="2343527"/>
                    <a:pt x="1972" y="2342265"/>
                  </a:cubicBezTo>
                  <a:cubicBezTo>
                    <a:pt x="709" y="2341002"/>
                    <a:pt x="0" y="2339290"/>
                    <a:pt x="0" y="2337505"/>
                  </a:cubicBezTo>
                  <a:lnTo>
                    <a:pt x="0" y="6731"/>
                  </a:lnTo>
                  <a:cubicBezTo>
                    <a:pt x="0" y="4946"/>
                    <a:pt x="709" y="3234"/>
                    <a:pt x="1972" y="1972"/>
                  </a:cubicBezTo>
                  <a:cubicBezTo>
                    <a:pt x="3234" y="709"/>
                    <a:pt x="4946" y="0"/>
                    <a:pt x="6731" y="0"/>
                  </a:cubicBezTo>
                  <a:close/>
                </a:path>
              </a:pathLst>
            </a:custGeom>
            <a:solidFill>
              <a:srgbClr val="8D685A"/>
            </a:solidFill>
            <a:ln cap="sq">
              <a:noFill/>
              <a:prstDash val="sysDot"/>
              <a:miter/>
            </a:ln>
          </p:spPr>
          <p:txBody>
            <a:bodyPr/>
            <a:lstStyle/>
            <a:p>
              <a:endParaRPr lang="en-US"/>
            </a:p>
          </p:txBody>
        </p:sp>
        <p:sp>
          <p:nvSpPr>
            <p:cNvPr id="12" name="TextBox 12"/>
            <p:cNvSpPr txBox="1"/>
            <p:nvPr/>
          </p:nvSpPr>
          <p:spPr>
            <a:xfrm>
              <a:off x="0" y="-38100"/>
              <a:ext cx="4592635" cy="238233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6302">
            <a:off x="1256672" y="1283129"/>
            <a:ext cx="15780323" cy="7898682"/>
            <a:chOff x="0" y="0"/>
            <a:chExt cx="4500987" cy="2252924"/>
          </a:xfrm>
        </p:grpSpPr>
        <p:sp>
          <p:nvSpPr>
            <p:cNvPr id="14" name="Freeform 14"/>
            <p:cNvSpPr/>
            <p:nvPr/>
          </p:nvSpPr>
          <p:spPr>
            <a:xfrm>
              <a:off x="0" y="0"/>
              <a:ext cx="4500987" cy="2252924"/>
            </a:xfrm>
            <a:custGeom>
              <a:avLst/>
              <a:gdLst/>
              <a:ahLst/>
              <a:cxnLst/>
              <a:rect l="l" t="t" r="r" b="b"/>
              <a:pathLst>
                <a:path w="4500987" h="2252924">
                  <a:moveTo>
                    <a:pt x="6868" y="0"/>
                  </a:moveTo>
                  <a:lnTo>
                    <a:pt x="4494119" y="0"/>
                  </a:lnTo>
                  <a:cubicBezTo>
                    <a:pt x="4495940" y="0"/>
                    <a:pt x="4497687" y="724"/>
                    <a:pt x="4498975" y="2012"/>
                  </a:cubicBezTo>
                  <a:cubicBezTo>
                    <a:pt x="4500264" y="3300"/>
                    <a:pt x="4500987" y="5047"/>
                    <a:pt x="4500987" y="6868"/>
                  </a:cubicBezTo>
                  <a:lnTo>
                    <a:pt x="4500987" y="2246055"/>
                  </a:lnTo>
                  <a:cubicBezTo>
                    <a:pt x="4500987" y="2247877"/>
                    <a:pt x="4500264" y="2249624"/>
                    <a:pt x="4498975" y="2250912"/>
                  </a:cubicBezTo>
                  <a:cubicBezTo>
                    <a:pt x="4497687" y="2252200"/>
                    <a:pt x="4495940" y="2252924"/>
                    <a:pt x="4494119" y="2252924"/>
                  </a:cubicBezTo>
                  <a:lnTo>
                    <a:pt x="6868" y="2252924"/>
                  </a:lnTo>
                  <a:cubicBezTo>
                    <a:pt x="5047" y="2252924"/>
                    <a:pt x="3300" y="2252200"/>
                    <a:pt x="2012" y="2250912"/>
                  </a:cubicBezTo>
                  <a:cubicBezTo>
                    <a:pt x="724" y="2249624"/>
                    <a:pt x="0" y="2247877"/>
                    <a:pt x="0" y="2246055"/>
                  </a:cubicBezTo>
                  <a:lnTo>
                    <a:pt x="0" y="6868"/>
                  </a:lnTo>
                  <a:cubicBezTo>
                    <a:pt x="0" y="5047"/>
                    <a:pt x="724" y="3300"/>
                    <a:pt x="2012" y="2012"/>
                  </a:cubicBezTo>
                  <a:cubicBezTo>
                    <a:pt x="3300" y="724"/>
                    <a:pt x="5047" y="0"/>
                    <a:pt x="6868" y="0"/>
                  </a:cubicBezTo>
                  <a:close/>
                </a:path>
              </a:pathLst>
            </a:custGeom>
            <a:solidFill>
              <a:srgbClr val="D3C1B1"/>
            </a:solidFill>
            <a:ln w="28575" cap="sq">
              <a:solidFill>
                <a:srgbClr val="000000"/>
              </a:solidFill>
              <a:prstDash val="sysDot"/>
              <a:miter/>
            </a:ln>
          </p:spPr>
          <p:txBody>
            <a:bodyPr/>
            <a:lstStyle/>
            <a:p>
              <a:endParaRPr lang="en-US"/>
            </a:p>
          </p:txBody>
        </p:sp>
        <p:sp>
          <p:nvSpPr>
            <p:cNvPr id="15" name="TextBox 15"/>
            <p:cNvSpPr txBox="1"/>
            <p:nvPr/>
          </p:nvSpPr>
          <p:spPr>
            <a:xfrm>
              <a:off x="0" y="-38100"/>
              <a:ext cx="4500987" cy="2291024"/>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5993413" y="1819467"/>
            <a:ext cx="700159" cy="7210282"/>
            <a:chOff x="0" y="0"/>
            <a:chExt cx="933546" cy="9613709"/>
          </a:xfrm>
        </p:grpSpPr>
        <p:grpSp>
          <p:nvGrpSpPr>
            <p:cNvPr id="17" name="Group 17"/>
            <p:cNvGrpSpPr/>
            <p:nvPr/>
          </p:nvGrpSpPr>
          <p:grpSpPr>
            <a:xfrm rot="6302">
              <a:off x="2917" y="849"/>
              <a:ext cx="927712" cy="1600587"/>
              <a:chOff x="0" y="0"/>
              <a:chExt cx="186235" cy="321312"/>
            </a:xfrm>
          </p:grpSpPr>
          <p:sp>
            <p:nvSpPr>
              <p:cNvPr id="18" name="Freeform 18"/>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txBody>
              <a:bodyPr/>
              <a:lstStyle/>
              <a:p>
                <a:endParaRPr lang="en-US"/>
              </a:p>
            </p:txBody>
          </p:sp>
          <p:sp>
            <p:nvSpPr>
              <p:cNvPr id="19" name="TextBox 19"/>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0" name="Group 20"/>
            <p:cNvGrpSpPr/>
            <p:nvPr/>
          </p:nvGrpSpPr>
          <p:grpSpPr>
            <a:xfrm rot="6302">
              <a:off x="2917" y="1603134"/>
              <a:ext cx="927712" cy="1600587"/>
              <a:chOff x="0" y="0"/>
              <a:chExt cx="186235" cy="321312"/>
            </a:xfrm>
          </p:grpSpPr>
          <p:sp>
            <p:nvSpPr>
              <p:cNvPr id="21" name="Freeform 21"/>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txBody>
              <a:bodyPr/>
              <a:lstStyle/>
              <a:p>
                <a:endParaRPr lang="en-US"/>
              </a:p>
            </p:txBody>
          </p:sp>
          <p:sp>
            <p:nvSpPr>
              <p:cNvPr id="22" name="TextBox 22"/>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3" name="Group 23"/>
            <p:cNvGrpSpPr/>
            <p:nvPr/>
          </p:nvGrpSpPr>
          <p:grpSpPr>
            <a:xfrm rot="6302">
              <a:off x="2917" y="3205419"/>
              <a:ext cx="927712" cy="1600587"/>
              <a:chOff x="0" y="0"/>
              <a:chExt cx="186235" cy="321312"/>
            </a:xfrm>
          </p:grpSpPr>
          <p:sp>
            <p:nvSpPr>
              <p:cNvPr id="24" name="Freeform 24"/>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txBody>
              <a:bodyPr/>
              <a:lstStyle/>
              <a:p>
                <a:endParaRPr lang="en-US"/>
              </a:p>
            </p:txBody>
          </p:sp>
          <p:sp>
            <p:nvSpPr>
              <p:cNvPr id="25" name="TextBox 25"/>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6" name="Group 26"/>
            <p:cNvGrpSpPr/>
            <p:nvPr/>
          </p:nvGrpSpPr>
          <p:grpSpPr>
            <a:xfrm rot="6302">
              <a:off x="1466" y="4807704"/>
              <a:ext cx="927712" cy="1600587"/>
              <a:chOff x="0" y="0"/>
              <a:chExt cx="186235" cy="321312"/>
            </a:xfrm>
          </p:grpSpPr>
          <p:sp>
            <p:nvSpPr>
              <p:cNvPr id="27" name="Freeform 27"/>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txBody>
              <a:bodyPr/>
              <a:lstStyle/>
              <a:p>
                <a:endParaRPr lang="en-US"/>
              </a:p>
            </p:txBody>
          </p:sp>
          <p:sp>
            <p:nvSpPr>
              <p:cNvPr id="28" name="TextBox 28"/>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29" name="Group 29"/>
            <p:cNvGrpSpPr/>
            <p:nvPr/>
          </p:nvGrpSpPr>
          <p:grpSpPr>
            <a:xfrm rot="6302">
              <a:off x="2917" y="6409988"/>
              <a:ext cx="927712" cy="1600587"/>
              <a:chOff x="0" y="0"/>
              <a:chExt cx="186235" cy="321312"/>
            </a:xfrm>
          </p:grpSpPr>
          <p:sp>
            <p:nvSpPr>
              <p:cNvPr id="30" name="Freeform 30"/>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1" name="TextBox 31"/>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32" name="Group 32"/>
            <p:cNvGrpSpPr/>
            <p:nvPr/>
          </p:nvGrpSpPr>
          <p:grpSpPr>
            <a:xfrm rot="6302">
              <a:off x="4367" y="8012273"/>
              <a:ext cx="927712" cy="1600587"/>
              <a:chOff x="0" y="0"/>
              <a:chExt cx="186235" cy="321312"/>
            </a:xfrm>
          </p:grpSpPr>
          <p:sp>
            <p:nvSpPr>
              <p:cNvPr id="33" name="Freeform 33"/>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txBody>
              <a:bodyPr/>
              <a:lstStyle/>
              <a:p>
                <a:endParaRPr lang="en-US"/>
              </a:p>
            </p:txBody>
          </p:sp>
          <p:sp>
            <p:nvSpPr>
              <p:cNvPr id="34" name="TextBox 34"/>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35" name="Group 35"/>
          <p:cNvGrpSpPr/>
          <p:nvPr/>
        </p:nvGrpSpPr>
        <p:grpSpPr>
          <a:xfrm rot="-5393697">
            <a:off x="2007861" y="1186432"/>
            <a:ext cx="636094" cy="1097456"/>
            <a:chOff x="0" y="0"/>
            <a:chExt cx="186235" cy="321312"/>
          </a:xfrm>
        </p:grpSpPr>
        <p:sp>
          <p:nvSpPr>
            <p:cNvPr id="36" name="Freeform 36"/>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txBody>
            <a:bodyPr/>
            <a:lstStyle/>
            <a:p>
              <a:endParaRPr lang="en-US"/>
            </a:p>
          </p:txBody>
        </p:sp>
        <p:sp>
          <p:nvSpPr>
            <p:cNvPr id="37" name="TextBox 37"/>
            <p:cNvSpPr txBox="1"/>
            <p:nvPr/>
          </p:nvSpPr>
          <p:spPr>
            <a:xfrm>
              <a:off x="0" y="-38100"/>
              <a:ext cx="186235" cy="359412"/>
            </a:xfrm>
            <a:prstGeom prst="rect">
              <a:avLst/>
            </a:prstGeom>
          </p:spPr>
          <p:txBody>
            <a:bodyPr lIns="49419" tIns="49419" rIns="49419" bIns="49419" rtlCol="0" anchor="ctr"/>
            <a:lstStyle/>
            <a:p>
              <a:pPr algn="ctr">
                <a:lnSpc>
                  <a:spcPts val="2660"/>
                </a:lnSpc>
              </a:pPr>
              <a:endParaRPr/>
            </a:p>
          </p:txBody>
        </p:sp>
      </p:grpSp>
      <p:grpSp>
        <p:nvGrpSpPr>
          <p:cNvPr id="38" name="Group 38"/>
          <p:cNvGrpSpPr/>
          <p:nvPr/>
        </p:nvGrpSpPr>
        <p:grpSpPr>
          <a:xfrm rot="6302">
            <a:off x="3080269" y="1736236"/>
            <a:ext cx="13511440" cy="7435945"/>
            <a:chOff x="0" y="-38100"/>
            <a:chExt cx="3530489" cy="1980597"/>
          </a:xfrm>
        </p:grpSpPr>
        <p:sp>
          <p:nvSpPr>
            <p:cNvPr id="39" name="Freeform 39"/>
            <p:cNvSpPr/>
            <p:nvPr/>
          </p:nvSpPr>
          <p:spPr>
            <a:xfrm>
              <a:off x="12214" y="-12929"/>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txBody>
            <a:bodyPr/>
            <a:lstStyle/>
            <a:p>
              <a:endParaRPr lang="en-US"/>
            </a:p>
          </p:txBody>
        </p:sp>
        <p:sp>
          <p:nvSpPr>
            <p:cNvPr id="40" name="TextBox 40"/>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41" name="Group 41"/>
          <p:cNvGrpSpPr/>
          <p:nvPr/>
        </p:nvGrpSpPr>
        <p:grpSpPr>
          <a:xfrm rot="6302">
            <a:off x="1665445" y="1731236"/>
            <a:ext cx="1320925" cy="7292858"/>
            <a:chOff x="0" y="0"/>
            <a:chExt cx="351834" cy="1942485"/>
          </a:xfrm>
        </p:grpSpPr>
        <p:sp>
          <p:nvSpPr>
            <p:cNvPr id="42" name="Freeform 42"/>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86BDB9"/>
            </a:solidFill>
            <a:ln w="142875" cap="sq">
              <a:solidFill>
                <a:srgbClr val="EFE6D5"/>
              </a:solidFill>
              <a:prstDash val="solid"/>
              <a:miter/>
            </a:ln>
          </p:spPr>
          <p:txBody>
            <a:bodyPr/>
            <a:lstStyle/>
            <a:p>
              <a:endParaRPr lang="en-US"/>
            </a:p>
          </p:txBody>
        </p:sp>
        <p:sp>
          <p:nvSpPr>
            <p:cNvPr id="43" name="TextBox 43"/>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44" name="Freeform 44"/>
          <p:cNvSpPr/>
          <p:nvPr/>
        </p:nvSpPr>
        <p:spPr>
          <a:xfrm>
            <a:off x="2630218" y="2536712"/>
            <a:ext cx="812153" cy="5960755"/>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5" name="Group 45"/>
          <p:cNvGrpSpPr/>
          <p:nvPr/>
        </p:nvGrpSpPr>
        <p:grpSpPr>
          <a:xfrm>
            <a:off x="3586603" y="2330678"/>
            <a:ext cx="11831208" cy="6166789"/>
            <a:chOff x="0" y="0"/>
            <a:chExt cx="15774944" cy="8222385"/>
          </a:xfrm>
        </p:grpSpPr>
        <p:sp>
          <p:nvSpPr>
            <p:cNvPr id="46" name="Freeform 46"/>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7" name="Freeform 47"/>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12">
                <a:alphaModFix amt="29000"/>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54" name="Freeform 54"/>
          <p:cNvSpPr/>
          <p:nvPr/>
        </p:nvSpPr>
        <p:spPr>
          <a:xfrm rot="1063454">
            <a:off x="16622481" y="699281"/>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55" name="Freeform 55"/>
          <p:cNvSpPr/>
          <p:nvPr/>
        </p:nvSpPr>
        <p:spPr>
          <a:xfrm rot="1063454">
            <a:off x="15118589" y="696327"/>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49" name="Freeform 49"/>
          <p:cNvSpPr/>
          <p:nvPr/>
        </p:nvSpPr>
        <p:spPr>
          <a:xfrm rot="1063454">
            <a:off x="16095427" y="747263"/>
            <a:ext cx="528215" cy="421912"/>
          </a:xfrm>
          <a:custGeom>
            <a:avLst/>
            <a:gdLst/>
            <a:ahLst/>
            <a:cxnLst/>
            <a:rect l="l" t="t" r="r" b="b"/>
            <a:pathLst>
              <a:path w="528215" h="421912">
                <a:moveTo>
                  <a:pt x="0" y="0"/>
                </a:moveTo>
                <a:lnTo>
                  <a:pt x="528215" y="0"/>
                </a:lnTo>
                <a:lnTo>
                  <a:pt x="528215" y="421912"/>
                </a:lnTo>
                <a:lnTo>
                  <a:pt x="0" y="42191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53" name="TextBox 52">
            <a:extLst>
              <a:ext uri="{FF2B5EF4-FFF2-40B4-BE49-F238E27FC236}">
                <a16:creationId xmlns:a16="http://schemas.microsoft.com/office/drawing/2014/main" xmlns="" id="{62DAD5D5-5FB3-8079-68EE-B89E4D000C34}"/>
              </a:ext>
            </a:extLst>
          </p:cNvPr>
          <p:cNvSpPr txBox="1"/>
          <p:nvPr/>
        </p:nvSpPr>
        <p:spPr>
          <a:xfrm>
            <a:off x="4077816" y="2620755"/>
            <a:ext cx="11757723" cy="6740307"/>
          </a:xfrm>
          <a:prstGeom prst="rect">
            <a:avLst/>
          </a:prstGeom>
          <a:noFill/>
        </p:spPr>
        <p:txBody>
          <a:bodyPr wrap="square" rtlCol="0">
            <a:spAutoFit/>
          </a:bodyPr>
          <a:lstStyle/>
          <a:p>
            <a:pPr marL="0" marR="0" algn="just">
              <a:spcBef>
                <a:spcPts val="0"/>
              </a:spcBef>
              <a:spcAft>
                <a:spcPts val="0"/>
              </a:spcAft>
            </a:pPr>
            <a:r>
              <a:rPr lang="vi-VN" sz="3600">
                <a:effectLst/>
                <a:latin typeface="Calibri" panose="020F0502020204030204" pitchFamily="34" charset="0"/>
                <a:ea typeface="Calibri" panose="020F0502020204030204" pitchFamily="34" charset="0"/>
                <a:cs typeface="Times New Roman" panose="02020603050405020304" pitchFamily="18" charset="0"/>
              </a:rPr>
              <a:t>3/ Theo quy </a:t>
            </a:r>
            <a:r>
              <a:rPr lang="en-US" sz="3600">
                <a:effectLst/>
                <a:latin typeface="Calibri" panose="020F0502020204030204" pitchFamily="34" charset="0"/>
                <a:ea typeface="Calibri" panose="020F0502020204030204" pitchFamily="34" charset="0"/>
                <a:cs typeface="Times New Roman" panose="02020603050405020304" pitchFamily="18" charset="0"/>
              </a:rPr>
              <a:t>định</a:t>
            </a:r>
            <a:r>
              <a:rPr lang="vi-VN" sz="3600">
                <a:effectLst/>
                <a:latin typeface="Calibri" panose="020F0502020204030204" pitchFamily="34" charset="0"/>
                <a:ea typeface="Calibri" panose="020F0502020204030204" pitchFamily="34" charset="0"/>
                <a:cs typeface="Times New Roman" panose="02020603050405020304" pitchFamily="18" charset="0"/>
              </a:rPr>
              <a:t> của pháp luật quốc tế thì hợp đồng thương mại trong trường hợp 2 có tuân thủ đúng về hình thức của họp đồng thương mại quốc tế hay không? Vì</a:t>
            </a:r>
            <a:r>
              <a:rPr lang="en-US" sz="3600">
                <a:effectLst/>
                <a:latin typeface="Calibri" panose="020F0502020204030204" pitchFamily="34" charset="0"/>
                <a:ea typeface="Calibri" panose="020F0502020204030204" pitchFamily="34" charset="0"/>
                <a:cs typeface="Times New Roman" panose="02020603050405020304" pitchFamily="18" charset="0"/>
              </a:rPr>
              <a:t> sao?</a:t>
            </a:r>
          </a:p>
          <a:p>
            <a:pPr marL="571500" indent="-571500" algn="just">
              <a:buFont typeface="Wingdings" panose="05000000000000000000" pitchFamily="2" charset="2"/>
              <a:buChar char="à"/>
            </a:pPr>
            <a:r>
              <a:rPr lang="vi-VN" sz="3600">
                <a:effectLst/>
                <a:latin typeface="Calibri" panose="020F0502020204030204" pitchFamily="34" charset="0"/>
                <a:ea typeface="Calibri" panose="020F0502020204030204" pitchFamily="34" charset="0"/>
                <a:cs typeface="Times New Roman" panose="02020603050405020304" pitchFamily="18" charset="0"/>
              </a:rPr>
              <a:t>Giáo viên bổ sung</a:t>
            </a:r>
            <a:r>
              <a:rPr lang="en-US" sz="3600">
                <a:effectLst/>
                <a:latin typeface="Calibri" panose="020F0502020204030204" pitchFamily="34" charset="0"/>
                <a:ea typeface="Calibri" panose="020F0502020204030204" pitchFamily="34" charset="0"/>
                <a:cs typeface="Times New Roman" panose="02020603050405020304" pitchFamily="18" charset="0"/>
              </a:rPr>
              <a:t>:</a:t>
            </a:r>
          </a:p>
          <a:p>
            <a:pPr algn="just"/>
            <a:r>
              <a:rPr lang="vi-VN" sz="3600">
                <a:effectLst/>
                <a:latin typeface="Calibri" panose="020F0502020204030204" pitchFamily="34" charset="0"/>
                <a:ea typeface="Calibri" panose="020F0502020204030204" pitchFamily="34" charset="0"/>
                <a:cs typeface="Times New Roman" panose="02020603050405020304" pitchFamily="18" charset="0"/>
              </a:rPr>
              <a:t>Theo quy định của pháp luật quốc tế thì hợp đồng thương mại trong trường hợp 2 tuân thủ đúng về hình thức của hợp đồng thương mại quốc tế, vì theo quy định của pháp luật quốc tế thì hợp đồng thương mại có thể được thể hiện bằng lời nói, bằng văn bản hoặc được xác lập bằng hành vi cụ thể, tuỳ theo thoả thuận giữa các bên.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069948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4015</TotalTime>
  <Words>2756</Words>
  <Application>Microsoft Office PowerPoint</Application>
  <PresentationFormat>Custom</PresentationFormat>
  <Paragraphs>124</Paragraphs>
  <Slides>23</Slides>
  <Notes>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Arial</vt:lpstr>
      <vt:lpstr>Arial Nova</vt:lpstr>
      <vt:lpstr>Tahoma</vt:lpstr>
      <vt:lpstr>Lulu Font TH</vt:lpstr>
      <vt:lpstr>Time s New Roman</vt:lpstr>
      <vt:lpstr>Lato Heavy</vt:lpstr>
      <vt:lpstr>Times New Roman</vt:lpstr>
      <vt:lpstr>Wingdings</vt:lpstr>
      <vt:lpstr>Lato Medium</vt:lpstr>
      <vt:lpstr>Arial Nova Cond</vt:lpstr>
      <vt:lpstr>Cavolini</vt:lpstr>
      <vt:lpstr>Leelawadee</vt:lpstr>
      <vt:lpstr>Time New Roman</vt:lpstr>
      <vt:lpstr>Better Together Script</vt:lpstr>
      <vt:lpstr>Calibri</vt:lpstr>
      <vt:lpstr>.VnArabia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Nhi</dc:creator>
  <cp:lastModifiedBy>Huynh Nhi</cp:lastModifiedBy>
  <cp:revision>76</cp:revision>
  <dcterms:created xsi:type="dcterms:W3CDTF">2006-08-16T00:00:00Z</dcterms:created>
  <dcterms:modified xsi:type="dcterms:W3CDTF">2024-08-01T14:57:49Z</dcterms:modified>
  <dc:identifier>DAGK1W6rRx8</dc:identifier>
</cp:coreProperties>
</file>