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34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402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81" r:id="rId27"/>
    <p:sldId id="383" r:id="rId28"/>
    <p:sldId id="382" r:id="rId29"/>
    <p:sldId id="385" r:id="rId30"/>
    <p:sldId id="386" r:id="rId31"/>
    <p:sldId id="387" r:id="rId32"/>
    <p:sldId id="403" r:id="rId33"/>
    <p:sldId id="389" r:id="rId34"/>
    <p:sldId id="358" r:id="rId35"/>
    <p:sldId id="359" r:id="rId36"/>
    <p:sldId id="391" r:id="rId37"/>
    <p:sldId id="397" r:id="rId38"/>
    <p:sldId id="392" r:id="rId39"/>
    <p:sldId id="395" r:id="rId40"/>
    <p:sldId id="393" r:id="rId41"/>
    <p:sldId id="396" r:id="rId42"/>
    <p:sldId id="362" r:id="rId43"/>
    <p:sldId id="366" r:id="rId44"/>
    <p:sldId id="367" r:id="rId45"/>
    <p:sldId id="369" r:id="rId46"/>
    <p:sldId id="398" r:id="rId47"/>
    <p:sldId id="399" r:id="rId48"/>
    <p:sldId id="400" r:id="rId49"/>
    <p:sldId id="401" r:id="rId50"/>
    <p:sldId id="372" r:id="rId51"/>
    <p:sldId id="373" r:id="rId52"/>
    <p:sldId id="376" r:id="rId53"/>
    <p:sldId id="37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73072" autoAdjust="0"/>
  </p:normalViewPr>
  <p:slideViewPr>
    <p:cSldViewPr>
      <p:cViewPr varScale="1">
        <p:scale>
          <a:sx n="65" d="100"/>
          <a:sy n="65" d="100"/>
        </p:scale>
        <p:origin x="1482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9F397-3BC5-44FF-999A-3E4B52D6C1F3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31EC5-7CFC-486E-989F-EC91846AFF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2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2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9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28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2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EC5-7CFC-486E-989F-EC91846AFFF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0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6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2361B-F2CD-41E6-8C98-41C9920F5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 slide layout">
  <p:cSld name="3_Agenda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1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6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3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8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2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41EC-85CD-45AD-9788-D25AC4C56BEF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1E913-C553-42D4-81D2-F49A84C72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6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slide" Target="slide66.xml"/><Relationship Id="rId26" Type="http://schemas.microsoft.com/office/2007/relationships/hdphoto" Target="../media/hdphoto7.wdp"/><Relationship Id="rId39" Type="http://schemas.openxmlformats.org/officeDocument/2006/relationships/slide" Target="slide57.xml"/><Relationship Id="rId21" Type="http://schemas.openxmlformats.org/officeDocument/2006/relationships/slide" Target="slide56.xml"/><Relationship Id="rId34" Type="http://schemas.openxmlformats.org/officeDocument/2006/relationships/image" Target="../media/image71.png"/><Relationship Id="rId42" Type="http://schemas.openxmlformats.org/officeDocument/2006/relationships/slide" Target="slide62.xml"/><Relationship Id="rId47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9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24" Type="http://schemas.openxmlformats.org/officeDocument/2006/relationships/slide" Target="slide67.xml"/><Relationship Id="rId32" Type="http://schemas.microsoft.com/office/2007/relationships/hdphoto" Target="../media/hdphoto9.wdp"/><Relationship Id="rId37" Type="http://schemas.openxmlformats.org/officeDocument/2006/relationships/image" Target="../media/image72.png"/><Relationship Id="rId40" Type="http://schemas.openxmlformats.org/officeDocument/2006/relationships/image" Target="../media/image73.png"/><Relationship Id="rId45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slide" Target="slide63.xml"/><Relationship Id="rId23" Type="http://schemas.microsoft.com/office/2007/relationships/hdphoto" Target="../media/hdphoto6.wdp"/><Relationship Id="rId28" Type="http://schemas.openxmlformats.org/officeDocument/2006/relationships/image" Target="../media/image69.png"/><Relationship Id="rId36" Type="http://schemas.openxmlformats.org/officeDocument/2006/relationships/slide" Target="slide58.xml"/><Relationship Id="rId10" Type="http://schemas.openxmlformats.org/officeDocument/2006/relationships/image" Target="../media/image63.png"/><Relationship Id="rId19" Type="http://schemas.openxmlformats.org/officeDocument/2006/relationships/image" Target="../media/image66.png"/><Relationship Id="rId31" Type="http://schemas.openxmlformats.org/officeDocument/2006/relationships/image" Target="../media/image70.png"/><Relationship Id="rId44" Type="http://schemas.microsoft.com/office/2007/relationships/hdphoto" Target="../media/hdphoto13.wdp"/><Relationship Id="rId4" Type="http://schemas.openxmlformats.org/officeDocument/2006/relationships/image" Target="../media/image59.jpeg"/><Relationship Id="rId9" Type="http://schemas.openxmlformats.org/officeDocument/2006/relationships/slide" Target="slide59.xml"/><Relationship Id="rId14" Type="http://schemas.microsoft.com/office/2007/relationships/hdphoto" Target="../media/hdphoto3.wdp"/><Relationship Id="rId22" Type="http://schemas.openxmlformats.org/officeDocument/2006/relationships/image" Target="../media/image67.png"/><Relationship Id="rId27" Type="http://schemas.openxmlformats.org/officeDocument/2006/relationships/slide" Target="slide65.xml"/><Relationship Id="rId30" Type="http://schemas.openxmlformats.org/officeDocument/2006/relationships/slide" Target="slide61.xml"/><Relationship Id="rId35" Type="http://schemas.microsoft.com/office/2007/relationships/hdphoto" Target="../media/hdphoto10.wdp"/><Relationship Id="rId43" Type="http://schemas.openxmlformats.org/officeDocument/2006/relationships/image" Target="../media/image74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slide" Target="slide64.xml"/><Relationship Id="rId17" Type="http://schemas.microsoft.com/office/2007/relationships/hdphoto" Target="../media/hdphoto4.wdp"/><Relationship Id="rId25" Type="http://schemas.openxmlformats.org/officeDocument/2006/relationships/image" Target="../media/image68.png"/><Relationship Id="rId33" Type="http://schemas.openxmlformats.org/officeDocument/2006/relationships/slide" Target="slide60.xml"/><Relationship Id="rId38" Type="http://schemas.microsoft.com/office/2007/relationships/hdphoto" Target="../media/hdphoto11.wdp"/><Relationship Id="rId46" Type="http://schemas.openxmlformats.org/officeDocument/2006/relationships/slide" Target="slide68.xml"/><Relationship Id="rId20" Type="http://schemas.microsoft.com/office/2007/relationships/hdphoto" Target="../media/hdphoto5.wdp"/><Relationship Id="rId41" Type="http://schemas.microsoft.com/office/2007/relationships/hdphoto" Target="../media/hdphoto1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9.jpeg"/><Relationship Id="rId7" Type="http://schemas.openxmlformats.org/officeDocument/2006/relationships/slide" Target="slide5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openxmlformats.org/officeDocument/2006/relationships/image" Target="../media/image77.gif"/><Relationship Id="rId4" Type="http://schemas.openxmlformats.org/officeDocument/2006/relationships/image" Target="../media/image61.png"/><Relationship Id="rId9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12.wdp"/><Relationship Id="rId4" Type="http://schemas.openxmlformats.org/officeDocument/2006/relationships/image" Target="../media/image61.png"/><Relationship Id="rId9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11.wdp"/><Relationship Id="rId4" Type="http://schemas.openxmlformats.org/officeDocument/2006/relationships/image" Target="../media/image61.png"/><Relationship Id="rId9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15.wdp"/><Relationship Id="rId4" Type="http://schemas.openxmlformats.org/officeDocument/2006/relationships/image" Target="../media/image61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10.wdp"/><Relationship Id="rId4" Type="http://schemas.openxmlformats.org/officeDocument/2006/relationships/image" Target="../media/image61.png"/><Relationship Id="rId9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59.jpe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microsoft.com/office/2007/relationships/hdphoto" Target="../media/hdphoto9.wdp"/><Relationship Id="rId5" Type="http://schemas.openxmlformats.org/officeDocument/2006/relationships/image" Target="../media/image61.png"/><Relationship Id="rId10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13.wdp"/><Relationship Id="rId4" Type="http://schemas.openxmlformats.org/officeDocument/2006/relationships/image" Target="../media/image61.png"/><Relationship Id="rId9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4.wdp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3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5.wdp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9.jpeg"/><Relationship Id="rId7" Type="http://schemas.openxmlformats.org/officeDocument/2006/relationships/image" Target="../media/image7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microsoft.com/office/2007/relationships/hdphoto" Target="../media/hdphoto7.wdp"/><Relationship Id="rId4" Type="http://schemas.openxmlformats.org/officeDocument/2006/relationships/image" Target="../media/image61.png"/><Relationship Id="rId9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09_october_calendar_0910j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-4763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71600" y="685801"/>
            <a:ext cx="6515100" cy="16158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300" b="1" i="1" dirty="0">
                <a:solidFill>
                  <a:srgbClr val="800080"/>
                </a:solidFill>
                <a:latin typeface="Times New Roman" panose="02020603050405020304" pitchFamily="18" charset="0"/>
              </a:rPr>
              <a:t>CHÀO MỪNG  QUÝ THẦY CÔ VÀ CÁC EM HỌC SINH THAM DỰ TIẾT HỌC</a:t>
            </a:r>
            <a:endParaRPr lang="en-US" altLang="en-US" sz="3300" b="1" dirty="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09" y="-15095"/>
            <a:ext cx="4572000" cy="11115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Khái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niệm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trưởng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1.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Khái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niệm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914400"/>
            <a:ext cx="7848600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VSV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quả hình ảnh cho suy 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" y="941301"/>
            <a:ext cx="750145" cy="6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THSP\hinh- so do\write-u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56" y="89296"/>
            <a:ext cx="1046945" cy="8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inh truong cua vi sinh v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1" y="1926985"/>
            <a:ext cx="5412509" cy="30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cer\OneDrive\Desktop\z3591341135676_2be8b805a4dbf89039912454b900dc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"/>
            <a:ext cx="3733800" cy="4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acer\OneDrive\Desktop\z3591343223036_fc044620e9bc8aa2576ad2d0b0b655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947"/>
            <a:ext cx="4051300" cy="41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4323834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 SỐ PHƯƠNG PHÁP XÁC ĐỊNH SỰ SINH TRƯỞNG CỦA QUẦN THỂ VSV</a:t>
            </a:r>
          </a:p>
        </p:txBody>
      </p:sp>
    </p:spTree>
    <p:extLst>
      <p:ext uri="{BB962C8B-B14F-4D97-AF65-F5344CB8AC3E}">
        <p14:creationId xmlns:p14="http://schemas.microsoft.com/office/powerpoint/2010/main" val="20307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sinh trưởng ở thực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00200" y="3531870"/>
            <a:ext cx="6324600" cy="14678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549"/>
            <a:ext cx="4307840" cy="333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0200" y="3542261"/>
            <a:ext cx="6553200" cy="14678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Kết quả hình ảnh cho sinh trưởng và phát triển chiều cao ở ngườ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 bwMode="auto">
          <a:xfrm>
            <a:off x="4800600" y="50224"/>
            <a:ext cx="3810000" cy="32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sinhtruongng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0"/>
            <a:ext cx="3733800" cy="297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h truong cua vi sinh v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32509"/>
            <a:ext cx="4724400" cy="3763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06291" y="514350"/>
            <a:ext cx="3837709" cy="2133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SV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1" descr="FIL212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09675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"/>
            <a:ext cx="6948487" cy="803672"/>
          </a:xfrm>
        </p:spPr>
        <p:txBody>
          <a:bodyPr rtlCol="0">
            <a:normAutofit fontScale="90000"/>
          </a:bodyPr>
          <a:lstStyle/>
          <a:p>
            <a:pPr lvl="0">
              <a:defRPr/>
            </a:pPr>
            <a:b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SV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93166"/>
              </p:ext>
            </p:extLst>
          </p:nvPr>
        </p:nvGraphicFramePr>
        <p:xfrm>
          <a:off x="946993" y="1200150"/>
          <a:ext cx="76200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95598" y="1940808"/>
            <a:ext cx="51538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33934" y="2844284"/>
            <a:ext cx="3138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436" y="302895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ự tăng số lượng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 quần thể vi sinh vật.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2" y="214313"/>
            <a:ext cx="6948487" cy="803672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422148" y="771763"/>
            <a:ext cx="41231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2817" name="Rectangle 1"/>
          <p:cNvSpPr>
            <a:spLocks noChangeArrowheads="1"/>
          </p:cNvSpPr>
          <p:nvPr/>
        </p:nvSpPr>
        <p:spPr bwMode="auto">
          <a:xfrm>
            <a:off x="1422148" y="1657350"/>
            <a:ext cx="6536531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9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2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628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o thi sinh truong khong ten 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9731"/>
            <a:ext cx="6858000" cy="476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2343150" y="0"/>
            <a:ext cx="5486400" cy="514350"/>
          </a:xfrm>
          <a:prstGeom prst="wedgeRoundRectCallout">
            <a:avLst>
              <a:gd name="adj1" fmla="val -24162"/>
              <a:gd name="adj2" fmla="val 5133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- Quần thể vi khuẩn sinh trưởng qua mấy pha?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905000" y="2769790"/>
            <a:ext cx="533401" cy="715581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dirty="0" err="1">
                <a:latin typeface="Arial" panose="020B0604020202020204" pitchFamily="34" charset="0"/>
              </a:rPr>
              <a:t>Pha</a:t>
            </a:r>
            <a:r>
              <a:rPr lang="en-US" altLang="en-US" sz="1350" dirty="0">
                <a:latin typeface="Arial" panose="020B0604020202020204" pitchFamily="34" charset="0"/>
              </a:rPr>
              <a:t> </a:t>
            </a:r>
            <a:r>
              <a:rPr lang="en-US" altLang="en-US" sz="1350" dirty="0" err="1">
                <a:latin typeface="Arial" panose="020B0604020202020204" pitchFamily="34" charset="0"/>
              </a:rPr>
              <a:t>tiềm</a:t>
            </a:r>
            <a:r>
              <a:rPr lang="en-US" altLang="en-US" sz="1350" dirty="0">
                <a:latin typeface="Arial" panose="020B0604020202020204" pitchFamily="34" charset="0"/>
              </a:rPr>
              <a:t> </a:t>
            </a:r>
            <a:r>
              <a:rPr lang="en-US" altLang="en-US" sz="1350" dirty="0" err="1">
                <a:latin typeface="Arial" panose="020B0604020202020204" pitchFamily="34" charset="0"/>
              </a:rPr>
              <a:t>phát</a:t>
            </a:r>
            <a:endParaRPr lang="vi-VN" altLang="en-US" sz="1350" dirty="0">
              <a:latin typeface="Arial" panose="020B0604020202020204" pitchFamily="34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 rot="18339854">
            <a:off x="2517577" y="2135959"/>
            <a:ext cx="1371600" cy="30008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Pha lũy thừa</a:t>
            </a:r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343400" y="913711"/>
            <a:ext cx="1295400" cy="30008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dirty="0" err="1">
                <a:latin typeface="Arial" panose="020B0604020202020204" pitchFamily="34" charset="0"/>
              </a:rPr>
              <a:t>Pha</a:t>
            </a:r>
            <a:r>
              <a:rPr lang="en-US" altLang="en-US" sz="1350" dirty="0">
                <a:latin typeface="Arial" panose="020B0604020202020204" pitchFamily="34" charset="0"/>
              </a:rPr>
              <a:t> </a:t>
            </a:r>
            <a:r>
              <a:rPr lang="en-US" altLang="en-US" sz="1350" dirty="0" err="1">
                <a:latin typeface="Arial" panose="020B0604020202020204" pitchFamily="34" charset="0"/>
              </a:rPr>
              <a:t>cân</a:t>
            </a:r>
            <a:r>
              <a:rPr lang="en-US" altLang="en-US" sz="1350" dirty="0">
                <a:latin typeface="Arial" panose="020B0604020202020204" pitchFamily="34" charset="0"/>
              </a:rPr>
              <a:t> </a:t>
            </a:r>
            <a:r>
              <a:rPr lang="en-US" altLang="en-US" sz="1350" dirty="0" err="1">
                <a:latin typeface="Arial" panose="020B0604020202020204" pitchFamily="34" charset="0"/>
              </a:rPr>
              <a:t>bằng</a:t>
            </a:r>
            <a:endParaRPr lang="vi-VN" altLang="en-US" sz="1350" dirty="0">
              <a:latin typeface="Arial" panose="020B0604020202020204" pitchFamily="34" charset="0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 rot="1368582">
            <a:off x="5853113" y="1445992"/>
            <a:ext cx="1496616" cy="30008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Pha suy vong</a:t>
            </a:r>
            <a:endParaRPr lang="vi-VN" altLang="en-US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5" grpId="1" animBg="1"/>
      <p:bldP spid="59397" grpId="0" animBg="1"/>
      <p:bldP spid="59398" grpId="0" animBg="1"/>
      <p:bldP spid="59399" grpId="0" animBg="1"/>
      <p:bldP spid="594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52209"/>
              </p:ext>
            </p:extLst>
          </p:nvPr>
        </p:nvGraphicFramePr>
        <p:xfrm>
          <a:off x="1410890" y="895350"/>
          <a:ext cx="6482953" cy="3352800"/>
        </p:xfrm>
        <a:graphic>
          <a:graphicData uri="http://schemas.openxmlformats.org/drawingml/2006/table">
            <a:tbl>
              <a:tblPr/>
              <a:tblGrid>
                <a:gridCol w="1408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643">
                  <a:extLst>
                    <a:ext uri="{9D8B030D-6E8A-4147-A177-3AD203B41FA5}">
                      <a16:colId xmlns:a16="http://schemas.microsoft.com/office/drawing/2014/main" val="225002366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pha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trưởng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tiềm phát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pha lag)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luỹ thừa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(pha log)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cân bằng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suy vong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58" name="Rounded Rectangular Callout 6"/>
          <p:cNvSpPr>
            <a:spLocks noChangeArrowheads="1"/>
          </p:cNvSpPr>
          <p:nvPr/>
        </p:nvSpPr>
        <p:spPr bwMode="auto">
          <a:xfrm>
            <a:off x="1893094" y="0"/>
            <a:ext cx="5518547" cy="589360"/>
          </a:xfrm>
          <a:prstGeom prst="wedgeRoundRectCallout">
            <a:avLst>
              <a:gd name="adj1" fmla="val -31338"/>
              <a:gd name="adj2" fmla="val 60764"/>
              <a:gd name="adj3" fmla="val 1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Nghiên cứu SGK, thảo luận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để hoàn thành nội dung sau:</a:t>
            </a:r>
          </a:p>
        </p:txBody>
      </p:sp>
    </p:spTree>
    <p:extLst>
      <p:ext uri="{BB962C8B-B14F-4D97-AF65-F5344CB8AC3E}">
        <p14:creationId xmlns:p14="http://schemas.microsoft.com/office/powerpoint/2010/main" val="131696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072316"/>
              </p:ext>
            </p:extLst>
          </p:nvPr>
        </p:nvGraphicFramePr>
        <p:xfrm>
          <a:off x="1410890" y="-33720"/>
          <a:ext cx="6818710" cy="4733290"/>
        </p:xfrm>
        <a:graphic>
          <a:graphicData uri="http://schemas.openxmlformats.org/drawingml/2006/table">
            <a:tbl>
              <a:tblPr/>
              <a:tblGrid>
                <a:gridCol w="882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3984">
                  <a:extLst>
                    <a:ext uri="{9D8B030D-6E8A-4147-A177-3AD203B41FA5}">
                      <a16:colId xmlns:a16="http://schemas.microsoft.com/office/drawing/2014/main" val="2867285691"/>
                    </a:ext>
                  </a:extLst>
                </a:gridCol>
                <a:gridCol w="308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pha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trưởng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tiềm phát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pha lag)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VK ở gia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  <a:r>
                        <a:rPr lang="vi-VN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đoạn thích ứng với môi trường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mới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vi-VN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Tổng hợp enzyme trao đổi chất và các nguyên liệu chuẩn bị cho phân chia.</a:t>
                      </a:r>
                      <a:endParaRPr lang="en-US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luỹ thừa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(pha log)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cân bằng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suy vong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85" name="Rectangle 23"/>
          <p:cNvSpPr>
            <a:spLocks noChangeArrowheads="1"/>
          </p:cNvSpPr>
          <p:nvPr/>
        </p:nvSpPr>
        <p:spPr bwMode="auto">
          <a:xfrm>
            <a:off x="1410889" y="2242349"/>
            <a:ext cx="6818711" cy="274054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242513" y="2382800"/>
            <a:ext cx="4050506" cy="2322910"/>
            <a:chOff x="1610" y="1434"/>
            <a:chExt cx="3402" cy="1951"/>
          </a:xfrm>
        </p:grpSpPr>
        <p:sp>
          <p:nvSpPr>
            <p:cNvPr id="15392" name="Line 25"/>
            <p:cNvSpPr>
              <a:spLocks noChangeShapeType="1"/>
            </p:cNvSpPr>
            <p:nvPr/>
          </p:nvSpPr>
          <p:spPr bwMode="auto">
            <a:xfrm flipV="1">
              <a:off x="1610" y="1434"/>
              <a:ext cx="0" cy="1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5393" name="Line 26"/>
            <p:cNvSpPr>
              <a:spLocks noChangeShapeType="1"/>
            </p:cNvSpPr>
            <p:nvPr/>
          </p:nvSpPr>
          <p:spPr bwMode="auto">
            <a:xfrm>
              <a:off x="1610" y="3385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14" name="Text Box 27"/>
          <p:cNvSpPr txBox="1">
            <a:spLocks noChangeArrowheads="1"/>
          </p:cNvSpPr>
          <p:nvPr/>
        </p:nvSpPr>
        <p:spPr bwMode="auto">
          <a:xfrm rot="16200000">
            <a:off x="1235559" y="3022074"/>
            <a:ext cx="173653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13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13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13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endParaRPr lang="en-US" altLang="en-US" sz="13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5392864" y="4405628"/>
            <a:ext cx="11882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altLang="en-US" sz="13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13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 flipV="1">
            <a:off x="2763982" y="2478549"/>
            <a:ext cx="0" cy="2268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17" name="Freeform 30"/>
          <p:cNvSpPr>
            <a:spLocks/>
          </p:cNvSpPr>
          <p:nvPr/>
        </p:nvSpPr>
        <p:spPr bwMode="auto">
          <a:xfrm>
            <a:off x="2231161" y="4128679"/>
            <a:ext cx="676275" cy="58341"/>
          </a:xfrm>
          <a:custGeom>
            <a:avLst/>
            <a:gdLst>
              <a:gd name="T0" fmla="*/ 0 w 568"/>
              <a:gd name="T1" fmla="*/ 2147483646 h 49"/>
              <a:gd name="T2" fmla="*/ 2147483646 w 568"/>
              <a:gd name="T3" fmla="*/ 2147483646 h 49"/>
              <a:gd name="T4" fmla="*/ 2147483646 w 568"/>
              <a:gd name="T5" fmla="*/ 2147483646 h 49"/>
              <a:gd name="T6" fmla="*/ 2147483646 w 568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568"/>
              <a:gd name="T13" fmla="*/ 0 h 49"/>
              <a:gd name="T14" fmla="*/ 568 w 568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8" h="49">
                <a:moveTo>
                  <a:pt x="0" y="49"/>
                </a:moveTo>
                <a:lnTo>
                  <a:pt x="499" y="49"/>
                </a:lnTo>
                <a:lnTo>
                  <a:pt x="544" y="30"/>
                </a:lnTo>
                <a:lnTo>
                  <a:pt x="56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253866" y="3386604"/>
            <a:ext cx="80367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tiềm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endParaRPr lang="en-US" altLang="en-US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52550"/>
            <a:ext cx="3523059" cy="363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2550"/>
            <a:ext cx="3124200" cy="36385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505200" y="2943225"/>
            <a:ext cx="1219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4838" y="178736"/>
            <a:ext cx="775436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xẩy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1" descr="FIL212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004"/>
            <a:ext cx="1008638" cy="75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45103"/>
              </p:ext>
            </p:extLst>
          </p:nvPr>
        </p:nvGraphicFramePr>
        <p:xfrm>
          <a:off x="1405247" y="159872"/>
          <a:ext cx="6748152" cy="3095183"/>
        </p:xfrm>
        <a:graphic>
          <a:graphicData uri="http://schemas.openxmlformats.org/drawingml/2006/table">
            <a:tbl>
              <a:tblPr/>
              <a:tblGrid>
                <a:gridCol w="90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428">
                  <a:extLst>
                    <a:ext uri="{9D8B030D-6E8A-4147-A177-3AD203B41FA5}">
                      <a16:colId xmlns:a16="http://schemas.microsoft.com/office/drawing/2014/main" val="98180496"/>
                    </a:ext>
                  </a:extLst>
                </a:gridCol>
                <a:gridCol w="292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pha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tiềm phát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8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luỹ thừa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(pha log)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Cambria"/>
                          <a:ea typeface="Times New Roman"/>
                          <a:cs typeface="Cambria"/>
                        </a:rPr>
                        <a:t>Số lượng tế bào tăng nhanh theo cấp số nhân.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290" algn="l"/>
                          <a:tab pos="256540" algn="l"/>
                        </a:tabLst>
                      </a:pPr>
                      <a:r>
                        <a:rPr lang="vi-VN" sz="1600" dirty="0">
                          <a:effectLst/>
                          <a:latin typeface="Cambria"/>
                          <a:ea typeface="Times New Roman"/>
                          <a:cs typeface="Cambria"/>
                        </a:rPr>
                        <a:t>Chất dinh dưỡng dồi dào, không gian rộng. Quá trình trao đổi chất diễn ra mạnh, tốc độ phân chia đạt tối đa.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Cambria"/>
                          <a:ea typeface="Times New Roman"/>
                          <a:cs typeface="Cambria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cân bằng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3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suy vong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6409" name="Group 40"/>
          <p:cNvGrpSpPr>
            <a:grpSpLocks/>
          </p:cNvGrpSpPr>
          <p:nvPr/>
        </p:nvGrpSpPr>
        <p:grpSpPr bwMode="auto">
          <a:xfrm>
            <a:off x="1297273" y="2198516"/>
            <a:ext cx="6932409" cy="2705728"/>
            <a:chOff x="1109" y="441"/>
            <a:chExt cx="4472" cy="2488"/>
          </a:xfrm>
        </p:grpSpPr>
        <p:sp>
          <p:nvSpPr>
            <p:cNvPr id="16413" name="Rectangle 23"/>
            <p:cNvSpPr>
              <a:spLocks noChangeArrowheads="1"/>
            </p:cNvSpPr>
            <p:nvPr/>
          </p:nvSpPr>
          <p:spPr bwMode="auto">
            <a:xfrm>
              <a:off x="1109" y="441"/>
              <a:ext cx="4472" cy="248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grpSp>
          <p:nvGrpSpPr>
            <p:cNvPr id="16414" name="Group 24"/>
            <p:cNvGrpSpPr>
              <a:grpSpLocks/>
            </p:cNvGrpSpPr>
            <p:nvPr/>
          </p:nvGrpSpPr>
          <p:grpSpPr bwMode="auto">
            <a:xfrm>
              <a:off x="1610" y="662"/>
              <a:ext cx="3402" cy="1951"/>
              <a:chOff x="1610" y="1434"/>
              <a:chExt cx="3402" cy="1951"/>
            </a:xfrm>
          </p:grpSpPr>
          <p:sp>
            <p:nvSpPr>
              <p:cNvPr id="16420" name="Line 25"/>
              <p:cNvSpPr>
                <a:spLocks noChangeShapeType="1"/>
              </p:cNvSpPr>
              <p:nvPr/>
            </p:nvSpPr>
            <p:spPr bwMode="auto">
              <a:xfrm flipV="1">
                <a:off x="1610" y="1434"/>
                <a:ext cx="0" cy="19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6421" name="Line 26"/>
              <p:cNvSpPr>
                <a:spLocks noChangeShapeType="1"/>
              </p:cNvSpPr>
              <p:nvPr/>
            </p:nvSpPr>
            <p:spPr bwMode="auto">
              <a:xfrm>
                <a:off x="1610" y="3385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16415" name="Text Box 27"/>
            <p:cNvSpPr txBox="1">
              <a:spLocks noChangeArrowheads="1"/>
            </p:cNvSpPr>
            <p:nvPr/>
          </p:nvSpPr>
          <p:spPr bwMode="auto">
            <a:xfrm rot="16200000">
              <a:off x="591" y="1332"/>
              <a:ext cx="209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35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 số lượng tế bào</a:t>
              </a:r>
            </a:p>
            <a:p>
              <a:pPr>
                <a:spcBef>
                  <a:spcPct val="50000"/>
                </a:spcBef>
                <a:buFontTx/>
                <a:buNone/>
              </a:pPr>
              <a:endParaRPr lang="en-US" altLang="en-US" sz="1350" b="1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sp>
          <p:nvSpPr>
            <p:cNvPr id="16416" name="Text Box 28"/>
            <p:cNvSpPr txBox="1">
              <a:spLocks noChangeArrowheads="1"/>
            </p:cNvSpPr>
            <p:nvPr/>
          </p:nvSpPr>
          <p:spPr bwMode="auto">
            <a:xfrm>
              <a:off x="4107" y="2280"/>
              <a:ext cx="998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 gian</a:t>
              </a:r>
            </a:p>
          </p:txBody>
        </p:sp>
        <p:sp>
          <p:nvSpPr>
            <p:cNvPr id="16417" name="Line 29"/>
            <p:cNvSpPr>
              <a:spLocks noChangeShapeType="1"/>
            </p:cNvSpPr>
            <p:nvPr/>
          </p:nvSpPr>
          <p:spPr bwMode="auto">
            <a:xfrm flipV="1">
              <a:off x="2109" y="708"/>
              <a:ext cx="0" cy="19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6418" name="Freeform 30"/>
            <p:cNvSpPr>
              <a:spLocks/>
            </p:cNvSpPr>
            <p:nvPr/>
          </p:nvSpPr>
          <p:spPr bwMode="auto">
            <a:xfrm>
              <a:off x="1610" y="2395"/>
              <a:ext cx="568" cy="49"/>
            </a:xfrm>
            <a:custGeom>
              <a:avLst/>
              <a:gdLst>
                <a:gd name="T0" fmla="*/ 0 w 568"/>
                <a:gd name="T1" fmla="*/ 49 h 49"/>
                <a:gd name="T2" fmla="*/ 499 w 568"/>
                <a:gd name="T3" fmla="*/ 49 h 49"/>
                <a:gd name="T4" fmla="*/ 544 w 568"/>
                <a:gd name="T5" fmla="*/ 30 h 49"/>
                <a:gd name="T6" fmla="*/ 568 w 568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8"/>
                <a:gd name="T13" fmla="*/ 0 h 49"/>
                <a:gd name="T14" fmla="*/ 568 w 568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49">
                  <a:moveTo>
                    <a:pt x="0" y="49"/>
                  </a:moveTo>
                  <a:lnTo>
                    <a:pt x="499" y="49"/>
                  </a:lnTo>
                  <a:lnTo>
                    <a:pt x="544" y="30"/>
                  </a:lnTo>
                  <a:lnTo>
                    <a:pt x="568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6419" name="Text Box 31"/>
            <p:cNvSpPr txBox="1">
              <a:spLocks noChangeArrowheads="1"/>
            </p:cNvSpPr>
            <p:nvPr/>
          </p:nvSpPr>
          <p:spPr bwMode="auto">
            <a:xfrm>
              <a:off x="1658" y="1609"/>
              <a:ext cx="36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00FF"/>
                  </a:solidFill>
                  <a:latin typeface="VNI-Times" pitchFamily="2" charset="0"/>
                </a:rPr>
                <a:t>   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tiềm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phát</a:t>
              </a:r>
              <a:endPara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1350" b="1" dirty="0">
                <a:solidFill>
                  <a:srgbClr val="0000FF"/>
                </a:solidFill>
                <a:latin typeface="VNI-Times" pitchFamily="2" charset="0"/>
              </a:endParaRPr>
            </a:p>
          </p:txBody>
        </p:sp>
      </p:grpSp>
      <p:sp>
        <p:nvSpPr>
          <p:cNvPr id="20" name="Freeform 32"/>
          <p:cNvSpPr>
            <a:spLocks/>
          </p:cNvSpPr>
          <p:nvPr/>
        </p:nvSpPr>
        <p:spPr bwMode="auto">
          <a:xfrm>
            <a:off x="2955139" y="2880468"/>
            <a:ext cx="1307306" cy="1443038"/>
          </a:xfrm>
          <a:custGeom>
            <a:avLst/>
            <a:gdLst>
              <a:gd name="T0" fmla="*/ 0 w 1098"/>
              <a:gd name="T1" fmla="*/ 2147483646 h 1212"/>
              <a:gd name="T2" fmla="*/ 2147483646 w 1098"/>
              <a:gd name="T3" fmla="*/ 2147483646 h 1212"/>
              <a:gd name="T4" fmla="*/ 2147483646 w 1098"/>
              <a:gd name="T5" fmla="*/ 2147483646 h 1212"/>
              <a:gd name="T6" fmla="*/ 2147483646 w 1098"/>
              <a:gd name="T7" fmla="*/ 0 h 1212"/>
              <a:gd name="T8" fmla="*/ 0 60000 65536"/>
              <a:gd name="T9" fmla="*/ 0 60000 65536"/>
              <a:gd name="T10" fmla="*/ 0 60000 65536"/>
              <a:gd name="T11" fmla="*/ 0 60000 65536"/>
              <a:gd name="T12" fmla="*/ 0 w 1098"/>
              <a:gd name="T13" fmla="*/ 0 h 1212"/>
              <a:gd name="T14" fmla="*/ 1098 w 1098"/>
              <a:gd name="T15" fmla="*/ 1212 h 1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8" h="1212">
                <a:moveTo>
                  <a:pt x="0" y="1212"/>
                </a:moveTo>
                <a:lnTo>
                  <a:pt x="971" y="35"/>
                </a:lnTo>
                <a:lnTo>
                  <a:pt x="1032" y="12"/>
                </a:lnTo>
                <a:lnTo>
                  <a:pt x="109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 flipH="1" flipV="1">
            <a:off x="4105104" y="2504348"/>
            <a:ext cx="9696" cy="2046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 rot="18637764">
            <a:off x="2858693" y="3213357"/>
            <a:ext cx="8846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lũy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endParaRPr lang="en-US" altLang="en-US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06565"/>
              </p:ext>
            </p:extLst>
          </p:nvPr>
        </p:nvGraphicFramePr>
        <p:xfrm>
          <a:off x="1413029" y="600218"/>
          <a:ext cx="6601310" cy="2545561"/>
        </p:xfrm>
        <a:graphic>
          <a:graphicData uri="http://schemas.openxmlformats.org/drawingml/2006/table">
            <a:tbl>
              <a:tblPr/>
              <a:tblGrid>
                <a:gridCol w="80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9641">
                  <a:extLst>
                    <a:ext uri="{9D8B030D-6E8A-4147-A177-3AD203B41FA5}">
                      <a16:colId xmlns:a16="http://schemas.microsoft.com/office/drawing/2014/main" val="789405924"/>
                    </a:ext>
                  </a:extLst>
                </a:gridCol>
                <a:gridCol w="2899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pha ST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cân bằng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+mj-lt"/>
                          <a:ea typeface="Times New Roman"/>
                          <a:cs typeface="Cambria"/>
                        </a:rPr>
                        <a:t>Số lượng tế bào đạt cực đại, không thay đổi theo thời gian.</a:t>
                      </a:r>
                      <a:endParaRPr lang="en-US" sz="16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S</a:t>
                      </a: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ố lượng TB sinh ra bằng số lượng TB chết đi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.</a:t>
                      </a: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VK sinh trưởng ở giai đoạn cân bằng động.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suy vong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7430" name="Group 40"/>
          <p:cNvGrpSpPr>
            <a:grpSpLocks/>
          </p:cNvGrpSpPr>
          <p:nvPr/>
        </p:nvGrpSpPr>
        <p:grpSpPr bwMode="auto">
          <a:xfrm>
            <a:off x="1404052" y="2336384"/>
            <a:ext cx="6619263" cy="2190750"/>
            <a:chOff x="1329" y="1268"/>
            <a:chExt cx="4424" cy="2360"/>
          </a:xfrm>
        </p:grpSpPr>
        <p:sp>
          <p:nvSpPr>
            <p:cNvPr id="17435" name="Rectangle 23"/>
            <p:cNvSpPr>
              <a:spLocks noChangeArrowheads="1"/>
            </p:cNvSpPr>
            <p:nvPr/>
          </p:nvSpPr>
          <p:spPr bwMode="auto">
            <a:xfrm>
              <a:off x="1329" y="1268"/>
              <a:ext cx="4424" cy="236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grpSp>
          <p:nvGrpSpPr>
            <p:cNvPr id="17436" name="Group 24"/>
            <p:cNvGrpSpPr>
              <a:grpSpLocks/>
            </p:cNvGrpSpPr>
            <p:nvPr/>
          </p:nvGrpSpPr>
          <p:grpSpPr bwMode="auto">
            <a:xfrm>
              <a:off x="1610" y="1434"/>
              <a:ext cx="3402" cy="1951"/>
              <a:chOff x="1610" y="1434"/>
              <a:chExt cx="3402" cy="1951"/>
            </a:xfrm>
          </p:grpSpPr>
          <p:sp>
            <p:nvSpPr>
              <p:cNvPr id="17445" name="Line 25"/>
              <p:cNvSpPr>
                <a:spLocks noChangeShapeType="1"/>
              </p:cNvSpPr>
              <p:nvPr/>
            </p:nvSpPr>
            <p:spPr bwMode="auto">
              <a:xfrm flipV="1">
                <a:off x="1610" y="1434"/>
                <a:ext cx="0" cy="19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7446" name="Line 26"/>
              <p:cNvSpPr>
                <a:spLocks noChangeShapeType="1"/>
              </p:cNvSpPr>
              <p:nvPr/>
            </p:nvSpPr>
            <p:spPr bwMode="auto">
              <a:xfrm>
                <a:off x="1610" y="3385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17437" name="Text Box 27"/>
            <p:cNvSpPr txBox="1">
              <a:spLocks noChangeArrowheads="1"/>
            </p:cNvSpPr>
            <p:nvPr/>
          </p:nvSpPr>
          <p:spPr bwMode="auto">
            <a:xfrm rot="16200000">
              <a:off x="740" y="2092"/>
              <a:ext cx="1815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35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 số lượng tế bào</a:t>
              </a:r>
            </a:p>
            <a:p>
              <a:pPr>
                <a:spcBef>
                  <a:spcPct val="50000"/>
                </a:spcBef>
                <a:buFontTx/>
                <a:buNone/>
              </a:pPr>
              <a:endParaRPr lang="en-US" altLang="en-US" sz="1350" b="1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sp>
          <p:nvSpPr>
            <p:cNvPr id="17438" name="Text Box 28"/>
            <p:cNvSpPr txBox="1">
              <a:spLocks noChangeArrowheads="1"/>
            </p:cNvSpPr>
            <p:nvPr/>
          </p:nvSpPr>
          <p:spPr bwMode="auto">
            <a:xfrm>
              <a:off x="4190" y="3117"/>
              <a:ext cx="998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35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 gian</a:t>
              </a:r>
            </a:p>
          </p:txBody>
        </p:sp>
        <p:sp>
          <p:nvSpPr>
            <p:cNvPr id="17439" name="Line 29"/>
            <p:cNvSpPr>
              <a:spLocks noChangeShapeType="1"/>
            </p:cNvSpPr>
            <p:nvPr/>
          </p:nvSpPr>
          <p:spPr bwMode="auto">
            <a:xfrm flipV="1">
              <a:off x="2109" y="1480"/>
              <a:ext cx="0" cy="19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7440" name="Freeform 30"/>
            <p:cNvSpPr>
              <a:spLocks/>
            </p:cNvSpPr>
            <p:nvPr/>
          </p:nvSpPr>
          <p:spPr bwMode="auto">
            <a:xfrm>
              <a:off x="1610" y="3158"/>
              <a:ext cx="568" cy="49"/>
            </a:xfrm>
            <a:custGeom>
              <a:avLst/>
              <a:gdLst>
                <a:gd name="T0" fmla="*/ 0 w 568"/>
                <a:gd name="T1" fmla="*/ 49 h 49"/>
                <a:gd name="T2" fmla="*/ 499 w 568"/>
                <a:gd name="T3" fmla="*/ 49 h 49"/>
                <a:gd name="T4" fmla="*/ 544 w 568"/>
                <a:gd name="T5" fmla="*/ 30 h 49"/>
                <a:gd name="T6" fmla="*/ 568 w 568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8"/>
                <a:gd name="T13" fmla="*/ 0 h 49"/>
                <a:gd name="T14" fmla="*/ 568 w 568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49">
                  <a:moveTo>
                    <a:pt x="0" y="49"/>
                  </a:moveTo>
                  <a:lnTo>
                    <a:pt x="499" y="49"/>
                  </a:lnTo>
                  <a:lnTo>
                    <a:pt x="544" y="30"/>
                  </a:lnTo>
                  <a:lnTo>
                    <a:pt x="568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7441" name="Text Box 31"/>
            <p:cNvSpPr txBox="1">
              <a:spLocks noChangeArrowheads="1"/>
            </p:cNvSpPr>
            <p:nvPr/>
          </p:nvSpPr>
          <p:spPr bwMode="auto">
            <a:xfrm>
              <a:off x="1651" y="2356"/>
              <a:ext cx="432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tiềm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phát</a:t>
              </a:r>
              <a:endParaRPr lang="en-US" altLang="en-US" sz="1350" b="1" dirty="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17442" name="Freeform 32"/>
            <p:cNvSpPr>
              <a:spLocks/>
            </p:cNvSpPr>
            <p:nvPr/>
          </p:nvSpPr>
          <p:spPr bwMode="auto">
            <a:xfrm>
              <a:off x="2181" y="1944"/>
              <a:ext cx="1098" cy="1212"/>
            </a:xfrm>
            <a:custGeom>
              <a:avLst/>
              <a:gdLst>
                <a:gd name="T0" fmla="*/ 0 w 1098"/>
                <a:gd name="T1" fmla="*/ 1212 h 1212"/>
                <a:gd name="T2" fmla="*/ 971 w 1098"/>
                <a:gd name="T3" fmla="*/ 35 h 1212"/>
                <a:gd name="T4" fmla="*/ 1032 w 1098"/>
                <a:gd name="T5" fmla="*/ 12 h 1212"/>
                <a:gd name="T6" fmla="*/ 1098 w 1098"/>
                <a:gd name="T7" fmla="*/ 0 h 12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8"/>
                <a:gd name="T13" fmla="*/ 0 h 1212"/>
                <a:gd name="T14" fmla="*/ 1098 w 1098"/>
                <a:gd name="T15" fmla="*/ 1212 h 12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8" h="1212">
                  <a:moveTo>
                    <a:pt x="0" y="1212"/>
                  </a:moveTo>
                  <a:lnTo>
                    <a:pt x="971" y="35"/>
                  </a:lnTo>
                  <a:lnTo>
                    <a:pt x="1032" y="12"/>
                  </a:lnTo>
                  <a:lnTo>
                    <a:pt x="1098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7443" name="Line 33"/>
            <p:cNvSpPr>
              <a:spLocks noChangeShapeType="1"/>
            </p:cNvSpPr>
            <p:nvPr/>
          </p:nvSpPr>
          <p:spPr bwMode="auto">
            <a:xfrm flipV="1">
              <a:off x="3152" y="1480"/>
              <a:ext cx="0" cy="19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7444" name="Text Box 34"/>
            <p:cNvSpPr txBox="1">
              <a:spLocks noChangeArrowheads="1"/>
            </p:cNvSpPr>
            <p:nvPr/>
          </p:nvSpPr>
          <p:spPr bwMode="auto">
            <a:xfrm rot="18637764">
              <a:off x="2089" y="1980"/>
              <a:ext cx="976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00FF"/>
                  </a:solidFill>
                  <a:latin typeface="VNI-Times" pitchFamily="2" charset="0"/>
                </a:rPr>
                <a:t>    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lũy</a:t>
              </a:r>
              <a:r>
                <a:rPr lang="en-US" altLang="en-US" sz="13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3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thừa</a:t>
              </a:r>
              <a:endParaRPr lang="en-US" altLang="en-US" sz="1350" b="1" dirty="0">
                <a:solidFill>
                  <a:srgbClr val="0000FF"/>
                </a:solidFill>
                <a:latin typeface="VNI-Times" pitchFamily="2" charset="0"/>
              </a:endParaRPr>
            </a:p>
          </p:txBody>
        </p:sp>
      </p:grpSp>
      <p:sp>
        <p:nvSpPr>
          <p:cNvPr id="20" name="Freeform 35"/>
          <p:cNvSpPr>
            <a:spLocks/>
          </p:cNvSpPr>
          <p:nvPr/>
        </p:nvSpPr>
        <p:spPr bwMode="auto">
          <a:xfrm>
            <a:off x="4321675" y="2950807"/>
            <a:ext cx="1223963" cy="13097"/>
          </a:xfrm>
          <a:custGeom>
            <a:avLst/>
            <a:gdLst>
              <a:gd name="T0" fmla="*/ 0 w 1028"/>
              <a:gd name="T1" fmla="*/ 2147483646 h 11"/>
              <a:gd name="T2" fmla="*/ 2147483646 w 1028"/>
              <a:gd name="T3" fmla="*/ 0 h 11"/>
              <a:gd name="T4" fmla="*/ 2147483646 w 1028"/>
              <a:gd name="T5" fmla="*/ 0 h 11"/>
              <a:gd name="T6" fmla="*/ 0 60000 65536"/>
              <a:gd name="T7" fmla="*/ 0 60000 65536"/>
              <a:gd name="T8" fmla="*/ 0 60000 65536"/>
              <a:gd name="T9" fmla="*/ 0 w 1028"/>
              <a:gd name="T10" fmla="*/ 0 h 11"/>
              <a:gd name="T11" fmla="*/ 1028 w 1028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8" h="11">
                <a:moveTo>
                  <a:pt x="0" y="11"/>
                </a:moveTo>
                <a:lnTo>
                  <a:pt x="76" y="0"/>
                </a:lnTo>
                <a:lnTo>
                  <a:pt x="10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1" name="Line 36"/>
          <p:cNvSpPr>
            <a:spLocks noChangeShapeType="1"/>
          </p:cNvSpPr>
          <p:nvPr/>
        </p:nvSpPr>
        <p:spPr bwMode="auto">
          <a:xfrm flipV="1">
            <a:off x="5408951" y="2477483"/>
            <a:ext cx="0" cy="1811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4017169" y="3217479"/>
            <a:ext cx="13930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endParaRPr lang="en-US" altLang="en-US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38737"/>
              </p:ext>
            </p:extLst>
          </p:nvPr>
        </p:nvGraphicFramePr>
        <p:xfrm>
          <a:off x="1219200" y="106394"/>
          <a:ext cx="6705600" cy="4240530"/>
        </p:xfrm>
        <a:graphic>
          <a:graphicData uri="http://schemas.openxmlformats.org/drawingml/2006/table">
            <a:tbl>
              <a:tblPr/>
              <a:tblGrid>
                <a:gridCol w="8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966">
                  <a:extLst>
                    <a:ext uri="{9D8B030D-6E8A-4147-A177-3AD203B41FA5}">
                      <a16:colId xmlns:a16="http://schemas.microsoft.com/office/drawing/2014/main" val="3034741159"/>
                    </a:ext>
                  </a:extLst>
                </a:gridCol>
                <a:gridCol w="3018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pha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ST</a:t>
                      </a: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7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tiềm phát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luỹ thừa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cân bằng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 suy vong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48410" marR="4841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Times New Roman"/>
                        <a:cs typeface="Cambri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Số lượng tế bào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quần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thể</a:t>
                      </a: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giảm dần.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Times New Roman"/>
                        <a:cs typeface="Cambri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C</a:t>
                      </a: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hất dinh dưỡng dần cạn kiệt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chất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độc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hại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lũy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quá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Cambria"/>
                        </a:rPr>
                        <a:t>nhiều</a:t>
                      </a:r>
                      <a:r>
                        <a:rPr lang="vi-VN" sz="1600" dirty="0">
                          <a:effectLst/>
                          <a:latin typeface="+mj-lt"/>
                          <a:ea typeface="Times New Roman"/>
                          <a:cs typeface="Cambria"/>
                        </a:rPr>
                        <a:t>. 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8454" name="Group 41"/>
          <p:cNvGrpSpPr>
            <a:grpSpLocks/>
          </p:cNvGrpSpPr>
          <p:nvPr/>
        </p:nvGrpSpPr>
        <p:grpSpPr bwMode="auto">
          <a:xfrm>
            <a:off x="1181910" y="541740"/>
            <a:ext cx="6742890" cy="2944410"/>
            <a:chOff x="1292" y="256"/>
            <a:chExt cx="4491" cy="2274"/>
          </a:xfrm>
        </p:grpSpPr>
        <p:grpSp>
          <p:nvGrpSpPr>
            <p:cNvPr id="18458" name="Group 40"/>
            <p:cNvGrpSpPr>
              <a:grpSpLocks/>
            </p:cNvGrpSpPr>
            <p:nvPr/>
          </p:nvGrpSpPr>
          <p:grpSpPr bwMode="auto">
            <a:xfrm>
              <a:off x="1292" y="256"/>
              <a:ext cx="4491" cy="2274"/>
              <a:chOff x="1292" y="1253"/>
              <a:chExt cx="4491" cy="2274"/>
            </a:xfrm>
          </p:grpSpPr>
          <p:sp>
            <p:nvSpPr>
              <p:cNvPr id="18460" name="Rectangle 23"/>
              <p:cNvSpPr>
                <a:spLocks noChangeArrowheads="1"/>
              </p:cNvSpPr>
              <p:nvPr/>
            </p:nvSpPr>
            <p:spPr bwMode="auto">
              <a:xfrm>
                <a:off x="1292" y="1336"/>
                <a:ext cx="4491" cy="2191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latin typeface="Arial" panose="020B0604020202020204" pitchFamily="34" charset="0"/>
                </a:endParaRPr>
              </a:p>
            </p:txBody>
          </p:sp>
          <p:grpSp>
            <p:nvGrpSpPr>
              <p:cNvPr id="18461" name="Group 24"/>
              <p:cNvGrpSpPr>
                <a:grpSpLocks/>
              </p:cNvGrpSpPr>
              <p:nvPr/>
            </p:nvGrpSpPr>
            <p:grpSpPr bwMode="auto">
              <a:xfrm>
                <a:off x="1610" y="1434"/>
                <a:ext cx="3418" cy="1951"/>
                <a:chOff x="1610" y="1434"/>
                <a:chExt cx="3418" cy="1951"/>
              </a:xfrm>
            </p:grpSpPr>
            <p:sp>
              <p:nvSpPr>
                <p:cNvPr id="1847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610" y="1434"/>
                  <a:ext cx="0" cy="19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sz="1350"/>
                </a:p>
              </p:txBody>
            </p:sp>
            <p:sp>
              <p:nvSpPr>
                <p:cNvPr id="18473" name="Line 26"/>
                <p:cNvSpPr>
                  <a:spLocks noChangeShapeType="1"/>
                </p:cNvSpPr>
                <p:nvPr/>
              </p:nvSpPr>
              <p:spPr bwMode="auto">
                <a:xfrm>
                  <a:off x="1626" y="3384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sz="1350"/>
                </a:p>
              </p:txBody>
            </p:sp>
          </p:grpSp>
          <p:sp>
            <p:nvSpPr>
              <p:cNvPr id="18462" name="Text Box 27"/>
              <p:cNvSpPr txBox="1">
                <a:spLocks noChangeArrowheads="1"/>
              </p:cNvSpPr>
              <p:nvPr/>
            </p:nvSpPr>
            <p:spPr bwMode="auto">
              <a:xfrm rot="16200000">
                <a:off x="467" y="2144"/>
                <a:ext cx="1989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35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 số lượng tế bào</a:t>
                </a:r>
              </a:p>
            </p:txBody>
          </p:sp>
          <p:sp>
            <p:nvSpPr>
              <p:cNvPr id="18463" name="Text Box 28"/>
              <p:cNvSpPr txBox="1">
                <a:spLocks noChangeArrowheads="1"/>
              </p:cNvSpPr>
              <p:nvPr/>
            </p:nvSpPr>
            <p:spPr bwMode="auto">
              <a:xfrm>
                <a:off x="4340" y="3109"/>
                <a:ext cx="998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35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 gian</a:t>
                </a:r>
              </a:p>
            </p:txBody>
          </p:sp>
          <p:sp>
            <p:nvSpPr>
              <p:cNvPr id="18464" name="Line 29"/>
              <p:cNvSpPr>
                <a:spLocks noChangeShapeType="1"/>
              </p:cNvSpPr>
              <p:nvPr/>
            </p:nvSpPr>
            <p:spPr bwMode="auto">
              <a:xfrm flipV="1">
                <a:off x="2109" y="1480"/>
                <a:ext cx="0" cy="19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8465" name="Freeform 30"/>
              <p:cNvSpPr>
                <a:spLocks/>
              </p:cNvSpPr>
              <p:nvPr/>
            </p:nvSpPr>
            <p:spPr bwMode="auto">
              <a:xfrm>
                <a:off x="1610" y="3158"/>
                <a:ext cx="568" cy="49"/>
              </a:xfrm>
              <a:custGeom>
                <a:avLst/>
                <a:gdLst>
                  <a:gd name="T0" fmla="*/ 0 w 568"/>
                  <a:gd name="T1" fmla="*/ 49 h 49"/>
                  <a:gd name="T2" fmla="*/ 499 w 568"/>
                  <a:gd name="T3" fmla="*/ 49 h 49"/>
                  <a:gd name="T4" fmla="*/ 544 w 568"/>
                  <a:gd name="T5" fmla="*/ 30 h 49"/>
                  <a:gd name="T6" fmla="*/ 568 w 568"/>
                  <a:gd name="T7" fmla="*/ 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8"/>
                  <a:gd name="T13" fmla="*/ 0 h 49"/>
                  <a:gd name="T14" fmla="*/ 568 w 568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8" h="49">
                    <a:moveTo>
                      <a:pt x="0" y="49"/>
                    </a:moveTo>
                    <a:lnTo>
                      <a:pt x="499" y="49"/>
                    </a:lnTo>
                    <a:lnTo>
                      <a:pt x="544" y="30"/>
                    </a:lnTo>
                    <a:lnTo>
                      <a:pt x="568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8466" name="Text Box 31"/>
              <p:cNvSpPr txBox="1">
                <a:spLocks noChangeArrowheads="1"/>
              </p:cNvSpPr>
              <p:nvPr/>
            </p:nvSpPr>
            <p:spPr bwMode="auto">
              <a:xfrm>
                <a:off x="1626" y="2071"/>
                <a:ext cx="445" cy="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500" b="1" dirty="0">
                    <a:solidFill>
                      <a:srgbClr val="0000FF"/>
                    </a:solidFill>
                    <a:latin typeface="VNI-Times" pitchFamily="2" charset="0"/>
                  </a:rPr>
                  <a:t>     </a:t>
                </a:r>
                <a:r>
                  <a:rPr lang="en-US" altLang="en-US" sz="15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altLang="en-US" sz="1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5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tiềm</a:t>
                </a:r>
                <a:r>
                  <a:rPr lang="en-US" altLang="en-US" sz="1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5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endParaRPr lang="en-US" altLang="en-US" sz="1500" b="1" dirty="0">
                  <a:solidFill>
                    <a:srgbClr val="0000FF"/>
                  </a:solidFill>
                  <a:latin typeface="VNI-Times" pitchFamily="2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n-US" altLang="en-US" sz="1500" b="1" dirty="0">
                  <a:solidFill>
                    <a:srgbClr val="0000FF"/>
                  </a:solidFill>
                  <a:latin typeface="VNI-Times" pitchFamily="2" charset="0"/>
                </a:endParaRPr>
              </a:p>
            </p:txBody>
          </p:sp>
          <p:sp>
            <p:nvSpPr>
              <p:cNvPr id="18467" name="Freeform 32"/>
              <p:cNvSpPr>
                <a:spLocks/>
              </p:cNvSpPr>
              <p:nvPr/>
            </p:nvSpPr>
            <p:spPr bwMode="auto">
              <a:xfrm>
                <a:off x="2181" y="1944"/>
                <a:ext cx="1098" cy="1212"/>
              </a:xfrm>
              <a:custGeom>
                <a:avLst/>
                <a:gdLst>
                  <a:gd name="T0" fmla="*/ 0 w 1098"/>
                  <a:gd name="T1" fmla="*/ 1212 h 1212"/>
                  <a:gd name="T2" fmla="*/ 971 w 1098"/>
                  <a:gd name="T3" fmla="*/ 35 h 1212"/>
                  <a:gd name="T4" fmla="*/ 1032 w 1098"/>
                  <a:gd name="T5" fmla="*/ 12 h 1212"/>
                  <a:gd name="T6" fmla="*/ 1098 w 1098"/>
                  <a:gd name="T7" fmla="*/ 0 h 12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8"/>
                  <a:gd name="T13" fmla="*/ 0 h 1212"/>
                  <a:gd name="T14" fmla="*/ 1098 w 1098"/>
                  <a:gd name="T15" fmla="*/ 1212 h 12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8" h="1212">
                    <a:moveTo>
                      <a:pt x="0" y="1212"/>
                    </a:moveTo>
                    <a:lnTo>
                      <a:pt x="971" y="35"/>
                    </a:lnTo>
                    <a:lnTo>
                      <a:pt x="1032" y="12"/>
                    </a:lnTo>
                    <a:lnTo>
                      <a:pt x="1098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8468" name="Line 33"/>
              <p:cNvSpPr>
                <a:spLocks noChangeShapeType="1"/>
              </p:cNvSpPr>
              <p:nvPr/>
            </p:nvSpPr>
            <p:spPr bwMode="auto">
              <a:xfrm flipV="1">
                <a:off x="3152" y="1480"/>
                <a:ext cx="0" cy="19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8469" name="Text Box 34"/>
              <p:cNvSpPr txBox="1">
                <a:spLocks noChangeArrowheads="1"/>
              </p:cNvSpPr>
              <p:nvPr/>
            </p:nvSpPr>
            <p:spPr bwMode="auto">
              <a:xfrm rot="18637764">
                <a:off x="2242" y="2095"/>
                <a:ext cx="743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5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 lũy thừa</a:t>
                </a:r>
                <a:endParaRPr lang="en-US" altLang="en-US" sz="1500" b="1">
                  <a:solidFill>
                    <a:srgbClr val="0000FF"/>
                  </a:solidFill>
                  <a:latin typeface="VNI-Times" pitchFamily="2" charset="0"/>
                </a:endParaRPr>
              </a:p>
            </p:txBody>
          </p:sp>
          <p:sp>
            <p:nvSpPr>
              <p:cNvPr id="18470" name="Freeform 35"/>
              <p:cNvSpPr>
                <a:spLocks/>
              </p:cNvSpPr>
              <p:nvPr/>
            </p:nvSpPr>
            <p:spPr bwMode="auto">
              <a:xfrm>
                <a:off x="3258" y="1933"/>
                <a:ext cx="1028" cy="11"/>
              </a:xfrm>
              <a:custGeom>
                <a:avLst/>
                <a:gdLst>
                  <a:gd name="T0" fmla="*/ 0 w 1028"/>
                  <a:gd name="T1" fmla="*/ 11 h 11"/>
                  <a:gd name="T2" fmla="*/ 76 w 1028"/>
                  <a:gd name="T3" fmla="*/ 0 h 11"/>
                  <a:gd name="T4" fmla="*/ 1028 w 1028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028"/>
                  <a:gd name="T10" fmla="*/ 0 h 11"/>
                  <a:gd name="T11" fmla="*/ 1028 w 1028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28" h="11">
                    <a:moveTo>
                      <a:pt x="0" y="11"/>
                    </a:moveTo>
                    <a:lnTo>
                      <a:pt x="76" y="0"/>
                    </a:lnTo>
                    <a:lnTo>
                      <a:pt x="1028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8471" name="Text Box 37"/>
              <p:cNvSpPr txBox="1">
                <a:spLocks noChangeArrowheads="1"/>
              </p:cNvSpPr>
              <p:nvPr/>
            </p:nvSpPr>
            <p:spPr bwMode="auto">
              <a:xfrm>
                <a:off x="3111" y="1683"/>
                <a:ext cx="122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350" b="1">
                    <a:solidFill>
                      <a:srgbClr val="0000FF"/>
                    </a:solidFill>
                    <a:latin typeface="VNI-Times" pitchFamily="2" charset="0"/>
                  </a:rPr>
                  <a:t>   </a:t>
                </a:r>
                <a:r>
                  <a:rPr lang="en-US" altLang="en-US" sz="135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 cân bằng</a:t>
                </a:r>
                <a:endParaRPr lang="en-US" altLang="en-US" sz="1350" b="1">
                  <a:solidFill>
                    <a:srgbClr val="0000FF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18459" name="Line 36"/>
            <p:cNvSpPr>
              <a:spLocks noChangeShapeType="1"/>
            </p:cNvSpPr>
            <p:nvPr/>
          </p:nvSpPr>
          <p:spPr bwMode="auto">
            <a:xfrm flipV="1">
              <a:off x="4195" y="482"/>
              <a:ext cx="0" cy="19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5545652" y="1574493"/>
            <a:ext cx="16204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endParaRPr lang="en-US" altLang="en-US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5652310" y="1418902"/>
            <a:ext cx="726680" cy="15771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8740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60169"/>
            <a:ext cx="6858000" cy="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329238" y="3009901"/>
            <a:ext cx="972741" cy="1079897"/>
            <a:chOff x="3152" y="2568"/>
            <a:chExt cx="817" cy="907"/>
          </a:xfrm>
        </p:grpSpPr>
        <p:sp>
          <p:nvSpPr>
            <p:cNvPr id="19511" name="Rectangle 4"/>
            <p:cNvSpPr>
              <a:spLocks noChangeArrowheads="1"/>
            </p:cNvSpPr>
            <p:nvPr/>
          </p:nvSpPr>
          <p:spPr bwMode="auto">
            <a:xfrm>
              <a:off x="3423" y="2568"/>
              <a:ext cx="318" cy="182"/>
            </a:xfrm>
            <a:prstGeom prst="rect">
              <a:avLst/>
            </a:prstGeom>
            <a:gradFill rotWithShape="1">
              <a:gsLst>
                <a:gs pos="0">
                  <a:srgbClr val="47765E"/>
                </a:gs>
                <a:gs pos="50000">
                  <a:srgbClr val="99FFCC"/>
                </a:gs>
                <a:gs pos="100000">
                  <a:srgbClr val="47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512" name="Oval 5"/>
            <p:cNvSpPr>
              <a:spLocks noChangeArrowheads="1"/>
            </p:cNvSpPr>
            <p:nvPr/>
          </p:nvSpPr>
          <p:spPr bwMode="auto">
            <a:xfrm>
              <a:off x="3152" y="2704"/>
              <a:ext cx="817" cy="771"/>
            </a:xfrm>
            <a:prstGeom prst="ellipse">
              <a:avLst/>
            </a:prstGeom>
            <a:gradFill rotWithShape="1">
              <a:gsLst>
                <a:gs pos="0">
                  <a:srgbClr val="47765E"/>
                </a:gs>
                <a:gs pos="50000">
                  <a:srgbClr val="99FFCC"/>
                </a:gs>
                <a:gs pos="100000">
                  <a:srgbClr val="47765E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513" name="Oval 6"/>
            <p:cNvSpPr>
              <a:spLocks noChangeArrowheads="1"/>
            </p:cNvSpPr>
            <p:nvPr/>
          </p:nvSpPr>
          <p:spPr bwMode="auto">
            <a:xfrm>
              <a:off x="3424" y="2659"/>
              <a:ext cx="318" cy="91"/>
            </a:xfrm>
            <a:prstGeom prst="ellipse">
              <a:avLst/>
            </a:prstGeom>
            <a:gradFill rotWithShape="1">
              <a:gsLst>
                <a:gs pos="0">
                  <a:srgbClr val="47765E"/>
                </a:gs>
                <a:gs pos="50000">
                  <a:srgbClr val="99FFCC"/>
                </a:gs>
                <a:gs pos="100000">
                  <a:srgbClr val="47765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</p:grpSp>
      <p:sp>
        <p:nvSpPr>
          <p:cNvPr id="19460" name="Rectangle 7"/>
          <p:cNvSpPr>
            <a:spLocks noChangeArrowheads="1"/>
          </p:cNvSpPr>
          <p:nvPr/>
        </p:nvSpPr>
        <p:spPr bwMode="auto">
          <a:xfrm rot="18633855">
            <a:off x="6032897" y="3009900"/>
            <a:ext cx="594122" cy="163116"/>
          </a:xfrm>
          <a:prstGeom prst="rect">
            <a:avLst/>
          </a:prstGeom>
          <a:gradFill rotWithShape="1">
            <a:gsLst>
              <a:gs pos="0">
                <a:srgbClr val="47765E"/>
              </a:gs>
              <a:gs pos="50000">
                <a:srgbClr val="99FFCC"/>
              </a:gs>
              <a:gs pos="100000">
                <a:srgbClr val="47765E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grpSp>
        <p:nvGrpSpPr>
          <p:cNvPr id="19461" name="Group 8"/>
          <p:cNvGrpSpPr>
            <a:grpSpLocks/>
          </p:cNvGrpSpPr>
          <p:nvPr/>
        </p:nvGrpSpPr>
        <p:grpSpPr bwMode="auto">
          <a:xfrm>
            <a:off x="5113735" y="2524125"/>
            <a:ext cx="702469" cy="1404938"/>
            <a:chOff x="3605" y="2432"/>
            <a:chExt cx="590" cy="1180"/>
          </a:xfrm>
        </p:grpSpPr>
        <p:sp>
          <p:nvSpPr>
            <p:cNvPr id="19507" name="Rectangle 9"/>
            <p:cNvSpPr>
              <a:spLocks noChangeArrowheads="1"/>
            </p:cNvSpPr>
            <p:nvPr/>
          </p:nvSpPr>
          <p:spPr bwMode="auto">
            <a:xfrm>
              <a:off x="4150" y="2478"/>
              <a:ext cx="45" cy="1134"/>
            </a:xfrm>
            <a:prstGeom prst="rect">
              <a:avLst/>
            </a:prstGeom>
            <a:gradFill rotWithShape="1">
              <a:gsLst>
                <a:gs pos="0">
                  <a:srgbClr val="765E76"/>
                </a:gs>
                <a:gs pos="50000">
                  <a:srgbClr val="FFCCFF"/>
                </a:gs>
                <a:gs pos="100000">
                  <a:srgbClr val="765E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508" name="Rectangle 10"/>
            <p:cNvSpPr>
              <a:spLocks noChangeArrowheads="1"/>
            </p:cNvSpPr>
            <p:nvPr/>
          </p:nvSpPr>
          <p:spPr bwMode="auto">
            <a:xfrm>
              <a:off x="3605" y="2432"/>
              <a:ext cx="590" cy="46"/>
            </a:xfrm>
            <a:prstGeom prst="rect">
              <a:avLst/>
            </a:prstGeom>
            <a:gradFill rotWithShape="1">
              <a:gsLst>
                <a:gs pos="0">
                  <a:srgbClr val="765E76"/>
                </a:gs>
                <a:gs pos="50000">
                  <a:srgbClr val="FFCCFF"/>
                </a:gs>
                <a:gs pos="100000">
                  <a:srgbClr val="76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509" name="Oval 11"/>
            <p:cNvSpPr>
              <a:spLocks noChangeArrowheads="1"/>
            </p:cNvSpPr>
            <p:nvPr/>
          </p:nvSpPr>
          <p:spPr bwMode="auto">
            <a:xfrm>
              <a:off x="3696" y="2432"/>
              <a:ext cx="136" cy="4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510" name="Line 12"/>
            <p:cNvSpPr>
              <a:spLocks noChangeShapeType="1"/>
            </p:cNvSpPr>
            <p:nvPr/>
          </p:nvSpPr>
          <p:spPr bwMode="auto">
            <a:xfrm>
              <a:off x="4150" y="2478"/>
              <a:ext cx="45" cy="1"/>
            </a:xfrm>
            <a:prstGeom prst="line">
              <a:avLst/>
            </a:prstGeom>
            <a:noFill/>
            <a:ln w="28575">
              <a:solidFill>
                <a:srgbClr val="FF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9462" name="Group 13"/>
          <p:cNvGrpSpPr>
            <a:grpSpLocks/>
          </p:cNvGrpSpPr>
          <p:nvPr/>
        </p:nvGrpSpPr>
        <p:grpSpPr bwMode="auto">
          <a:xfrm>
            <a:off x="5651897" y="579835"/>
            <a:ext cx="1838325" cy="2430065"/>
            <a:chOff x="4013" y="572"/>
            <a:chExt cx="1544" cy="2041"/>
          </a:xfrm>
        </p:grpSpPr>
        <p:grpSp>
          <p:nvGrpSpPr>
            <p:cNvPr id="19500" name="Group 14"/>
            <p:cNvGrpSpPr>
              <a:grpSpLocks/>
            </p:cNvGrpSpPr>
            <p:nvPr/>
          </p:nvGrpSpPr>
          <p:grpSpPr bwMode="auto">
            <a:xfrm>
              <a:off x="4559" y="572"/>
              <a:ext cx="590" cy="861"/>
              <a:chOff x="4649" y="709"/>
              <a:chExt cx="590" cy="861"/>
            </a:xfrm>
          </p:grpSpPr>
          <p:grpSp>
            <p:nvGrpSpPr>
              <p:cNvPr id="19503" name="Group 15"/>
              <p:cNvGrpSpPr>
                <a:grpSpLocks/>
              </p:cNvGrpSpPr>
              <p:nvPr/>
            </p:nvGrpSpPr>
            <p:grpSpPr bwMode="auto">
              <a:xfrm>
                <a:off x="4649" y="709"/>
                <a:ext cx="590" cy="861"/>
                <a:chOff x="4649" y="709"/>
                <a:chExt cx="590" cy="861"/>
              </a:xfrm>
            </p:grpSpPr>
            <p:sp>
              <p:nvSpPr>
                <p:cNvPr id="19505" name="Freeform 16"/>
                <p:cNvSpPr>
                  <a:spLocks/>
                </p:cNvSpPr>
                <p:nvPr/>
              </p:nvSpPr>
              <p:spPr bwMode="auto">
                <a:xfrm>
                  <a:off x="4649" y="709"/>
                  <a:ext cx="590" cy="861"/>
                </a:xfrm>
                <a:custGeom>
                  <a:avLst/>
                  <a:gdLst>
                    <a:gd name="T0" fmla="*/ 0 w 590"/>
                    <a:gd name="T1" fmla="*/ 226 h 861"/>
                    <a:gd name="T2" fmla="*/ 0 w 590"/>
                    <a:gd name="T3" fmla="*/ 816 h 861"/>
                    <a:gd name="T4" fmla="*/ 13 w 590"/>
                    <a:gd name="T5" fmla="*/ 839 h 861"/>
                    <a:gd name="T6" fmla="*/ 45 w 590"/>
                    <a:gd name="T7" fmla="*/ 861 h 861"/>
                    <a:gd name="T8" fmla="*/ 544 w 590"/>
                    <a:gd name="T9" fmla="*/ 861 h 861"/>
                    <a:gd name="T10" fmla="*/ 571 w 590"/>
                    <a:gd name="T11" fmla="*/ 839 h 861"/>
                    <a:gd name="T12" fmla="*/ 590 w 590"/>
                    <a:gd name="T13" fmla="*/ 816 h 861"/>
                    <a:gd name="T14" fmla="*/ 590 w 590"/>
                    <a:gd name="T15" fmla="*/ 226 h 861"/>
                    <a:gd name="T16" fmla="*/ 363 w 590"/>
                    <a:gd name="T17" fmla="*/ 136 h 861"/>
                    <a:gd name="T18" fmla="*/ 363 w 590"/>
                    <a:gd name="T19" fmla="*/ 45 h 861"/>
                    <a:gd name="T20" fmla="*/ 408 w 590"/>
                    <a:gd name="T21" fmla="*/ 45 h 861"/>
                    <a:gd name="T22" fmla="*/ 408 w 590"/>
                    <a:gd name="T23" fmla="*/ 0 h 861"/>
                    <a:gd name="T24" fmla="*/ 181 w 590"/>
                    <a:gd name="T25" fmla="*/ 0 h 861"/>
                    <a:gd name="T26" fmla="*/ 181 w 590"/>
                    <a:gd name="T27" fmla="*/ 45 h 861"/>
                    <a:gd name="T28" fmla="*/ 227 w 590"/>
                    <a:gd name="T29" fmla="*/ 45 h 861"/>
                    <a:gd name="T30" fmla="*/ 227 w 590"/>
                    <a:gd name="T31" fmla="*/ 136 h 861"/>
                    <a:gd name="T32" fmla="*/ 0 w 590"/>
                    <a:gd name="T33" fmla="*/ 226 h 8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90"/>
                    <a:gd name="T52" fmla="*/ 0 h 861"/>
                    <a:gd name="T53" fmla="*/ 590 w 590"/>
                    <a:gd name="T54" fmla="*/ 861 h 8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90" h="861">
                      <a:moveTo>
                        <a:pt x="0" y="226"/>
                      </a:moveTo>
                      <a:lnTo>
                        <a:pt x="0" y="816"/>
                      </a:lnTo>
                      <a:lnTo>
                        <a:pt x="13" y="839"/>
                      </a:lnTo>
                      <a:lnTo>
                        <a:pt x="45" y="861"/>
                      </a:lnTo>
                      <a:lnTo>
                        <a:pt x="544" y="861"/>
                      </a:lnTo>
                      <a:lnTo>
                        <a:pt x="571" y="839"/>
                      </a:lnTo>
                      <a:lnTo>
                        <a:pt x="590" y="816"/>
                      </a:lnTo>
                      <a:lnTo>
                        <a:pt x="590" y="226"/>
                      </a:lnTo>
                      <a:lnTo>
                        <a:pt x="363" y="136"/>
                      </a:lnTo>
                      <a:lnTo>
                        <a:pt x="363" y="45"/>
                      </a:lnTo>
                      <a:lnTo>
                        <a:pt x="408" y="45"/>
                      </a:lnTo>
                      <a:lnTo>
                        <a:pt x="408" y="0"/>
                      </a:lnTo>
                      <a:lnTo>
                        <a:pt x="181" y="0"/>
                      </a:lnTo>
                      <a:lnTo>
                        <a:pt x="181" y="45"/>
                      </a:lnTo>
                      <a:lnTo>
                        <a:pt x="227" y="45"/>
                      </a:lnTo>
                      <a:lnTo>
                        <a:pt x="227" y="136"/>
                      </a:lnTo>
                      <a:lnTo>
                        <a:pt x="0" y="22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E7676"/>
                    </a:gs>
                    <a:gs pos="5000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 sz="1350"/>
                </a:p>
              </p:txBody>
            </p:sp>
            <p:sp>
              <p:nvSpPr>
                <p:cNvPr id="19506" name="Freeform 17"/>
                <p:cNvSpPr>
                  <a:spLocks/>
                </p:cNvSpPr>
                <p:nvPr/>
              </p:nvSpPr>
              <p:spPr bwMode="auto">
                <a:xfrm>
                  <a:off x="4662" y="1164"/>
                  <a:ext cx="564" cy="384"/>
                </a:xfrm>
                <a:custGeom>
                  <a:avLst/>
                  <a:gdLst>
                    <a:gd name="T0" fmla="*/ 0 w 564"/>
                    <a:gd name="T1" fmla="*/ 0 h 384"/>
                    <a:gd name="T2" fmla="*/ 0 w 564"/>
                    <a:gd name="T3" fmla="*/ 360 h 384"/>
                    <a:gd name="T4" fmla="*/ 72 w 564"/>
                    <a:gd name="T5" fmla="*/ 384 h 384"/>
                    <a:gd name="T6" fmla="*/ 504 w 564"/>
                    <a:gd name="T7" fmla="*/ 384 h 384"/>
                    <a:gd name="T8" fmla="*/ 564 w 564"/>
                    <a:gd name="T9" fmla="*/ 354 h 384"/>
                    <a:gd name="T10" fmla="*/ 564 w 564"/>
                    <a:gd name="T11" fmla="*/ 6 h 384"/>
                    <a:gd name="T12" fmla="*/ 0 w 564"/>
                    <a:gd name="T13" fmla="*/ 0 h 3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4"/>
                    <a:gd name="T22" fmla="*/ 0 h 384"/>
                    <a:gd name="T23" fmla="*/ 564 w 564"/>
                    <a:gd name="T24" fmla="*/ 384 h 3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4" h="384">
                      <a:moveTo>
                        <a:pt x="0" y="0"/>
                      </a:moveTo>
                      <a:lnTo>
                        <a:pt x="0" y="360"/>
                      </a:lnTo>
                      <a:lnTo>
                        <a:pt x="72" y="384"/>
                      </a:lnTo>
                      <a:lnTo>
                        <a:pt x="504" y="384"/>
                      </a:lnTo>
                      <a:lnTo>
                        <a:pt x="564" y="354"/>
                      </a:lnTo>
                      <a:lnTo>
                        <a:pt x="56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 sz="1350"/>
                </a:p>
              </p:txBody>
            </p:sp>
          </p:grpSp>
          <p:sp>
            <p:nvSpPr>
              <p:cNvPr id="19504" name="Line 18"/>
              <p:cNvSpPr>
                <a:spLocks noChangeShapeType="1"/>
              </p:cNvSpPr>
              <p:nvPr/>
            </p:nvSpPr>
            <p:spPr bwMode="auto">
              <a:xfrm>
                <a:off x="4876" y="754"/>
                <a:ext cx="136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19501" name="Rectangle 19"/>
            <p:cNvSpPr>
              <a:spLocks noChangeArrowheads="1"/>
            </p:cNvSpPr>
            <p:nvPr/>
          </p:nvSpPr>
          <p:spPr bwMode="auto">
            <a:xfrm>
              <a:off x="4013" y="2341"/>
              <a:ext cx="318" cy="272"/>
            </a:xfrm>
            <a:prstGeom prst="rect">
              <a:avLst/>
            </a:prstGeom>
            <a:gradFill rotWithShape="1">
              <a:gsLst>
                <a:gs pos="0">
                  <a:srgbClr val="5E5E00"/>
                </a:gs>
                <a:gs pos="50000">
                  <a:srgbClr val="CCCC00"/>
                </a:gs>
                <a:gs pos="100000">
                  <a:srgbClr val="5E5E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23572" name="Rectangle 20"/>
            <p:cNvSpPr>
              <a:spLocks noChangeArrowheads="1"/>
            </p:cNvSpPr>
            <p:nvPr/>
          </p:nvSpPr>
          <p:spPr bwMode="auto">
            <a:xfrm>
              <a:off x="4423" y="1434"/>
              <a:ext cx="1134" cy="227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cs typeface="Arial" charset="0"/>
              </a:endParaRPr>
            </a:p>
          </p:txBody>
        </p:sp>
      </p:grpSp>
      <p:grpSp>
        <p:nvGrpSpPr>
          <p:cNvPr id="19463" name="Group 21"/>
          <p:cNvGrpSpPr>
            <a:grpSpLocks/>
          </p:cNvGrpSpPr>
          <p:nvPr/>
        </p:nvGrpSpPr>
        <p:grpSpPr bwMode="auto">
          <a:xfrm>
            <a:off x="4681538" y="3602831"/>
            <a:ext cx="2808685" cy="758429"/>
            <a:chOff x="3198" y="3111"/>
            <a:chExt cx="2359" cy="637"/>
          </a:xfrm>
        </p:grpSpPr>
        <p:grpSp>
          <p:nvGrpSpPr>
            <p:cNvPr id="19492" name="Group 22"/>
            <p:cNvGrpSpPr>
              <a:grpSpLocks/>
            </p:cNvGrpSpPr>
            <p:nvPr/>
          </p:nvGrpSpPr>
          <p:grpSpPr bwMode="auto">
            <a:xfrm>
              <a:off x="3198" y="3112"/>
              <a:ext cx="907" cy="408"/>
              <a:chOff x="3651" y="3067"/>
              <a:chExt cx="907" cy="408"/>
            </a:xfrm>
          </p:grpSpPr>
          <p:sp>
            <p:nvSpPr>
              <p:cNvPr id="19495" name="Rectangle 23"/>
              <p:cNvSpPr>
                <a:spLocks noChangeArrowheads="1"/>
              </p:cNvSpPr>
              <p:nvPr/>
            </p:nvSpPr>
            <p:spPr bwMode="auto">
              <a:xfrm>
                <a:off x="4059" y="3430"/>
                <a:ext cx="499" cy="45"/>
              </a:xfrm>
              <a:prstGeom prst="rect">
                <a:avLst/>
              </a:prstGeom>
              <a:gradFill rotWithShape="1">
                <a:gsLst>
                  <a:gs pos="0">
                    <a:srgbClr val="47765E"/>
                  </a:gs>
                  <a:gs pos="50000">
                    <a:srgbClr val="99FFCC"/>
                  </a:gs>
                  <a:gs pos="100000">
                    <a:srgbClr val="4776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19496" name="Rectangle 24"/>
              <p:cNvSpPr>
                <a:spLocks noChangeArrowheads="1"/>
              </p:cNvSpPr>
              <p:nvPr/>
            </p:nvSpPr>
            <p:spPr bwMode="auto">
              <a:xfrm>
                <a:off x="4014" y="3113"/>
                <a:ext cx="45" cy="362"/>
              </a:xfrm>
              <a:prstGeom prst="rect">
                <a:avLst/>
              </a:prstGeom>
              <a:gradFill rotWithShape="1">
                <a:gsLst>
                  <a:gs pos="0">
                    <a:srgbClr val="47765E"/>
                  </a:gs>
                  <a:gs pos="50000">
                    <a:srgbClr val="99FFCC"/>
                  </a:gs>
                  <a:gs pos="100000">
                    <a:srgbClr val="47765E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19497" name="Rectangle 25"/>
              <p:cNvSpPr>
                <a:spLocks noChangeArrowheads="1"/>
              </p:cNvSpPr>
              <p:nvPr/>
            </p:nvSpPr>
            <p:spPr bwMode="auto">
              <a:xfrm>
                <a:off x="3651" y="3067"/>
                <a:ext cx="408" cy="46"/>
              </a:xfrm>
              <a:prstGeom prst="rect">
                <a:avLst/>
              </a:prstGeom>
              <a:gradFill rotWithShape="1">
                <a:gsLst>
                  <a:gs pos="0">
                    <a:srgbClr val="47765E"/>
                  </a:gs>
                  <a:gs pos="50000">
                    <a:srgbClr val="99FFCC"/>
                  </a:gs>
                  <a:gs pos="100000">
                    <a:srgbClr val="4776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19498" name="Line 26"/>
              <p:cNvSpPr>
                <a:spLocks noChangeShapeType="1"/>
              </p:cNvSpPr>
              <p:nvPr/>
            </p:nvSpPr>
            <p:spPr bwMode="auto">
              <a:xfrm>
                <a:off x="4014" y="3112"/>
                <a:ext cx="45" cy="1"/>
              </a:xfrm>
              <a:prstGeom prst="line">
                <a:avLst/>
              </a:prstGeom>
              <a:noFill/>
              <a:ln w="1905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9499" name="Line 27"/>
              <p:cNvSpPr>
                <a:spLocks noChangeShapeType="1"/>
              </p:cNvSpPr>
              <p:nvPr/>
            </p:nvSpPr>
            <p:spPr bwMode="auto">
              <a:xfrm>
                <a:off x="4059" y="3430"/>
                <a:ext cx="1" cy="45"/>
              </a:xfrm>
              <a:prstGeom prst="line">
                <a:avLst/>
              </a:prstGeom>
              <a:noFill/>
              <a:ln w="9525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19493" name="Freeform 28"/>
            <p:cNvSpPr>
              <a:spLocks/>
            </p:cNvSpPr>
            <p:nvPr/>
          </p:nvSpPr>
          <p:spPr bwMode="auto">
            <a:xfrm>
              <a:off x="3747" y="3111"/>
              <a:ext cx="806" cy="400"/>
            </a:xfrm>
            <a:custGeom>
              <a:avLst/>
              <a:gdLst>
                <a:gd name="T0" fmla="*/ 0 w 806"/>
                <a:gd name="T1" fmla="*/ 4 h 400"/>
                <a:gd name="T2" fmla="*/ 2 w 806"/>
                <a:gd name="T3" fmla="*/ 52 h 400"/>
                <a:gd name="T4" fmla="*/ 10 w 806"/>
                <a:gd name="T5" fmla="*/ 100 h 400"/>
                <a:gd name="T6" fmla="*/ 26 w 806"/>
                <a:gd name="T7" fmla="*/ 144 h 400"/>
                <a:gd name="T8" fmla="*/ 41 w 806"/>
                <a:gd name="T9" fmla="*/ 183 h 400"/>
                <a:gd name="T10" fmla="*/ 74 w 806"/>
                <a:gd name="T11" fmla="*/ 230 h 400"/>
                <a:gd name="T12" fmla="*/ 104 w 806"/>
                <a:gd name="T13" fmla="*/ 272 h 400"/>
                <a:gd name="T14" fmla="*/ 140 w 806"/>
                <a:gd name="T15" fmla="*/ 302 h 400"/>
                <a:gd name="T16" fmla="*/ 180 w 806"/>
                <a:gd name="T17" fmla="*/ 336 h 400"/>
                <a:gd name="T18" fmla="*/ 228 w 806"/>
                <a:gd name="T19" fmla="*/ 360 h 400"/>
                <a:gd name="T20" fmla="*/ 264 w 806"/>
                <a:gd name="T21" fmla="*/ 374 h 400"/>
                <a:gd name="T22" fmla="*/ 310 w 806"/>
                <a:gd name="T23" fmla="*/ 388 h 400"/>
                <a:gd name="T24" fmla="*/ 382 w 806"/>
                <a:gd name="T25" fmla="*/ 400 h 400"/>
                <a:gd name="T26" fmla="*/ 446 w 806"/>
                <a:gd name="T27" fmla="*/ 396 h 400"/>
                <a:gd name="T28" fmla="*/ 504 w 806"/>
                <a:gd name="T29" fmla="*/ 388 h 400"/>
                <a:gd name="T30" fmla="*/ 560 w 806"/>
                <a:gd name="T31" fmla="*/ 368 h 400"/>
                <a:gd name="T32" fmla="*/ 600 w 806"/>
                <a:gd name="T33" fmla="*/ 350 h 400"/>
                <a:gd name="T34" fmla="*/ 636 w 806"/>
                <a:gd name="T35" fmla="*/ 326 h 400"/>
                <a:gd name="T36" fmla="*/ 680 w 806"/>
                <a:gd name="T37" fmla="*/ 290 h 400"/>
                <a:gd name="T38" fmla="*/ 712 w 806"/>
                <a:gd name="T39" fmla="*/ 260 h 400"/>
                <a:gd name="T40" fmla="*/ 744 w 806"/>
                <a:gd name="T41" fmla="*/ 222 h 400"/>
                <a:gd name="T42" fmla="*/ 766 w 806"/>
                <a:gd name="T43" fmla="*/ 184 h 400"/>
                <a:gd name="T44" fmla="*/ 790 w 806"/>
                <a:gd name="T45" fmla="*/ 132 h 400"/>
                <a:gd name="T46" fmla="*/ 800 w 806"/>
                <a:gd name="T47" fmla="*/ 90 h 400"/>
                <a:gd name="T48" fmla="*/ 806 w 806"/>
                <a:gd name="T49" fmla="*/ 42 h 400"/>
                <a:gd name="T50" fmla="*/ 806 w 806"/>
                <a:gd name="T51" fmla="*/ 0 h 400"/>
                <a:gd name="T52" fmla="*/ 0 w 806"/>
                <a:gd name="T53" fmla="*/ 4 h 4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6"/>
                <a:gd name="T82" fmla="*/ 0 h 400"/>
                <a:gd name="T83" fmla="*/ 806 w 806"/>
                <a:gd name="T84" fmla="*/ 400 h 4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6" h="400">
                  <a:moveTo>
                    <a:pt x="0" y="4"/>
                  </a:moveTo>
                  <a:lnTo>
                    <a:pt x="2" y="52"/>
                  </a:lnTo>
                  <a:lnTo>
                    <a:pt x="10" y="100"/>
                  </a:lnTo>
                  <a:lnTo>
                    <a:pt x="26" y="144"/>
                  </a:lnTo>
                  <a:lnTo>
                    <a:pt x="41" y="183"/>
                  </a:lnTo>
                  <a:lnTo>
                    <a:pt x="74" y="230"/>
                  </a:lnTo>
                  <a:lnTo>
                    <a:pt x="104" y="272"/>
                  </a:lnTo>
                  <a:lnTo>
                    <a:pt x="140" y="302"/>
                  </a:lnTo>
                  <a:lnTo>
                    <a:pt x="180" y="336"/>
                  </a:lnTo>
                  <a:lnTo>
                    <a:pt x="228" y="360"/>
                  </a:lnTo>
                  <a:lnTo>
                    <a:pt x="264" y="374"/>
                  </a:lnTo>
                  <a:lnTo>
                    <a:pt x="310" y="388"/>
                  </a:lnTo>
                  <a:lnTo>
                    <a:pt x="382" y="400"/>
                  </a:lnTo>
                  <a:lnTo>
                    <a:pt x="446" y="396"/>
                  </a:lnTo>
                  <a:lnTo>
                    <a:pt x="504" y="388"/>
                  </a:lnTo>
                  <a:lnTo>
                    <a:pt x="560" y="368"/>
                  </a:lnTo>
                  <a:lnTo>
                    <a:pt x="600" y="350"/>
                  </a:lnTo>
                  <a:lnTo>
                    <a:pt x="636" y="326"/>
                  </a:lnTo>
                  <a:lnTo>
                    <a:pt x="680" y="290"/>
                  </a:lnTo>
                  <a:lnTo>
                    <a:pt x="712" y="260"/>
                  </a:lnTo>
                  <a:lnTo>
                    <a:pt x="744" y="222"/>
                  </a:lnTo>
                  <a:lnTo>
                    <a:pt x="766" y="184"/>
                  </a:lnTo>
                  <a:lnTo>
                    <a:pt x="790" y="132"/>
                  </a:lnTo>
                  <a:lnTo>
                    <a:pt x="800" y="90"/>
                  </a:lnTo>
                  <a:lnTo>
                    <a:pt x="806" y="42"/>
                  </a:lnTo>
                  <a:lnTo>
                    <a:pt x="80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rgbClr val="FF66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23581" name="Rectangle 29"/>
            <p:cNvSpPr>
              <a:spLocks noChangeArrowheads="1"/>
            </p:cNvSpPr>
            <p:nvPr/>
          </p:nvSpPr>
          <p:spPr bwMode="auto">
            <a:xfrm>
              <a:off x="3289" y="3521"/>
              <a:ext cx="2268" cy="22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cs typeface="Arial" charset="0"/>
              </a:endParaRPr>
            </a:p>
          </p:txBody>
        </p:sp>
      </p:grp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7127675" y="633413"/>
            <a:ext cx="540544" cy="3726656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cs typeface="Arial" charset="0"/>
            </a:endParaRPr>
          </a:p>
        </p:txBody>
      </p:sp>
      <p:graphicFrame>
        <p:nvGraphicFramePr>
          <p:cNvPr id="23583" name="Object 2"/>
          <p:cNvGraphicFramePr>
            <a:graphicFrameLocks noChangeAspect="1"/>
          </p:cNvGraphicFramePr>
          <p:nvPr/>
        </p:nvGraphicFramePr>
        <p:xfrm>
          <a:off x="4448175" y="3600450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SmartDraw" r:id="rId5" imgW="164592" imgH="164592" progId="SmartDraw.2">
                  <p:embed/>
                </p:oleObj>
              </mc:Choice>
              <mc:Fallback>
                <p:oleObj name="SmartDraw" r:id="rId5" imgW="164592" imgH="16459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175" y="3600450"/>
                        <a:ext cx="123825" cy="123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66" name="Group 32"/>
          <p:cNvGrpSpPr>
            <a:grpSpLocks/>
          </p:cNvGrpSpPr>
          <p:nvPr/>
        </p:nvGrpSpPr>
        <p:grpSpPr bwMode="auto">
          <a:xfrm>
            <a:off x="5869782" y="1373982"/>
            <a:ext cx="432197" cy="1997869"/>
            <a:chOff x="3606" y="1344"/>
            <a:chExt cx="363" cy="1678"/>
          </a:xfrm>
        </p:grpSpPr>
        <p:sp>
          <p:nvSpPr>
            <p:cNvPr id="19486" name="Rectangle 33"/>
            <p:cNvSpPr>
              <a:spLocks noChangeArrowheads="1"/>
            </p:cNvSpPr>
            <p:nvPr/>
          </p:nvSpPr>
          <p:spPr bwMode="auto">
            <a:xfrm>
              <a:off x="3606" y="1480"/>
              <a:ext cx="45" cy="1542"/>
            </a:xfrm>
            <a:prstGeom prst="rect">
              <a:avLst/>
            </a:prstGeom>
            <a:gradFill rotWithShape="1">
              <a:gsLst>
                <a:gs pos="0">
                  <a:srgbClr val="76765E"/>
                </a:gs>
                <a:gs pos="50000">
                  <a:srgbClr val="FFFFCC"/>
                </a:gs>
                <a:gs pos="100000">
                  <a:srgbClr val="76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487" name="Rectangle 34"/>
            <p:cNvSpPr>
              <a:spLocks noChangeArrowheads="1"/>
            </p:cNvSpPr>
            <p:nvPr/>
          </p:nvSpPr>
          <p:spPr bwMode="auto">
            <a:xfrm>
              <a:off x="3606" y="1434"/>
              <a:ext cx="363" cy="46"/>
            </a:xfrm>
            <a:prstGeom prst="rect">
              <a:avLst/>
            </a:prstGeom>
            <a:gradFill rotWithShape="1">
              <a:gsLst>
                <a:gs pos="0">
                  <a:srgbClr val="76765E"/>
                </a:gs>
                <a:gs pos="50000">
                  <a:srgbClr val="FFFFCC"/>
                </a:gs>
                <a:gs pos="100000">
                  <a:srgbClr val="76765E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Arial" panose="020B0604020202020204" pitchFamily="34" charset="0"/>
              </a:endParaRPr>
            </a:p>
          </p:txBody>
        </p:sp>
        <p:sp>
          <p:nvSpPr>
            <p:cNvPr id="19488" name="Line 35"/>
            <p:cNvSpPr>
              <a:spLocks noChangeShapeType="1"/>
            </p:cNvSpPr>
            <p:nvPr/>
          </p:nvSpPr>
          <p:spPr bwMode="auto">
            <a:xfrm>
              <a:off x="3606" y="1480"/>
              <a:ext cx="45" cy="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23588" name="Rectangle 36"/>
            <p:cNvSpPr>
              <a:spLocks noChangeArrowheads="1"/>
            </p:cNvSpPr>
            <p:nvPr/>
          </p:nvSpPr>
          <p:spPr bwMode="auto">
            <a:xfrm>
              <a:off x="3696" y="1434"/>
              <a:ext cx="137" cy="4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cs typeface="Arial" charset="0"/>
              </a:endParaRPr>
            </a:p>
          </p:txBody>
        </p:sp>
        <p:sp>
          <p:nvSpPr>
            <p:cNvPr id="23589" name="Rectangle 37"/>
            <p:cNvSpPr>
              <a:spLocks noChangeArrowheads="1"/>
            </p:cNvSpPr>
            <p:nvPr/>
          </p:nvSpPr>
          <p:spPr bwMode="auto">
            <a:xfrm>
              <a:off x="3742" y="1389"/>
              <a:ext cx="45" cy="45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cs typeface="Arial" charset="0"/>
              </a:endParaRPr>
            </a:p>
          </p:txBody>
        </p:sp>
        <p:sp>
          <p:nvSpPr>
            <p:cNvPr id="23590" name="Rectangle 38"/>
            <p:cNvSpPr>
              <a:spLocks noChangeArrowheads="1"/>
            </p:cNvSpPr>
            <p:nvPr/>
          </p:nvSpPr>
          <p:spPr bwMode="auto">
            <a:xfrm>
              <a:off x="3651" y="1344"/>
              <a:ext cx="227" cy="4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23591" name="Object 3"/>
          <p:cNvGraphicFramePr>
            <a:graphicFrameLocks noChangeAspect="1"/>
          </p:cNvGraphicFramePr>
          <p:nvPr/>
        </p:nvGraphicFramePr>
        <p:xfrm>
          <a:off x="5829300" y="3362325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SmartDraw" r:id="rId7" imgW="164592" imgH="164592" progId="SmartDraw.2">
                  <p:embed/>
                </p:oleObj>
              </mc:Choice>
              <mc:Fallback>
                <p:oleObj name="SmartDraw" r:id="rId7" imgW="164592" imgH="16459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00" y="3362325"/>
                        <a:ext cx="123825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Text Box 40"/>
          <p:cNvSpPr txBox="1">
            <a:spLocks noChangeArrowheads="1"/>
          </p:cNvSpPr>
          <p:nvPr/>
        </p:nvSpPr>
        <p:spPr bwMode="auto">
          <a:xfrm>
            <a:off x="2686050" y="2357437"/>
            <a:ext cx="20026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 </a:t>
            </a:r>
            <a:r>
              <a:rPr lang="en-US" altLang="en-US" sz="1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VSV</a:t>
            </a:r>
          </a:p>
        </p:txBody>
      </p:sp>
      <p:sp>
        <p:nvSpPr>
          <p:cNvPr id="19469" name="Text Box 41"/>
          <p:cNvSpPr txBox="1">
            <a:spLocks noChangeArrowheads="1"/>
          </p:cNvSpPr>
          <p:nvPr/>
        </p:nvSpPr>
        <p:spPr bwMode="auto">
          <a:xfrm>
            <a:off x="5482829" y="326231"/>
            <a:ext cx="1028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dinh dưỡng</a:t>
            </a:r>
          </a:p>
        </p:txBody>
      </p:sp>
      <p:sp>
        <p:nvSpPr>
          <p:cNvPr id="19470" name="Text Box 42"/>
          <p:cNvSpPr txBox="1">
            <a:spLocks noChangeArrowheads="1"/>
          </p:cNvSpPr>
          <p:nvPr/>
        </p:nvSpPr>
        <p:spPr bwMode="auto">
          <a:xfrm>
            <a:off x="6407944" y="3321844"/>
            <a:ext cx="7893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 nuôi cấy</a:t>
            </a:r>
          </a:p>
        </p:txBody>
      </p:sp>
      <p:sp>
        <p:nvSpPr>
          <p:cNvPr id="23595" name="Rectangle 43"/>
          <p:cNvSpPr>
            <a:spLocks noChangeArrowheads="1"/>
          </p:cNvSpPr>
          <p:nvPr/>
        </p:nvSpPr>
        <p:spPr bwMode="auto">
          <a:xfrm>
            <a:off x="4249341" y="3927872"/>
            <a:ext cx="540544" cy="43219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cs typeface="Arial" charset="0"/>
            </a:endParaRPr>
          </a:p>
        </p:txBody>
      </p:sp>
      <p:sp>
        <p:nvSpPr>
          <p:cNvPr id="19472" name="Line 44"/>
          <p:cNvSpPr>
            <a:spLocks noChangeShapeType="1"/>
          </p:cNvSpPr>
          <p:nvPr/>
        </p:nvSpPr>
        <p:spPr bwMode="auto">
          <a:xfrm>
            <a:off x="5943601" y="914400"/>
            <a:ext cx="250031" cy="3131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3597" name="Line 45"/>
          <p:cNvSpPr>
            <a:spLocks noChangeShapeType="1"/>
          </p:cNvSpPr>
          <p:nvPr/>
        </p:nvSpPr>
        <p:spPr bwMode="auto">
          <a:xfrm>
            <a:off x="4681538" y="2470548"/>
            <a:ext cx="323850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3598" name="Line 46"/>
          <p:cNvSpPr>
            <a:spLocks noChangeShapeType="1"/>
          </p:cNvSpPr>
          <p:nvPr/>
        </p:nvSpPr>
        <p:spPr bwMode="auto">
          <a:xfrm flipV="1">
            <a:off x="4789885" y="2577704"/>
            <a:ext cx="215503" cy="5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3599" name="Line 47"/>
          <p:cNvSpPr>
            <a:spLocks noChangeShapeType="1"/>
          </p:cNvSpPr>
          <p:nvPr/>
        </p:nvSpPr>
        <p:spPr bwMode="auto">
          <a:xfrm flipV="1">
            <a:off x="6572251" y="2632472"/>
            <a:ext cx="107156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3600" name="Line 48"/>
          <p:cNvSpPr>
            <a:spLocks noChangeShapeType="1"/>
          </p:cNvSpPr>
          <p:nvPr/>
        </p:nvSpPr>
        <p:spPr bwMode="auto">
          <a:xfrm flipV="1">
            <a:off x="6625828" y="2739628"/>
            <a:ext cx="108347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19477" name="Text Box 49"/>
          <p:cNvSpPr txBox="1">
            <a:spLocks noChangeArrowheads="1"/>
          </p:cNvSpPr>
          <p:nvPr/>
        </p:nvSpPr>
        <p:spPr bwMode="auto">
          <a:xfrm>
            <a:off x="2686050" y="3442098"/>
            <a:ext cx="12954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Dịch nuôi cấy</a:t>
            </a:r>
          </a:p>
        </p:txBody>
      </p:sp>
      <p:sp>
        <p:nvSpPr>
          <p:cNvPr id="19478" name="Line 50"/>
          <p:cNvSpPr>
            <a:spLocks noChangeShapeType="1"/>
          </p:cNvSpPr>
          <p:nvPr/>
        </p:nvSpPr>
        <p:spPr bwMode="auto">
          <a:xfrm flipH="1">
            <a:off x="4057650" y="3617119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23603" name="AutoShape 51"/>
          <p:cNvSpPr>
            <a:spLocks noChangeArrowheads="1"/>
          </p:cNvSpPr>
          <p:nvPr/>
        </p:nvSpPr>
        <p:spPr bwMode="auto">
          <a:xfrm>
            <a:off x="2039541" y="114301"/>
            <a:ext cx="2646759" cy="594122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 dirty="0">
              <a:latin typeface="VNI-Centur" pitchFamily="2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VNI-Centur" pitchFamily="2" charset="0"/>
              <a:cs typeface="Arial" charset="0"/>
            </a:endParaRP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310952" y="734262"/>
            <a:ext cx="52754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sung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9481" name="Text Box 53"/>
          <p:cNvSpPr txBox="1">
            <a:spLocks noChangeArrowheads="1"/>
          </p:cNvSpPr>
          <p:nvPr/>
        </p:nvSpPr>
        <p:spPr bwMode="auto">
          <a:xfrm>
            <a:off x="6072187" y="2040731"/>
            <a:ext cx="10810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khí đi ra</a:t>
            </a:r>
          </a:p>
        </p:txBody>
      </p:sp>
      <p:sp>
        <p:nvSpPr>
          <p:cNvPr id="19482" name="Rectangle 54"/>
          <p:cNvSpPr>
            <a:spLocks noChangeArrowheads="1"/>
          </p:cNvSpPr>
          <p:nvPr/>
        </p:nvSpPr>
        <p:spPr bwMode="auto">
          <a:xfrm>
            <a:off x="4514850" y="3600450"/>
            <a:ext cx="657225" cy="57150"/>
          </a:xfrm>
          <a:prstGeom prst="rect">
            <a:avLst/>
          </a:prstGeom>
          <a:gradFill rotWithShape="1">
            <a:gsLst>
              <a:gs pos="0">
                <a:srgbClr val="47765E"/>
              </a:gs>
              <a:gs pos="50000">
                <a:srgbClr val="99FFCC"/>
              </a:gs>
              <a:gs pos="100000">
                <a:srgbClr val="4776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483" name="Line 55"/>
          <p:cNvSpPr>
            <a:spLocks noChangeShapeType="1"/>
          </p:cNvSpPr>
          <p:nvPr/>
        </p:nvSpPr>
        <p:spPr bwMode="auto">
          <a:xfrm>
            <a:off x="1975248" y="3082529"/>
            <a:ext cx="53578" cy="1190"/>
          </a:xfrm>
          <a:prstGeom prst="line">
            <a:avLst/>
          </a:prstGeom>
          <a:noFill/>
          <a:ln w="19050">
            <a:solidFill>
              <a:srgbClr val="99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19484" name="Line 56"/>
          <p:cNvSpPr>
            <a:spLocks noChangeShapeType="1"/>
          </p:cNvSpPr>
          <p:nvPr/>
        </p:nvSpPr>
        <p:spPr bwMode="auto">
          <a:xfrm>
            <a:off x="2028825" y="3461148"/>
            <a:ext cx="1191" cy="53578"/>
          </a:xfrm>
          <a:prstGeom prst="line">
            <a:avLst/>
          </a:prstGeom>
          <a:noFill/>
          <a:ln w="9525">
            <a:solidFill>
              <a:srgbClr val="99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19485" name="Rectangle 57"/>
          <p:cNvSpPr>
            <a:spLocks noChangeArrowheads="1"/>
          </p:cNvSpPr>
          <p:nvPr/>
        </p:nvSpPr>
        <p:spPr bwMode="auto">
          <a:xfrm>
            <a:off x="5643563" y="2686050"/>
            <a:ext cx="400050" cy="342900"/>
          </a:xfrm>
          <a:prstGeom prst="rect">
            <a:avLst/>
          </a:prstGeom>
          <a:solidFill>
            <a:srgbClr val="666633"/>
          </a:solidFill>
          <a:ln w="9525">
            <a:solidFill>
              <a:srgbClr val="6666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171826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b. </a:t>
            </a:r>
            <a:r>
              <a:rPr lang="en-US" b="1" dirty="0" err="1">
                <a:latin typeface="+mj-lt"/>
              </a:rPr>
              <a:t>Đặc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điểm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sinh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trưởng</a:t>
            </a:r>
            <a:r>
              <a:rPr lang="en-US" b="1" dirty="0">
                <a:latin typeface="+mj-lt"/>
              </a:rPr>
              <a:t>:</a:t>
            </a:r>
            <a:r>
              <a:rPr lang="vi-VN" b="1" dirty="0">
                <a:latin typeface="+mj-lt"/>
              </a:rPr>
              <a:t> </a:t>
            </a:r>
            <a:r>
              <a:rPr lang="vi-VN" dirty="0">
                <a:latin typeface="+mj-lt"/>
              </a:rPr>
              <a:t>Sinh trưởng của VSV </a:t>
            </a:r>
            <a:r>
              <a:rPr lang="en-US" dirty="0" err="1">
                <a:latin typeface="+mj-lt"/>
              </a:rPr>
              <a:t>diễn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</a:t>
            </a:r>
            <a:r>
              <a:rPr lang="en-US" dirty="0">
                <a:latin typeface="+mj-lt"/>
              </a:rPr>
              <a:t> ở</a:t>
            </a:r>
            <a:r>
              <a:rPr lang="vi-VN" dirty="0">
                <a:latin typeface="+mj-lt"/>
              </a:rPr>
              <a:t> </a:t>
            </a:r>
            <a:r>
              <a:rPr lang="en-US" dirty="0">
                <a:latin typeface="+mj-lt"/>
              </a:rPr>
              <a:t>3</a:t>
            </a:r>
            <a:r>
              <a:rPr lang="vi-VN" dirty="0">
                <a:latin typeface="+mj-lt"/>
              </a:rPr>
              <a:t> pha: </a:t>
            </a:r>
            <a:r>
              <a:rPr lang="en-US" dirty="0" err="1">
                <a:latin typeface="+mj-lt"/>
              </a:rPr>
              <a:t>Pha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tiềm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phát</a:t>
            </a:r>
            <a:r>
              <a:rPr lang="en-US" dirty="0">
                <a:latin typeface="+mj-lt"/>
              </a:rPr>
              <a:t>, P</a:t>
            </a:r>
            <a:r>
              <a:rPr lang="vi-VN" dirty="0">
                <a:latin typeface="+mj-lt"/>
              </a:rPr>
              <a:t>ha lũy thừa và pha cân bằng</a:t>
            </a:r>
          </a:p>
        </p:txBody>
      </p:sp>
    </p:spTree>
    <p:extLst>
      <p:ext uri="{BB962C8B-B14F-4D97-AF65-F5344CB8AC3E}">
        <p14:creationId xmlns:p14="http://schemas.microsoft.com/office/powerpoint/2010/main" val="355815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777 " pathEditMode="relative" ptsTypes="AA">
                                      <p:cBhvr>
                                        <p:cTn id="6" dur="20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777 " pathEditMode="relative" ptsTypes="AA">
                                      <p:cBhvr>
                                        <p:cTn id="8" dur="20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0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AutoShape 4"/>
          <p:cNvSpPr>
            <a:spLocks noGrp="1" noChangeArrowheads="1"/>
          </p:cNvSpPr>
          <p:nvPr>
            <p:ph idx="1"/>
          </p:nvPr>
        </p:nvSpPr>
        <p:spPr>
          <a:xfrm>
            <a:off x="1678782" y="160735"/>
            <a:ext cx="6322219" cy="750094"/>
          </a:xfrm>
          <a:prstGeom prst="cloudCallout">
            <a:avLst>
              <a:gd name="adj1" fmla="val -27852"/>
              <a:gd name="adj2" fmla="val 7540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  <a:round/>
            <a:headEnd/>
            <a:tailEnd/>
          </a:ln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Ứng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nghiên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trưởng</a:t>
            </a:r>
            <a:r>
              <a:rPr lang="en-US" altLang="en-US" sz="1800" b="1" dirty="0">
                <a:latin typeface="Times New Roman" panose="02020603050405020304" pitchFamily="18" charset="0"/>
              </a:rPr>
              <a:t> ở vi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1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1410891" y="2350294"/>
            <a:ext cx="42326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chua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altLang="en-US" sz="1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mắm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bia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rượu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súc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amin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lactic, vitamin…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1017985"/>
            <a:ext cx="2678906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0" y="3750469"/>
            <a:ext cx="208954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 descr="F:\BÀI GIẢNG\sinh hoc 10B-huong\TL\vi sinh vật\imagesd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910828"/>
            <a:ext cx="1850231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 descr="F:\BÀI GIẢNG\sinh hoc 10B-huong\TL\vi sinh vật\798-601-thuc-uong-moi-khach-ngay-xuan-ae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4" y="3375423"/>
            <a:ext cx="2512219" cy="17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 descr="F:\BÀI GIẢNG\sinh hoc 10B-huong\TL\vi sinh vật\dd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04" y="964406"/>
            <a:ext cx="176807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8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 animBg="1"/>
      <p:bldP spid="1935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4753" y="339215"/>
            <a:ext cx="175721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dụng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2" descr="Spirulina_2 VK lam sợi xoắ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170212"/>
            <a:ext cx="4849092" cy="237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1234" y="4229100"/>
            <a:ext cx="5015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Prôtêin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Prôtêin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6210" y="3573298"/>
            <a:ext cx="243521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2223819" y="3927241"/>
            <a:ext cx="1" cy="397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00" name="Picture 4" descr="Khám phá khả năng kỳ lạ của nấm m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2" y="1119033"/>
            <a:ext cx="2629090" cy="19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voer.edu.vn/file/155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2029891"/>
            <a:ext cx="1990725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31064" y="3558654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chrysogenum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91400" y="3857104"/>
            <a:ext cx="0" cy="3241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90683" y="4230807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penicillin</a:t>
            </a:r>
          </a:p>
        </p:txBody>
      </p:sp>
    </p:spTree>
    <p:extLst>
      <p:ext uri="{BB962C8B-B14F-4D97-AF65-F5344CB8AC3E}">
        <p14:creationId xmlns:p14="http://schemas.microsoft.com/office/powerpoint/2010/main" val="1976498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4700"/>
            <a:ext cx="2286000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2438400" y="285750"/>
            <a:ext cx="541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914400" y="285750"/>
            <a:ext cx="5105400" cy="2400300"/>
          </a:xfrm>
          <a:prstGeom prst="cloudCallout">
            <a:avLst>
              <a:gd name="adj1" fmla="val 8116"/>
              <a:gd name="adj2" fmla="val 66171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2" name="Picture 11">
            <a:hlinkClick r:id="rId3" action="ppaction://hlinksldjump"/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143250"/>
            <a:ext cx="2743200" cy="1771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14450"/>
            <a:ext cx="2971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709" y="209549"/>
            <a:ext cx="931293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III. MỘT SỐ HÌNH THỨC SINH SẢN CỦA VI SINH VẬT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219200" y="797402"/>
            <a:ext cx="6781800" cy="196215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3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VSV </a:t>
            </a:r>
            <a:r>
              <a:rPr lang="en-US" altLang="en-US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91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292100" y="2171700"/>
            <a:ext cx="2590800" cy="9715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dirty="0" err="1">
                <a:solidFill>
                  <a:schemeClr val="tx2"/>
                </a:solidFill>
              </a:rPr>
              <a:t>Nhóm</a:t>
            </a:r>
            <a:r>
              <a:rPr lang="en-US" altLang="en-US" sz="3200" dirty="0">
                <a:solidFill>
                  <a:schemeClr val="tx2"/>
                </a:solidFill>
              </a:rPr>
              <a:t> vi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tx2"/>
                </a:solidFill>
              </a:rPr>
              <a:t>sinh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vật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4038600" y="819150"/>
            <a:ext cx="4343400" cy="800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/>
              <a:t>VSV nhân sơ: Vi khuẩn</a:t>
            </a:r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4038600" y="3943350"/>
            <a:ext cx="4419600" cy="800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dirty="0"/>
              <a:t>VSV </a:t>
            </a:r>
            <a:r>
              <a:rPr lang="en-US" altLang="en-US" sz="2800" dirty="0" err="1"/>
              <a:t>nhân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chuẩn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Nấm</a:t>
            </a:r>
            <a:r>
              <a:rPr lang="en-US" altLang="en-US" sz="2800" dirty="0"/>
              <a:t> men, </a:t>
            </a:r>
          </a:p>
          <a:p>
            <a:pPr algn="ctr" eaLnBrk="1" hangingPunct="1"/>
            <a:r>
              <a:rPr lang="en-US" altLang="en-US" sz="2800" dirty="0" err="1"/>
              <a:t>mốc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tảo</a:t>
            </a:r>
            <a:r>
              <a:rPr lang="en-US" altLang="en-US" sz="2800" dirty="0"/>
              <a:t>…</a:t>
            </a: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 flipV="1">
            <a:off x="2895600" y="1143000"/>
            <a:ext cx="1143000" cy="154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>
            <a:off x="2895600" y="2686050"/>
            <a:ext cx="114300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3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  <p:bldP spid="143366" grpId="0" animBg="1"/>
      <p:bldP spid="143367" grpId="0" animBg="1"/>
      <p:bldP spid="143368" grpId="0" animBg="1"/>
      <p:bldP spid="1433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C:\Users\acer\OneDrive\Desktop\ss ở vsv nhân s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0"/>
            <a:ext cx="8382000" cy="39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9491" y="404363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THỨC SINH SẢN Ở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VSV NHÂN SƠ</a:t>
            </a:r>
          </a:p>
        </p:txBody>
      </p:sp>
    </p:spTree>
    <p:extLst>
      <p:ext uri="{BB962C8B-B14F-4D97-AF65-F5344CB8AC3E}">
        <p14:creationId xmlns:p14="http://schemas.microsoft.com/office/powerpoint/2010/main" val="14085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52550"/>
            <a:ext cx="3523059" cy="363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2550"/>
            <a:ext cx="3124200" cy="36385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505200" y="2943225"/>
            <a:ext cx="1219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4920" y="195546"/>
            <a:ext cx="779808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CÀ MUỐI BỊ THỐI NHŨN, CÓ MÙI KHÓ CHỊU, NỔI VÁNG TRẮNG KHI ĐỂ LÂU NGÀY</a:t>
            </a:r>
          </a:p>
        </p:txBody>
      </p:sp>
    </p:spTree>
    <p:extLst>
      <p:ext uri="{BB962C8B-B14F-4D97-AF65-F5344CB8AC3E}">
        <p14:creationId xmlns:p14="http://schemas.microsoft.com/office/powerpoint/2010/main" val="16542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491" y="404363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THỨC SINH SẢN Ở VSVNHÂNTHỰC</a:t>
            </a:r>
          </a:p>
        </p:txBody>
      </p:sp>
      <p:pic>
        <p:nvPicPr>
          <p:cNvPr id="39938" name="Picture 2" descr="C:\Users\acer\OneDrive\Desktop\z3589836309444_858e362dfaec4f6c10a8be3470f26e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0762"/>
            <a:ext cx="2899569" cy="37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acer\OneDrive\Desktop\z3589836307512_dd2f07e698361f731d22878fd8c91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0761"/>
            <a:ext cx="2667000" cy="37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acer\OneDrive\Desktop\z3589836305703_67654d4f73745fd6624cd0a11c7f0b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0761"/>
            <a:ext cx="3048000" cy="37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22"/>
          <p:cNvSpPr>
            <a:spLocks noChangeArrowheads="1"/>
          </p:cNvSpPr>
          <p:nvPr/>
        </p:nvSpPr>
        <p:spPr bwMode="auto">
          <a:xfrm>
            <a:off x="990600" y="3338512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25" name="Rectangle 18"/>
          <p:cNvSpPr>
            <a:spLocks noChangeArrowheads="1"/>
          </p:cNvSpPr>
          <p:nvPr/>
        </p:nvSpPr>
        <p:spPr bwMode="auto">
          <a:xfrm>
            <a:off x="990600" y="2722960"/>
            <a:ext cx="1447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1" name="Rectangle 10"/>
          <p:cNvSpPr>
            <a:spLocks noChangeArrowheads="1"/>
          </p:cNvSpPr>
          <p:nvPr/>
        </p:nvSpPr>
        <p:spPr bwMode="auto">
          <a:xfrm>
            <a:off x="990600" y="615554"/>
            <a:ext cx="1447800" cy="12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3" name="Rectangle 8"/>
          <p:cNvSpPr>
            <a:spLocks noChangeArrowheads="1"/>
          </p:cNvSpPr>
          <p:nvPr/>
        </p:nvSpPr>
        <p:spPr bwMode="auto">
          <a:xfrm>
            <a:off x="7391400" y="0"/>
            <a:ext cx="1752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4" name="Rectangle 7"/>
          <p:cNvSpPr>
            <a:spLocks noChangeArrowheads="1"/>
          </p:cNvSpPr>
          <p:nvPr/>
        </p:nvSpPr>
        <p:spPr bwMode="auto">
          <a:xfrm>
            <a:off x="2438400" y="0"/>
            <a:ext cx="49530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5" name="Rectangle 6"/>
          <p:cNvSpPr>
            <a:spLocks noChangeArrowheads="1"/>
          </p:cNvSpPr>
          <p:nvPr/>
        </p:nvSpPr>
        <p:spPr bwMode="auto">
          <a:xfrm>
            <a:off x="990600" y="0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6" name="Rectangle 5"/>
          <p:cNvSpPr>
            <a:spLocks noChangeArrowheads="1"/>
          </p:cNvSpPr>
          <p:nvPr/>
        </p:nvSpPr>
        <p:spPr bwMode="auto">
          <a:xfrm>
            <a:off x="0" y="0"/>
            <a:ext cx="990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40" name="Line 40"/>
          <p:cNvSpPr>
            <a:spLocks noChangeShapeType="1"/>
          </p:cNvSpPr>
          <p:nvPr/>
        </p:nvSpPr>
        <p:spPr bwMode="auto">
          <a:xfrm>
            <a:off x="0" y="5308997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Line 41"/>
          <p:cNvSpPr>
            <a:spLocks noChangeShapeType="1"/>
          </p:cNvSpPr>
          <p:nvPr/>
        </p:nvSpPr>
        <p:spPr bwMode="auto">
          <a:xfrm>
            <a:off x="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Line 45"/>
          <p:cNvSpPr>
            <a:spLocks noChangeShapeType="1"/>
          </p:cNvSpPr>
          <p:nvPr/>
        </p:nvSpPr>
        <p:spPr bwMode="auto">
          <a:xfrm>
            <a:off x="914400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11650"/>
              </p:ext>
            </p:extLst>
          </p:nvPr>
        </p:nvGraphicFramePr>
        <p:xfrm>
          <a:off x="304800" y="954108"/>
          <a:ext cx="8153400" cy="4055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37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VSV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vi-VN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sinh</a:t>
                      </a:r>
                      <a:r>
                        <a:rPr lang="vi-VN" altLang="en-US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sản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55">
                <a:tc rowSpan="2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VSV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8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402">
                <a:tc rowSpan="4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VSV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Nảy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800" b="1" dirty="0">
                          <a:solidFill>
                            <a:srgbClr val="0070C0"/>
                          </a:solidFill>
                          <a:latin typeface="+mj-lt"/>
                        </a:rPr>
                        <a:t>Tiếp</a:t>
                      </a:r>
                      <a:r>
                        <a:rPr lang="vi-VN" sz="1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hợp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0100" y="1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 BIỆT CÁC HÌNH THỨC SINH SẢN Ở VI SINH VẬT</a:t>
            </a:r>
          </a:p>
        </p:txBody>
      </p:sp>
    </p:spTree>
    <p:extLst>
      <p:ext uri="{BB962C8B-B14F-4D97-AF65-F5344CB8AC3E}">
        <p14:creationId xmlns:p14="http://schemas.microsoft.com/office/powerpoint/2010/main" val="18602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22"/>
          <p:cNvSpPr>
            <a:spLocks noChangeArrowheads="1"/>
          </p:cNvSpPr>
          <p:nvPr/>
        </p:nvSpPr>
        <p:spPr bwMode="auto">
          <a:xfrm>
            <a:off x="990600" y="3338512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25" name="Rectangle 18"/>
          <p:cNvSpPr>
            <a:spLocks noChangeArrowheads="1"/>
          </p:cNvSpPr>
          <p:nvPr/>
        </p:nvSpPr>
        <p:spPr bwMode="auto">
          <a:xfrm>
            <a:off x="990600" y="2722960"/>
            <a:ext cx="1447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1" name="Rectangle 10"/>
          <p:cNvSpPr>
            <a:spLocks noChangeArrowheads="1"/>
          </p:cNvSpPr>
          <p:nvPr/>
        </p:nvSpPr>
        <p:spPr bwMode="auto">
          <a:xfrm>
            <a:off x="990600" y="615554"/>
            <a:ext cx="1447800" cy="12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3" name="Rectangle 8"/>
          <p:cNvSpPr>
            <a:spLocks noChangeArrowheads="1"/>
          </p:cNvSpPr>
          <p:nvPr/>
        </p:nvSpPr>
        <p:spPr bwMode="auto">
          <a:xfrm>
            <a:off x="7391400" y="0"/>
            <a:ext cx="1752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4" name="Rectangle 7"/>
          <p:cNvSpPr>
            <a:spLocks noChangeArrowheads="1"/>
          </p:cNvSpPr>
          <p:nvPr/>
        </p:nvSpPr>
        <p:spPr bwMode="auto">
          <a:xfrm>
            <a:off x="2438400" y="0"/>
            <a:ext cx="49530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5" name="Rectangle 6"/>
          <p:cNvSpPr>
            <a:spLocks noChangeArrowheads="1"/>
          </p:cNvSpPr>
          <p:nvPr/>
        </p:nvSpPr>
        <p:spPr bwMode="auto">
          <a:xfrm>
            <a:off x="990600" y="0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6" name="Rectangle 5"/>
          <p:cNvSpPr>
            <a:spLocks noChangeArrowheads="1"/>
          </p:cNvSpPr>
          <p:nvPr/>
        </p:nvSpPr>
        <p:spPr bwMode="auto">
          <a:xfrm>
            <a:off x="0" y="0"/>
            <a:ext cx="990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40" name="Line 40"/>
          <p:cNvSpPr>
            <a:spLocks noChangeShapeType="1"/>
          </p:cNvSpPr>
          <p:nvPr/>
        </p:nvSpPr>
        <p:spPr bwMode="auto">
          <a:xfrm>
            <a:off x="0" y="5308997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Line 41"/>
          <p:cNvSpPr>
            <a:spLocks noChangeShapeType="1"/>
          </p:cNvSpPr>
          <p:nvPr/>
        </p:nvSpPr>
        <p:spPr bwMode="auto">
          <a:xfrm>
            <a:off x="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Line 45"/>
          <p:cNvSpPr>
            <a:spLocks noChangeShapeType="1"/>
          </p:cNvSpPr>
          <p:nvPr/>
        </p:nvSpPr>
        <p:spPr bwMode="auto">
          <a:xfrm>
            <a:off x="914400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695193"/>
              </p:ext>
            </p:extLst>
          </p:nvPr>
        </p:nvGraphicFramePr>
        <p:xfrm>
          <a:off x="838200" y="405019"/>
          <a:ext cx="8153400" cy="463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37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VSV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vi-VN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sinh</a:t>
                      </a:r>
                      <a:r>
                        <a:rPr lang="vi-VN" altLang="en-US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sản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alt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endParaRPr lang="en-US" alt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55">
                <a:tc rowSpan="2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VSV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TB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TB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TB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8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DNA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TB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kéo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cuộn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tử→rơi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→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nảy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mầm→sợi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endParaRPr lang="en-US" altLang="en-US" sz="1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402">
                <a:tc rowSpan="4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VSV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</a:p>
                    <a:p>
                      <a:pPr algn="ctr"/>
                      <a:r>
                        <a:rPr lang="vi-VN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TB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TB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TB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trùng roi, trùng giày, amip, tảo lục đơn</a:t>
                      </a:r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bào,...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Nảy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endParaRPr lang="en-US" alt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1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tách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khỏi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men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alt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BT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BT </a:t>
                      </a:r>
                      <a:r>
                        <a:rPr lang="en-US" altLang="en-US" sz="1400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bắn</a:t>
                      </a:r>
                      <a:r>
                        <a:rPr lang="en-US" altLang="en-US" sz="1400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BT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BT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áo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BT </a:t>
                      </a:r>
                      <a:r>
                        <a:rPr lang="en-US" altLang="en-US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r>
                        <a:rPr lang="en-US" altLang="en-US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Nấm men, nấm sợi...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800" b="1" dirty="0">
                          <a:solidFill>
                            <a:srgbClr val="0070C0"/>
                          </a:solidFill>
                          <a:latin typeface="+mj-lt"/>
                        </a:rPr>
                        <a:t>Tiếp</a:t>
                      </a:r>
                      <a:r>
                        <a:rPr lang="vi-VN" sz="1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hợp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14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4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4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sz="14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Trùng giày, nấm men bia, nấm sợi.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vi-VN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0100" y="1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 BIỆT CÁC HÌNH THỨC SINH SẢN Ở VI SINH VẬT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49486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14900" y="1314502"/>
            <a:ext cx="6234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31772" y="2495550"/>
            <a:ext cx="6234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65964" y="2229860"/>
            <a:ext cx="125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533400" y="3714750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Vòng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tồn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nấm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sợi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tồn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mấy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sản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7" name="Picture 4" descr="C:\Users\acer\OneDrive\Desktop\z3589836305703_67654d4f73745fd6624cd0a11c7f0b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1"/>
            <a:ext cx="81534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80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381000" y="-8335"/>
            <a:ext cx="8424862" cy="3120629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CC3300"/>
              </a:solidFill>
              <a:latin typeface="VNI-Times" pitchFamily="2" charset="0"/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524000" y="1200150"/>
            <a:ext cx="564038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itchFamily="18" charset="0"/>
              </a:rPr>
              <a:t>Nêu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các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nhân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tố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ảnh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hưởng</a:t>
            </a:r>
            <a:r>
              <a:rPr lang="vi-VN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đến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sinh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trưởng</a:t>
            </a:r>
            <a:r>
              <a:rPr lang="en-US" altLang="en-US" sz="3200" b="1" dirty="0">
                <a:latin typeface="Times New Roman" pitchFamily="18" charset="0"/>
              </a:rPr>
              <a:t> ở VSV? </a:t>
            </a:r>
            <a:endParaRPr lang="en-US" altLang="en-US" sz="32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2643188" y="3112294"/>
            <a:ext cx="65008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hóa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yếu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tố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vật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lý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14342" name="Picture 5" descr="BOU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378"/>
            <a:ext cx="2362200" cy="17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 descr="th_b6c6cb6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219"/>
            <a:ext cx="1066800" cy="62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9812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2109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0" y="209550"/>
            <a:ext cx="726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YẾU TỐ ẢNH HƯỞNG ĐẾN SINH TRƯỞNG CỦA VI SINH VẬT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oogle Shape;165;p14"/>
          <p:cNvGrpSpPr>
            <a:grpSpLocks/>
          </p:cNvGrpSpPr>
          <p:nvPr/>
        </p:nvGrpSpPr>
        <p:grpSpPr bwMode="auto">
          <a:xfrm>
            <a:off x="4673600" y="1095375"/>
            <a:ext cx="3989388" cy="501129"/>
            <a:chOff x="6351484" y="1068086"/>
            <a:chExt cx="5318002" cy="892042"/>
          </a:xfrm>
        </p:grpSpPr>
        <p:sp>
          <p:nvSpPr>
            <p:cNvPr id="166" name="Google Shape;166;p14"/>
            <p:cNvSpPr/>
            <p:nvPr/>
          </p:nvSpPr>
          <p:spPr>
            <a:xfrm>
              <a:off x="6351484" y="1104116"/>
              <a:ext cx="772412" cy="73542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5" name="Google Shape;167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8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01</a:t>
              </a:r>
              <a:endPara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506" name="Google Shape;168;p14"/>
            <p:cNvSpPr txBox="1">
              <a:spLocks noChangeArrowheads="1"/>
            </p:cNvSpPr>
            <p:nvPr/>
          </p:nvSpPr>
          <p:spPr bwMode="auto">
            <a:xfrm>
              <a:off x="7367258" y="1068086"/>
              <a:ext cx="4302228" cy="7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altLang="en-US" sz="2200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Chất</a:t>
              </a:r>
              <a:r>
                <a:rPr lang="en-US" altLang="en-US" sz="22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dinh</a:t>
              </a:r>
              <a:r>
                <a:rPr lang="en-US" altLang="en-US" sz="22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dưỡng</a:t>
              </a:r>
              <a:endParaRPr lang="en-US" altLang="en-US" sz="2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0483" name="Google Shape;169;p14"/>
          <p:cNvGrpSpPr>
            <a:grpSpLocks/>
          </p:cNvGrpSpPr>
          <p:nvPr/>
        </p:nvGrpSpPr>
        <p:grpSpPr bwMode="auto">
          <a:xfrm>
            <a:off x="4709277" y="2389871"/>
            <a:ext cx="3908424" cy="482857"/>
            <a:chOff x="6351484" y="1100700"/>
            <a:chExt cx="5212148" cy="858562"/>
          </a:xfrm>
        </p:grpSpPr>
        <p:sp>
          <p:nvSpPr>
            <p:cNvPr id="170" name="Google Shape;170;p14"/>
            <p:cNvSpPr/>
            <p:nvPr/>
          </p:nvSpPr>
          <p:spPr>
            <a:xfrm>
              <a:off x="6351484" y="1104934"/>
              <a:ext cx="772718" cy="734611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0" name="Google Shape;171;p14"/>
            <p:cNvSpPr txBox="1">
              <a:spLocks noChangeArrowheads="1"/>
            </p:cNvSpPr>
            <p:nvPr/>
          </p:nvSpPr>
          <p:spPr bwMode="auto">
            <a:xfrm>
              <a:off x="6399043" y="1179480"/>
              <a:ext cx="677008" cy="77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02</a:t>
              </a:r>
              <a:endPara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502" name="Google Shape;173;p14"/>
            <p:cNvSpPr txBox="1">
              <a:spLocks noChangeArrowheads="1"/>
            </p:cNvSpPr>
            <p:nvPr/>
          </p:nvSpPr>
          <p:spPr bwMode="auto">
            <a:xfrm>
              <a:off x="7261811" y="1100700"/>
              <a:ext cx="4301821" cy="725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altLang="en-US" sz="22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Chất</a:t>
              </a:r>
              <a:r>
                <a:rPr lang="en-US" altLang="en-US" sz="22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sát</a:t>
              </a:r>
              <a:r>
                <a:rPr lang="en-US" altLang="en-US" sz="22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khuẩn</a:t>
              </a:r>
              <a:endParaRPr lang="en-US" altLang="en-US" sz="2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0485" name="Google Shape;181;p14"/>
          <p:cNvGrpSpPr>
            <a:grpSpLocks/>
          </p:cNvGrpSpPr>
          <p:nvPr/>
        </p:nvGrpSpPr>
        <p:grpSpPr bwMode="auto">
          <a:xfrm>
            <a:off x="4669631" y="3486150"/>
            <a:ext cx="3987800" cy="501301"/>
            <a:chOff x="6351484" y="1068086"/>
            <a:chExt cx="5318002" cy="889903"/>
          </a:xfrm>
        </p:grpSpPr>
        <p:sp>
          <p:nvSpPr>
            <p:cNvPr id="182" name="Google Shape;182;p14"/>
            <p:cNvSpPr/>
            <p:nvPr/>
          </p:nvSpPr>
          <p:spPr>
            <a:xfrm>
              <a:off x="6351484" y="1104018"/>
              <a:ext cx="772719" cy="73552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2" name="Google Shape;183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3</a:t>
              </a:r>
            </a:p>
          </p:txBody>
        </p:sp>
        <p:sp>
          <p:nvSpPr>
            <p:cNvPr id="20493" name="Google Shape;184;p14"/>
            <p:cNvSpPr txBox="1">
              <a:spLocks noChangeArrowheads="1"/>
            </p:cNvSpPr>
            <p:nvPr/>
          </p:nvSpPr>
          <p:spPr bwMode="auto">
            <a:xfrm>
              <a:off x="7367663" y="1068086"/>
              <a:ext cx="4301823" cy="7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altLang="en-US" sz="2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Chất</a:t>
              </a:r>
              <a:r>
                <a:rPr lang="en-US" altLang="en-US" sz="2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kháng</a:t>
              </a:r>
              <a:r>
                <a:rPr lang="en-US" altLang="en-US" sz="2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sinh</a:t>
              </a:r>
              <a:endParaRPr lang="en-US" alt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20487" name="Google Shape;189;p14"/>
          <p:cNvSpPr txBox="1">
            <a:spLocks noChangeArrowheads="1"/>
          </p:cNvSpPr>
          <p:nvPr/>
        </p:nvSpPr>
        <p:spPr bwMode="auto">
          <a:xfrm>
            <a:off x="974725" y="1916906"/>
            <a:ext cx="1658938" cy="191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CÁC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YẾU TỐ</a:t>
            </a:r>
          </a:p>
          <a:p>
            <a:pPr algn="ctr"/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HÓA HỌC</a:t>
            </a:r>
          </a:p>
        </p:txBody>
      </p:sp>
    </p:spTree>
    <p:extLst>
      <p:ext uri="{BB962C8B-B14F-4D97-AF65-F5344CB8AC3E}">
        <p14:creationId xmlns:p14="http://schemas.microsoft.com/office/powerpoint/2010/main" val="31250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oogle Shape;165;p14"/>
          <p:cNvGrpSpPr>
            <a:grpSpLocks/>
          </p:cNvGrpSpPr>
          <p:nvPr/>
        </p:nvGrpSpPr>
        <p:grpSpPr bwMode="auto">
          <a:xfrm>
            <a:off x="4673602" y="1095375"/>
            <a:ext cx="3989390" cy="501129"/>
            <a:chOff x="6351484" y="1068086"/>
            <a:chExt cx="5318002" cy="892042"/>
          </a:xfrm>
        </p:grpSpPr>
        <p:sp>
          <p:nvSpPr>
            <p:cNvPr id="166" name="Google Shape;166;p14"/>
            <p:cNvSpPr/>
            <p:nvPr/>
          </p:nvSpPr>
          <p:spPr>
            <a:xfrm>
              <a:off x="6351484" y="1104116"/>
              <a:ext cx="772412" cy="73542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5" name="Google Shape;167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8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01</a:t>
              </a:r>
              <a:endPara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506" name="Google Shape;168;p14"/>
            <p:cNvSpPr txBox="1">
              <a:spLocks noChangeArrowheads="1"/>
            </p:cNvSpPr>
            <p:nvPr/>
          </p:nvSpPr>
          <p:spPr bwMode="auto">
            <a:xfrm>
              <a:off x="7367258" y="1068086"/>
              <a:ext cx="4302228" cy="7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vi-VN" altLang="en-US" sz="22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Nhiệt độ</a:t>
              </a:r>
              <a:endParaRPr lang="en-US" altLang="en-US" sz="2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0483" name="Google Shape;169;p14"/>
          <p:cNvGrpSpPr>
            <a:grpSpLocks/>
          </p:cNvGrpSpPr>
          <p:nvPr/>
        </p:nvGrpSpPr>
        <p:grpSpPr bwMode="auto">
          <a:xfrm>
            <a:off x="4684713" y="1737123"/>
            <a:ext cx="3908424" cy="482857"/>
            <a:chOff x="6351484" y="1100700"/>
            <a:chExt cx="5212148" cy="858562"/>
          </a:xfrm>
        </p:grpSpPr>
        <p:sp>
          <p:nvSpPr>
            <p:cNvPr id="170" name="Google Shape;170;p14"/>
            <p:cNvSpPr/>
            <p:nvPr/>
          </p:nvSpPr>
          <p:spPr>
            <a:xfrm>
              <a:off x="6351484" y="1104934"/>
              <a:ext cx="772718" cy="734611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0" name="Google Shape;171;p14"/>
            <p:cNvSpPr txBox="1">
              <a:spLocks noChangeArrowheads="1"/>
            </p:cNvSpPr>
            <p:nvPr/>
          </p:nvSpPr>
          <p:spPr bwMode="auto">
            <a:xfrm>
              <a:off x="6399043" y="1179480"/>
              <a:ext cx="677008" cy="77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02</a:t>
              </a:r>
              <a:endPara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502" name="Google Shape;173;p14"/>
            <p:cNvSpPr txBox="1">
              <a:spLocks noChangeArrowheads="1"/>
            </p:cNvSpPr>
            <p:nvPr/>
          </p:nvSpPr>
          <p:spPr bwMode="auto">
            <a:xfrm>
              <a:off x="7261811" y="1100700"/>
              <a:ext cx="4301821" cy="725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vi-VN" altLang="en-US" sz="22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Độ ẩm</a:t>
              </a:r>
              <a:endParaRPr lang="en-US" altLang="en-US" sz="2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0484" name="Google Shape;175;p14"/>
          <p:cNvGrpSpPr>
            <a:grpSpLocks/>
          </p:cNvGrpSpPr>
          <p:nvPr/>
        </p:nvGrpSpPr>
        <p:grpSpPr bwMode="auto">
          <a:xfrm>
            <a:off x="4684713" y="2307431"/>
            <a:ext cx="3987800" cy="501301"/>
            <a:chOff x="6351484" y="1068086"/>
            <a:chExt cx="5318002" cy="889903"/>
          </a:xfrm>
        </p:grpSpPr>
        <p:sp>
          <p:nvSpPr>
            <p:cNvPr id="176" name="Google Shape;176;p14"/>
            <p:cNvSpPr/>
            <p:nvPr/>
          </p:nvSpPr>
          <p:spPr>
            <a:xfrm>
              <a:off x="6351484" y="1104018"/>
              <a:ext cx="772719" cy="73552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3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5" name="Google Shape;177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03</a:t>
              </a:r>
              <a:endPara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grpSp>
          <p:nvGrpSpPr>
            <p:cNvPr id="20496" name="Google Shape;178;p14"/>
            <p:cNvGrpSpPr>
              <a:grpSpLocks/>
            </p:cNvGrpSpPr>
            <p:nvPr/>
          </p:nvGrpSpPr>
          <p:grpSpPr bwMode="auto">
            <a:xfrm>
              <a:off x="7367663" y="1068086"/>
              <a:ext cx="4301823" cy="723876"/>
              <a:chOff x="1797821" y="2369571"/>
              <a:chExt cx="3488572" cy="723876"/>
            </a:xfrm>
          </p:grpSpPr>
          <p:sp>
            <p:nvSpPr>
              <p:cNvPr id="20497" name="Google Shape;179;p14"/>
              <p:cNvSpPr txBox="1">
                <a:spLocks noChangeArrowheads="1"/>
              </p:cNvSpPr>
              <p:nvPr/>
            </p:nvSpPr>
            <p:spPr bwMode="auto">
              <a:xfrm>
                <a:off x="1797821" y="2369571"/>
                <a:ext cx="3488572" cy="723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000" tIns="34275" rIns="81000" bIns="34275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vi-VN" altLang="en-US" sz="22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pH</a:t>
                </a:r>
                <a:endParaRPr lang="en-US" altLang="en-US" sz="2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20498" name="Google Shape;180;p14"/>
              <p:cNvSpPr txBox="1">
                <a:spLocks noChangeArrowheads="1"/>
              </p:cNvSpPr>
              <p:nvPr/>
            </p:nvSpPr>
            <p:spPr bwMode="auto">
              <a:xfrm>
                <a:off x="1797821" y="2598327"/>
                <a:ext cx="3119025" cy="368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34275" rIns="68569" bIns="34275">
                <a:spAutoFit/>
              </a:bodyPr>
              <a:lstStyle>
                <a:lvl1pPr marL="171450" indent="-1143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buClr>
                    <a:srgbClr val="000000"/>
                  </a:buClr>
                  <a:buSzPts val="1200"/>
                </a:pPr>
                <a:endParaRPr lang="en-US" altLang="en-US" sz="900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</p:grpSp>
      </p:grpSp>
      <p:grpSp>
        <p:nvGrpSpPr>
          <p:cNvPr id="20485" name="Google Shape;181;p14"/>
          <p:cNvGrpSpPr>
            <a:grpSpLocks/>
          </p:cNvGrpSpPr>
          <p:nvPr/>
        </p:nvGrpSpPr>
        <p:grpSpPr bwMode="auto">
          <a:xfrm>
            <a:off x="4684713" y="2897981"/>
            <a:ext cx="3987800" cy="501301"/>
            <a:chOff x="6351484" y="1068086"/>
            <a:chExt cx="5318002" cy="889903"/>
          </a:xfrm>
        </p:grpSpPr>
        <p:sp>
          <p:nvSpPr>
            <p:cNvPr id="182" name="Google Shape;182;p14"/>
            <p:cNvSpPr/>
            <p:nvPr/>
          </p:nvSpPr>
          <p:spPr>
            <a:xfrm>
              <a:off x="6351484" y="1104018"/>
              <a:ext cx="772719" cy="73552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2" name="Google Shape;183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4</a:t>
              </a:r>
            </a:p>
          </p:txBody>
        </p:sp>
        <p:sp>
          <p:nvSpPr>
            <p:cNvPr id="20493" name="Google Shape;184;p14"/>
            <p:cNvSpPr txBox="1">
              <a:spLocks noChangeArrowheads="1"/>
            </p:cNvSpPr>
            <p:nvPr/>
          </p:nvSpPr>
          <p:spPr bwMode="auto">
            <a:xfrm>
              <a:off x="7367663" y="1068086"/>
              <a:ext cx="4301823" cy="7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vi-VN" altLang="en-US" sz="2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Ánh sáng</a:t>
              </a:r>
              <a:endParaRPr lang="en-US" alt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0486" name="Google Shape;185;p14"/>
          <p:cNvGrpSpPr>
            <a:grpSpLocks/>
          </p:cNvGrpSpPr>
          <p:nvPr/>
        </p:nvGrpSpPr>
        <p:grpSpPr bwMode="auto">
          <a:xfrm>
            <a:off x="4648202" y="3564864"/>
            <a:ext cx="3987800" cy="501129"/>
            <a:chOff x="6351484" y="1068086"/>
            <a:chExt cx="5318002" cy="892042"/>
          </a:xfrm>
        </p:grpSpPr>
        <p:sp>
          <p:nvSpPr>
            <p:cNvPr id="186" name="Google Shape;186;p14"/>
            <p:cNvSpPr/>
            <p:nvPr/>
          </p:nvSpPr>
          <p:spPr>
            <a:xfrm>
              <a:off x="6351484" y="1104115"/>
              <a:ext cx="772719" cy="73543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5">
                <a:alpha val="69803"/>
              </a:schemeClr>
            </a:soli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9" name="Google Shape;187;p14"/>
            <p:cNvSpPr txBox="1">
              <a:spLocks noChangeArrowheads="1"/>
            </p:cNvSpPr>
            <p:nvPr/>
          </p:nvSpPr>
          <p:spPr bwMode="auto">
            <a:xfrm>
              <a:off x="6399043" y="1179479"/>
              <a:ext cx="677008" cy="78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vi-VN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0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</a:t>
              </a:r>
            </a:p>
          </p:txBody>
        </p:sp>
        <p:sp>
          <p:nvSpPr>
            <p:cNvPr id="20490" name="Google Shape;188;p14"/>
            <p:cNvSpPr txBox="1">
              <a:spLocks noChangeArrowheads="1"/>
            </p:cNvSpPr>
            <p:nvPr/>
          </p:nvSpPr>
          <p:spPr bwMode="auto">
            <a:xfrm>
              <a:off x="7367663" y="1068086"/>
              <a:ext cx="4301823" cy="7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000" tIns="34275" rIns="81000" bIns="3427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vi-VN" altLang="en-US" sz="2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Áp suất thẩm thấu </a:t>
              </a:r>
              <a:endParaRPr lang="en-US" altLang="en-US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20487" name="Google Shape;189;p14"/>
          <p:cNvSpPr txBox="1">
            <a:spLocks noChangeArrowheads="1"/>
          </p:cNvSpPr>
          <p:nvPr/>
        </p:nvSpPr>
        <p:spPr bwMode="auto">
          <a:xfrm>
            <a:off x="974725" y="1916906"/>
            <a:ext cx="1658938" cy="14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CÁC YẾU TỐ VẬT LÍ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7" name="Google Shape;168;p14"/>
          <p:cNvSpPr txBox="1">
            <a:spLocks noChangeArrowheads="1"/>
          </p:cNvSpPr>
          <p:nvPr/>
        </p:nvSpPr>
        <p:spPr bwMode="auto">
          <a:xfrm>
            <a:off x="5391147" y="2293673"/>
            <a:ext cx="3227390" cy="40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00" tIns="34275" rIns="81000" bIns="3427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Độ</a:t>
            </a:r>
            <a:r>
              <a:rPr lang="en-US" alt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PH</a:t>
            </a:r>
          </a:p>
        </p:txBody>
      </p:sp>
    </p:spTree>
    <p:extLst>
      <p:ext uri="{BB962C8B-B14F-4D97-AF65-F5344CB8AC3E}">
        <p14:creationId xmlns:p14="http://schemas.microsoft.com/office/powerpoint/2010/main" val="212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414288"/>
              </p:ext>
            </p:extLst>
          </p:nvPr>
        </p:nvGraphicFramePr>
        <p:xfrm>
          <a:off x="71437" y="438151"/>
          <a:ext cx="9072563" cy="4571999"/>
        </p:xfrm>
        <a:graphic>
          <a:graphicData uri="http://schemas.openxmlformats.org/drawingml/2006/table">
            <a:tbl>
              <a:tblPr/>
              <a:tblGrid>
                <a:gridCol w="309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VSV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dinh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dưỡng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khuẩn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sinh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571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000164"/>
              </p:ext>
            </p:extLst>
          </p:nvPr>
        </p:nvGraphicFramePr>
        <p:xfrm>
          <a:off x="8467" y="133350"/>
          <a:ext cx="9072563" cy="4953000"/>
        </p:xfrm>
        <a:graphic>
          <a:graphicData uri="http://schemas.openxmlformats.org/drawingml/2006/table">
            <a:tbl>
              <a:tblPr/>
              <a:tblGrid>
                <a:gridCol w="309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VSV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PH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 ẩm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 sáng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 suất thẩm thấu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77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100" y="110625"/>
            <a:ext cx="6905248" cy="1046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100" dirty="0">
                <a:solidFill>
                  <a:srgbClr val="FF0000"/>
                </a:solidFill>
              </a:rPr>
              <a:t>Hãy nêu một số cách bảo quản sữa chua mà em biết?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37890" name="Picture 2" descr="C:\Users\acer\Downloads\nen-bao-quan-sua-chua-trong-ngan-mat-tu-lan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82890"/>
            <a:ext cx="2585783" cy="17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acer\Downloads\su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4231"/>
            <a:ext cx="2371348" cy="167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acer\Downloads\sua-jpg-1360198447-1360198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9838"/>
            <a:ext cx="2577882" cy="167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25408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latin typeface="+mj-lt"/>
              </a:rPr>
              <a:t>Bảo quản ở nhiệt độ thường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325408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latin typeface="+mj-lt"/>
              </a:rPr>
              <a:t>Bảo quản trong ngăn mát tủ lạnh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264477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latin typeface="+mj-lt"/>
              </a:rPr>
              <a:t>Bảo quản ở ngăn đá tủ lạnh</a:t>
            </a:r>
            <a:endParaRPr lang="en-US" sz="1600" dirty="0">
              <a:latin typeface="+mj-lt"/>
            </a:endParaRPr>
          </a:p>
        </p:txBody>
      </p:sp>
      <p:pic>
        <p:nvPicPr>
          <p:cNvPr id="15" name="Picture 41" descr="FIL212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685"/>
            <a:ext cx="7048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1" descr="FIL212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" y="4019550"/>
            <a:ext cx="7048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03996" y="4019550"/>
            <a:ext cx="8201891" cy="569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vi-VN" sz="3100" dirty="0">
                <a:solidFill>
                  <a:srgbClr val="00B0F0"/>
                </a:solidFill>
              </a:rPr>
              <a:t>Theo em, cách bảo quản nào là hợp lý nhất ?</a:t>
            </a:r>
            <a:endParaRPr lang="en-US" sz="31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build="allAtOnce" animBg="1"/>
      <p:bldP spid="8" grpId="0"/>
      <p:bldP spid="13" grpId="0"/>
      <p:bldP spid="14" grpId="0"/>
      <p:bldP spid="17" grpId="0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11583"/>
              </p:ext>
            </p:extLst>
          </p:nvPr>
        </p:nvGraphicFramePr>
        <p:xfrm>
          <a:off x="71437" y="18308"/>
          <a:ext cx="9072563" cy="5115755"/>
        </p:xfrm>
        <a:graphic>
          <a:graphicData uri="http://schemas.openxmlformats.org/drawingml/2006/table">
            <a:tbl>
              <a:tblPr/>
              <a:tblGrid>
                <a:gridCol w="309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VSV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dinh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dưỡng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</a:t>
                      </a:r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 hưởng đến quá trình chuyển hoá vật chất và năng lượng của vi sinh vật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Nuôi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VSV,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khuẩn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</a:t>
                      </a:r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 các chất có khả năng tiêu diệt hoặc ức chế không chọn lọc các vi sinh vật gây bệnh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Xử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lý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sạch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sử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ngành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thú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 y, y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DengXian" pitchFamily="2" charset="-122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0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sinh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</a:t>
                      </a:r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 những hợp chất hữu cơ có khả năng tiêu diệt hoặc ức chế vi sinh vật gây bệnh theo nhiều cơ chế khác nhau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nuôi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DengXian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1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1107907"/>
                  </p:ext>
                </p:extLst>
              </p:nvPr>
            </p:nvGraphicFramePr>
            <p:xfrm>
              <a:off x="0" y="86917"/>
              <a:ext cx="9067799" cy="5163651"/>
            </p:xfrm>
            <a:graphic>
              <a:graphicData uri="http://schemas.openxmlformats.org/drawingml/2006/table">
                <a:tbl>
                  <a:tblPr/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009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2367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1875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Các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yếu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tố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vật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lý</a:t>
                          </a:r>
                          <a:endParaRPr kumimoji="0" lang="en-US" sz="2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Vai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trò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đối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với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cơ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thể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</a:t>
                          </a:r>
                          <a:endParaRPr kumimoji="0" lang="en-US" sz="2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ứng</a:t>
                          </a:r>
                          <a:r>
                            <a:rPr kumimoji="0" lang="en-US" sz="2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dụng</a:t>
                          </a:r>
                          <a:endParaRPr kumimoji="0" lang="en-US" sz="2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750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Độ  PH</a:t>
                          </a:r>
                          <a:endParaRPr kumimoji="0" 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Độ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vi-VN" sz="18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pH</m:t>
                              </m:r>
                            </m:oMath>
                          </a14:m>
                          <a:r>
                            <a:rPr lang="vi-VN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ảnh hưởng đến tính thấm qua màng, hoạt động chuyển hoá vật chất trong tế bào, hoạt tính enzyme,... 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sữa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chua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chua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rau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củ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lên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men…</a:t>
                          </a: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905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Nhiệt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endParaRPr kumimoji="0" 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ảnh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hưởng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tốc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phản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ứng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sinh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hóa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trong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cơ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thể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hoặc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kìm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hãm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hoạt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TP…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8179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ẩm</a:t>
                          </a:r>
                          <a:endParaRPr kumimoji="0" 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Nước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tham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gia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vào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quá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trình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sống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mỗi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loại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cần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1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ngưỡng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ẩm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khô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để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lương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phẩm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708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Ánh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sáng</a:t>
                          </a:r>
                          <a:endParaRPr kumimoji="0" 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Cần cho quá trình tổng hợp, sinh sản,..</a:t>
                          </a:r>
                          <a:endParaRPr kumimoji="0" lang="en-US" sz="18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Dùng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sáng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mạnh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để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phơi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nắng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quần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áo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1253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Áp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suất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thẩm</a:t>
                          </a:r>
                          <a:r>
                            <a:rPr kumimoji="0" lang="en-US" sz="18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thấu</a:t>
                          </a:r>
                          <a:endParaRPr kumimoji="0" 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Môi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trường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ưu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trương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gây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co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nguyên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sinh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phân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chia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phẩm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…: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thịt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ngâm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đường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mứt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ngâm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rau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trong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nước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1107907"/>
                  </p:ext>
                </p:extLst>
              </p:nvPr>
            </p:nvGraphicFramePr>
            <p:xfrm>
              <a:off x="0" y="86917"/>
              <a:ext cx="9067799" cy="5229499"/>
            </p:xfrm>
            <a:graphic>
              <a:graphicData uri="http://schemas.openxmlformats.org/drawingml/2006/table">
                <a:tbl>
                  <a:tblPr/>
                  <a:tblGrid>
                    <a:gridCol w="2743200"/>
                    <a:gridCol w="3300928"/>
                    <a:gridCol w="3023671"/>
                  </a:tblGrid>
                  <a:tr h="78270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Các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yếu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tố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vật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lý</a:t>
                          </a:r>
                          <a:endPara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Vai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trò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đối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với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cơ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thể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</a:t>
                          </a:r>
                          <a:endPara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ứng</a:t>
                          </a:r>
                          <a:r>
                            <a:rPr kumimoji="0" 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24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dụng</a:t>
                          </a:r>
                          <a:endPara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</a:tr>
                  <a:tr h="1154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Độ  PH</a:t>
                          </a:r>
                          <a:endPara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1">
                          <a:blip r:embed="rId2"/>
                          <a:stretch>
                            <a:fillRect l="-85582" t="-75263" r="-91867" b="-29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sữa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chua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chua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rau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củ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lên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DengXian" pitchFamily="2" charset="-122"/>
                              <a:cs typeface="Times New Roman" pitchFamily="18" charset="0"/>
                            </a:rPr>
                            <a:t> men…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</a:tr>
                  <a:tr h="58699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Nhiệt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endPara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ảnh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hưởng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tốc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phản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ứng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sinh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hóa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trong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cơ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thể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hoặc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kìm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hãm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hoạt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TP…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</a:tr>
                  <a:tr h="88049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ẩm</a:t>
                          </a:r>
                          <a:endPara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Nước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tham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gia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vào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quá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trình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sống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mỗi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loại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cần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1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ngưỡng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độ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ẩm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khô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để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lương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phẩm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</a:tr>
                  <a:tr h="6708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Ánh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sáng</a:t>
                          </a:r>
                          <a:endPara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Cần cho quá trình tổng hợp, sinh sản,..</a:t>
                          </a:r>
                          <a:endParaRPr kumimoji="0" 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Dùng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sáng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mạnh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để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phơi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nắng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quần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áo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CDECB"/>
                        </a:solidFill>
                      </a:tcPr>
                    </a:tc>
                  </a:tr>
                  <a:tr h="1154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Áp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suất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thẩm</a:t>
                          </a:r>
                          <a:r>
                            <a:rPr kumimoji="0" lang="en-US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thấu</a:t>
                          </a:r>
                          <a:endPara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Môi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trường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ưu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trương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gây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co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nguyên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sinh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VSV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phân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chia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7000"/>
                            </a:lnSpc>
                            <a:spcBef>
                              <a:spcPct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Bảo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quản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thực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phẩm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diệt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khuẩn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…: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thịt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ngâm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đường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mứt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ngâm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rau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trong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nước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muối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…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DengXian" pitchFamily="2" charset="-122"/>
                            <a:cs typeface="Times New Roman" pitchFamily="18" charset="0"/>
                          </a:endParaRPr>
                        </a:p>
                      </a:txBody>
                      <a:tcPr marL="64579" marR="64579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6EFE7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995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Google Shape;144;p1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9550"/>
            <a:ext cx="6324600" cy="462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30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Google Shape;198;p15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1950"/>
            <a:ext cx="4800600" cy="15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oogle Shape;199;p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2" y="1872854"/>
            <a:ext cx="4656138" cy="280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3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Google Shape;208;p16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150"/>
            <a:ext cx="4068983" cy="37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226;p1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 t="2899" r="25127" b="467"/>
          <a:stretch>
            <a:fillRect/>
          </a:stretch>
        </p:blipFill>
        <p:spPr bwMode="auto">
          <a:xfrm>
            <a:off x="4724400" y="438151"/>
            <a:ext cx="3800475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Google Shape;236;p1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5750"/>
            <a:ext cx="7010400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925" y="1040547"/>
            <a:ext cx="8362950" cy="3963752"/>
          </a:xfrm>
        </p:spPr>
      </p:pic>
      <p:sp>
        <p:nvSpPr>
          <p:cNvPr id="2" name="TextBox 1"/>
          <p:cNvSpPr txBox="1"/>
          <p:nvPr/>
        </p:nvSpPr>
        <p:spPr>
          <a:xfrm>
            <a:off x="965200" y="209550"/>
            <a:ext cx="726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YẾU TỐ ẢNH HƯỞNG ĐẾN SINH TRƯỞNG CỦA VI SINH VẬT</a:t>
            </a:r>
          </a:p>
        </p:txBody>
      </p:sp>
    </p:spTree>
    <p:extLst>
      <p:ext uri="{BB962C8B-B14F-4D97-AF65-F5344CB8AC3E}">
        <p14:creationId xmlns:p14="http://schemas.microsoft.com/office/powerpoint/2010/main" val="17024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22"/>
          <p:cNvSpPr>
            <a:spLocks noChangeArrowheads="1"/>
          </p:cNvSpPr>
          <p:nvPr/>
        </p:nvSpPr>
        <p:spPr bwMode="auto">
          <a:xfrm>
            <a:off x="990600" y="3338512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25" name="Rectangle 18"/>
          <p:cNvSpPr>
            <a:spLocks noChangeArrowheads="1"/>
          </p:cNvSpPr>
          <p:nvPr/>
        </p:nvSpPr>
        <p:spPr bwMode="auto">
          <a:xfrm>
            <a:off x="990600" y="2722960"/>
            <a:ext cx="1447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1" name="Rectangle 10"/>
          <p:cNvSpPr>
            <a:spLocks noChangeArrowheads="1"/>
          </p:cNvSpPr>
          <p:nvPr/>
        </p:nvSpPr>
        <p:spPr bwMode="auto">
          <a:xfrm>
            <a:off x="990600" y="615554"/>
            <a:ext cx="1447800" cy="12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3" name="Rectangle 8"/>
          <p:cNvSpPr>
            <a:spLocks noChangeArrowheads="1"/>
          </p:cNvSpPr>
          <p:nvPr/>
        </p:nvSpPr>
        <p:spPr bwMode="auto">
          <a:xfrm>
            <a:off x="7391400" y="0"/>
            <a:ext cx="1752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4" name="Rectangle 7"/>
          <p:cNvSpPr>
            <a:spLocks noChangeArrowheads="1"/>
          </p:cNvSpPr>
          <p:nvPr/>
        </p:nvSpPr>
        <p:spPr bwMode="auto">
          <a:xfrm>
            <a:off x="2438400" y="0"/>
            <a:ext cx="49530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5" name="Rectangle 6"/>
          <p:cNvSpPr>
            <a:spLocks noChangeArrowheads="1"/>
          </p:cNvSpPr>
          <p:nvPr/>
        </p:nvSpPr>
        <p:spPr bwMode="auto">
          <a:xfrm>
            <a:off x="990600" y="0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6" name="Rectangle 5"/>
          <p:cNvSpPr>
            <a:spLocks noChangeArrowheads="1"/>
          </p:cNvSpPr>
          <p:nvPr/>
        </p:nvSpPr>
        <p:spPr bwMode="auto">
          <a:xfrm>
            <a:off x="0" y="0"/>
            <a:ext cx="990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40" name="Line 40"/>
          <p:cNvSpPr>
            <a:spLocks noChangeShapeType="1"/>
          </p:cNvSpPr>
          <p:nvPr/>
        </p:nvSpPr>
        <p:spPr bwMode="auto">
          <a:xfrm>
            <a:off x="0" y="5308997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Line 41"/>
          <p:cNvSpPr>
            <a:spLocks noChangeShapeType="1"/>
          </p:cNvSpPr>
          <p:nvPr/>
        </p:nvSpPr>
        <p:spPr bwMode="auto">
          <a:xfrm>
            <a:off x="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Line 45"/>
          <p:cNvSpPr>
            <a:spLocks noChangeShapeType="1"/>
          </p:cNvSpPr>
          <p:nvPr/>
        </p:nvSpPr>
        <p:spPr bwMode="auto">
          <a:xfrm>
            <a:off x="914400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14" name="Picture 2" descr="C:\Users\acer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76118"/>
            <a:ext cx="8534399" cy="47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22"/>
          <p:cNvSpPr>
            <a:spLocks noChangeArrowheads="1"/>
          </p:cNvSpPr>
          <p:nvPr/>
        </p:nvSpPr>
        <p:spPr bwMode="auto">
          <a:xfrm>
            <a:off x="990600" y="3338512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25" name="Rectangle 18"/>
          <p:cNvSpPr>
            <a:spLocks noChangeArrowheads="1"/>
          </p:cNvSpPr>
          <p:nvPr/>
        </p:nvSpPr>
        <p:spPr bwMode="auto">
          <a:xfrm>
            <a:off x="990600" y="2722960"/>
            <a:ext cx="1447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1" name="Rectangle 10"/>
          <p:cNvSpPr>
            <a:spLocks noChangeArrowheads="1"/>
          </p:cNvSpPr>
          <p:nvPr/>
        </p:nvSpPr>
        <p:spPr bwMode="auto">
          <a:xfrm>
            <a:off x="990600" y="615554"/>
            <a:ext cx="1447800" cy="12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3" name="Rectangle 8"/>
          <p:cNvSpPr>
            <a:spLocks noChangeArrowheads="1"/>
          </p:cNvSpPr>
          <p:nvPr/>
        </p:nvSpPr>
        <p:spPr bwMode="auto">
          <a:xfrm>
            <a:off x="7391400" y="0"/>
            <a:ext cx="1752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4" name="Rectangle 7"/>
          <p:cNvSpPr>
            <a:spLocks noChangeArrowheads="1"/>
          </p:cNvSpPr>
          <p:nvPr/>
        </p:nvSpPr>
        <p:spPr bwMode="auto">
          <a:xfrm>
            <a:off x="2438400" y="0"/>
            <a:ext cx="49530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5" name="Rectangle 6"/>
          <p:cNvSpPr>
            <a:spLocks noChangeArrowheads="1"/>
          </p:cNvSpPr>
          <p:nvPr/>
        </p:nvSpPr>
        <p:spPr bwMode="auto">
          <a:xfrm>
            <a:off x="990600" y="0"/>
            <a:ext cx="14478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36" name="Rectangle 5"/>
          <p:cNvSpPr>
            <a:spLocks noChangeArrowheads="1"/>
          </p:cNvSpPr>
          <p:nvPr/>
        </p:nvSpPr>
        <p:spPr bwMode="auto">
          <a:xfrm>
            <a:off x="0" y="0"/>
            <a:ext cx="9906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38940" name="Line 40"/>
          <p:cNvSpPr>
            <a:spLocks noChangeShapeType="1"/>
          </p:cNvSpPr>
          <p:nvPr/>
        </p:nvSpPr>
        <p:spPr bwMode="auto">
          <a:xfrm>
            <a:off x="0" y="5308997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Line 41"/>
          <p:cNvSpPr>
            <a:spLocks noChangeShapeType="1"/>
          </p:cNvSpPr>
          <p:nvPr/>
        </p:nvSpPr>
        <p:spPr bwMode="auto">
          <a:xfrm>
            <a:off x="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Line 45"/>
          <p:cNvSpPr>
            <a:spLocks noChangeShapeType="1"/>
          </p:cNvSpPr>
          <p:nvPr/>
        </p:nvSpPr>
        <p:spPr bwMode="auto">
          <a:xfrm>
            <a:off x="9144000" y="1"/>
            <a:ext cx="0" cy="530899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514350"/>
            <a:ext cx="7848600" cy="4031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Kh</a:t>
            </a:r>
            <a:r>
              <a:rPr lang="en-US" sz="3200" b="1" dirty="0">
                <a:latin typeface="+mj-lt"/>
              </a:rPr>
              <a:t>i</a:t>
            </a:r>
            <a:r>
              <a:rPr lang="vi-VN" sz="3200" b="1" dirty="0">
                <a:latin typeface="+mj-lt"/>
              </a:rPr>
              <a:t> bị bệnh, em và người thân trong gia đình thường: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A. </a:t>
            </a:r>
            <a:r>
              <a:rPr lang="en-US" sz="3200" dirty="0">
                <a:latin typeface="+mj-lt"/>
              </a:rPr>
              <a:t>Đ</a:t>
            </a:r>
            <a:r>
              <a:rPr lang="vi-VN" sz="3200" dirty="0">
                <a:latin typeface="+mj-lt"/>
              </a:rPr>
              <a:t>i khám bác sĩ.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B.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ự đi mua thuốc.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C. </a:t>
            </a:r>
            <a:r>
              <a:rPr lang="en-US" sz="3200" dirty="0">
                <a:latin typeface="+mj-lt"/>
              </a:rPr>
              <a:t>Đ</a:t>
            </a:r>
            <a:r>
              <a:rPr lang="vi-VN" sz="3200" dirty="0">
                <a:latin typeface="+mj-lt"/>
              </a:rPr>
              <a:t>ể tự khỏi.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D. </a:t>
            </a:r>
            <a:r>
              <a:rPr lang="en-US" sz="3200" dirty="0">
                <a:latin typeface="+mj-lt"/>
              </a:rPr>
              <a:t>L</a:t>
            </a:r>
            <a:r>
              <a:rPr lang="vi-VN" sz="3200" dirty="0">
                <a:latin typeface="+mj-lt"/>
              </a:rPr>
              <a:t>ấy thuốc dự trữ hoặc thuốc s</a:t>
            </a:r>
            <a:r>
              <a:rPr lang="en-US" sz="3200" dirty="0" err="1">
                <a:latin typeface="+mj-lt"/>
              </a:rPr>
              <a:t>ẵn</a:t>
            </a:r>
            <a:r>
              <a:rPr lang="vi-VN" sz="3200" dirty="0">
                <a:latin typeface="+mj-lt"/>
              </a:rPr>
              <a:t> có của người thân để uống.</a:t>
            </a:r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7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4"/>
          <p:cNvSpPr>
            <a:spLocks noChangeArrowheads="1"/>
          </p:cNvSpPr>
          <p:nvPr/>
        </p:nvSpPr>
        <p:spPr bwMode="auto">
          <a:xfrm>
            <a:off x="250825" y="0"/>
            <a:ext cx="8893175" cy="363855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CC3300"/>
              </a:solidFill>
              <a:latin typeface="VNI-Times" pitchFamily="2" charset="0"/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371600" y="1123950"/>
            <a:ext cx="6550024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0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06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2514600" y="3512284"/>
            <a:ext cx="65008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nhờn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3600" dirty="0">
                <a:latin typeface="Times New Roman" pitchFamily="18" charset="0"/>
                <a:cs typeface="Times New Roman" pitchFamily="18" charset="0"/>
              </a:rPr>
            </a:br>
            <a:endParaRPr lang="en-US" alt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Picture 5" descr="BOU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378"/>
            <a:ext cx="2362200" cy="17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th_b6c6cb6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219"/>
            <a:ext cx="1066800" cy="62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595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100" y="110625"/>
            <a:ext cx="6905248" cy="569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100" dirty="0">
                <a:solidFill>
                  <a:srgbClr val="FF0000"/>
                </a:solidFill>
              </a:rPr>
              <a:t>THÔNG TIN NHÃN SỮA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38914" name="Picture 2" descr="C:\Users\acer\Downloads\thông tin nhãn sữ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19150"/>
            <a:ext cx="69052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</a:br>
            <a:b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</a:br>
            <a:r>
              <a:rPr lang="en-US" altLang="en-US" sz="31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IV. Ý NGHĨA CỦA KHÁNG SINH VÀ TÁC HẠI CỦA VIỆC LẠM DỤNG KHÁNG SINH</a:t>
            </a:r>
            <a:r>
              <a:rPr lang="en-US" altLang="en-US" sz="31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:</a:t>
            </a:r>
            <a:br>
              <a:rPr lang="en-US" altLang="en-US" sz="4400" dirty="0">
                <a:solidFill>
                  <a:srgbClr val="FF0000"/>
                </a:solidFill>
              </a:rPr>
            </a:br>
            <a:endParaRPr lang="en-US" altLang="en-US" dirty="0"/>
          </a:p>
        </p:txBody>
      </p:sp>
      <p:sp>
        <p:nvSpPr>
          <p:cNvPr id="2969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00150"/>
            <a:ext cx="3322638" cy="3398044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a.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Kháng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sinh</a:t>
            </a:r>
            <a:endParaRPr lang="en-US" altLang="en-US" sz="3200" b="1" dirty="0">
              <a:latin typeface="Times New Roman" pitchFamily="18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hợp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hữu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cơ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do vi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(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xạ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khuẩn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nấm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,...)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tổng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hợp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diệt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ức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vi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alt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Calibri" pitchFamily="34" charset="0"/>
              </a:rPr>
              <a:t>khác</a:t>
            </a:r>
            <a:endParaRPr lang="en-US" altLang="en-US" sz="3200" dirty="0"/>
          </a:p>
          <a:p>
            <a:endParaRPr lang="en-US" altLang="en-US" dirty="0"/>
          </a:p>
        </p:txBody>
      </p:sp>
      <p:pic>
        <p:nvPicPr>
          <p:cNvPr id="29700" name="Picture 3" descr="Khai niem co ban ve ks y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00151"/>
            <a:ext cx="5059362" cy="37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7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1" y="1200150"/>
            <a:ext cx="4259263" cy="3398044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b. </a:t>
            </a:r>
            <a:r>
              <a:rPr lang="en-US" altLang="en-US" sz="32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Ý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sử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kháng</a:t>
            </a:r>
            <a:r>
              <a:rPr lang="en-US" altLang="en-US" sz="32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Calibri" pitchFamily="34" charset="0"/>
              </a:rPr>
              <a:t>sinh</a:t>
            </a:r>
            <a:endParaRPr lang="en-US" altLang="en-US" sz="3200" b="1" dirty="0">
              <a:latin typeface="Times New Roman" pitchFamily="18" charset="0"/>
              <a:cs typeface="Calibri" pitchFamily="34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Kháng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diệt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ức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vi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gây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bệnh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diệt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vi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gây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bệnh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lọc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ngay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cả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nồng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độ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thấp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 (penicillin, cephalosporin,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aminosid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Calibri" pitchFamily="34" charset="0"/>
              </a:rPr>
              <a:t>tetracyclin</a:t>
            </a:r>
            <a:r>
              <a:rPr lang="en-US" altLang="en-US" sz="2800" dirty="0">
                <a:latin typeface="Times New Roman" pitchFamily="18" charset="0"/>
                <a:cs typeface="Calibri" pitchFamily="34" charset="0"/>
              </a:rPr>
              <a:t>,….</a:t>
            </a:r>
            <a:endParaRPr lang="en-US" altLang="en-US" sz="2800" dirty="0"/>
          </a:p>
          <a:p>
            <a:pPr marL="0" indent="0"/>
            <a:endParaRPr lang="en-US" altLang="en-US" dirty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4" y="1025128"/>
            <a:ext cx="3995737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4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Lạm dụng thuốc kháng sinh và hiểm họa thuốc kháng sinh | Trạm Y tế Phường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75010"/>
            <a:ext cx="10009188" cy="52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6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547813" y="195263"/>
            <a:ext cx="7245350" cy="1782366"/>
          </a:xfrm>
          <a:prstGeom prst="flowChartTerminator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619251" y="357187"/>
            <a:ext cx="7127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539750" y="84535"/>
            <a:ext cx="12969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dirty="0">
                <a:solidFill>
                  <a:srgbClr val="FF3300"/>
                </a:solidFill>
                <a:latin typeface="VNI-Cooper"/>
              </a:rPr>
              <a:t>?</a:t>
            </a: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539750" y="2002765"/>
            <a:ext cx="828198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4Đ: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5846" name="Picture 4" descr="th_b6c6cb6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39829"/>
            <a:ext cx="1066800" cy="6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5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09_october_calendar_0910j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-4763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71600" y="685801"/>
            <a:ext cx="6515100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LUYỆN TẬP – CỦNG CỐ</a:t>
            </a:r>
          </a:p>
        </p:txBody>
      </p:sp>
    </p:spTree>
    <p:extLst>
      <p:ext uri="{BB962C8B-B14F-4D97-AF65-F5344CB8AC3E}">
        <p14:creationId xmlns:p14="http://schemas.microsoft.com/office/powerpoint/2010/main" val="1975028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" y="0"/>
            <a:ext cx="9099704" cy="5948606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8618" y="1661542"/>
            <a:ext cx="1930676" cy="6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95" y="29637"/>
            <a:ext cx="3933313" cy="12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689536" y="733832"/>
            <a:ext cx="2502010" cy="10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2524075" y="420937"/>
            <a:ext cx="4005943" cy="3956957"/>
            <a:chOff x="1276827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7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618294" y="1879284"/>
              <a:ext cx="678279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262659" y="1753331"/>
              <a:ext cx="678279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569423" y="1858821"/>
              <a:ext cx="1052758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177819" y="2308990"/>
              <a:ext cx="68286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339436" y="2878038"/>
              <a:ext cx="68286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143176" y="3448653"/>
              <a:ext cx="105987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809165" y="3963976"/>
              <a:ext cx="678279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224389" y="4093277"/>
              <a:ext cx="678279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504202" y="4044550"/>
              <a:ext cx="1052758" cy="994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214930" y="3518264"/>
              <a:ext cx="68286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039338" y="2954955"/>
              <a:ext cx="68286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2940972" y="2394982"/>
              <a:ext cx="1059875" cy="98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800000">
            <a:off x="4367577" y="1221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4411416"/>
            <a:ext cx="730508" cy="710054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78" y="4424000"/>
            <a:ext cx="631289" cy="730967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63" y="4368810"/>
            <a:ext cx="561959" cy="835607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51" y="3114779"/>
            <a:ext cx="576974" cy="798057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" y="2328364"/>
            <a:ext cx="792956" cy="964406"/>
          </a:xfrm>
          <a:prstGeom prst="rect">
            <a:avLst/>
          </a:prstGeom>
        </p:spPr>
      </p:pic>
      <p:pic>
        <p:nvPicPr>
          <p:cNvPr id="8" name="Picture 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49" y="2089859"/>
            <a:ext cx="666713" cy="824300"/>
          </a:xfrm>
          <a:prstGeom prst="rect">
            <a:avLst/>
          </a:prstGeom>
        </p:spPr>
      </p:pic>
      <p:pic>
        <p:nvPicPr>
          <p:cNvPr id="9" name="Picture 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28" y="4091041"/>
            <a:ext cx="627588" cy="824681"/>
          </a:xfrm>
          <a:prstGeom prst="rect">
            <a:avLst/>
          </a:prstGeom>
        </p:spPr>
      </p:pic>
      <p:pic>
        <p:nvPicPr>
          <p:cNvPr id="10" name="Picture 9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8" y="4411415"/>
            <a:ext cx="546124" cy="717366"/>
          </a:xfrm>
          <a:prstGeom prst="rect">
            <a:avLst/>
          </a:prstGeom>
        </p:spPr>
      </p:pic>
      <p:pic>
        <p:nvPicPr>
          <p:cNvPr id="11" name="Picture 10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39" y="4377894"/>
            <a:ext cx="719474" cy="888393"/>
          </a:xfrm>
          <a:prstGeom prst="rect">
            <a:avLst/>
          </a:prstGeom>
        </p:spPr>
      </p:pic>
      <p:pic>
        <p:nvPicPr>
          <p:cNvPr id="12" name="Picture 11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" y="4111680"/>
            <a:ext cx="692638" cy="995667"/>
          </a:xfrm>
          <a:prstGeom prst="rect">
            <a:avLst/>
          </a:prstGeom>
        </p:spPr>
      </p:pic>
      <p:pic>
        <p:nvPicPr>
          <p:cNvPr id="13" name="Picture 12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8" y="3280463"/>
            <a:ext cx="793374" cy="915881"/>
          </a:xfrm>
          <a:prstGeom prst="rect">
            <a:avLst/>
          </a:prstGeom>
        </p:spPr>
      </p:pic>
      <p:pic>
        <p:nvPicPr>
          <p:cNvPr id="14" name="Picture 13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66" y="4325597"/>
            <a:ext cx="728354" cy="881691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77286" y="4809087"/>
            <a:ext cx="457200" cy="457200"/>
          </a:xfrm>
          <a:prstGeom prst="rect">
            <a:avLst/>
          </a:prstGeom>
        </p:spPr>
      </p:pic>
      <p:pic>
        <p:nvPicPr>
          <p:cNvPr id="34" name="Picture 2" descr="2009_october_calendar_0910jij">
            <a:hlinkClick r:id="rId4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9" t="52016" r="1708" b="9465"/>
          <a:stretch/>
        </p:blipFill>
        <p:spPr bwMode="auto">
          <a:xfrm>
            <a:off x="792190" y="-18943"/>
            <a:ext cx="671184" cy="8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0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numSld="13">
                <p:cTn id="148" repeatCount="5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758845" y="867934"/>
            <a:ext cx="53729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1:</a:t>
            </a:r>
            <a:r>
              <a:rPr lang="vi-VN" dirty="0">
                <a:solidFill>
                  <a:srgbClr val="FFFF00"/>
                </a:solidFill>
              </a:rPr>
              <a:t> Sự sinh trưởng của quần thể vi sinh vật được đánh giá thông qua: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A. Sự tăng lên về số lượng tế bào của quần thể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B. Sự tăng lên về kích thước của từng tế bào trong quần thể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C. Sự tăng lên về khối lượng của từng tế bào trong quần thể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D. Sự tăng lên về cả kích thước và khối lượng của từng tế bào trong quần thể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34519" y="3638550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A</a:t>
            </a:r>
          </a:p>
        </p:txBody>
      </p: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22" y="3315926"/>
            <a:ext cx="1660552" cy="2019590"/>
          </a:xfrm>
          <a:prstGeom prst="rect">
            <a:avLst/>
          </a:prstGeom>
        </p:spPr>
      </p:pic>
      <p:pic>
        <p:nvPicPr>
          <p:cNvPr id="10" name="Picture 6" descr="Káº¿t quáº£ hÃ¬nh áº£nh cho ÄÃ o png">
            <a:extLst>
              <a:ext uri="{FF2B5EF4-FFF2-40B4-BE49-F238E27FC236}">
                <a16:creationId xmlns:a16="http://schemas.microsoft.com/office/drawing/2014/main" id="{693FDCFE-5227-4942-B1CE-84A5B49B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13" y="0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EB7B5666-B23E-477E-B628-35431A70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igit 30">
            <a:extLst>
              <a:ext uri="{FF2B5EF4-FFF2-40B4-BE49-F238E27FC236}">
                <a16:creationId xmlns:a16="http://schemas.microsoft.com/office/drawing/2014/main" id="{ECF9FB3E-7057-41DA-9501-6383C7E1DF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251953E-07F2-4A2D-9A33-BEE648DF1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Picture 6" descr="Káº¿t quáº£ hÃ¬nh áº£nh cho ÄÃ o png">
            <a:extLst>
              <a:ext uri="{FF2B5EF4-FFF2-40B4-BE49-F238E27FC236}">
                <a16:creationId xmlns:a16="http://schemas.microsoft.com/office/drawing/2014/main" id="{996F6BF1-3134-444B-B201-92236FB6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4CA863D9-DD6F-43FF-BE8A-DA2DB3A1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8AB1F7-1955-4D16-82A5-29F5ED8655A7}"/>
              </a:ext>
            </a:extLst>
          </p:cNvPr>
          <p:cNvSpPr txBox="1"/>
          <p:nvPr/>
        </p:nvSpPr>
        <p:spPr>
          <a:xfrm>
            <a:off x="1498836" y="895350"/>
            <a:ext cx="6490256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2:</a:t>
            </a:r>
            <a:r>
              <a:rPr lang="vi-VN" dirty="0">
                <a:solidFill>
                  <a:srgbClr val="FFFF00"/>
                </a:solidFill>
              </a:rPr>
              <a:t> </a:t>
            </a:r>
            <a:r>
              <a:rPr lang="vi-VN" b="1" dirty="0">
                <a:solidFill>
                  <a:srgbClr val="FFFF00"/>
                </a:solidFill>
              </a:rPr>
              <a:t>Ý nào sau đây không phải là đặc điểm của phương pháp nuôi cấy vi sinh vật không liên lục?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A. Điều kiện môi trường nuôi cấy được duy trì ổn định. </a:t>
            </a:r>
            <a:br>
              <a:rPr lang="vi-VN" b="1" dirty="0">
                <a:solidFill>
                  <a:srgbClr val="FFFF00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B. Pha lũy thừa thường chỉ được vài thế hệ.</a:t>
            </a:r>
            <a:br>
              <a:rPr lang="vi-VN" b="1" dirty="0">
                <a:solidFill>
                  <a:srgbClr val="FFFF00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C. Không đưa thêm chất dinh dưỡng vào môi trường nuôi cấy.</a:t>
            </a:r>
            <a:br>
              <a:rPr lang="vi-VN" b="1" dirty="0">
                <a:solidFill>
                  <a:srgbClr val="FFFF00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D. Không rút bỏ các chất thải và sinh khối dư thừa.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280653-B854-4658-B248-74BEAD41FE82}"/>
              </a:ext>
            </a:extLst>
          </p:cNvPr>
          <p:cNvSpPr txBox="1"/>
          <p:nvPr/>
        </p:nvSpPr>
        <p:spPr>
          <a:xfrm>
            <a:off x="1891551" y="3487471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A</a:t>
            </a:r>
          </a:p>
        </p:txBody>
      </p:sp>
      <p:pic>
        <p:nvPicPr>
          <p:cNvPr id="27" name="Picture 6" descr="Káº¿t quáº£ hÃ¬nh áº£nh cho ÄÃ o png">
            <a:extLst>
              <a:ext uri="{FF2B5EF4-FFF2-40B4-BE49-F238E27FC236}">
                <a16:creationId xmlns:a16="http://schemas.microsoft.com/office/drawing/2014/main" id="{9CA895FA-D9AB-44A8-8C30-7819514D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ÄÃ o png">
            <a:extLst>
              <a:ext uri="{FF2B5EF4-FFF2-40B4-BE49-F238E27FC236}">
                <a16:creationId xmlns:a16="http://schemas.microsoft.com/office/drawing/2014/main" id="{D95FAB05-F484-4899-B4F8-7F13C09D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igit 30">
            <a:extLst>
              <a:ext uri="{FF2B5EF4-FFF2-40B4-BE49-F238E27FC236}">
                <a16:creationId xmlns:a16="http://schemas.microsoft.com/office/drawing/2014/main" id="{3DE4C872-894F-44FA-8375-220A7AD1A1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id="{8B21DB78-6701-4C0F-90C8-DB3315D440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86" y="3461023"/>
            <a:ext cx="1471844" cy="16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2EB201-BAF6-44C6-B43A-FFB6ABC39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9" name="Picture 6" descr="Káº¿t quáº£ hÃ¬nh áº£nh cho ÄÃ o png">
            <a:extLst>
              <a:ext uri="{FF2B5EF4-FFF2-40B4-BE49-F238E27FC236}">
                <a16:creationId xmlns:a16="http://schemas.microsoft.com/office/drawing/2014/main" id="{0EC01936-DC33-4E0A-B1D5-800EE89B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8412DF36-DD14-4DA1-B0CD-F0414EC1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4" y="-27507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219E7C-EFAF-412B-93F5-3516388E94B6}"/>
              </a:ext>
            </a:extLst>
          </p:cNvPr>
          <p:cNvSpPr txBox="1"/>
          <p:nvPr/>
        </p:nvSpPr>
        <p:spPr>
          <a:xfrm>
            <a:off x="1525828" y="1153521"/>
            <a:ext cx="583954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3: Với trường hợp nuôi cấy không liên tục, để thu được lượng sinh khối vi sinh vật tối đa nên tiến hành thu hoạch vào</a:t>
            </a:r>
            <a:endParaRPr lang="en-US" b="1" dirty="0">
              <a:solidFill>
                <a:srgbClr val="FFFF00"/>
              </a:solidFill>
            </a:endParaRPr>
          </a:p>
          <a:p>
            <a:pPr marL="342900" indent="-342900">
              <a:buAutoNum type="alphaUcPeriod"/>
            </a:pPr>
            <a:r>
              <a:rPr lang="vi-VN" b="1" dirty="0">
                <a:solidFill>
                  <a:srgbClr val="FFFF00"/>
                </a:solidFill>
              </a:rPr>
              <a:t>pha tiềm phát	B. cuối pha lũy thừa 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C. Đầu pha cân bằng     D. đầu pha suy vong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5F59D1-655D-4D99-AEE3-1834722C88E7}"/>
              </a:ext>
            </a:extLst>
          </p:cNvPr>
          <p:cNvSpPr txBox="1"/>
          <p:nvPr/>
        </p:nvSpPr>
        <p:spPr>
          <a:xfrm>
            <a:off x="2167114" y="3001866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 C </a:t>
            </a:r>
            <a:r>
              <a:rPr lang="en-US" sz="3000" b="1" dirty="0">
                <a:solidFill>
                  <a:schemeClr val="accent6"/>
                </a:solidFill>
                <a:sym typeface="Wingdings" panose="05000000000000000000" pitchFamily="2" charset="2"/>
              </a:rPr>
              <a:t></a:t>
            </a:r>
            <a:endParaRPr lang="en-US" sz="3000" b="1" dirty="0">
              <a:solidFill>
                <a:schemeClr val="accent6"/>
              </a:solidFill>
            </a:endParaRPr>
          </a:p>
        </p:txBody>
      </p:sp>
      <p:pic>
        <p:nvPicPr>
          <p:cNvPr id="33" name="Picture 6" descr="Káº¿t quáº£ hÃ¬nh áº£nh cho ÄÃ o png">
            <a:extLst>
              <a:ext uri="{FF2B5EF4-FFF2-40B4-BE49-F238E27FC236}">
                <a16:creationId xmlns:a16="http://schemas.microsoft.com/office/drawing/2014/main" id="{68DBF291-8C99-4088-B078-F4B51AEF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Káº¿t quáº£ hÃ¬nh áº£nh cho ÄÃ o png">
            <a:extLst>
              <a:ext uri="{FF2B5EF4-FFF2-40B4-BE49-F238E27FC236}">
                <a16:creationId xmlns:a16="http://schemas.microsoft.com/office/drawing/2014/main" id="{9C1DF20F-AD5D-4F70-A0F9-9A22ED31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Digit 30">
            <a:extLst>
              <a:ext uri="{FF2B5EF4-FFF2-40B4-BE49-F238E27FC236}">
                <a16:creationId xmlns:a16="http://schemas.microsoft.com/office/drawing/2014/main" id="{1EBE93FF-F289-49C2-90EB-B914966AB0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hlinkClick r:id="rId8" action="ppaction://hlinksldjump"/>
            <a:extLst>
              <a:ext uri="{FF2B5EF4-FFF2-40B4-BE49-F238E27FC236}">
                <a16:creationId xmlns:a16="http://schemas.microsoft.com/office/drawing/2014/main" id="{D23617E4-A3ED-4EA9-9B21-836C6F1866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45" y="3001866"/>
            <a:ext cx="1571247" cy="22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B6EBB3-37D6-41C9-A564-EA3C35D4D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13B2C394-78FF-4836-BC98-362BE26B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037C87D0-3EC5-4D21-A907-25B15877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DE8D6-7373-43FA-9DC9-DC14FA4EC877}"/>
              </a:ext>
            </a:extLst>
          </p:cNvPr>
          <p:cNvSpPr txBox="1"/>
          <p:nvPr/>
        </p:nvSpPr>
        <p:spPr>
          <a:xfrm>
            <a:off x="1832882" y="1019594"/>
            <a:ext cx="549912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4: Để không xảy ra pha suy vong của quần thể vi khuẩn thì phải làm gì?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A. Bổ sung liên tục các chất dinh dưỡng vào và đồng thời lấy ra 1 lượng dịch nuôi cấy tương đương.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B. Giúp môi trường không bị thay đổi.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C.Lấy ra một lượng dịch nuôi cấy tương đương tránh ứ nhiều chất dinh dưỡng.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D. </a:t>
            </a:r>
            <a:r>
              <a:rPr lang="vi-VN" b="1" dirty="0">
                <a:solidFill>
                  <a:srgbClr val="FFFF00"/>
                </a:solidFill>
              </a:rPr>
              <a:t>Liên tục bổ sung các chất dinh dưỡng vào</a:t>
            </a:r>
            <a:r>
              <a:rPr lang="vi-VN" dirty="0"/>
              <a:t>.</a:t>
            </a:r>
            <a:endParaRPr lang="en-US" dirty="0"/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1A74C-A06A-4BC5-9962-0C87EA77852F}"/>
              </a:ext>
            </a:extLst>
          </p:cNvPr>
          <p:cNvSpPr txBox="1"/>
          <p:nvPr/>
        </p:nvSpPr>
        <p:spPr>
          <a:xfrm>
            <a:off x="1795411" y="3408493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A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1D6C8EAF-42ED-4C5C-ABC3-F143C6C3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C3A4C0E1-2431-42C5-B095-CF07E38F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7D80B45E-B903-42FC-A5B8-0EC564BE6C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D45D1F6-8640-49F1-BF73-F5AF8D3AD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93" y="3445087"/>
            <a:ext cx="1699098" cy="16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16" name="Picture 41" descr="FIL212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" y="4019550"/>
            <a:ext cx="7048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03996" y="3499039"/>
            <a:ext cx="820189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Vì sao hộp sữa bị phồng lên? Vì sao chúng ta không nên sử dụng những hộp sữa đó?</a:t>
            </a:r>
            <a:endParaRPr lang="en-US" sz="3200" dirty="0"/>
          </a:p>
        </p:txBody>
      </p:sp>
      <p:pic>
        <p:nvPicPr>
          <p:cNvPr id="39938" name="Picture 2" descr="C:\Users\acer\Downloads\căng phồng sữ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7" y="285750"/>
            <a:ext cx="3303083" cy="30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C:\Users\acer\Downloads\z3585447265399_3fdb99b0f92d51ec2c60c19992de07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1951"/>
            <a:ext cx="5029200" cy="2892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7D0575-F006-4EBD-B72A-5E2F618C9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7725A2BB-8E7D-4BD6-A5A7-AF1927A5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C260D452-A996-4042-8425-23AAA900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56AF04-0D80-4CEE-8710-E4359EE8441D}"/>
              </a:ext>
            </a:extLst>
          </p:cNvPr>
          <p:cNvSpPr txBox="1"/>
          <p:nvPr/>
        </p:nvSpPr>
        <p:spPr>
          <a:xfrm>
            <a:off x="1735933" y="840507"/>
            <a:ext cx="549912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5: Vì sao xà phòng không phải là chất diệt khuẩn?</a:t>
            </a:r>
            <a:br>
              <a:rPr lang="vi-VN" b="1" dirty="0">
                <a:solidFill>
                  <a:srgbClr val="FFFF00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A. Xà phòng gồm các chất kháng sinh                    B. Xà phòng không có các chất kháng sinh</a:t>
            </a:r>
            <a:br>
              <a:rPr lang="vi-VN" b="1" dirty="0">
                <a:solidFill>
                  <a:srgbClr val="FFFF00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C. Xà phòng chỉ rửa trôi vi khuẩn                        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b="1" dirty="0">
                <a:solidFill>
                  <a:srgbClr val="FFFF00"/>
                </a:solidFill>
              </a:rPr>
              <a:t>D. Xà phòng không có cồn y tế.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56F80-30A6-4DF7-B8CB-BB9B449F251F}"/>
              </a:ext>
            </a:extLst>
          </p:cNvPr>
          <p:cNvSpPr txBox="1"/>
          <p:nvPr/>
        </p:nvSpPr>
        <p:spPr>
          <a:xfrm>
            <a:off x="1911115" y="3471997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C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5808F2E2-AE0F-481E-A4BE-ABFAFEB1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2EBE52D1-04A2-45C1-A80D-E6D236AC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6EA56A0A-C17A-4E4E-9D8F-FA8F91A2A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E30D3901-1FCF-4549-819F-05399F04CD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72" y="3101067"/>
            <a:ext cx="1682671" cy="20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8828" y="975862"/>
            <a:ext cx="1930676" cy="6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12" y="-434734"/>
            <a:ext cx="3933313" cy="12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3048" y="38696"/>
            <a:ext cx="2502010" cy="10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4209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083621" y="1097982"/>
            <a:ext cx="483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</a:rPr>
              <a:t>Thầy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cô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điền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câu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hỏi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đây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5204" y="3001866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</a:rPr>
              <a:t>Đáp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án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0626E-8426-4268-8129-4A6798613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7E75BA64-AB5B-44D5-BEF9-71DBC28A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0D7BA9D3-E010-4888-9AB0-AC79979F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F222EB-FC03-4C00-B509-048E68DC2D91}"/>
              </a:ext>
            </a:extLst>
          </p:cNvPr>
          <p:cNvSpPr txBox="1"/>
          <p:nvPr/>
        </p:nvSpPr>
        <p:spPr>
          <a:xfrm>
            <a:off x="1628059" y="1441734"/>
            <a:ext cx="543878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</a:t>
            </a:r>
            <a:r>
              <a:rPr lang="en-US" b="1" dirty="0">
                <a:solidFill>
                  <a:srgbClr val="FFFF00"/>
                </a:solidFill>
              </a:rPr>
              <a:t>6</a:t>
            </a:r>
            <a:r>
              <a:rPr lang="vi-VN" b="1" dirty="0">
                <a:solidFill>
                  <a:srgbClr val="FFFF00"/>
                </a:solidFill>
              </a:rPr>
              <a:t>:</a:t>
            </a:r>
            <a:r>
              <a:rPr lang="vi-VN" dirty="0">
                <a:solidFill>
                  <a:srgbClr val="FFFF00"/>
                </a:solidFill>
              </a:rPr>
              <a:t>  </a:t>
            </a:r>
            <a:r>
              <a:rPr lang="vi-VN" b="1" dirty="0">
                <a:solidFill>
                  <a:srgbClr val="FFFF00"/>
                </a:solidFill>
              </a:rPr>
              <a:t>Chất nào dưới đây thường được dùng để thanh trùng nước máy, nước bể bơi ?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A. Etanol</a:t>
            </a:r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vi-VN" dirty="0">
                <a:solidFill>
                  <a:srgbClr val="FFFF00"/>
                </a:solidFill>
              </a:rPr>
              <a:t>		B. Izôprôpanol</a:t>
            </a:r>
            <a:r>
              <a:rPr lang="en-US" dirty="0">
                <a:solidFill>
                  <a:srgbClr val="FFFF00"/>
                </a:solidFill>
              </a:rPr>
              <a:t>     </a:t>
            </a:r>
            <a:r>
              <a:rPr lang="vi-VN" dirty="0">
                <a:solidFill>
                  <a:srgbClr val="FFFF00"/>
                </a:solidFill>
              </a:rPr>
              <a:t>	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C. Iot</a:t>
            </a:r>
            <a:r>
              <a:rPr lang="en-US" dirty="0">
                <a:solidFill>
                  <a:srgbClr val="FFFF00"/>
                </a:solidFill>
              </a:rPr>
              <a:t>     </a:t>
            </a:r>
            <a:r>
              <a:rPr lang="vi-VN" dirty="0">
                <a:solidFill>
                  <a:srgbClr val="FFFF00"/>
                </a:solidFill>
              </a:rPr>
              <a:t>		</a:t>
            </a:r>
            <a:r>
              <a:rPr lang="en-US" dirty="0">
                <a:solidFill>
                  <a:srgbClr val="FFFF00"/>
                </a:solidFill>
              </a:rPr>
              <a:t>                  </a:t>
            </a:r>
            <a:r>
              <a:rPr lang="vi-VN" dirty="0">
                <a:solidFill>
                  <a:srgbClr val="FFFF00"/>
                </a:solidFill>
              </a:rPr>
              <a:t>D. Cloramin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2E85B-F7DE-4715-BB30-690DB006622B}"/>
              </a:ext>
            </a:extLst>
          </p:cNvPr>
          <p:cNvSpPr txBox="1"/>
          <p:nvPr/>
        </p:nvSpPr>
        <p:spPr>
          <a:xfrm>
            <a:off x="2039043" y="3203300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D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21708A74-4BB0-4F71-9739-A7E4A1B3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AE25E339-ACE2-4874-B87D-618B1239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06FC3743-02AC-416C-B31F-76AF4FB4F9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E7329C0F-C16B-47F9-B7C0-F736010C7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19" y="3267323"/>
            <a:ext cx="1349866" cy="17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E7AD79-9223-482E-86B2-5A19B7307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C324373A-16BB-4C3B-8A66-A680A35A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7E0A6211-E1D7-4463-953F-73BE86A7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" y="-27507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67886-66E4-4AE5-A96C-05A457D2BFB4}"/>
              </a:ext>
            </a:extLst>
          </p:cNvPr>
          <p:cNvSpPr txBox="1"/>
          <p:nvPr/>
        </p:nvSpPr>
        <p:spPr>
          <a:xfrm>
            <a:off x="1685406" y="832112"/>
            <a:ext cx="573461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</a:t>
            </a:r>
            <a:r>
              <a:rPr lang="en-US" b="1" dirty="0">
                <a:solidFill>
                  <a:srgbClr val="FFFF00"/>
                </a:solidFill>
              </a:rPr>
              <a:t>7</a:t>
            </a:r>
            <a:r>
              <a:rPr lang="vi-VN" b="1" dirty="0">
                <a:solidFill>
                  <a:srgbClr val="FFFF00"/>
                </a:solidFill>
              </a:rPr>
              <a:t>:</a:t>
            </a:r>
            <a:r>
              <a:rPr lang="vi-VN" dirty="0">
                <a:solidFill>
                  <a:srgbClr val="FFFF00"/>
                </a:solidFill>
              </a:rPr>
              <a:t> </a:t>
            </a:r>
            <a:r>
              <a:rPr lang="vi-VN" b="1" dirty="0">
                <a:solidFill>
                  <a:srgbClr val="FFFF00"/>
                </a:solidFill>
              </a:rPr>
              <a:t>Vì sao có thể để thức ăn khá lâu trong tủ lạnh nhưng vẫn không bị hỏng?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A. Vi sinh vật có thể bị chết khi nhiệt độ môi trường quá thấp trong thời gian dài.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B. Vì ở nhiệt độ thấp, vi sinh vật bị kìm hãm quá trình sinh trưởng.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C. Tốc độ của các phản ứng hóa sinh trong tế bào bị chậm lại khi vi sinh vật sống trong môi trường có nhiệt độ thấp.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D. Cả A, B và C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8906BD-E8BE-4D68-AC2A-FF66FF2BEDFB}"/>
              </a:ext>
            </a:extLst>
          </p:cNvPr>
          <p:cNvSpPr txBox="1"/>
          <p:nvPr/>
        </p:nvSpPr>
        <p:spPr>
          <a:xfrm>
            <a:off x="2144287" y="3728516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D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073C6C57-AC50-4510-95DF-AC446372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BF3257C4-AD6E-42E7-917F-1F606728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F58F908B-5539-4A11-9F77-8C1F818D6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9874D08F-80D6-4670-B849-FC81C5E5B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21" y="3267323"/>
            <a:ext cx="1677272" cy="20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C859-F9CD-4013-A4F1-F35A7DAC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29E04-8B9A-4D18-8142-0E4704025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B1305-28D5-4536-B9E1-6EF5A372C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 descr="Káº¿t quáº£ hÃ¬nh áº£nh cho ÄÃ o png">
            <a:extLst>
              <a:ext uri="{FF2B5EF4-FFF2-40B4-BE49-F238E27FC236}">
                <a16:creationId xmlns:a16="http://schemas.microsoft.com/office/drawing/2014/main" id="{FB5101D0-1768-45CD-9DF7-1022C6C0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2DCF898-31ED-4226-A1F1-5847B018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0" y="4243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996103-3B87-4872-872D-AE3D36C3B9BE}"/>
              </a:ext>
            </a:extLst>
          </p:cNvPr>
          <p:cNvSpPr txBox="1"/>
          <p:nvPr/>
        </p:nvSpPr>
        <p:spPr>
          <a:xfrm>
            <a:off x="1626977" y="716360"/>
            <a:ext cx="549912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</a:t>
            </a:r>
            <a:r>
              <a:rPr lang="en-US" b="1" dirty="0">
                <a:solidFill>
                  <a:srgbClr val="FFFF00"/>
                </a:solidFill>
              </a:rPr>
              <a:t>8</a:t>
            </a:r>
            <a:r>
              <a:rPr lang="vi-VN" b="1" dirty="0">
                <a:solidFill>
                  <a:srgbClr val="FFFF00"/>
                </a:solidFill>
              </a:rPr>
              <a:t>:</a:t>
            </a:r>
            <a:r>
              <a:rPr lang="vi-VN" dirty="0">
                <a:solidFill>
                  <a:srgbClr val="FFFF00"/>
                </a:solidFill>
              </a:rPr>
              <a:t> </a:t>
            </a:r>
            <a:r>
              <a:rPr lang="vi-VN" b="1" dirty="0">
                <a:solidFill>
                  <a:srgbClr val="FFFF00"/>
                </a:solidFill>
              </a:rPr>
              <a:t>Cá sông và cá biển khi để trong tủ lạnh thì loại cá nào dễ bị hỏng hơn? Tại sao?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A. Cá biển dễ hỏng hơn vì vi khuẩn bám trên cá biển là những vi khuẩn thuộc nhóm ưa lạnh nên trong tủ lạnh chúng vẫn hoạt động gây hỏng cá.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B. Cá sông dễ hỏng hơn vì cá biển sống trong môi trường nước biển có nhiều muối nên ức chế sinh trưởng của vi sinh vật.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C. Cá biển dễ hỏng hơn vì nước biển có nhiều nhóm vi sinh vật gây hại hơn nước sông.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D. Cá sông dễ hỏng hơn vì nước sông có nhiều vi sinh vật gây hại hơn trong nước biển. 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747B6-3540-4499-8749-DCF1CBF0BD0B}"/>
              </a:ext>
            </a:extLst>
          </p:cNvPr>
          <p:cNvSpPr txBox="1"/>
          <p:nvPr/>
        </p:nvSpPr>
        <p:spPr>
          <a:xfrm>
            <a:off x="2494990" y="4041469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ĐÁP ÁN: A</a:t>
            </a:r>
          </a:p>
        </p:txBody>
      </p:sp>
      <p:pic>
        <p:nvPicPr>
          <p:cNvPr id="9" name="Picture 6" descr="Káº¿t quáº£ hÃ¬nh áº£nh cho ÄÃ o png">
            <a:extLst>
              <a:ext uri="{FF2B5EF4-FFF2-40B4-BE49-F238E27FC236}">
                <a16:creationId xmlns:a16="http://schemas.microsoft.com/office/drawing/2014/main" id="{54374261-2726-4D3C-815D-F2AA69C7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ÄÃ o png">
            <a:extLst>
              <a:ext uri="{FF2B5EF4-FFF2-40B4-BE49-F238E27FC236}">
                <a16:creationId xmlns:a16="http://schemas.microsoft.com/office/drawing/2014/main" id="{8397E38D-4FB4-4546-B023-409AB2BD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git 30">
            <a:extLst>
              <a:ext uri="{FF2B5EF4-FFF2-40B4-BE49-F238E27FC236}">
                <a16:creationId xmlns:a16="http://schemas.microsoft.com/office/drawing/2014/main" id="{9BEC78FB-6497-4BDF-9C69-37190ED55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708D44F-75C0-45FA-84FD-6F1F1265F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01" y="3363386"/>
            <a:ext cx="1193471" cy="17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025271-C7AC-430F-895D-8A52BD129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FF645C73-53D8-4B77-A0CC-E89C76E8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019054BF-BAC1-49E3-9B81-0E2EB3B3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80F86E-C419-402F-96EA-991FAC4A4586}"/>
              </a:ext>
            </a:extLst>
          </p:cNvPr>
          <p:cNvSpPr txBox="1"/>
          <p:nvPr/>
        </p:nvSpPr>
        <p:spPr>
          <a:xfrm>
            <a:off x="1642528" y="1126367"/>
            <a:ext cx="5858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</a:t>
            </a:r>
            <a:r>
              <a:rPr lang="en-US" b="1" dirty="0">
                <a:solidFill>
                  <a:srgbClr val="FFFF00"/>
                </a:solidFill>
              </a:rPr>
              <a:t>9</a:t>
            </a:r>
            <a:r>
              <a:rPr lang="vi-VN" b="1" dirty="0">
                <a:solidFill>
                  <a:srgbClr val="FFFF00"/>
                </a:solidFill>
              </a:rPr>
              <a:t>:</a:t>
            </a:r>
            <a:r>
              <a:rPr lang="vi-VN" dirty="0">
                <a:solidFill>
                  <a:srgbClr val="FFFF00"/>
                </a:solidFill>
              </a:rPr>
              <a:t> </a:t>
            </a:r>
            <a:r>
              <a:rPr lang="vi-VN" b="1" dirty="0">
                <a:solidFill>
                  <a:srgbClr val="FFFF00"/>
                </a:solidFill>
              </a:rPr>
              <a:t>Phoocmandehit là chất làm bất hoạt các protein. Do đó, chất này được sử dụng rộng rãi trong thanh trùng, đối với vi sinh vật, phoomandehit là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A. Chất ức chế sinh trưởng</a:t>
            </a:r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vi-VN" dirty="0">
                <a:solidFill>
                  <a:srgbClr val="FFFF00"/>
                </a:solidFill>
              </a:rPr>
              <a:t>B. Nhân tố sinh trưởng.</a:t>
            </a:r>
            <a:br>
              <a:rPr lang="vi-VN" dirty="0">
                <a:solidFill>
                  <a:srgbClr val="FFFF00"/>
                </a:solidFill>
              </a:rPr>
            </a:br>
            <a:r>
              <a:rPr lang="vi-VN" dirty="0">
                <a:solidFill>
                  <a:srgbClr val="FFFF00"/>
                </a:solidFill>
              </a:rPr>
              <a:t>C. Chất dinh dưỡng</a:t>
            </a:r>
            <a:r>
              <a:rPr lang="en-US" dirty="0">
                <a:solidFill>
                  <a:srgbClr val="FFFF00"/>
                </a:solidFill>
              </a:rPr>
              <a:t>                 </a:t>
            </a:r>
            <a:r>
              <a:rPr lang="vi-VN" dirty="0">
                <a:solidFill>
                  <a:srgbClr val="FFFF00"/>
                </a:solidFill>
              </a:rPr>
              <a:t>D. Chất hoạt hóa enzim 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67C56-47EF-4500-A1AB-02BC9D7287C4}"/>
              </a:ext>
            </a:extLst>
          </p:cNvPr>
          <p:cNvSpPr txBox="1"/>
          <p:nvPr/>
        </p:nvSpPr>
        <p:spPr>
          <a:xfrm>
            <a:off x="2167114" y="3001866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A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9C32D2D0-0D66-47DA-8015-8404D85E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05A66218-1C73-472C-B336-B357F019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31EEE7EB-CEFB-4EE5-9B59-1F1541F14B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F61F0CC1-6121-40C5-BA3E-3DD9A1FEB7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71" y="3364663"/>
            <a:ext cx="1471844" cy="17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E7AD79-9223-482E-86B2-5A19B7307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Káº¿t quáº£ hÃ¬nh áº£nh cho ÄÃ o png">
            <a:extLst>
              <a:ext uri="{FF2B5EF4-FFF2-40B4-BE49-F238E27FC236}">
                <a16:creationId xmlns:a16="http://schemas.microsoft.com/office/drawing/2014/main" id="{C324373A-16BB-4C3B-8A66-A680A35A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có liên quan">
            <a:extLst>
              <a:ext uri="{FF2B5EF4-FFF2-40B4-BE49-F238E27FC236}">
                <a16:creationId xmlns:a16="http://schemas.microsoft.com/office/drawing/2014/main" id="{7E0A6211-E1D7-4463-953F-73BE86A7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67886-66E4-4AE5-A96C-05A457D2BFB4}"/>
              </a:ext>
            </a:extLst>
          </p:cNvPr>
          <p:cNvSpPr txBox="1"/>
          <p:nvPr/>
        </p:nvSpPr>
        <p:spPr>
          <a:xfrm>
            <a:off x="1692428" y="1013271"/>
            <a:ext cx="549912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vi-VN" b="1" dirty="0">
                <a:solidFill>
                  <a:srgbClr val="FFFF00"/>
                </a:solidFill>
              </a:rPr>
              <a:t>Câu </a:t>
            </a:r>
            <a:r>
              <a:rPr lang="en-US" b="1" dirty="0">
                <a:solidFill>
                  <a:srgbClr val="FFFF00"/>
                </a:solidFill>
              </a:rPr>
              <a:t>10</a:t>
            </a:r>
            <a:r>
              <a:rPr lang="vi-VN" b="1" dirty="0">
                <a:solidFill>
                  <a:srgbClr val="FFFF00"/>
                </a:solidFill>
              </a:rPr>
              <a:t>:  Kháng sinh là những thuốc chống lại:</a:t>
            </a:r>
            <a:endParaRPr lang="en-US" b="1" dirty="0">
              <a:solidFill>
                <a:srgbClr val="FFFF00"/>
              </a:solidFill>
            </a:endParaRPr>
          </a:p>
          <a:p>
            <a:pPr marL="342900" lvl="0" indent="-34290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Vi </a:t>
            </a:r>
            <a:r>
              <a:rPr lang="en-US" dirty="0" err="1">
                <a:solidFill>
                  <a:srgbClr val="FFFF00"/>
                </a:solidFill>
              </a:rPr>
              <a:t>khuẩn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vi-VN" dirty="0">
                <a:solidFill>
                  <a:srgbClr val="FFFF00"/>
                </a:solidFill>
              </a:rPr>
              <a:t>			</a:t>
            </a:r>
            <a:endParaRPr lang="en-US" dirty="0">
              <a:solidFill>
                <a:srgbClr val="FFFF00"/>
              </a:solidFill>
            </a:endParaRPr>
          </a:p>
          <a:p>
            <a:pPr marL="342900" lvl="0" indent="-34290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B. Vi </a:t>
            </a:r>
            <a:r>
              <a:rPr lang="en-US" dirty="0" err="1">
                <a:solidFill>
                  <a:srgbClr val="FFFF00"/>
                </a:solidFill>
              </a:rPr>
              <a:t>rút</a:t>
            </a:r>
            <a:r>
              <a:rPr lang="en-US" dirty="0">
                <a:solidFill>
                  <a:srgbClr val="FFFF00"/>
                </a:solidFill>
              </a:rPr>
              <a:t>    </a:t>
            </a:r>
            <a:r>
              <a:rPr lang="vi-VN" dirty="0">
                <a:solidFill>
                  <a:srgbClr val="FFFF00"/>
                </a:solidFill>
              </a:rPr>
              <a:t>		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n-US" dirty="0">
                <a:solidFill>
                  <a:srgbClr val="FFFF00"/>
                </a:solidFill>
              </a:rPr>
              <a:t>C. </a:t>
            </a:r>
            <a:r>
              <a:rPr lang="en-US" dirty="0" err="1">
                <a:solidFill>
                  <a:srgbClr val="FFFF00"/>
                </a:solidFill>
              </a:rPr>
              <a:t>Tất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cả</a:t>
            </a:r>
            <a:r>
              <a:rPr lang="en-US" dirty="0">
                <a:solidFill>
                  <a:srgbClr val="FFFF00"/>
                </a:solidFill>
              </a:rPr>
              <a:t> Vi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Vật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8906BD-E8BE-4D68-AC2A-FF66FF2BEDFB}"/>
              </a:ext>
            </a:extLst>
          </p:cNvPr>
          <p:cNvSpPr txBox="1"/>
          <p:nvPr/>
        </p:nvSpPr>
        <p:spPr>
          <a:xfrm>
            <a:off x="2057518" y="3514094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A</a:t>
            </a:r>
          </a:p>
        </p:txBody>
      </p:sp>
      <p:pic>
        <p:nvPicPr>
          <p:cNvPr id="15" name="Picture 6" descr="Káº¿t quáº£ hÃ¬nh áº£nh cho ÄÃ o png">
            <a:extLst>
              <a:ext uri="{FF2B5EF4-FFF2-40B4-BE49-F238E27FC236}">
                <a16:creationId xmlns:a16="http://schemas.microsoft.com/office/drawing/2014/main" id="{073C6C57-AC50-4510-95DF-AC446372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05" y="31750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BF3257C4-AD6E-42E7-917F-1F606728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git 30">
            <a:extLst>
              <a:ext uri="{FF2B5EF4-FFF2-40B4-BE49-F238E27FC236}">
                <a16:creationId xmlns:a16="http://schemas.microsoft.com/office/drawing/2014/main" id="{F58F908B-5539-4A11-9F77-8C1F818D6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ED4FB9-ED4F-483A-AF8C-7C9E33ECA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20" y="3381276"/>
            <a:ext cx="1341065" cy="17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E662D-48AC-4CA3-B051-DC2DB1757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6" descr="Káº¿t quáº£ hÃ¬nh áº£nh cho ÄÃ o png">
            <a:extLst>
              <a:ext uri="{FF2B5EF4-FFF2-40B4-BE49-F238E27FC236}">
                <a16:creationId xmlns:a16="http://schemas.microsoft.com/office/drawing/2014/main" id="{935FE846-E5C7-4260-9552-5C976FF4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>
            <a:extLst>
              <a:ext uri="{FF2B5EF4-FFF2-40B4-BE49-F238E27FC236}">
                <a16:creationId xmlns:a16="http://schemas.microsoft.com/office/drawing/2014/main" id="{38E61657-0DD6-4F1F-AA71-C6B9729C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F8B0C-EA6A-416C-8C5C-BD781FE6D078}"/>
              </a:ext>
            </a:extLst>
          </p:cNvPr>
          <p:cNvSpPr txBox="1"/>
          <p:nvPr/>
        </p:nvSpPr>
        <p:spPr>
          <a:xfrm>
            <a:off x="1589808" y="971550"/>
            <a:ext cx="549912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Câu 1</a:t>
            </a:r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vi-VN" b="1" dirty="0">
                <a:solidFill>
                  <a:srgbClr val="FFFF00"/>
                </a:solidFill>
              </a:rPr>
              <a:t>:  Bạn có thể làm gì để góp phần hạn chế kháng kháng sinh?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A. Không tự ý mua hoặc yêu cầu bác sĩ kể kháng sinh để điều trị cảm, cúm.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B. Không để dành kháng sinh, không hướng dẫn cho bạn bè người thần dùng thuốc kháng sinh giống mình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C. Dùng đúng theo đơn của bác sĩ - đúng loại kháng sinh, đúng liều và đúng thời gian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D. Tất cả các ý trên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0AB77-FC8B-4C92-A476-85419F050260}"/>
              </a:ext>
            </a:extLst>
          </p:cNvPr>
          <p:cNvSpPr txBox="1"/>
          <p:nvPr/>
        </p:nvSpPr>
        <p:spPr>
          <a:xfrm>
            <a:off x="2167113" y="3638550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D</a:t>
            </a:r>
          </a:p>
        </p:txBody>
      </p:sp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4E4F0292-BD6D-4EA6-993F-3BED6715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ÄÃ o png">
            <a:extLst>
              <a:ext uri="{FF2B5EF4-FFF2-40B4-BE49-F238E27FC236}">
                <a16:creationId xmlns:a16="http://schemas.microsoft.com/office/drawing/2014/main" id="{5B23C67E-4D87-4F71-91A5-B6190204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igit 30">
            <a:extLst>
              <a:ext uri="{FF2B5EF4-FFF2-40B4-BE49-F238E27FC236}">
                <a16:creationId xmlns:a16="http://schemas.microsoft.com/office/drawing/2014/main" id="{5CBA64A6-213E-4E03-8214-70C0652A5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2E38112D-A62E-4E0B-82FE-3531844CF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55" y="3112502"/>
            <a:ext cx="1344691" cy="18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E662D-48AC-4CA3-B051-DC2DB1757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6" descr="Káº¿t quáº£ hÃ¬nh áº£nh cho ÄÃ o png">
            <a:extLst>
              <a:ext uri="{FF2B5EF4-FFF2-40B4-BE49-F238E27FC236}">
                <a16:creationId xmlns:a16="http://schemas.microsoft.com/office/drawing/2014/main" id="{935FE846-E5C7-4260-9552-5C976FF4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339" y="2984015"/>
            <a:ext cx="3282595" cy="10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>
            <a:extLst>
              <a:ext uri="{FF2B5EF4-FFF2-40B4-BE49-F238E27FC236}">
                <a16:creationId xmlns:a16="http://schemas.microsoft.com/office/drawing/2014/main" id="{38E61657-0DD6-4F1F-AA71-C6B9729C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" y="0"/>
            <a:ext cx="7322581" cy="47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F8B0C-EA6A-416C-8C5C-BD781FE6D078}"/>
              </a:ext>
            </a:extLst>
          </p:cNvPr>
          <p:cNvSpPr txBox="1"/>
          <p:nvPr/>
        </p:nvSpPr>
        <p:spPr>
          <a:xfrm>
            <a:off x="1628058" y="1013054"/>
            <a:ext cx="549912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Câu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vi-VN" b="1" dirty="0">
                <a:solidFill>
                  <a:srgbClr val="FFFF00"/>
                </a:solidFill>
              </a:rPr>
              <a:t>12: Bác sĩ chẩn đoán bạn bị viêm họng do liên cầu khuẩn và kê đơn kháng sinh trong 10 ngày. Sau 5 ngày bạn thấy hết sốt và đau họng. Bạn sẽ làm gì?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A. Ngừng thuốc vì dụng lâu sẽ bị nhờn kháng sinh và có thể thể bị tác dụng phụ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B. Uống thêm 2 ngày nữa rồi ngừng thuốc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C. Uống đủ liều và đủ thời gian như đơn kê của bác sĩ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sz="75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0AB77-FC8B-4C92-A476-85419F050260}"/>
              </a:ext>
            </a:extLst>
          </p:cNvPr>
          <p:cNvSpPr txBox="1"/>
          <p:nvPr/>
        </p:nvSpPr>
        <p:spPr>
          <a:xfrm>
            <a:off x="2058325" y="3409950"/>
            <a:ext cx="4421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</a:rPr>
              <a:t>ĐÁP ÁN: C</a:t>
            </a:r>
          </a:p>
        </p:txBody>
      </p:sp>
      <p:pic>
        <p:nvPicPr>
          <p:cNvPr id="16" name="Picture 6" descr="Káº¿t quáº£ hÃ¬nh áº£nh cho ÄÃ o png">
            <a:extLst>
              <a:ext uri="{FF2B5EF4-FFF2-40B4-BE49-F238E27FC236}">
                <a16:creationId xmlns:a16="http://schemas.microsoft.com/office/drawing/2014/main" id="{4E4F0292-BD6D-4EA6-993F-3BED6715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98" y="1"/>
            <a:ext cx="4465495" cy="1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ÄÃ o png">
            <a:extLst>
              <a:ext uri="{FF2B5EF4-FFF2-40B4-BE49-F238E27FC236}">
                <a16:creationId xmlns:a16="http://schemas.microsoft.com/office/drawing/2014/main" id="{5B23C67E-4D87-4F71-91A5-B6190204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7230" y="1016715"/>
            <a:ext cx="3560288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igit 30">
            <a:extLst>
              <a:ext uri="{FF2B5EF4-FFF2-40B4-BE49-F238E27FC236}">
                <a16:creationId xmlns:a16="http://schemas.microsoft.com/office/drawing/2014/main" id="{5CBA64A6-213E-4E03-8214-70C0652A5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4041469"/>
            <a:ext cx="1639290" cy="9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C8BF280-3293-4254-AA08-B78599667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65" y="3274798"/>
            <a:ext cx="1403592" cy="17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64456" y="160287"/>
            <a:ext cx="6515100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Picture 2" descr="2009_october_calendar_0910j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57551"/>
            <a:ext cx="7620000" cy="18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1106" y="691917"/>
            <a:ext cx="71508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26;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1: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coi dạ dày – ruột ở người là một hệ thống nuôi cấy liên tục với vi sinh vật được không?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2:</a:t>
            </a:r>
            <a:r>
              <a:rPr lang="vi-VN" sz="2400" dirty="0"/>
              <a:t> </a:t>
            </a:r>
            <a:r>
              <a:rPr lang="vi-VN" sz="2400" dirty="0">
                <a:latin typeface="+mj-lt"/>
              </a:rPr>
              <a:t>Khảo sát thực trạng sử dụng các phương pháp diệt khuẩn tại địa phương.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9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09_october_calendar_0910j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-4763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02994" y="141685"/>
            <a:ext cx="2983706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64456" y="160287"/>
            <a:ext cx="694134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XIN CẢM ƠN THẦY CÔ VÀ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40890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836" y="285750"/>
            <a:ext cx="90678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Bài 25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SINH TRƯỞNG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SẢN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CỦA VI SINH VẬT</a:t>
            </a:r>
          </a:p>
        </p:txBody>
      </p:sp>
      <p:pic>
        <p:nvPicPr>
          <p:cNvPr id="1026" name="Picture 2" descr="Kết quả hình ảnh cho vi sinh vậ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4860"/>
          <a:stretch/>
        </p:blipFill>
        <p:spPr bwMode="auto">
          <a:xfrm>
            <a:off x="152400" y="2114550"/>
            <a:ext cx="3622965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vi khuẩn lac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5" y="2114550"/>
            <a:ext cx="4373417" cy="21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7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h truong cua vi sinh v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285750"/>
            <a:ext cx="4724400" cy="3763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4218" y="4476750"/>
            <a:ext cx="62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31" name="Group 7"/>
          <p:cNvGrpSpPr>
            <a:grpSpLocks/>
          </p:cNvGrpSpPr>
          <p:nvPr/>
        </p:nvGrpSpPr>
        <p:grpSpPr bwMode="auto">
          <a:xfrm>
            <a:off x="2590800" y="1141304"/>
            <a:ext cx="2781300" cy="171450"/>
            <a:chOff x="876" y="912"/>
            <a:chExt cx="1752" cy="144"/>
          </a:xfrm>
        </p:grpSpPr>
        <p:sp>
          <p:nvSpPr>
            <p:cNvPr id="9283" name="Oval 8"/>
            <p:cNvSpPr>
              <a:spLocks noChangeArrowheads="1"/>
            </p:cNvSpPr>
            <p:nvPr/>
          </p:nvSpPr>
          <p:spPr bwMode="auto">
            <a:xfrm>
              <a:off x="876" y="91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84" name="Oval 9"/>
            <p:cNvSpPr>
              <a:spLocks noChangeArrowheads="1"/>
            </p:cNvSpPr>
            <p:nvPr/>
          </p:nvSpPr>
          <p:spPr bwMode="auto">
            <a:xfrm>
              <a:off x="2484" y="91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63" name="Group 39"/>
          <p:cNvGrpSpPr>
            <a:grpSpLocks/>
          </p:cNvGrpSpPr>
          <p:nvPr/>
        </p:nvGrpSpPr>
        <p:grpSpPr bwMode="auto">
          <a:xfrm>
            <a:off x="1898075" y="1619770"/>
            <a:ext cx="4095750" cy="200025"/>
            <a:chOff x="432" y="1368"/>
            <a:chExt cx="2580" cy="168"/>
          </a:xfrm>
        </p:grpSpPr>
        <p:sp>
          <p:nvSpPr>
            <p:cNvPr id="9253" name="Oval 40"/>
            <p:cNvSpPr>
              <a:spLocks noChangeArrowheads="1"/>
            </p:cNvSpPr>
            <p:nvPr/>
          </p:nvSpPr>
          <p:spPr bwMode="auto">
            <a:xfrm>
              <a:off x="2088" y="139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54" name="Oval 41"/>
            <p:cNvSpPr>
              <a:spLocks noChangeArrowheads="1"/>
            </p:cNvSpPr>
            <p:nvPr/>
          </p:nvSpPr>
          <p:spPr bwMode="auto">
            <a:xfrm>
              <a:off x="432" y="138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55" name="Oval 42"/>
            <p:cNvSpPr>
              <a:spLocks noChangeArrowheads="1"/>
            </p:cNvSpPr>
            <p:nvPr/>
          </p:nvSpPr>
          <p:spPr bwMode="auto">
            <a:xfrm>
              <a:off x="1248" y="136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56" name="Oval 43"/>
            <p:cNvSpPr>
              <a:spLocks noChangeArrowheads="1"/>
            </p:cNvSpPr>
            <p:nvPr/>
          </p:nvSpPr>
          <p:spPr bwMode="auto">
            <a:xfrm>
              <a:off x="2868" y="139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68" name="Group 44"/>
          <p:cNvGrpSpPr>
            <a:grpSpLocks/>
          </p:cNvGrpSpPr>
          <p:nvPr/>
        </p:nvGrpSpPr>
        <p:grpSpPr bwMode="auto">
          <a:xfrm>
            <a:off x="2016588" y="1319732"/>
            <a:ext cx="3886200" cy="300038"/>
            <a:chOff x="504" y="1080"/>
            <a:chExt cx="2448" cy="252"/>
          </a:xfrm>
        </p:grpSpPr>
        <p:grpSp>
          <p:nvGrpSpPr>
            <p:cNvPr id="9245" name="Group 45"/>
            <p:cNvGrpSpPr>
              <a:grpSpLocks/>
            </p:cNvGrpSpPr>
            <p:nvPr/>
          </p:nvGrpSpPr>
          <p:grpSpPr bwMode="auto">
            <a:xfrm>
              <a:off x="2112" y="1080"/>
              <a:ext cx="840" cy="240"/>
              <a:chOff x="1632" y="393"/>
              <a:chExt cx="720" cy="567"/>
            </a:xfrm>
          </p:grpSpPr>
          <p:sp>
            <p:nvSpPr>
              <p:cNvPr id="9250" name="Line 46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1" name="Line 47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2" name="Line 48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46" name="Group 49"/>
            <p:cNvGrpSpPr>
              <a:grpSpLocks/>
            </p:cNvGrpSpPr>
            <p:nvPr/>
          </p:nvGrpSpPr>
          <p:grpSpPr bwMode="auto">
            <a:xfrm>
              <a:off x="504" y="1092"/>
              <a:ext cx="840" cy="240"/>
              <a:chOff x="1632" y="393"/>
              <a:chExt cx="720" cy="567"/>
            </a:xfrm>
          </p:grpSpPr>
          <p:sp>
            <p:nvSpPr>
              <p:cNvPr id="9247" name="Line 50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8" name="Line 51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9" name="Line 52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8277" name="Group 53"/>
          <p:cNvGrpSpPr>
            <a:grpSpLocks/>
          </p:cNvGrpSpPr>
          <p:nvPr/>
        </p:nvGrpSpPr>
        <p:grpSpPr bwMode="auto">
          <a:xfrm>
            <a:off x="7162800" y="1218980"/>
            <a:ext cx="1163638" cy="670034"/>
            <a:chOff x="2333" y="192"/>
            <a:chExt cx="733" cy="432"/>
          </a:xfrm>
        </p:grpSpPr>
        <p:sp>
          <p:nvSpPr>
            <p:cNvPr id="9243" name="AutoShape 54"/>
            <p:cNvSpPr>
              <a:spLocks/>
            </p:cNvSpPr>
            <p:nvPr/>
          </p:nvSpPr>
          <p:spPr bwMode="auto">
            <a:xfrm>
              <a:off x="2333" y="192"/>
              <a:ext cx="96" cy="384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44" name="Rectangle 55"/>
            <p:cNvSpPr>
              <a:spLocks noChangeArrowheads="1"/>
            </p:cNvSpPr>
            <p:nvPr/>
          </p:nvSpPr>
          <p:spPr bwMode="auto">
            <a:xfrm>
              <a:off x="2586" y="192"/>
              <a:ext cx="48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800" dirty="0">
                  <a:solidFill>
                    <a:srgbClr val="FF3300"/>
                  </a:solidFill>
                  <a:latin typeface="Arial" charset="0"/>
                </a:rPr>
                <a:t>20 </a:t>
              </a:r>
              <a:r>
                <a:rPr lang="en-US" altLang="en-US" sz="2800" dirty="0" err="1">
                  <a:solidFill>
                    <a:srgbClr val="FF3300"/>
                  </a:solidFill>
                  <a:latin typeface="Arial" charset="0"/>
                </a:rPr>
                <a:t>phút</a:t>
              </a:r>
              <a:endParaRPr lang="en-US" altLang="en-US" sz="2800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308283" name="Rectangle 59"/>
          <p:cNvSpPr>
            <a:spLocks noChangeArrowheads="1"/>
          </p:cNvSpPr>
          <p:nvPr/>
        </p:nvSpPr>
        <p:spPr bwMode="auto">
          <a:xfrm>
            <a:off x="171450" y="115844"/>
            <a:ext cx="7620000" cy="34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E.Coli</a:t>
            </a:r>
            <a:r>
              <a:rPr lang="en-US" altLang="en-US" sz="28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08284" name="Group 60"/>
          <p:cNvGrpSpPr>
            <a:grpSpLocks/>
          </p:cNvGrpSpPr>
          <p:nvPr/>
        </p:nvGrpSpPr>
        <p:grpSpPr bwMode="auto">
          <a:xfrm>
            <a:off x="7086600" y="503129"/>
            <a:ext cx="1163638" cy="685800"/>
            <a:chOff x="2333" y="192"/>
            <a:chExt cx="733" cy="432"/>
          </a:xfrm>
        </p:grpSpPr>
        <p:sp>
          <p:nvSpPr>
            <p:cNvPr id="9239" name="AutoShape 61"/>
            <p:cNvSpPr>
              <a:spLocks/>
            </p:cNvSpPr>
            <p:nvPr/>
          </p:nvSpPr>
          <p:spPr bwMode="auto">
            <a:xfrm>
              <a:off x="2333" y="192"/>
              <a:ext cx="96" cy="384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9240" name="Rectangle 62"/>
            <p:cNvSpPr>
              <a:spLocks noChangeArrowheads="1"/>
            </p:cNvSpPr>
            <p:nvPr/>
          </p:nvSpPr>
          <p:spPr bwMode="auto">
            <a:xfrm>
              <a:off x="2586" y="192"/>
              <a:ext cx="48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800" dirty="0">
                  <a:solidFill>
                    <a:srgbClr val="FF3300"/>
                  </a:solidFill>
                  <a:latin typeface="Arial" charset="0"/>
                </a:rPr>
                <a:t>20 </a:t>
              </a:r>
              <a:r>
                <a:rPr lang="en-US" altLang="en-US" sz="2800" dirty="0" err="1">
                  <a:solidFill>
                    <a:srgbClr val="FF3300"/>
                  </a:solidFill>
                  <a:latin typeface="Arial" charset="0"/>
                </a:rPr>
                <a:t>phút</a:t>
              </a:r>
              <a:endParaRPr lang="en-US" altLang="en-US" sz="2800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308294" name="Text Box 70"/>
          <p:cNvSpPr txBox="1">
            <a:spLocks noChangeArrowheads="1"/>
          </p:cNvSpPr>
          <p:nvPr/>
        </p:nvSpPr>
        <p:spPr bwMode="auto">
          <a:xfrm>
            <a:off x="664485" y="3572530"/>
            <a:ext cx="8439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0070C0"/>
                </a:solidFill>
                <a:latin typeface="Arial" charset="0"/>
              </a:rPr>
              <a:t>	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Cứ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sau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20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phút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số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lượng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vi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khuẩn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E. Coli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thay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đổi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như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thế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Arial" charset="0"/>
              </a:rPr>
              <a:t>nào</a:t>
            </a:r>
            <a:r>
              <a:rPr lang="en-US" altLang="en-US" sz="1800" dirty="0">
                <a:solidFill>
                  <a:srgbClr val="0070C0"/>
                </a:solidFill>
                <a:latin typeface="Arial" charset="0"/>
              </a:rPr>
              <a:t>?</a:t>
            </a:r>
            <a:endParaRPr lang="en-US" altLang="en-US" sz="1800" dirty="0">
              <a:latin typeface="Arial" charset="0"/>
            </a:endParaRPr>
          </a:p>
        </p:txBody>
      </p:sp>
      <p:grpSp>
        <p:nvGrpSpPr>
          <p:cNvPr id="62" name="Group 2"/>
          <p:cNvGrpSpPr>
            <a:grpSpLocks/>
          </p:cNvGrpSpPr>
          <p:nvPr/>
        </p:nvGrpSpPr>
        <p:grpSpPr bwMode="auto">
          <a:xfrm>
            <a:off x="2664201" y="702400"/>
            <a:ext cx="2552700" cy="415774"/>
            <a:chOff x="1632" y="393"/>
            <a:chExt cx="720" cy="567"/>
          </a:xfrm>
        </p:grpSpPr>
        <p:sp>
          <p:nvSpPr>
            <p:cNvPr id="63" name="Line 3"/>
            <p:cNvSpPr>
              <a:spLocks noChangeShapeType="1"/>
            </p:cNvSpPr>
            <p:nvPr/>
          </p:nvSpPr>
          <p:spPr bwMode="auto">
            <a:xfrm>
              <a:off x="2016" y="393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"/>
            <p:cNvSpPr>
              <a:spLocks noChangeShapeType="1"/>
            </p:cNvSpPr>
            <p:nvPr/>
          </p:nvSpPr>
          <p:spPr bwMode="auto">
            <a:xfrm flipH="1">
              <a:off x="1632" y="76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"/>
            <p:cNvSpPr>
              <a:spLocks noChangeShapeType="1"/>
            </p:cNvSpPr>
            <p:nvPr/>
          </p:nvSpPr>
          <p:spPr bwMode="auto">
            <a:xfrm>
              <a:off x="2016" y="76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41" descr="FIL21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0" y="3572530"/>
            <a:ext cx="7048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75017" y="2644082"/>
            <a:ext cx="4909837" cy="249205"/>
            <a:chOff x="1475017" y="2644082"/>
            <a:chExt cx="4909837" cy="249205"/>
          </a:xfrm>
        </p:grpSpPr>
        <p:sp>
          <p:nvSpPr>
            <p:cNvPr id="308230" name="Oval 6"/>
            <p:cNvSpPr>
              <a:spLocks noChangeArrowheads="1"/>
            </p:cNvSpPr>
            <p:nvPr/>
          </p:nvSpPr>
          <p:spPr bwMode="auto">
            <a:xfrm>
              <a:off x="1475017" y="2694994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3" name="Oval 6"/>
            <p:cNvSpPr>
              <a:spLocks noChangeArrowheads="1"/>
            </p:cNvSpPr>
            <p:nvPr/>
          </p:nvSpPr>
          <p:spPr bwMode="auto">
            <a:xfrm>
              <a:off x="2236442" y="2694994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4" name="Oval 6"/>
            <p:cNvSpPr>
              <a:spLocks noChangeArrowheads="1"/>
            </p:cNvSpPr>
            <p:nvPr/>
          </p:nvSpPr>
          <p:spPr bwMode="auto">
            <a:xfrm>
              <a:off x="2731712" y="2721837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5" name="Oval 6"/>
            <p:cNvSpPr>
              <a:spLocks noChangeArrowheads="1"/>
            </p:cNvSpPr>
            <p:nvPr/>
          </p:nvSpPr>
          <p:spPr bwMode="auto">
            <a:xfrm>
              <a:off x="3584604" y="2721837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6" name="Oval 6"/>
            <p:cNvSpPr>
              <a:spLocks noChangeArrowheads="1"/>
            </p:cNvSpPr>
            <p:nvPr/>
          </p:nvSpPr>
          <p:spPr bwMode="auto">
            <a:xfrm>
              <a:off x="4080525" y="2714712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7" name="Oval 6"/>
            <p:cNvSpPr>
              <a:spLocks noChangeArrowheads="1"/>
            </p:cNvSpPr>
            <p:nvPr/>
          </p:nvSpPr>
          <p:spPr bwMode="auto">
            <a:xfrm>
              <a:off x="4884060" y="2721837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8" name="Oval 6"/>
            <p:cNvSpPr>
              <a:spLocks noChangeArrowheads="1"/>
            </p:cNvSpPr>
            <p:nvPr/>
          </p:nvSpPr>
          <p:spPr bwMode="auto">
            <a:xfrm>
              <a:off x="5385327" y="2658615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9" name="Oval 6"/>
            <p:cNvSpPr>
              <a:spLocks noChangeArrowheads="1"/>
            </p:cNvSpPr>
            <p:nvPr/>
          </p:nvSpPr>
          <p:spPr bwMode="auto">
            <a:xfrm>
              <a:off x="6156254" y="2644082"/>
              <a:ext cx="228600" cy="171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35920" y="1826386"/>
            <a:ext cx="4762343" cy="868608"/>
            <a:chOff x="1535920" y="1826386"/>
            <a:chExt cx="4762343" cy="868608"/>
          </a:xfrm>
        </p:grpSpPr>
        <p:grpSp>
          <p:nvGrpSpPr>
            <p:cNvPr id="60" name="Group 2"/>
            <p:cNvGrpSpPr>
              <a:grpSpLocks/>
            </p:cNvGrpSpPr>
            <p:nvPr/>
          </p:nvGrpSpPr>
          <p:grpSpPr bwMode="auto">
            <a:xfrm>
              <a:off x="1535920" y="1846735"/>
              <a:ext cx="852892" cy="821131"/>
              <a:chOff x="1632" y="393"/>
              <a:chExt cx="720" cy="567"/>
            </a:xfrm>
          </p:grpSpPr>
          <p:sp>
            <p:nvSpPr>
              <p:cNvPr id="61" name="Line 3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4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5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8" name="Group 2"/>
            <p:cNvGrpSpPr>
              <a:grpSpLocks/>
            </p:cNvGrpSpPr>
            <p:nvPr/>
          </p:nvGrpSpPr>
          <p:grpSpPr bwMode="auto">
            <a:xfrm>
              <a:off x="5445371" y="1826386"/>
              <a:ext cx="852892" cy="821131"/>
              <a:chOff x="1632" y="393"/>
              <a:chExt cx="720" cy="567"/>
            </a:xfrm>
          </p:grpSpPr>
          <p:sp>
            <p:nvSpPr>
              <p:cNvPr id="69" name="Line 3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4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5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" name="Group 2"/>
            <p:cNvGrpSpPr>
              <a:grpSpLocks/>
            </p:cNvGrpSpPr>
            <p:nvPr/>
          </p:nvGrpSpPr>
          <p:grpSpPr bwMode="auto">
            <a:xfrm>
              <a:off x="4188678" y="1839995"/>
              <a:ext cx="852892" cy="821131"/>
              <a:chOff x="1632" y="393"/>
              <a:chExt cx="720" cy="567"/>
            </a:xfrm>
          </p:grpSpPr>
          <p:sp>
            <p:nvSpPr>
              <p:cNvPr id="73" name="Line 3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4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5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2"/>
            <p:cNvGrpSpPr>
              <a:grpSpLocks/>
            </p:cNvGrpSpPr>
            <p:nvPr/>
          </p:nvGrpSpPr>
          <p:grpSpPr bwMode="auto">
            <a:xfrm>
              <a:off x="2846012" y="1873863"/>
              <a:ext cx="852892" cy="821131"/>
              <a:chOff x="1632" y="393"/>
              <a:chExt cx="720" cy="567"/>
            </a:xfrm>
          </p:grpSpPr>
          <p:sp>
            <p:nvSpPr>
              <p:cNvPr id="77" name="Line 3"/>
              <p:cNvSpPr>
                <a:spLocks noChangeShapeType="1"/>
              </p:cNvSpPr>
              <p:nvPr/>
            </p:nvSpPr>
            <p:spPr bwMode="auto">
              <a:xfrm>
                <a:off x="2016" y="393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4"/>
              <p:cNvSpPr>
                <a:spLocks noChangeShapeType="1"/>
              </p:cNvSpPr>
              <p:nvPr/>
            </p:nvSpPr>
            <p:spPr bwMode="auto">
              <a:xfrm flipH="1">
                <a:off x="1632" y="76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"/>
              <p:cNvSpPr>
                <a:spLocks noChangeShapeType="1"/>
              </p:cNvSpPr>
              <p:nvPr/>
            </p:nvSpPr>
            <p:spPr bwMode="auto">
              <a:xfrm>
                <a:off x="2016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" name="Oval 6"/>
          <p:cNvSpPr>
            <a:spLocks noChangeArrowheads="1"/>
          </p:cNvSpPr>
          <p:nvPr/>
        </p:nvSpPr>
        <p:spPr bwMode="auto">
          <a:xfrm>
            <a:off x="3911341" y="478637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83" name="Group 53"/>
          <p:cNvGrpSpPr>
            <a:grpSpLocks/>
          </p:cNvGrpSpPr>
          <p:nvPr/>
        </p:nvGrpSpPr>
        <p:grpSpPr bwMode="auto">
          <a:xfrm>
            <a:off x="7209631" y="1997832"/>
            <a:ext cx="1163638" cy="670034"/>
            <a:chOff x="2333" y="192"/>
            <a:chExt cx="733" cy="432"/>
          </a:xfrm>
        </p:grpSpPr>
        <p:sp>
          <p:nvSpPr>
            <p:cNvPr id="84" name="AutoShape 54"/>
            <p:cNvSpPr>
              <a:spLocks/>
            </p:cNvSpPr>
            <p:nvPr/>
          </p:nvSpPr>
          <p:spPr bwMode="auto">
            <a:xfrm>
              <a:off x="2333" y="192"/>
              <a:ext cx="96" cy="384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85" name="Rectangle 55"/>
            <p:cNvSpPr>
              <a:spLocks noChangeArrowheads="1"/>
            </p:cNvSpPr>
            <p:nvPr/>
          </p:nvSpPr>
          <p:spPr bwMode="auto">
            <a:xfrm>
              <a:off x="2586" y="192"/>
              <a:ext cx="48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800" dirty="0">
                  <a:solidFill>
                    <a:srgbClr val="FF3300"/>
                  </a:solidFill>
                  <a:latin typeface="Arial" charset="0"/>
                </a:rPr>
                <a:t>20 </a:t>
              </a:r>
              <a:r>
                <a:rPr lang="en-US" altLang="en-US" sz="2800" dirty="0" err="1">
                  <a:solidFill>
                    <a:srgbClr val="FF3300"/>
                  </a:solidFill>
                  <a:latin typeface="Arial" charset="0"/>
                </a:rPr>
                <a:t>phút</a:t>
              </a:r>
              <a:endParaRPr lang="en-US" altLang="en-US" sz="2800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8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8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83" grpId="0"/>
      <p:bldP spid="308294" grpId="0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3139</Words>
  <Application>Microsoft Office PowerPoint</Application>
  <PresentationFormat>On-screen Show (16:9)</PresentationFormat>
  <Paragraphs>427</Paragraphs>
  <Slides>69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Bahnschrift SemiBold Condensed</vt:lpstr>
      <vt:lpstr>Calibri</vt:lpstr>
      <vt:lpstr>Cambria</vt:lpstr>
      <vt:lpstr>Cambria Math</vt:lpstr>
      <vt:lpstr>Times New Roman</vt:lpstr>
      <vt:lpstr>Verdana</vt:lpstr>
      <vt:lpstr>VNI-Centur</vt:lpstr>
      <vt:lpstr>VNI-Cooper</vt:lpstr>
      <vt:lpstr>VNI-Times</vt:lpstr>
      <vt:lpstr>Wingdings</vt:lpstr>
      <vt:lpstr>Office Theme</vt:lpstr>
      <vt:lpstr>SmartDraw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 sánh sinh trưởng ở quần thể VSV với sinh trưởng ở SV đa bào bậc cao </vt:lpstr>
      <vt:lpstr>II. SỰ SINH TRƯỞNG CỦA QUẦN THỂ VI KHUẨN: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IV. Ý NGHĨA CỦA KHÁNG SINH VÀ TÁC HẠI CỦA VIỆC LẠM DỤNG KHÁNG SINH: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An- Mien Phi - STEM</Manager>
  <Company>Du An- Mien Phi - 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 Mien Phi - STEM</dc:title>
  <dc:subject>Du An- Mien Phi - STEM</dc:subject>
  <dc:creator>Bean</dc:creator>
  <cp:keywords>Du An- Mien Phi - STEM</cp:keywords>
  <dc:description>Du An- Mien Phi - STEM</dc:description>
  <cp:lastModifiedBy>Nghiêm Xuân</cp:lastModifiedBy>
  <cp:revision>168</cp:revision>
  <dcterms:created xsi:type="dcterms:W3CDTF">2017-02-22T15:15:57Z</dcterms:created>
  <dcterms:modified xsi:type="dcterms:W3CDTF">2022-08-11T09:22:15Z</dcterms:modified>
  <cp:category>Du An- Mien Phi - STEM</cp:category>
</cp:coreProperties>
</file>