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6"/>
  </p:notesMasterIdLst>
  <p:sldIdLst>
    <p:sldId id="336" r:id="rId2"/>
    <p:sldId id="421" r:id="rId3"/>
    <p:sldId id="422" r:id="rId4"/>
    <p:sldId id="470" r:id="rId5"/>
    <p:sldId id="471" r:id="rId6"/>
    <p:sldId id="472" r:id="rId7"/>
    <p:sldId id="473" r:id="rId8"/>
    <p:sldId id="458" r:id="rId9"/>
    <p:sldId id="447" r:id="rId10"/>
    <p:sldId id="459" r:id="rId11"/>
    <p:sldId id="460" r:id="rId12"/>
    <p:sldId id="448" r:id="rId13"/>
    <p:sldId id="461" r:id="rId14"/>
    <p:sldId id="462" r:id="rId15"/>
    <p:sldId id="475" r:id="rId16"/>
    <p:sldId id="463" r:id="rId17"/>
    <p:sldId id="464" r:id="rId18"/>
    <p:sldId id="465" r:id="rId19"/>
    <p:sldId id="466" r:id="rId20"/>
    <p:sldId id="468" r:id="rId21"/>
    <p:sldId id="450" r:id="rId22"/>
    <p:sldId id="476" r:id="rId23"/>
    <p:sldId id="436" r:id="rId24"/>
    <p:sldId id="477" r:id="rId2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48AB"/>
    <a:srgbClr val="FF0000"/>
    <a:srgbClr val="0000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182" autoAdjust="0"/>
  </p:normalViewPr>
  <p:slideViewPr>
    <p:cSldViewPr snapToGrid="0">
      <p:cViewPr varScale="1">
        <p:scale>
          <a:sx n="87" d="100"/>
          <a:sy n="87" d="100"/>
        </p:scale>
        <p:origin x="288" y="84"/>
      </p:cViewPr>
      <p:guideLst>
        <p:guide orient="horz" pos="2160"/>
        <p:guide pos="2880"/>
        <p:guide orient="horz" pos="16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09A05E-E881-4C8D-95EB-BC5ED7D8BD16}" type="datetimeFigureOut">
              <a:rPr lang="en-US" smtClean="0"/>
              <a:t>7/18/2023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0FA566-93A1-4142-99CE-62D126EDAFD4}" type="slidenum">
              <a:rPr lang="en-US" smtClean="0"/>
              <a:t>‹#›</a:t>
            </a:fld>
            <a:endParaRPr lang="en-US"/>
          </a:p>
        </p:txBody>
      </p:sp>
    </p:spTree>
    <p:extLst>
      <p:ext uri="{BB962C8B-B14F-4D97-AF65-F5344CB8AC3E}">
        <p14:creationId xmlns:p14="http://schemas.microsoft.com/office/powerpoint/2010/main" val="229656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2914650"/>
            <a:ext cx="6858000" cy="74295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3843338"/>
            <a:ext cx="6858000" cy="40005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4766310"/>
            <a:ext cx="2286000" cy="274320"/>
          </a:xfrm>
        </p:spPr>
        <p:txBody>
          <a:bodyPr/>
          <a:lstStyle>
            <a:lvl1pPr>
              <a:defRPr sz="1400"/>
            </a:lvl1pPr>
          </a:lstStyle>
          <a:p>
            <a:fld id="{B07374FF-ABBF-45DC-A6E4-2EB04631209C}" type="datetimeFigureOut">
              <a:rPr lang="en-US" smtClean="0"/>
              <a:t>7/18/2023</a:t>
            </a:fld>
            <a:endParaRPr lang="en-US"/>
          </a:p>
        </p:txBody>
      </p:sp>
      <p:sp>
        <p:nvSpPr>
          <p:cNvPr id="17" name="Footer Placeholder 16"/>
          <p:cNvSpPr>
            <a:spLocks noGrp="1"/>
          </p:cNvSpPr>
          <p:nvPr>
            <p:ph type="ftr" sz="quarter" idx="11"/>
          </p:nvPr>
        </p:nvSpPr>
        <p:spPr>
          <a:xfrm>
            <a:off x="2898648" y="4766310"/>
            <a:ext cx="3474720" cy="274320"/>
          </a:xfrm>
        </p:spPr>
        <p:txBody>
          <a:bodyPr/>
          <a:lstStyle/>
          <a:p>
            <a:endParaRPr lang="en-US"/>
          </a:p>
        </p:txBody>
      </p:sp>
      <p:sp>
        <p:nvSpPr>
          <p:cNvPr id="29" name="Slide Number Placeholder 28"/>
          <p:cNvSpPr>
            <a:spLocks noGrp="1"/>
          </p:cNvSpPr>
          <p:nvPr>
            <p:ph type="sldNum" sz="quarter" idx="12"/>
          </p:nvPr>
        </p:nvSpPr>
        <p:spPr>
          <a:xfrm>
            <a:off x="1216152" y="4766310"/>
            <a:ext cx="1219200" cy="274320"/>
          </a:xfrm>
        </p:spPr>
        <p:txBody>
          <a:bodyPr/>
          <a:lstStyle/>
          <a:p>
            <a:fld id="{43B2A2B3-1284-4677-AACB-D43FD63EF3B5}" type="slidenum">
              <a:rPr lang="en-US" smtClean="0"/>
              <a:t>‹#›</a:t>
            </a:fld>
            <a:endParaRPr lang="en-US"/>
          </a:p>
        </p:txBody>
      </p:sp>
      <p:sp>
        <p:nvSpPr>
          <p:cNvPr id="21" name="Rectangle 20"/>
          <p:cNvSpPr/>
          <p:nvPr/>
        </p:nvSpPr>
        <p:spPr>
          <a:xfrm>
            <a:off x="904875" y="2736056"/>
            <a:ext cx="7315200" cy="96012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3786188"/>
            <a:ext cx="7315200" cy="51435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2736056"/>
            <a:ext cx="228600" cy="96012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3786188"/>
            <a:ext cx="228600" cy="51435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7374FF-ABBF-45DC-A6E4-2EB04631209C}" type="datetimeFigureOut">
              <a:rPr lang="en-US" smtClean="0"/>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2A2B3-1284-4677-AACB-D43FD63EF3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7374FF-ABBF-45DC-A6E4-2EB04631209C}" type="datetimeFigureOut">
              <a:rPr lang="en-US" smtClean="0"/>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2A2B3-1284-4677-AACB-D43FD63EF3B5}" type="slidenum">
              <a:rPr lang="en-US" smtClean="0"/>
              <a:t>‹#›</a:t>
            </a:fld>
            <a:endParaRPr lang="en-US"/>
          </a:p>
        </p:txBody>
      </p:sp>
      <p:sp>
        <p:nvSpPr>
          <p:cNvPr id="7" name="Straight Connector 6"/>
          <p:cNvSpPr>
            <a:spLocks noChangeShapeType="1"/>
          </p:cNvSpPr>
          <p:nvPr/>
        </p:nvSpPr>
        <p:spPr bwMode="auto">
          <a:xfrm>
            <a:off x="457200" y="4764881"/>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42957" y="4835567"/>
            <a:ext cx="143137"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4361127" y="2401464"/>
            <a:ext cx="438912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07374FF-ABBF-45DC-A6E4-2EB04631209C}" type="datetimeFigureOut">
              <a:rPr lang="en-US" smtClean="0"/>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2A2B3-1284-4677-AACB-D43FD63EF3B5}" type="slidenum">
              <a:rPr lang="en-US" smtClean="0"/>
              <a:t>‹#›</a:t>
            </a:fld>
            <a:endParaRPr lang="en-US"/>
          </a:p>
        </p:txBody>
      </p:sp>
      <p:sp>
        <p:nvSpPr>
          <p:cNvPr id="8" name="Content Placeholder 7"/>
          <p:cNvSpPr>
            <a:spLocks noGrp="1"/>
          </p:cNvSpPr>
          <p:nvPr>
            <p:ph sz="quarter" idx="1"/>
          </p:nvPr>
        </p:nvSpPr>
        <p:spPr>
          <a:xfrm>
            <a:off x="457200" y="914400"/>
            <a:ext cx="8229600" cy="370332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228850"/>
            <a:ext cx="6858000" cy="8001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3200400"/>
            <a:ext cx="6781800" cy="85725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4766310"/>
            <a:ext cx="2286000" cy="274320"/>
          </a:xfrm>
        </p:spPr>
        <p:txBody>
          <a:bodyPr/>
          <a:lstStyle/>
          <a:p>
            <a:fld id="{B07374FF-ABBF-45DC-A6E4-2EB04631209C}" type="datetimeFigureOut">
              <a:rPr lang="en-US" smtClean="0"/>
              <a:t>7/18/2023</a:t>
            </a:fld>
            <a:endParaRPr lang="en-US"/>
          </a:p>
        </p:txBody>
      </p:sp>
      <p:sp>
        <p:nvSpPr>
          <p:cNvPr id="5" name="Footer Placeholder 4"/>
          <p:cNvSpPr>
            <a:spLocks noGrp="1"/>
          </p:cNvSpPr>
          <p:nvPr>
            <p:ph type="ftr" sz="quarter" idx="11"/>
          </p:nvPr>
        </p:nvSpPr>
        <p:spPr>
          <a:xfrm>
            <a:off x="2898648" y="4766310"/>
            <a:ext cx="3474720" cy="274320"/>
          </a:xfrm>
        </p:spPr>
        <p:txBody>
          <a:bodyPr/>
          <a:lstStyle/>
          <a:p>
            <a:endParaRPr lang="en-US"/>
          </a:p>
        </p:txBody>
      </p:sp>
      <p:sp>
        <p:nvSpPr>
          <p:cNvPr id="6" name="Slide Number Placeholder 5"/>
          <p:cNvSpPr>
            <a:spLocks noGrp="1"/>
          </p:cNvSpPr>
          <p:nvPr>
            <p:ph type="sldNum" sz="quarter" idx="12"/>
          </p:nvPr>
        </p:nvSpPr>
        <p:spPr>
          <a:xfrm>
            <a:off x="1069848" y="4766310"/>
            <a:ext cx="1520952" cy="274320"/>
          </a:xfrm>
        </p:spPr>
        <p:txBody>
          <a:bodyPr/>
          <a:lstStyle/>
          <a:p>
            <a:fld id="{43B2A2B3-1284-4677-AACB-D43FD63EF3B5}" type="slidenum">
              <a:rPr lang="en-US" smtClean="0"/>
              <a:t>‹#›</a:t>
            </a:fld>
            <a:endParaRPr lang="en-US"/>
          </a:p>
        </p:txBody>
      </p:sp>
      <p:sp>
        <p:nvSpPr>
          <p:cNvPr id="7" name="Rectangle 6"/>
          <p:cNvSpPr/>
          <p:nvPr/>
        </p:nvSpPr>
        <p:spPr>
          <a:xfrm>
            <a:off x="914400" y="2114550"/>
            <a:ext cx="7315200" cy="96012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114550"/>
            <a:ext cx="228600" cy="96012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6858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07374FF-ABBF-45DC-A6E4-2EB04631209C}" type="datetimeFigureOut">
              <a:rPr lang="en-US" smtClean="0"/>
              <a:t>7/18/2023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B2A2B3-1284-4677-AACB-D43FD63EF3B5}" type="slidenum">
              <a:rPr lang="en-US" smtClean="0"/>
              <a:t>‹#›</a:t>
            </a:fld>
            <a:endParaRPr lang="en-US"/>
          </a:p>
        </p:txBody>
      </p:sp>
      <p:sp>
        <p:nvSpPr>
          <p:cNvPr id="9" name="Content Placeholder 8"/>
          <p:cNvSpPr>
            <a:spLocks noGrp="1"/>
          </p:cNvSpPr>
          <p:nvPr>
            <p:ph sz="quarter" idx="1"/>
          </p:nvPr>
        </p:nvSpPr>
        <p:spPr>
          <a:xfrm>
            <a:off x="457200" y="914400"/>
            <a:ext cx="4041648" cy="370332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912114"/>
            <a:ext cx="4041648" cy="370332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6858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964406"/>
            <a:ext cx="4040188" cy="51435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1" y="971550"/>
            <a:ext cx="4041775" cy="51435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07374FF-ABBF-45DC-A6E4-2EB04631209C}" type="datetimeFigureOut">
              <a:rPr lang="en-US" smtClean="0"/>
              <a:t>7/18/2023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B2A2B3-1284-4677-AACB-D43FD63EF3B5}" type="slidenum">
              <a:rPr lang="en-US" smtClean="0"/>
              <a:t>‹#›</a:t>
            </a:fld>
            <a:endParaRPr lang="en-US"/>
          </a:p>
        </p:txBody>
      </p:sp>
      <p:sp>
        <p:nvSpPr>
          <p:cNvPr id="11" name="Content Placeholder 10"/>
          <p:cNvSpPr>
            <a:spLocks noGrp="1"/>
          </p:cNvSpPr>
          <p:nvPr>
            <p:ph sz="quarter" idx="2"/>
          </p:nvPr>
        </p:nvSpPr>
        <p:spPr>
          <a:xfrm>
            <a:off x="457200" y="1600200"/>
            <a:ext cx="4038600" cy="30289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1600200"/>
            <a:ext cx="4038600" cy="30289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6858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7374FF-ABBF-45DC-A6E4-2EB04631209C}" type="datetimeFigureOut">
              <a:rPr lang="en-US" smtClean="0"/>
              <a:t>7/18/2023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B2A2B3-1284-4677-AACB-D43FD63EF3B5}" type="slidenum">
              <a:rPr lang="en-US" smtClean="0"/>
              <a:t>‹#›</a:t>
            </a:fld>
            <a:endParaRPr lang="en-US"/>
          </a:p>
        </p:txBody>
      </p:sp>
      <p:sp>
        <p:nvSpPr>
          <p:cNvPr id="6" name="Isosceles Triangle 5"/>
          <p:cNvSpPr>
            <a:spLocks noChangeAspect="1"/>
          </p:cNvSpPr>
          <p:nvPr/>
        </p:nvSpPr>
        <p:spPr>
          <a:xfrm rot="5400000">
            <a:off x="442957" y="4835567"/>
            <a:ext cx="143137"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7374FF-ABBF-45DC-A6E4-2EB04631209C}" type="datetimeFigureOut">
              <a:rPr lang="en-US" smtClean="0"/>
              <a:t>7/18/2023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B2A2B3-1284-4677-AACB-D43FD63EF3B5}" type="slidenum">
              <a:rPr lang="en-US" smtClean="0"/>
              <a:t>‹#›</a:t>
            </a:fld>
            <a:endParaRPr lang="en-US"/>
          </a:p>
        </p:txBody>
      </p:sp>
      <p:sp>
        <p:nvSpPr>
          <p:cNvPr id="5" name="Straight Connector 4"/>
          <p:cNvSpPr>
            <a:spLocks noChangeShapeType="1"/>
          </p:cNvSpPr>
          <p:nvPr/>
        </p:nvSpPr>
        <p:spPr bwMode="auto">
          <a:xfrm>
            <a:off x="457200" y="4764881"/>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42957" y="4835567"/>
            <a:ext cx="143137"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228600"/>
            <a:ext cx="2514600" cy="62865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914401"/>
            <a:ext cx="2514600" cy="3632597"/>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7374FF-ABBF-45DC-A6E4-2EB04631209C}" type="datetimeFigureOut">
              <a:rPr lang="en-US" smtClean="0"/>
              <a:t>7/18/2023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B2A2B3-1284-4677-AACB-D43FD63EF3B5}" type="slidenum">
              <a:rPr lang="en-US" smtClean="0"/>
              <a:t>‹#›</a:t>
            </a:fld>
            <a:endParaRPr lang="en-US"/>
          </a:p>
        </p:txBody>
      </p:sp>
      <p:sp>
        <p:nvSpPr>
          <p:cNvPr id="8" name="Straight Connector 7"/>
          <p:cNvSpPr>
            <a:spLocks noChangeShapeType="1"/>
          </p:cNvSpPr>
          <p:nvPr/>
        </p:nvSpPr>
        <p:spPr bwMode="auto">
          <a:xfrm>
            <a:off x="457200" y="4764881"/>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915025" y="2493169"/>
            <a:ext cx="452628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42957" y="4835567"/>
            <a:ext cx="143137"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228600"/>
            <a:ext cx="5715000" cy="42862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5642"/>
            <a:ext cx="8229600" cy="506016"/>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428750"/>
            <a:ext cx="8229600" cy="3202686"/>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914400"/>
            <a:ext cx="8229600" cy="40005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7374FF-ABBF-45DC-A6E4-2EB04631209C}" type="datetimeFigureOut">
              <a:rPr lang="en-US" smtClean="0"/>
              <a:t>7/18/2023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B2A2B3-1284-4677-AACB-D43FD63EF3B5}" type="slidenum">
              <a:rPr lang="en-US" smtClean="0"/>
              <a:t>‹#›</a:t>
            </a:fld>
            <a:endParaRPr lang="en-US"/>
          </a:p>
        </p:txBody>
      </p:sp>
      <p:sp>
        <p:nvSpPr>
          <p:cNvPr id="8" name="Straight Connector 7"/>
          <p:cNvSpPr>
            <a:spLocks noChangeShapeType="1"/>
          </p:cNvSpPr>
          <p:nvPr/>
        </p:nvSpPr>
        <p:spPr bwMode="auto">
          <a:xfrm>
            <a:off x="457200" y="4764881"/>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42957" y="4835567"/>
            <a:ext cx="143137"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375642"/>
            <a:ext cx="182880" cy="51435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14300"/>
            <a:ext cx="8229600" cy="74295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914400"/>
            <a:ext cx="8229600" cy="3682746"/>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4767263"/>
            <a:ext cx="2289048" cy="274320"/>
          </a:xfrm>
          <a:prstGeom prst="rect">
            <a:avLst/>
          </a:prstGeom>
        </p:spPr>
        <p:txBody>
          <a:bodyPr vert="horz"/>
          <a:lstStyle>
            <a:lvl1pPr algn="l" eaLnBrk="1" latinLnBrk="0" hangingPunct="1">
              <a:defRPr kumimoji="0" sz="1400">
                <a:solidFill>
                  <a:schemeClr val="tx2"/>
                </a:solidFill>
              </a:defRPr>
            </a:lvl1pPr>
          </a:lstStyle>
          <a:p>
            <a:fld id="{B07374FF-ABBF-45DC-A6E4-2EB04631209C}" type="datetimeFigureOut">
              <a:rPr lang="en-US" smtClean="0"/>
              <a:t>7/18/2023</a:t>
            </a:fld>
            <a:endParaRPr lang="en-US"/>
          </a:p>
        </p:txBody>
      </p:sp>
      <p:sp>
        <p:nvSpPr>
          <p:cNvPr id="3" name="Footer Placeholder 2"/>
          <p:cNvSpPr>
            <a:spLocks noGrp="1"/>
          </p:cNvSpPr>
          <p:nvPr>
            <p:ph type="ftr" sz="quarter" idx="3"/>
          </p:nvPr>
        </p:nvSpPr>
        <p:spPr>
          <a:xfrm>
            <a:off x="2898648" y="4767263"/>
            <a:ext cx="3505200" cy="27432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4767263"/>
            <a:ext cx="1981200" cy="274320"/>
          </a:xfrm>
          <a:prstGeom prst="rect">
            <a:avLst/>
          </a:prstGeom>
        </p:spPr>
        <p:txBody>
          <a:bodyPr vert="horz"/>
          <a:lstStyle>
            <a:lvl1pPr algn="l" eaLnBrk="1" latinLnBrk="0" hangingPunct="1">
              <a:defRPr kumimoji="0" sz="1400">
                <a:solidFill>
                  <a:schemeClr val="tx2"/>
                </a:solidFill>
              </a:defRPr>
            </a:lvl1pPr>
          </a:lstStyle>
          <a:p>
            <a:fld id="{43B2A2B3-1284-4677-AACB-D43FD63EF3B5}" type="slidenum">
              <a:rPr lang="en-US" smtClean="0"/>
              <a:t>‹#›</a:t>
            </a:fld>
            <a:endParaRPr lang="en-US"/>
          </a:p>
        </p:txBody>
      </p:sp>
      <p:sp>
        <p:nvSpPr>
          <p:cNvPr id="28" name="Straight Connector 27"/>
          <p:cNvSpPr>
            <a:spLocks noChangeShapeType="1"/>
          </p:cNvSpPr>
          <p:nvPr/>
        </p:nvSpPr>
        <p:spPr bwMode="auto">
          <a:xfrm>
            <a:off x="457200" y="4764881"/>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85725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42957" y="4835567"/>
            <a:ext cx="143137"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8AB0EC0-99CD-41B2-B65A-BDD745573598}"/>
              </a:ext>
            </a:extLst>
          </p:cNvPr>
          <p:cNvSpPr/>
          <p:nvPr/>
        </p:nvSpPr>
        <p:spPr>
          <a:xfrm>
            <a:off x="469341" y="1274585"/>
            <a:ext cx="8403622" cy="2308324"/>
          </a:xfrm>
          <a:prstGeom prst="rect">
            <a:avLst/>
          </a:prstGeom>
          <a:noFill/>
        </p:spPr>
        <p:txBody>
          <a:bodyPr wrap="square">
            <a:spAutoFit/>
          </a:bodyPr>
          <a:lstStyle/>
          <a:p>
            <a:pPr algn="ctr">
              <a:defRPr/>
            </a:pPr>
            <a:r>
              <a:rPr lang="en-US" sz="3600" b="1" u="sng" dirty="0">
                <a:solidFill>
                  <a:srgbClr val="002060"/>
                </a:solidFill>
                <a:latin typeface="Times New Roman" panose="02020603050405020304" pitchFamily="18" charset="0"/>
                <a:cs typeface="Times New Roman" panose="02020603050405020304" pitchFamily="18" charset="0"/>
              </a:rPr>
              <a:t>CHỦ ĐỀ </a:t>
            </a:r>
            <a:r>
              <a:rPr lang="en-US" sz="3600" b="1" u="sng" dirty="0" smtClean="0">
                <a:solidFill>
                  <a:srgbClr val="002060"/>
                </a:solidFill>
                <a:latin typeface="Times New Roman" panose="02020603050405020304" pitchFamily="18" charset="0"/>
                <a:cs typeface="Times New Roman" panose="02020603050405020304" pitchFamily="18" charset="0"/>
              </a:rPr>
              <a:t>F(ICT)</a:t>
            </a:r>
            <a:endParaRPr lang="en-US" sz="3600" b="1" u="sng" dirty="0">
              <a:solidFill>
                <a:srgbClr val="002060"/>
              </a:solidFill>
              <a:latin typeface="Times New Roman" panose="02020603050405020304" pitchFamily="18" charset="0"/>
              <a:cs typeface="Times New Roman" panose="02020603050405020304" pitchFamily="18" charset="0"/>
            </a:endParaRPr>
          </a:p>
          <a:p>
            <a:pPr algn="ctr">
              <a:defRPr/>
            </a:pPr>
            <a:r>
              <a:rPr lang="en-US" sz="3600" b="1" dirty="0">
                <a:solidFill>
                  <a:srgbClr val="002060"/>
                </a:solidFill>
                <a:latin typeface="Times New Roman" panose="02020603050405020304" pitchFamily="18" charset="0"/>
                <a:cs typeface="Times New Roman" panose="02020603050405020304" pitchFamily="18" charset="0"/>
              </a:rPr>
              <a:t>GIẢI QUYẾT VẤN ĐỀ VỚI SỰ TRỢ GIÚP CỦA MÁY </a:t>
            </a:r>
            <a:r>
              <a:rPr lang="en-US" sz="3600" b="1" dirty="0" smtClean="0">
                <a:solidFill>
                  <a:srgbClr val="002060"/>
                </a:solidFill>
                <a:latin typeface="Times New Roman" panose="02020603050405020304" pitchFamily="18" charset="0"/>
                <a:cs typeface="Times New Roman" panose="02020603050405020304" pitchFamily="18" charset="0"/>
              </a:rPr>
              <a:t>TÍNH</a:t>
            </a:r>
          </a:p>
          <a:p>
            <a:pPr algn="ctr">
              <a:defRPr/>
            </a:pPr>
            <a:r>
              <a:rPr lang="en-US" sz="3600" b="1" cap="all" err="1"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panose="02020603050405020304" pitchFamily="18" charset="0"/>
                <a:cs typeface="Times" panose="02020603050405020304" pitchFamily="18" charset="0"/>
              </a:rPr>
              <a:t>Bài</a:t>
            </a:r>
            <a:r>
              <a:rPr lang="en-US" sz="36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panose="02020603050405020304" pitchFamily="18" charset="0"/>
                <a:cs typeface="Times" panose="02020603050405020304" pitchFamily="18" charset="0"/>
              </a:rPr>
              <a:t> 6. TẠO BÁO CÁO ĐƠN GIẢN</a:t>
            </a:r>
            <a:endParaRPr lang="en-US" sz="3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1766424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a:solidFill>
                  <a:schemeClr val="bg1"/>
                </a:solidFill>
                <a:latin typeface="Times New Roman" pitchFamily="18" charset="0"/>
                <a:cs typeface="Times New Roman" pitchFamily="18" charset="0"/>
              </a:rPr>
              <a:t>1. Thiết kế </a:t>
            </a:r>
            <a:r>
              <a:rPr lang="en-US" sz="2300" dirty="0" err="1">
                <a:solidFill>
                  <a:schemeClr val="bg1"/>
                </a:solidFill>
                <a:latin typeface="Times New Roman" pitchFamily="18" charset="0"/>
                <a:cs typeface="Times New Roman" pitchFamily="18" charset="0"/>
              </a:rPr>
              <a:t>truy</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vấn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đơn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giản</a:t>
            </a:r>
            <a:endParaRPr lang="vi-VN" sz="2300" dirty="0">
              <a:solidFill>
                <a:schemeClr val="bg1"/>
              </a:solidFill>
              <a:latin typeface="Times New Roman" pitchFamily="18" charset="0"/>
              <a:cs typeface="Times New Roman" pitchFamily="18" charset="0"/>
            </a:endParaRPr>
          </a:p>
        </p:txBody>
      </p:sp>
      <p:sp>
        <p:nvSpPr>
          <p:cNvPr id="31" name="Rectangle 30"/>
          <p:cNvSpPr/>
          <p:nvPr/>
        </p:nvSpPr>
        <p:spPr>
          <a:xfrm>
            <a:off x="113374" y="458061"/>
            <a:ext cx="8408479" cy="463204"/>
          </a:xfrm>
          <a:prstGeom prst="rect">
            <a:avLst/>
          </a:prstGeom>
        </p:spPr>
        <p:txBody>
          <a:bodyPr wrap="square">
            <a:spAutoFit/>
          </a:bodyPr>
          <a:lstStyle/>
          <a:p>
            <a:pPr algn="just">
              <a:lnSpc>
                <a:spcPct val="120000"/>
              </a:lnSpc>
            </a:pPr>
            <a:r>
              <a:rPr lang="en-US" altLang="en-US" sz="2200" b="1" i="1" dirty="0">
                <a:solidFill>
                  <a:srgbClr val="0000FF"/>
                </a:solidFill>
                <a:latin typeface="Times" panose="02020603050405020304" pitchFamily="18" charset="0"/>
              </a:rPr>
              <a:t>b</a:t>
            </a:r>
            <a:r>
              <a:rPr lang="en-US" altLang="en-US" sz="2200" b="1" i="1" smtClean="0">
                <a:solidFill>
                  <a:srgbClr val="0000FF"/>
                </a:solidFill>
                <a:latin typeface="Times" panose="02020603050405020304" pitchFamily="18" charset="0"/>
              </a:rPr>
              <a:t>. Truy vấn chuẩn bị dữ liệu</a:t>
            </a:r>
            <a:endParaRPr lang="vi-VN" altLang="en-US" sz="2200" b="1" i="1" dirty="0">
              <a:solidFill>
                <a:srgbClr val="0000FF"/>
              </a:solidFill>
              <a:latin typeface="Times" panose="02020603050405020304" pitchFamily="18" charset="0"/>
            </a:endParaRPr>
          </a:p>
        </p:txBody>
      </p:sp>
      <p:pic>
        <p:nvPicPr>
          <p:cNvPr id="3" name="Picture 2"/>
          <p:cNvPicPr>
            <a:picLocks noChangeAspect="1"/>
          </p:cNvPicPr>
          <p:nvPr/>
        </p:nvPicPr>
        <p:blipFill>
          <a:blip r:embed="rId2"/>
          <a:stretch>
            <a:fillRect/>
          </a:stretch>
        </p:blipFill>
        <p:spPr>
          <a:xfrm>
            <a:off x="1533926" y="921265"/>
            <a:ext cx="6715125" cy="3354128"/>
          </a:xfrm>
          <a:prstGeom prst="rect">
            <a:avLst/>
          </a:prstGeom>
        </p:spPr>
      </p:pic>
      <p:sp>
        <p:nvSpPr>
          <p:cNvPr id="7" name="Text Box 26"/>
          <p:cNvSpPr txBox="1">
            <a:spLocks noChangeArrowheads="1"/>
          </p:cNvSpPr>
          <p:nvPr/>
        </p:nvSpPr>
        <p:spPr bwMode="auto">
          <a:xfrm>
            <a:off x="589709" y="4275393"/>
            <a:ext cx="82296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spcBef>
                <a:spcPct val="50000"/>
              </a:spcBef>
              <a:buFontTx/>
              <a:buNone/>
            </a:pPr>
            <a:r>
              <a:rPr lang="en-US" altLang="en-US" sz="2200" smtClean="0">
                <a:latin typeface="Times New Roman" panose="02020603050405020304" pitchFamily="18" charset="0"/>
                <a:cs typeface="Times New Roman" panose="02020603050405020304" pitchFamily="18" charset="0"/>
                <a:sym typeface="Wingdings" panose="05000000000000000000" pitchFamily="2" charset="2"/>
              </a:rPr>
              <a:t> Cần có thông tin từng tháng  Cần tạo truy vấn lấy thông tin theo từng tháng là dữ liệu nguồn</a:t>
            </a:r>
            <a:endParaRPr lang="en-US" altLang="en-US" sz="2200" dirty="0">
              <a:solidFill>
                <a:srgbClr val="FF33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1690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a:solidFill>
                  <a:schemeClr val="bg1"/>
                </a:solidFill>
                <a:latin typeface="Times New Roman" pitchFamily="18" charset="0"/>
                <a:cs typeface="Times New Roman" pitchFamily="18" charset="0"/>
              </a:rPr>
              <a:t>1. Thiết kế </a:t>
            </a:r>
            <a:r>
              <a:rPr lang="en-US" sz="2300" dirty="0" err="1">
                <a:solidFill>
                  <a:schemeClr val="bg1"/>
                </a:solidFill>
                <a:latin typeface="Times New Roman" pitchFamily="18" charset="0"/>
                <a:cs typeface="Times New Roman" pitchFamily="18" charset="0"/>
              </a:rPr>
              <a:t>truy</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vấn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đơn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giản</a:t>
            </a:r>
            <a:endParaRPr lang="vi-VN" sz="2300" dirty="0">
              <a:solidFill>
                <a:schemeClr val="bg1"/>
              </a:solidFill>
              <a:latin typeface="Times New Roman" pitchFamily="18" charset="0"/>
              <a:cs typeface="Times New Roman" pitchFamily="18" charset="0"/>
            </a:endParaRPr>
          </a:p>
        </p:txBody>
      </p:sp>
      <p:sp>
        <p:nvSpPr>
          <p:cNvPr id="31" name="Rectangle 30"/>
          <p:cNvSpPr/>
          <p:nvPr/>
        </p:nvSpPr>
        <p:spPr>
          <a:xfrm>
            <a:off x="113374" y="458061"/>
            <a:ext cx="8408479" cy="463204"/>
          </a:xfrm>
          <a:prstGeom prst="rect">
            <a:avLst/>
          </a:prstGeom>
        </p:spPr>
        <p:txBody>
          <a:bodyPr wrap="square">
            <a:spAutoFit/>
          </a:bodyPr>
          <a:lstStyle/>
          <a:p>
            <a:pPr algn="just">
              <a:lnSpc>
                <a:spcPct val="120000"/>
              </a:lnSpc>
            </a:pPr>
            <a:r>
              <a:rPr lang="en-US" altLang="en-US" sz="2200" b="1" i="1" dirty="0">
                <a:solidFill>
                  <a:srgbClr val="0000FF"/>
                </a:solidFill>
                <a:latin typeface="Times" panose="02020603050405020304" pitchFamily="18" charset="0"/>
              </a:rPr>
              <a:t>b</a:t>
            </a:r>
            <a:r>
              <a:rPr lang="en-US" altLang="en-US" sz="2200" b="1" i="1" smtClean="0">
                <a:solidFill>
                  <a:srgbClr val="0000FF"/>
                </a:solidFill>
                <a:latin typeface="Times" panose="02020603050405020304" pitchFamily="18" charset="0"/>
              </a:rPr>
              <a:t>. Truy vấn chuẩn bị dữ liệu</a:t>
            </a:r>
            <a:endParaRPr lang="vi-VN" altLang="en-US" sz="2200" b="1" i="1" dirty="0">
              <a:solidFill>
                <a:srgbClr val="0000FF"/>
              </a:solidFill>
              <a:latin typeface="Times" panose="02020603050405020304" pitchFamily="18" charset="0"/>
            </a:endParaRPr>
          </a:p>
        </p:txBody>
      </p:sp>
      <p:pic>
        <p:nvPicPr>
          <p:cNvPr id="2" name="Picture 1"/>
          <p:cNvPicPr>
            <a:picLocks noChangeAspect="1"/>
          </p:cNvPicPr>
          <p:nvPr/>
        </p:nvPicPr>
        <p:blipFill>
          <a:blip r:embed="rId2"/>
          <a:stretch>
            <a:fillRect/>
          </a:stretch>
        </p:blipFill>
        <p:spPr>
          <a:xfrm>
            <a:off x="1" y="921265"/>
            <a:ext cx="4560981" cy="3955056"/>
          </a:xfrm>
          <a:prstGeom prst="rect">
            <a:avLst/>
          </a:prstGeom>
        </p:spPr>
      </p:pic>
      <p:pic>
        <p:nvPicPr>
          <p:cNvPr id="4" name="Picture 3"/>
          <p:cNvPicPr>
            <a:picLocks noChangeAspect="1"/>
          </p:cNvPicPr>
          <p:nvPr/>
        </p:nvPicPr>
        <p:blipFill>
          <a:blip r:embed="rId3"/>
          <a:stretch>
            <a:fillRect/>
          </a:stretch>
        </p:blipFill>
        <p:spPr>
          <a:xfrm>
            <a:off x="4660135" y="1062553"/>
            <a:ext cx="4395730" cy="3813767"/>
          </a:xfrm>
          <a:prstGeom prst="rect">
            <a:avLst/>
          </a:prstGeom>
        </p:spPr>
      </p:pic>
    </p:spTree>
    <p:extLst>
      <p:ext uri="{BB962C8B-B14F-4D97-AF65-F5344CB8AC3E}">
        <p14:creationId xmlns:p14="http://schemas.microsoft.com/office/powerpoint/2010/main" val="2653819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a:solidFill>
                  <a:schemeClr val="bg1"/>
                </a:solidFill>
                <a:latin typeface="Times New Roman" pitchFamily="18" charset="0"/>
                <a:cs typeface="Times New Roman" pitchFamily="18" charset="0"/>
              </a:rPr>
              <a:t>1. Thiết kế </a:t>
            </a:r>
            <a:r>
              <a:rPr lang="en-US" sz="2300" dirty="0" err="1">
                <a:solidFill>
                  <a:schemeClr val="bg1"/>
                </a:solidFill>
                <a:latin typeface="Times New Roman" pitchFamily="18" charset="0"/>
                <a:cs typeface="Times New Roman" pitchFamily="18" charset="0"/>
              </a:rPr>
              <a:t>truy</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vấn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đơn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giản</a:t>
            </a:r>
            <a:endParaRPr lang="vi-VN" sz="2300" dirty="0">
              <a:solidFill>
                <a:schemeClr val="bg1"/>
              </a:solidFill>
              <a:latin typeface="Times New Roman" pitchFamily="18" charset="0"/>
              <a:cs typeface="Times New Roman" pitchFamily="18" charset="0"/>
            </a:endParaRPr>
          </a:p>
        </p:txBody>
      </p:sp>
      <p:sp>
        <p:nvSpPr>
          <p:cNvPr id="31" name="Rectangle 30"/>
          <p:cNvSpPr/>
          <p:nvPr/>
        </p:nvSpPr>
        <p:spPr>
          <a:xfrm>
            <a:off x="113374" y="458061"/>
            <a:ext cx="8408479" cy="463204"/>
          </a:xfrm>
          <a:prstGeom prst="rect">
            <a:avLst/>
          </a:prstGeom>
        </p:spPr>
        <p:txBody>
          <a:bodyPr wrap="square">
            <a:spAutoFit/>
          </a:bodyPr>
          <a:lstStyle/>
          <a:p>
            <a:pPr algn="just">
              <a:lnSpc>
                <a:spcPct val="120000"/>
              </a:lnSpc>
            </a:pPr>
            <a:r>
              <a:rPr lang="en-US" altLang="en-US" sz="2200" b="1" i="1" smtClean="0">
                <a:solidFill>
                  <a:srgbClr val="0000FF"/>
                </a:solidFill>
                <a:latin typeface="Times" panose="02020603050405020304" pitchFamily="18" charset="0"/>
              </a:rPr>
              <a:t>c. Tạo nhanh báo cáo đơn giản</a:t>
            </a:r>
            <a:endParaRPr lang="vi-VN" altLang="en-US" sz="2200" b="1" i="1" dirty="0">
              <a:solidFill>
                <a:srgbClr val="0000FF"/>
              </a:solidFill>
              <a:latin typeface="Times" panose="02020603050405020304" pitchFamily="18" charset="0"/>
            </a:endParaRPr>
          </a:p>
        </p:txBody>
      </p:sp>
      <p:sp>
        <p:nvSpPr>
          <p:cNvPr id="14" name="Rectangle 18"/>
          <p:cNvSpPr>
            <a:spLocks noChangeArrowheads="1"/>
          </p:cNvSpPr>
          <p:nvPr/>
        </p:nvSpPr>
        <p:spPr bwMode="auto">
          <a:xfrm>
            <a:off x="362647" y="888411"/>
            <a:ext cx="8508083"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en-US" altLang="en-US" sz="2200">
                <a:latin typeface="Times New Roman" panose="02020603050405020304" pitchFamily="18" charset="0"/>
                <a:cs typeface="Times New Roman" panose="02020603050405020304" pitchFamily="18" charset="0"/>
              </a:rPr>
              <a:t>- </a:t>
            </a:r>
            <a:r>
              <a:rPr lang="en-US" altLang="en-US" sz="2200" b="1" smtClean="0">
                <a:latin typeface="Times New Roman" panose="02020603050405020304" pitchFamily="18" charset="0"/>
                <a:cs typeface="Times New Roman" panose="02020603050405020304" pitchFamily="18" charset="0"/>
              </a:rPr>
              <a:t>Bước </a:t>
            </a:r>
            <a:r>
              <a:rPr lang="en-US" altLang="en-US" sz="2200" b="1" smtClean="0">
                <a:latin typeface="Times New Roman" panose="02020603050405020304" pitchFamily="18" charset="0"/>
                <a:cs typeface="Times New Roman" panose="02020603050405020304" pitchFamily="18" charset="0"/>
              </a:rPr>
              <a:t>1</a:t>
            </a:r>
            <a:r>
              <a:rPr lang="en-US" altLang="en-US" sz="2200" smtClean="0">
                <a:latin typeface="Times New Roman" panose="02020603050405020304" pitchFamily="18" charset="0"/>
                <a:cs typeface="Times New Roman" panose="02020603050405020304" pitchFamily="18" charset="0"/>
              </a:rPr>
              <a:t>: </a:t>
            </a:r>
            <a:r>
              <a:rPr lang="en-US" altLang="en-US" sz="2200" smtClean="0">
                <a:latin typeface="Times New Roman" panose="02020603050405020304" pitchFamily="18" charset="0"/>
                <a:cs typeface="Times New Roman" panose="02020603050405020304" pitchFamily="18" charset="0"/>
              </a:rPr>
              <a:t>Mở truy vấn “Mượn trả theo tháng” vừa tạo</a:t>
            </a:r>
            <a:endParaRPr lang="en-US" altLang="en-US" sz="2400" dirty="0">
              <a:solidFill>
                <a:srgbClr val="FF0000"/>
              </a:solidFill>
              <a:latin typeface="Times New Roman" panose="02020603050405020304" pitchFamily="18" charset="0"/>
              <a:cs typeface="Times New Roman" panose="02020603050405020304" pitchFamily="18" charset="0"/>
            </a:endParaRPr>
          </a:p>
          <a:p>
            <a:pPr algn="just">
              <a:buFontTx/>
              <a:buNone/>
            </a:pPr>
            <a:endParaRPr lang="en-US" altLang="en-US" sz="2200"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stretch>
            <a:fillRect/>
          </a:stretch>
        </p:blipFill>
        <p:spPr>
          <a:xfrm>
            <a:off x="226466" y="1362314"/>
            <a:ext cx="8780443" cy="3639344"/>
          </a:xfrm>
          <a:prstGeom prst="rect">
            <a:avLst/>
          </a:prstGeom>
        </p:spPr>
      </p:pic>
    </p:spTree>
    <p:extLst>
      <p:ext uri="{BB962C8B-B14F-4D97-AF65-F5344CB8AC3E}">
        <p14:creationId xmlns:p14="http://schemas.microsoft.com/office/powerpoint/2010/main" val="842153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ppt_x"/>
                                          </p:val>
                                        </p:tav>
                                        <p:tav tm="100000">
                                          <p:val>
                                            <p:strVal val="#ppt_x"/>
                                          </p:val>
                                        </p:tav>
                                      </p:tavLst>
                                    </p:anim>
                                    <p:anim calcmode="lin" valueType="num">
                                      <p:cBhvr additive="base">
                                        <p:cTn id="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1000"/>
                                        <p:tgtEl>
                                          <p:spTgt spid="14"/>
                                        </p:tgtEl>
                                      </p:cBhvr>
                                    </p:animEffect>
                                  </p:childTnLst>
                                </p:cTn>
                              </p:par>
                              <p:par>
                                <p:cTn id="14" presetID="2" presetClass="entr" presetSubtype="4"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ppt_x"/>
                                          </p:val>
                                        </p:tav>
                                        <p:tav tm="100000">
                                          <p:val>
                                            <p:strVal val="#ppt_x"/>
                                          </p:val>
                                        </p:tav>
                                      </p:tavLst>
                                    </p:anim>
                                    <p:anim calcmode="lin" valueType="num">
                                      <p:cBhvr additive="base">
                                        <p:cTn id="1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a:solidFill>
                  <a:schemeClr val="bg1"/>
                </a:solidFill>
                <a:latin typeface="Times New Roman" pitchFamily="18" charset="0"/>
                <a:cs typeface="Times New Roman" pitchFamily="18" charset="0"/>
              </a:rPr>
              <a:t>1. Thiết kế </a:t>
            </a:r>
            <a:r>
              <a:rPr lang="en-US" sz="2300" dirty="0" err="1">
                <a:solidFill>
                  <a:schemeClr val="bg1"/>
                </a:solidFill>
                <a:latin typeface="Times New Roman" pitchFamily="18" charset="0"/>
                <a:cs typeface="Times New Roman" pitchFamily="18" charset="0"/>
              </a:rPr>
              <a:t>truy</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vấn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đơn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giản</a:t>
            </a:r>
            <a:endParaRPr lang="vi-VN" sz="2300" dirty="0">
              <a:solidFill>
                <a:schemeClr val="bg1"/>
              </a:solidFill>
              <a:latin typeface="Times New Roman" pitchFamily="18" charset="0"/>
              <a:cs typeface="Times New Roman" pitchFamily="18" charset="0"/>
            </a:endParaRPr>
          </a:p>
        </p:txBody>
      </p:sp>
      <p:sp>
        <p:nvSpPr>
          <p:cNvPr id="31" name="Rectangle 30"/>
          <p:cNvSpPr/>
          <p:nvPr/>
        </p:nvSpPr>
        <p:spPr>
          <a:xfrm>
            <a:off x="113374" y="458061"/>
            <a:ext cx="8408479" cy="463204"/>
          </a:xfrm>
          <a:prstGeom prst="rect">
            <a:avLst/>
          </a:prstGeom>
        </p:spPr>
        <p:txBody>
          <a:bodyPr wrap="square">
            <a:spAutoFit/>
          </a:bodyPr>
          <a:lstStyle/>
          <a:p>
            <a:pPr algn="just">
              <a:lnSpc>
                <a:spcPct val="120000"/>
              </a:lnSpc>
            </a:pPr>
            <a:r>
              <a:rPr lang="en-US" altLang="en-US" sz="2200" b="1" i="1" smtClean="0">
                <a:solidFill>
                  <a:srgbClr val="0000FF"/>
                </a:solidFill>
                <a:latin typeface="Times" panose="02020603050405020304" pitchFamily="18" charset="0"/>
              </a:rPr>
              <a:t>c. Tạo nhanh báo cáo đơn giản</a:t>
            </a:r>
            <a:endParaRPr lang="vi-VN" altLang="en-US" sz="2200" b="1" i="1" dirty="0">
              <a:solidFill>
                <a:srgbClr val="0000FF"/>
              </a:solidFill>
              <a:latin typeface="Times" panose="02020603050405020304" pitchFamily="18" charset="0"/>
            </a:endParaRPr>
          </a:p>
        </p:txBody>
      </p:sp>
      <p:sp>
        <p:nvSpPr>
          <p:cNvPr id="14" name="Rectangle 18"/>
          <p:cNvSpPr>
            <a:spLocks noChangeArrowheads="1"/>
          </p:cNvSpPr>
          <p:nvPr/>
        </p:nvSpPr>
        <p:spPr bwMode="auto">
          <a:xfrm>
            <a:off x="476947" y="942219"/>
            <a:ext cx="8508083" cy="405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en-US" altLang="en-US" sz="2200">
                <a:latin typeface="Times New Roman" panose="02020603050405020304" pitchFamily="18" charset="0"/>
                <a:cs typeface="Times New Roman" panose="02020603050405020304" pitchFamily="18" charset="0"/>
              </a:rPr>
              <a:t>- </a:t>
            </a:r>
            <a:r>
              <a:rPr lang="en-US" altLang="en-US" sz="2200" b="1" smtClean="0">
                <a:latin typeface="Times New Roman" panose="02020603050405020304" pitchFamily="18" charset="0"/>
                <a:cs typeface="Times New Roman" panose="02020603050405020304" pitchFamily="18" charset="0"/>
              </a:rPr>
              <a:t>Bước 2</a:t>
            </a:r>
            <a:r>
              <a:rPr lang="en-US" altLang="en-US" sz="2200" smtClean="0">
                <a:latin typeface="Times New Roman" panose="02020603050405020304" pitchFamily="18" charset="0"/>
                <a:cs typeface="Times New Roman" panose="02020603050405020304" pitchFamily="18" charset="0"/>
              </a:rPr>
              <a:t>: Nháy chọn </a:t>
            </a:r>
            <a:r>
              <a:rPr lang="en-US" altLang="en-US" sz="2200" b="1" smtClean="0">
                <a:latin typeface="Times New Roman" panose="02020603050405020304" pitchFamily="18" charset="0"/>
                <a:cs typeface="Times New Roman" panose="02020603050405020304" pitchFamily="18" charset="0"/>
              </a:rPr>
              <a:t>Creat/ Report</a:t>
            </a:r>
            <a:endParaRPr lang="en-US" altLang="en-US" sz="2200" dirty="0">
              <a:latin typeface="Times New Roman" panose="02020603050405020304" pitchFamily="18" charset="0"/>
              <a:cs typeface="Times New Roman" panose="02020603050405020304" pitchFamily="18" charset="0"/>
            </a:endParaRPr>
          </a:p>
        </p:txBody>
      </p:sp>
      <p:grpSp>
        <p:nvGrpSpPr>
          <p:cNvPr id="5" name="Group 4"/>
          <p:cNvGrpSpPr/>
          <p:nvPr/>
        </p:nvGrpSpPr>
        <p:grpSpPr>
          <a:xfrm>
            <a:off x="-630382" y="1583624"/>
            <a:ext cx="11175648" cy="2531176"/>
            <a:chOff x="-765810" y="1362314"/>
            <a:chExt cx="11175648" cy="2685420"/>
          </a:xfrm>
        </p:grpSpPr>
        <p:pic>
          <p:nvPicPr>
            <p:cNvPr id="2" name="Picture 1"/>
            <p:cNvPicPr>
              <a:picLocks noChangeAspect="1"/>
            </p:cNvPicPr>
            <p:nvPr/>
          </p:nvPicPr>
          <p:blipFill>
            <a:blip r:embed="rId2"/>
            <a:stretch>
              <a:fillRect/>
            </a:stretch>
          </p:blipFill>
          <p:spPr>
            <a:xfrm>
              <a:off x="-765810" y="1362314"/>
              <a:ext cx="11175648" cy="2685420"/>
            </a:xfrm>
            <a:prstGeom prst="rect">
              <a:avLst/>
            </a:prstGeom>
          </p:spPr>
        </p:pic>
        <p:sp>
          <p:nvSpPr>
            <p:cNvPr id="4" name="Rectangle 3"/>
            <p:cNvSpPr/>
            <p:nvPr/>
          </p:nvSpPr>
          <p:spPr>
            <a:xfrm>
              <a:off x="5669280" y="2348900"/>
              <a:ext cx="708660" cy="117153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01040" y="1902596"/>
              <a:ext cx="708660" cy="51786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Rectangle 18"/>
          <p:cNvSpPr>
            <a:spLocks noChangeArrowheads="1"/>
          </p:cNvSpPr>
          <p:nvPr/>
        </p:nvSpPr>
        <p:spPr bwMode="auto">
          <a:xfrm>
            <a:off x="476946" y="4301663"/>
            <a:ext cx="8508083" cy="405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en-US" altLang="en-US" sz="2200">
                <a:latin typeface="Times New Roman" panose="02020603050405020304" pitchFamily="18" charset="0"/>
                <a:cs typeface="Times New Roman" panose="02020603050405020304" pitchFamily="18" charset="0"/>
              </a:rPr>
              <a:t>- </a:t>
            </a:r>
            <a:r>
              <a:rPr lang="en-US" altLang="en-US" sz="2200" b="1" smtClean="0">
                <a:latin typeface="Times New Roman" panose="02020603050405020304" pitchFamily="18" charset="0"/>
                <a:cs typeface="Times New Roman" panose="02020603050405020304" pitchFamily="18" charset="0"/>
              </a:rPr>
              <a:t>Bước 3</a:t>
            </a:r>
            <a:r>
              <a:rPr lang="en-US" altLang="en-US" sz="2200" smtClean="0">
                <a:latin typeface="Times New Roman" panose="02020603050405020304" pitchFamily="18" charset="0"/>
                <a:cs typeface="Times New Roman" panose="02020603050405020304" pitchFamily="18" charset="0"/>
              </a:rPr>
              <a:t>: Lưu và đặt tên báo cáo</a:t>
            </a:r>
            <a:endParaRPr lang="en-US" alt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3023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childTnLst>
                                </p:cTn>
                              </p:par>
                              <p:par>
                                <p:cTn id="8" presetID="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additive="base">
                                        <p:cTn id="10" dur="500" fill="hold"/>
                                        <p:tgtEl>
                                          <p:spTgt spid="5"/>
                                        </p:tgtEl>
                                        <p:attrNameLst>
                                          <p:attrName>ppt_x</p:attrName>
                                        </p:attrNameLst>
                                      </p:cBhvr>
                                      <p:tavLst>
                                        <p:tav tm="0">
                                          <p:val>
                                            <p:strVal val="#ppt_x"/>
                                          </p:val>
                                        </p:tav>
                                        <p:tav tm="100000">
                                          <p:val>
                                            <p:strVal val="#ppt_x"/>
                                          </p:val>
                                        </p:tav>
                                      </p:tavLst>
                                    </p:anim>
                                    <p:anim calcmode="lin" valueType="num">
                                      <p:cBhvr additive="base">
                                        <p:cTn id="1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a:solidFill>
                  <a:schemeClr val="bg1"/>
                </a:solidFill>
                <a:latin typeface="Times New Roman" pitchFamily="18" charset="0"/>
                <a:cs typeface="Times New Roman" pitchFamily="18" charset="0"/>
              </a:rPr>
              <a:t>1. Thiết kế </a:t>
            </a:r>
            <a:r>
              <a:rPr lang="en-US" sz="2300" dirty="0" err="1">
                <a:solidFill>
                  <a:schemeClr val="bg1"/>
                </a:solidFill>
                <a:latin typeface="Times New Roman" pitchFamily="18" charset="0"/>
                <a:cs typeface="Times New Roman" pitchFamily="18" charset="0"/>
              </a:rPr>
              <a:t>truy</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vấn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đơn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giản</a:t>
            </a:r>
            <a:endParaRPr lang="vi-VN" sz="2300" dirty="0">
              <a:solidFill>
                <a:schemeClr val="bg1"/>
              </a:solidFill>
              <a:latin typeface="Times New Roman" pitchFamily="18" charset="0"/>
              <a:cs typeface="Times New Roman" pitchFamily="18" charset="0"/>
            </a:endParaRPr>
          </a:p>
        </p:txBody>
      </p:sp>
      <p:sp>
        <p:nvSpPr>
          <p:cNvPr id="31" name="Rectangle 30"/>
          <p:cNvSpPr/>
          <p:nvPr/>
        </p:nvSpPr>
        <p:spPr>
          <a:xfrm>
            <a:off x="113374" y="458061"/>
            <a:ext cx="8408479" cy="463204"/>
          </a:xfrm>
          <a:prstGeom prst="rect">
            <a:avLst/>
          </a:prstGeom>
        </p:spPr>
        <p:txBody>
          <a:bodyPr wrap="square">
            <a:spAutoFit/>
          </a:bodyPr>
          <a:lstStyle/>
          <a:p>
            <a:pPr algn="just">
              <a:lnSpc>
                <a:spcPct val="120000"/>
              </a:lnSpc>
            </a:pPr>
            <a:r>
              <a:rPr lang="en-US" altLang="en-US" sz="2200" b="1" i="1" smtClean="0">
                <a:solidFill>
                  <a:srgbClr val="0000FF"/>
                </a:solidFill>
                <a:latin typeface="Times" panose="02020603050405020304" pitchFamily="18" charset="0"/>
              </a:rPr>
              <a:t>c. Tạo nhanh báo cáo đơn giản</a:t>
            </a:r>
            <a:endParaRPr lang="vi-VN" altLang="en-US" sz="2200" b="1" i="1" dirty="0">
              <a:solidFill>
                <a:srgbClr val="0000FF"/>
              </a:solidFill>
              <a:latin typeface="Times" panose="02020603050405020304" pitchFamily="18" charset="0"/>
            </a:endParaRPr>
          </a:p>
        </p:txBody>
      </p:sp>
      <p:pic>
        <p:nvPicPr>
          <p:cNvPr id="11" name="Picture 10"/>
          <p:cNvPicPr/>
          <p:nvPr/>
        </p:nvPicPr>
        <p:blipFill>
          <a:blip r:embed="rId2">
            <a:extLst>
              <a:ext uri="{28A0092B-C50C-407E-A947-70E740481C1C}">
                <a14:useLocalDpi xmlns:a14="http://schemas.microsoft.com/office/drawing/2010/main" val="0"/>
              </a:ext>
            </a:extLst>
          </a:blip>
          <a:srcRect/>
          <a:stretch>
            <a:fillRect/>
          </a:stretch>
        </p:blipFill>
        <p:spPr bwMode="auto">
          <a:xfrm>
            <a:off x="490251" y="1026280"/>
            <a:ext cx="8120081" cy="2096648"/>
          </a:xfrm>
          <a:prstGeom prst="rect">
            <a:avLst/>
          </a:prstGeom>
          <a:noFill/>
          <a:ln>
            <a:noFill/>
          </a:ln>
        </p:spPr>
      </p:pic>
      <p:sp>
        <p:nvSpPr>
          <p:cNvPr id="3" name="Rectangle 2"/>
          <p:cNvSpPr/>
          <p:nvPr/>
        </p:nvSpPr>
        <p:spPr>
          <a:xfrm>
            <a:off x="490250" y="3100895"/>
            <a:ext cx="8120081" cy="1608133"/>
          </a:xfrm>
          <a:prstGeom prst="rect">
            <a:avLst/>
          </a:prstGeom>
        </p:spPr>
        <p:txBody>
          <a:bodyPr wrap="square">
            <a:spAutoFit/>
          </a:bodyPr>
          <a:lstStyle/>
          <a:p>
            <a:pPr marL="342900" lvl="0" indent="-342900" algn="just">
              <a:lnSpc>
                <a:spcPct val="120000"/>
              </a:lnSpc>
              <a:spcBef>
                <a:spcPts val="300"/>
              </a:spcBef>
              <a:spcAft>
                <a:spcPts val="0"/>
              </a:spcAft>
              <a:tabLst>
                <a:tab pos="457200" algn="l"/>
              </a:tabLst>
            </a:pPr>
            <a:r>
              <a:rPr lang="en-US" sz="2000">
                <a:latin typeface="Times New Roman" panose="02020603050405020304" pitchFamily="18" charset="0"/>
                <a:ea typeface="Times New Roman" panose="02020603050405020304" pitchFamily="18" charset="0"/>
              </a:rPr>
              <a:t>Nút lệnh "Tạo báo cáo </a:t>
            </a:r>
            <a:r>
              <a:rPr lang="en-US" sz="2000" smtClean="0">
                <a:latin typeface="Times New Roman" panose="02020603050405020304" pitchFamily="18" charset="0"/>
                <a:ea typeface="Times New Roman" panose="02020603050405020304" pitchFamily="18" charset="0"/>
              </a:rPr>
              <a:t>nhanh- </a:t>
            </a:r>
            <a:r>
              <a:rPr lang="en-US" sz="2000" b="1" smtClean="0">
                <a:latin typeface="Times New Roman" panose="02020603050405020304" pitchFamily="18" charset="0"/>
                <a:ea typeface="Times New Roman" panose="02020603050405020304" pitchFamily="18" charset="0"/>
              </a:rPr>
              <a:t>Report</a:t>
            </a:r>
            <a:r>
              <a:rPr lang="en-US" sz="2000" smtClean="0">
                <a:latin typeface="Times New Roman" panose="02020603050405020304" pitchFamily="18" charset="0"/>
                <a:ea typeface="Times New Roman" panose="02020603050405020304" pitchFamily="18" charset="0"/>
              </a:rPr>
              <a:t>":</a:t>
            </a:r>
            <a:endParaRPr lang="en-US" sz="2000">
              <a:latin typeface="Times New Roman" panose="02020603050405020304" pitchFamily="18" charset="0"/>
              <a:ea typeface="Times New Roman" panose="02020603050405020304" pitchFamily="18" charset="0"/>
            </a:endParaRPr>
          </a:p>
          <a:p>
            <a:pPr marL="742950" lvl="1" indent="-285750" algn="just">
              <a:lnSpc>
                <a:spcPct val="120000"/>
              </a:lnSpc>
              <a:spcBef>
                <a:spcPts val="300"/>
              </a:spcBef>
              <a:spcAft>
                <a:spcPts val="0"/>
              </a:spcAft>
              <a:buSzPts val="1000"/>
              <a:buFont typeface="Symbol" panose="05050102010706020507" pitchFamily="18" charset="2"/>
              <a:buChar char=""/>
              <a:tabLst>
                <a:tab pos="914400" algn="l"/>
              </a:tabLst>
            </a:pPr>
            <a:r>
              <a:rPr lang="en-US" sz="2000">
                <a:latin typeface="Times New Roman" panose="02020603050405020304" pitchFamily="18" charset="0"/>
                <a:ea typeface="Times New Roman" panose="02020603050405020304" pitchFamily="18" charset="0"/>
              </a:rPr>
              <a:t>Khi bạn muốn tạo một báo cáo nhanh chóng dựa trên một bảng hoặc một câu truy vấn đơn </a:t>
            </a:r>
            <a:r>
              <a:rPr lang="en-US" sz="2000" smtClean="0">
                <a:latin typeface="Times New Roman" panose="02020603050405020304" pitchFamily="18" charset="0"/>
                <a:ea typeface="Times New Roman" panose="02020603050405020304" pitchFamily="18" charset="0"/>
              </a:rPr>
              <a:t>giản </a:t>
            </a:r>
            <a:r>
              <a:rPr lang="en-US" sz="2000">
                <a:latin typeface="Times New Roman" panose="02020603050405020304" pitchFamily="18" charset="0"/>
                <a:ea typeface="Times New Roman" panose="02020603050405020304" pitchFamily="18" charset="0"/>
              </a:rPr>
              <a:t>để xem thông tin cơ bản </a:t>
            </a:r>
            <a:r>
              <a:rPr lang="en-US" sz="2000" smtClean="0">
                <a:latin typeface="Times New Roman" panose="02020603050405020304" pitchFamily="18" charset="0"/>
                <a:ea typeface="Times New Roman" panose="02020603050405020304" pitchFamily="18" charset="0"/>
              </a:rPr>
              <a:t>mà </a:t>
            </a:r>
            <a:r>
              <a:rPr lang="en-US" sz="2000">
                <a:latin typeface="Times New Roman" panose="02020603050405020304" pitchFamily="18" charset="0"/>
                <a:ea typeface="Times New Roman" panose="02020603050405020304" pitchFamily="18" charset="0"/>
              </a:rPr>
              <a:t>không cần tùy chỉnh hoặc cấu hình chi tiết</a:t>
            </a:r>
            <a:r>
              <a:rPr lang="en-US" sz="2000" smtClean="0">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288238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en-US" sz="2300" smtClean="0">
                <a:solidFill>
                  <a:schemeClr val="bg1"/>
                </a:solidFill>
                <a:latin typeface="Times New Roman" pitchFamily="18" charset="0"/>
                <a:cs typeface="Times New Roman" pitchFamily="18" charset="0"/>
              </a:rPr>
              <a:t>2</a:t>
            </a:r>
            <a:r>
              <a:rPr lang="vi-VN" sz="2300" smtClean="0">
                <a:solidFill>
                  <a:schemeClr val="bg1"/>
                </a:solidFill>
                <a:latin typeface="Times New Roman" pitchFamily="18" charset="0"/>
                <a:cs typeface="Times New Roman" pitchFamily="18" charset="0"/>
              </a:rPr>
              <a:t>. </a:t>
            </a:r>
            <a:r>
              <a:rPr lang="en-US" sz="2300" smtClean="0">
                <a:solidFill>
                  <a:schemeClr val="bg1"/>
                </a:solidFill>
                <a:latin typeface="Times New Roman" pitchFamily="18" charset="0"/>
                <a:cs typeface="Times New Roman" pitchFamily="18" charset="0"/>
              </a:rPr>
              <a:t>Hướng dẫn sử dụng Report Wizard</a:t>
            </a:r>
            <a:endParaRPr lang="vi-VN" sz="2300" dirty="0">
              <a:solidFill>
                <a:schemeClr val="bg1"/>
              </a:solidFill>
              <a:latin typeface="Times New Roman" pitchFamily="18" charset="0"/>
              <a:cs typeface="Times New Roman" pitchFamily="18" charset="0"/>
            </a:endParaRPr>
          </a:p>
        </p:txBody>
      </p:sp>
      <p:pic>
        <p:nvPicPr>
          <p:cNvPr id="12" name="Picture 11"/>
          <p:cNvPicPr/>
          <p:nvPr/>
        </p:nvPicPr>
        <p:blipFill>
          <a:blip r:embed="rId2">
            <a:extLst>
              <a:ext uri="{28A0092B-C50C-407E-A947-70E740481C1C}">
                <a14:useLocalDpi xmlns:a14="http://schemas.microsoft.com/office/drawing/2010/main" val="0"/>
              </a:ext>
            </a:extLst>
          </a:blip>
          <a:srcRect/>
          <a:stretch>
            <a:fillRect/>
          </a:stretch>
        </p:blipFill>
        <p:spPr bwMode="auto">
          <a:xfrm>
            <a:off x="368721" y="1066800"/>
            <a:ext cx="5139713" cy="4076700"/>
          </a:xfrm>
          <a:prstGeom prst="rect">
            <a:avLst/>
          </a:prstGeom>
          <a:noFill/>
          <a:ln>
            <a:noFill/>
          </a:ln>
        </p:spPr>
      </p:pic>
      <p:sp>
        <p:nvSpPr>
          <p:cNvPr id="3" name="Rectangle 2"/>
          <p:cNvSpPr/>
          <p:nvPr/>
        </p:nvSpPr>
        <p:spPr>
          <a:xfrm>
            <a:off x="368721" y="386479"/>
            <a:ext cx="7849862" cy="395749"/>
          </a:xfrm>
          <a:prstGeom prst="rect">
            <a:avLst/>
          </a:prstGeom>
        </p:spPr>
        <p:txBody>
          <a:bodyPr wrap="square">
            <a:spAutoFit/>
          </a:bodyPr>
          <a:lstStyle/>
          <a:p>
            <a:pPr indent="269875" algn="just">
              <a:lnSpc>
                <a:spcPct val="120000"/>
              </a:lnSpc>
              <a:spcBef>
                <a:spcPts val="300"/>
              </a:spcBef>
              <a:spcAft>
                <a:spcPts val="0"/>
              </a:spcAft>
            </a:pPr>
            <a:r>
              <a:rPr lang="en-US">
                <a:solidFill>
                  <a:srgbClr val="000000"/>
                </a:solidFill>
                <a:latin typeface="Times New Roman" panose="02020603050405020304" pitchFamily="18" charset="0"/>
                <a:ea typeface="Times New Roman" panose="02020603050405020304" pitchFamily="18" charset="0"/>
              </a:rPr>
              <a:t>HS quan sát </a:t>
            </a:r>
            <a:r>
              <a:rPr lang="en-US" smtClean="0">
                <a:solidFill>
                  <a:srgbClr val="000000"/>
                </a:solidFill>
                <a:latin typeface="Times New Roman" panose="02020603050405020304" pitchFamily="18" charset="0"/>
                <a:ea typeface="Times New Roman" panose="02020603050405020304" pitchFamily="18" charset="0"/>
              </a:rPr>
              <a:t>và trả lời nhanh các câu hỏi sau</a:t>
            </a:r>
            <a:endParaRPr lang="en-US">
              <a:latin typeface="Times New Roman" panose="02020603050405020304" pitchFamily="18" charset="0"/>
              <a:ea typeface="Times New Roman" panose="02020603050405020304" pitchFamily="18" charset="0"/>
            </a:endParaRPr>
          </a:p>
        </p:txBody>
      </p:sp>
      <p:sp>
        <p:nvSpPr>
          <p:cNvPr id="5" name="Rectangle 4"/>
          <p:cNvSpPr/>
          <p:nvPr/>
        </p:nvSpPr>
        <p:spPr>
          <a:xfrm>
            <a:off x="5629618" y="1151695"/>
            <a:ext cx="3294045" cy="3000821"/>
          </a:xfrm>
          <a:prstGeom prst="rect">
            <a:avLst/>
          </a:prstGeom>
        </p:spPr>
        <p:txBody>
          <a:bodyPr wrap="square">
            <a:spAutoFit/>
          </a:bodyPr>
          <a:lstStyle/>
          <a:p>
            <a:pPr>
              <a:lnSpc>
                <a:spcPct val="150000"/>
              </a:lnSpc>
              <a:spcAft>
                <a:spcPts val="0"/>
              </a:spcAft>
            </a:pPr>
            <a:r>
              <a:rPr lang="en-US" smtClean="0">
                <a:solidFill>
                  <a:srgbClr val="000000"/>
                </a:solidFill>
                <a:latin typeface="Times" panose="02020603050405020304" pitchFamily="18" charset="0"/>
                <a:ea typeface="Times New Roman" panose="02020603050405020304" pitchFamily="18" charset="0"/>
                <a:cs typeface="Times" panose="02020603050405020304" pitchFamily="18" charset="0"/>
              </a:rPr>
              <a:t>CH1: </a:t>
            </a:r>
            <a:r>
              <a:rPr lang="en-US">
                <a:solidFill>
                  <a:srgbClr val="000000"/>
                </a:solidFill>
                <a:latin typeface="Times" panose="02020603050405020304" pitchFamily="18" charset="0"/>
                <a:ea typeface="Times New Roman" panose="02020603050405020304" pitchFamily="18" charset="0"/>
                <a:cs typeface="Times" panose="02020603050405020304" pitchFamily="18" charset="0"/>
              </a:rPr>
              <a:t>Báo cáo được tạo ra để kết xuất thông tin gì?</a:t>
            </a:r>
            <a:endParaRPr lang="en-US">
              <a:latin typeface="Times" panose="02020603050405020304" pitchFamily="18" charset="0"/>
              <a:cs typeface="Times" panose="02020603050405020304" pitchFamily="18" charset="0"/>
            </a:endParaRPr>
          </a:p>
          <a:p>
            <a:pPr>
              <a:lnSpc>
                <a:spcPct val="150000"/>
              </a:lnSpc>
              <a:spcAft>
                <a:spcPts val="0"/>
              </a:spcAft>
            </a:pPr>
            <a:r>
              <a:rPr lang="en-US">
                <a:solidFill>
                  <a:srgbClr val="000000"/>
                </a:solidFill>
                <a:latin typeface="Times" panose="02020603050405020304" pitchFamily="18" charset="0"/>
                <a:ea typeface="Times New Roman" panose="02020603050405020304" pitchFamily="18" charset="0"/>
                <a:cs typeface="Times" panose="02020603050405020304" pitchFamily="18" charset="0"/>
              </a:rPr>
              <a:t>CH2: Dữ liệu từ những bảng, mẫu hỏi nào sẽ được đưa vào báo cáo?</a:t>
            </a:r>
            <a:endParaRPr lang="en-US">
              <a:latin typeface="Times" panose="02020603050405020304" pitchFamily="18" charset="0"/>
              <a:cs typeface="Times" panose="02020603050405020304" pitchFamily="18" charset="0"/>
            </a:endParaRPr>
          </a:p>
          <a:p>
            <a:pPr>
              <a:lnSpc>
                <a:spcPct val="150000"/>
              </a:lnSpc>
              <a:spcAft>
                <a:spcPts val="0"/>
              </a:spcAft>
            </a:pPr>
            <a:r>
              <a:rPr lang="en-US">
                <a:solidFill>
                  <a:srgbClr val="000000"/>
                </a:solidFill>
                <a:latin typeface="Times" panose="02020603050405020304" pitchFamily="18" charset="0"/>
                <a:ea typeface="Times New Roman" panose="02020603050405020304" pitchFamily="18" charset="0"/>
                <a:cs typeface="Times" panose="02020603050405020304" pitchFamily="18" charset="0"/>
              </a:rPr>
              <a:t>CH3: Dữ liệu sẽ được nhóm thế nào?</a:t>
            </a:r>
            <a:endParaRPr lang="en-US">
              <a:effectLst/>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38549617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p:txBody>
          <a:bodyPr/>
          <a:lstStyle/>
          <a:p>
            <a:endParaRPr lang="en-US"/>
          </a:p>
        </p:txBody>
      </p:sp>
      <p:sp>
        <p:nvSpPr>
          <p:cNvPr id="8" name="Content Placeholder 2"/>
          <p:cNvSpPr>
            <a:spLocks noGrp="1"/>
          </p:cNvSpPr>
          <p:nvPr>
            <p:ph idx="1"/>
          </p:nvPr>
        </p:nvSpPr>
        <p:spPr>
          <a:xfrm>
            <a:off x="1" y="724559"/>
            <a:ext cx="8604172" cy="575431"/>
          </a:xfrm>
        </p:spPr>
        <p:txBody>
          <a:bodyPr>
            <a:normAutofit/>
          </a:bodyPr>
          <a:lstStyle/>
          <a:p>
            <a:r>
              <a:rPr lang="en-US" b="1">
                <a:latin typeface="Arial" panose="020B0604020202020204" pitchFamily="34" charset="0"/>
                <a:cs typeface="Arial" panose="020B0604020202020204" pitchFamily="34" charset="0"/>
              </a:rPr>
              <a:t>Bước 1: </a:t>
            </a:r>
            <a:r>
              <a:rPr lang="en-US">
                <a:latin typeface="Arial" panose="020B0604020202020204" pitchFamily="34" charset="0"/>
                <a:cs typeface="Arial" panose="020B0604020202020204" pitchFamily="34" charset="0"/>
              </a:rPr>
              <a:t>Click </a:t>
            </a:r>
            <a:r>
              <a:rPr lang="en-US" b="1">
                <a:latin typeface="Arial" panose="020B0604020202020204" pitchFamily="34" charset="0"/>
                <a:cs typeface="Arial" panose="020B0604020202020204" pitchFamily="34" charset="0"/>
              </a:rPr>
              <a:t>Create =&gt;</a:t>
            </a:r>
            <a:r>
              <a:rPr lang="en-US">
                <a:latin typeface="Arial" panose="020B0604020202020204" pitchFamily="34" charset="0"/>
                <a:cs typeface="Arial" panose="020B0604020202020204" pitchFamily="34" charset="0"/>
              </a:rPr>
              <a:t> </a:t>
            </a:r>
            <a:r>
              <a:rPr lang="en-US" b="1">
                <a:latin typeface="Arial" panose="020B0604020202020204" pitchFamily="34" charset="0"/>
                <a:cs typeface="Arial" panose="020B0604020202020204" pitchFamily="34" charset="0"/>
              </a:rPr>
              <a:t>Report Wizard</a:t>
            </a:r>
            <a:r>
              <a:rPr lang="en-US" b="1" smtClean="0">
                <a:latin typeface="Arial" panose="020B0604020202020204" pitchFamily="34" charset="0"/>
                <a:cs typeface="Arial" panose="020B0604020202020204" pitchFamily="34" charset="0"/>
              </a:rPr>
              <a:t>.</a:t>
            </a:r>
            <a:endParaRPr lang="en-US" b="1">
              <a:latin typeface="Arial" panose="020B0604020202020204" pitchFamily="34" charset="0"/>
              <a:cs typeface="Arial" panose="020B0604020202020204" pitchFamily="34" charset="0"/>
            </a:endParaRPr>
          </a:p>
        </p:txBody>
      </p:sp>
      <p:sp>
        <p:nvSpPr>
          <p:cNvPr id="9"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en-US" sz="2300" smtClean="0">
                <a:solidFill>
                  <a:schemeClr val="bg1"/>
                </a:solidFill>
                <a:latin typeface="Times New Roman" pitchFamily="18" charset="0"/>
                <a:cs typeface="Times New Roman" pitchFamily="18" charset="0"/>
              </a:rPr>
              <a:t>2</a:t>
            </a:r>
            <a:r>
              <a:rPr lang="vi-VN" sz="2300" smtClean="0">
                <a:solidFill>
                  <a:schemeClr val="bg1"/>
                </a:solidFill>
                <a:latin typeface="Times New Roman" pitchFamily="18" charset="0"/>
                <a:cs typeface="Times New Roman" pitchFamily="18" charset="0"/>
              </a:rPr>
              <a:t>. </a:t>
            </a:r>
            <a:r>
              <a:rPr lang="en-US" sz="2300" smtClean="0">
                <a:solidFill>
                  <a:schemeClr val="bg1"/>
                </a:solidFill>
                <a:latin typeface="Times New Roman" pitchFamily="18" charset="0"/>
                <a:cs typeface="Times New Roman" pitchFamily="18" charset="0"/>
              </a:rPr>
              <a:t>Hướng dẫn sử dụng Report Wizard</a:t>
            </a:r>
            <a:endParaRPr lang="vi-VN" sz="2300" dirty="0">
              <a:solidFill>
                <a:schemeClr val="bg1"/>
              </a:solidFill>
              <a:latin typeface="Times New Roman" pitchFamily="18" charset="0"/>
              <a:cs typeface="Times New Roman" pitchFamily="18" charset="0"/>
            </a:endParaRPr>
          </a:p>
        </p:txBody>
      </p:sp>
      <p:sp>
        <p:nvSpPr>
          <p:cNvPr id="7" name="Rectangle 6"/>
          <p:cNvSpPr/>
          <p:nvPr/>
        </p:nvSpPr>
        <p:spPr>
          <a:xfrm>
            <a:off x="203524" y="1299990"/>
            <a:ext cx="2682895" cy="1938992"/>
          </a:xfrm>
          <a:prstGeom prst="rect">
            <a:avLst/>
          </a:prstGeom>
        </p:spPr>
        <p:txBody>
          <a:bodyPr wrap="square">
            <a:spAutoFit/>
          </a:bodyPr>
          <a:lstStyle/>
          <a:p>
            <a:r>
              <a:rPr lang="en-US" sz="2400" b="1">
                <a:latin typeface="Arial" panose="020B0604020202020204" pitchFamily="34" charset="0"/>
                <a:cs typeface="Arial" panose="020B0604020202020204" pitchFamily="34" charset="0"/>
              </a:rPr>
              <a:t>Bước 2: </a:t>
            </a:r>
            <a:r>
              <a:rPr lang="en-US" sz="2400">
                <a:latin typeface="Arial" panose="020B0604020202020204" pitchFamily="34" charset="0"/>
                <a:cs typeface="Arial" panose="020B0604020202020204" pitchFamily="34" charset="0"/>
              </a:rPr>
              <a:t>Trong hộp thoại </a:t>
            </a:r>
            <a:r>
              <a:rPr lang="en-US" sz="2400" b="1">
                <a:latin typeface="Arial" panose="020B0604020202020204" pitchFamily="34" charset="0"/>
                <a:cs typeface="Arial" panose="020B0604020202020204" pitchFamily="34" charset="0"/>
              </a:rPr>
              <a:t>Report Wizard</a:t>
            </a:r>
            <a:r>
              <a:rPr lang="en-US" sz="2400">
                <a:latin typeface="Arial" panose="020B0604020202020204" pitchFamily="34" charset="0"/>
                <a:cs typeface="Arial" panose="020B0604020202020204" pitchFamily="34" charset="0"/>
              </a:rPr>
              <a:t>, chọn thông tin đưa vào báo cáo.</a:t>
            </a:r>
          </a:p>
        </p:txBody>
      </p:sp>
      <p:grpSp>
        <p:nvGrpSpPr>
          <p:cNvPr id="16" name="Group 15"/>
          <p:cNvGrpSpPr/>
          <p:nvPr/>
        </p:nvGrpSpPr>
        <p:grpSpPr>
          <a:xfrm>
            <a:off x="2886419" y="1299990"/>
            <a:ext cx="6004193" cy="3843510"/>
            <a:chOff x="2886419" y="1299990"/>
            <a:chExt cx="6004193" cy="3843510"/>
          </a:xfrm>
        </p:grpSpPr>
        <p:pic>
          <p:nvPicPr>
            <p:cNvPr id="11" name="Picture 10"/>
            <p:cNvPicPr>
              <a:picLocks noChangeAspect="1"/>
            </p:cNvPicPr>
            <p:nvPr/>
          </p:nvPicPr>
          <p:blipFill>
            <a:blip r:embed="rId2"/>
            <a:stretch>
              <a:fillRect/>
            </a:stretch>
          </p:blipFill>
          <p:spPr>
            <a:xfrm>
              <a:off x="2886419" y="1299990"/>
              <a:ext cx="6004193" cy="3843510"/>
            </a:xfrm>
            <a:prstGeom prst="rect">
              <a:avLst/>
            </a:prstGeom>
          </p:spPr>
        </p:pic>
        <p:sp>
          <p:nvSpPr>
            <p:cNvPr id="13" name="Rounded Rectangular Callout 12"/>
            <p:cNvSpPr/>
            <p:nvPr/>
          </p:nvSpPr>
          <p:spPr>
            <a:xfrm>
              <a:off x="6577071" y="1346611"/>
              <a:ext cx="1564395" cy="1057619"/>
            </a:xfrm>
            <a:prstGeom prst="wedgeRoundRectCallout">
              <a:avLst>
                <a:gd name="adj1" fmla="val -92664"/>
                <a:gd name="adj2" fmla="val 83334"/>
                <a:gd name="adj3" fmla="val 16667"/>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Chọn nguồn dữ liệu</a:t>
              </a:r>
              <a:endParaRPr lang="en-US" b="1">
                <a:solidFill>
                  <a:schemeClr val="tx1"/>
                </a:solidFill>
              </a:endParaRPr>
            </a:p>
          </p:txBody>
        </p:sp>
        <p:sp>
          <p:nvSpPr>
            <p:cNvPr id="14" name="Rounded Rectangular Callout 13"/>
            <p:cNvSpPr/>
            <p:nvPr/>
          </p:nvSpPr>
          <p:spPr>
            <a:xfrm>
              <a:off x="3270175" y="3735435"/>
              <a:ext cx="1564395" cy="1057619"/>
            </a:xfrm>
            <a:prstGeom prst="wedgeRoundRectCallout">
              <a:avLst>
                <a:gd name="adj1" fmla="val 81280"/>
                <a:gd name="adj2" fmla="val -68749"/>
                <a:gd name="adj3" fmla="val 16667"/>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Chọn trường đưa lên báo cáo</a:t>
              </a:r>
              <a:endParaRPr lang="en-US" b="1">
                <a:solidFill>
                  <a:schemeClr val="tx1"/>
                </a:solidFill>
              </a:endParaRPr>
            </a:p>
          </p:txBody>
        </p:sp>
        <p:sp>
          <p:nvSpPr>
            <p:cNvPr id="15" name="Rounded Rectangular Callout 14"/>
            <p:cNvSpPr/>
            <p:nvPr/>
          </p:nvSpPr>
          <p:spPr>
            <a:xfrm>
              <a:off x="7774234" y="2810040"/>
              <a:ext cx="1116377" cy="1663547"/>
            </a:xfrm>
            <a:prstGeom prst="wedgeRoundRectCallout">
              <a:avLst>
                <a:gd name="adj1" fmla="val -75643"/>
                <a:gd name="adj2" fmla="val 67309"/>
                <a:gd name="adj3" fmla="val 16667"/>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Chuyển bước tiếp theo</a:t>
              </a:r>
              <a:endParaRPr lang="en-US" b="1">
                <a:solidFill>
                  <a:schemeClr val="tx1"/>
                </a:solidFill>
              </a:endParaRPr>
            </a:p>
          </p:txBody>
        </p:sp>
      </p:grpSp>
    </p:spTree>
    <p:extLst>
      <p:ext uri="{BB962C8B-B14F-4D97-AF65-F5344CB8AC3E}">
        <p14:creationId xmlns:p14="http://schemas.microsoft.com/office/powerpoint/2010/main" val="17952034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p:txBody>
          <a:bodyPr/>
          <a:lstStyle/>
          <a:p>
            <a:endParaRPr lang="en-US"/>
          </a:p>
        </p:txBody>
      </p:sp>
      <p:sp>
        <p:nvSpPr>
          <p:cNvPr id="6" name="Content Placeholder 2"/>
          <p:cNvSpPr>
            <a:spLocks noGrp="1"/>
          </p:cNvSpPr>
          <p:nvPr>
            <p:ph idx="1"/>
          </p:nvPr>
        </p:nvSpPr>
        <p:spPr>
          <a:xfrm>
            <a:off x="299177" y="566681"/>
            <a:ext cx="8545646" cy="685799"/>
          </a:xfrm>
        </p:spPr>
        <p:txBody>
          <a:bodyPr>
            <a:noAutofit/>
          </a:bodyPr>
          <a:lstStyle/>
          <a:p>
            <a:r>
              <a:rPr lang="en-US" sz="2200" b="1">
                <a:latin typeface="Arial" panose="020B0604020202020204" pitchFamily="34" charset="0"/>
                <a:cs typeface="Arial" panose="020B0604020202020204" pitchFamily="34" charset="0"/>
              </a:rPr>
              <a:t>Bước 3:</a:t>
            </a:r>
            <a:r>
              <a:rPr lang="en-US" sz="2200">
                <a:latin typeface="Arial" panose="020B0604020202020204" pitchFamily="34" charset="0"/>
                <a:cs typeface="Arial" panose="020B0604020202020204" pitchFamily="34" charset="0"/>
              </a:rPr>
              <a:t> Chọn trường để </a:t>
            </a:r>
            <a:r>
              <a:rPr lang="en-US" sz="2200" b="1">
                <a:latin typeface="Arial" panose="020B0604020202020204" pitchFamily="34" charset="0"/>
                <a:cs typeface="Arial" panose="020B0604020202020204" pitchFamily="34" charset="0"/>
              </a:rPr>
              <a:t>gộp nhóm </a:t>
            </a:r>
            <a:r>
              <a:rPr lang="en-US" sz="2200">
                <a:latin typeface="Arial" panose="020B0604020202020204" pitchFamily="34" charset="0"/>
                <a:cs typeface="Arial" panose="020B0604020202020204" pitchFamily="34" charset="0"/>
              </a:rPr>
              <a:t>trong báo cáo: trong ví dụ của chúng ta, nháy đúp vào trường </a:t>
            </a:r>
            <a:r>
              <a:rPr lang="en-US" sz="2200" b="1" smtClean="0">
                <a:latin typeface="Arial" panose="020B0604020202020204" pitchFamily="34" charset="0"/>
                <a:cs typeface="Arial" panose="020B0604020202020204" pitchFamily="34" charset="0"/>
              </a:rPr>
              <a:t>Số thẻ TV</a:t>
            </a:r>
            <a:r>
              <a:rPr lang="en-US" sz="2200" smtClean="0">
                <a:latin typeface="Arial" panose="020B0604020202020204" pitchFamily="34" charset="0"/>
                <a:cs typeface="Arial" panose="020B0604020202020204" pitchFamily="34" charset="0"/>
              </a:rPr>
              <a:t> </a:t>
            </a:r>
            <a:r>
              <a:rPr lang="en-US" sz="2200">
                <a:latin typeface="Arial" panose="020B0604020202020204" pitchFamily="34" charset="0"/>
                <a:cs typeface="Arial" panose="020B0604020202020204" pitchFamily="34" charset="0"/>
              </a:rPr>
              <a:t>để nhóm theo </a:t>
            </a:r>
            <a:r>
              <a:rPr lang="en-US" sz="2200" smtClean="0">
                <a:latin typeface="Arial" panose="020B0604020202020204" pitchFamily="34" charset="0"/>
                <a:cs typeface="Arial" panose="020B0604020202020204" pitchFamily="34" charset="0"/>
              </a:rPr>
              <a:t>Số thẻ; </a:t>
            </a:r>
            <a:r>
              <a:rPr lang="en-US" sz="2200">
                <a:latin typeface="Arial" panose="020B0604020202020204" pitchFamily="34" charset="0"/>
                <a:cs typeface="Arial" panose="020B0604020202020204" pitchFamily="34" charset="0"/>
              </a:rPr>
              <a:t>Nháy nút </a:t>
            </a:r>
            <a:r>
              <a:rPr lang="en-US" sz="2200" b="1">
                <a:latin typeface="Arial" panose="020B0604020202020204" pitchFamily="34" charset="0"/>
                <a:cs typeface="Arial" panose="020B0604020202020204" pitchFamily="34" charset="0"/>
              </a:rPr>
              <a:t>Next</a:t>
            </a:r>
            <a:r>
              <a:rPr lang="en-US" sz="2200">
                <a:latin typeface="Arial" panose="020B0604020202020204" pitchFamily="34" charset="0"/>
                <a:cs typeface="Arial" panose="020B0604020202020204" pitchFamily="34" charset="0"/>
              </a:rPr>
              <a:t>.</a:t>
            </a:r>
          </a:p>
        </p:txBody>
      </p:sp>
      <p:sp>
        <p:nvSpPr>
          <p:cNvPr id="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en-US" sz="2300" smtClean="0">
                <a:solidFill>
                  <a:schemeClr val="bg1"/>
                </a:solidFill>
                <a:latin typeface="Times New Roman" pitchFamily="18" charset="0"/>
                <a:cs typeface="Times New Roman" pitchFamily="18" charset="0"/>
              </a:rPr>
              <a:t>2</a:t>
            </a:r>
            <a:r>
              <a:rPr lang="vi-VN" sz="2300" smtClean="0">
                <a:solidFill>
                  <a:schemeClr val="bg1"/>
                </a:solidFill>
                <a:latin typeface="Times New Roman" pitchFamily="18" charset="0"/>
                <a:cs typeface="Times New Roman" pitchFamily="18" charset="0"/>
              </a:rPr>
              <a:t>. </a:t>
            </a:r>
            <a:r>
              <a:rPr lang="en-US" sz="2300" smtClean="0">
                <a:solidFill>
                  <a:schemeClr val="bg1"/>
                </a:solidFill>
                <a:latin typeface="Times New Roman" pitchFamily="18" charset="0"/>
                <a:cs typeface="Times New Roman" pitchFamily="18" charset="0"/>
              </a:rPr>
              <a:t>Hướng dẫn sử dụng Report Wizard</a:t>
            </a:r>
            <a:endParaRPr lang="vi-VN" sz="2300" dirty="0">
              <a:solidFill>
                <a:schemeClr val="bg1"/>
              </a:solidFill>
              <a:latin typeface="Times New Roman" pitchFamily="18" charset="0"/>
              <a:cs typeface="Times New Roman" pitchFamily="18" charset="0"/>
            </a:endParaRPr>
          </a:p>
        </p:txBody>
      </p:sp>
      <p:grpSp>
        <p:nvGrpSpPr>
          <p:cNvPr id="10" name="Group 9"/>
          <p:cNvGrpSpPr/>
          <p:nvPr/>
        </p:nvGrpSpPr>
        <p:grpSpPr>
          <a:xfrm>
            <a:off x="110169" y="1658197"/>
            <a:ext cx="8945696" cy="3505200"/>
            <a:chOff x="110169" y="1658197"/>
            <a:chExt cx="8945696" cy="3505200"/>
          </a:xfrm>
        </p:grpSpPr>
        <p:pic>
          <p:nvPicPr>
            <p:cNvPr id="8" name="Picture 7"/>
            <p:cNvPicPr>
              <a:picLocks noChangeAspect="1"/>
            </p:cNvPicPr>
            <p:nvPr/>
          </p:nvPicPr>
          <p:blipFill>
            <a:blip r:embed="rId2"/>
            <a:stretch>
              <a:fillRect/>
            </a:stretch>
          </p:blipFill>
          <p:spPr>
            <a:xfrm>
              <a:off x="110169" y="1658197"/>
              <a:ext cx="4373696" cy="3485303"/>
            </a:xfrm>
            <a:prstGeom prst="rect">
              <a:avLst/>
            </a:prstGeom>
          </p:spPr>
        </p:pic>
        <p:pic>
          <p:nvPicPr>
            <p:cNvPr id="9" name="Picture 8"/>
            <p:cNvPicPr>
              <a:picLocks noChangeAspect="1"/>
            </p:cNvPicPr>
            <p:nvPr/>
          </p:nvPicPr>
          <p:blipFill>
            <a:blip r:embed="rId3"/>
            <a:stretch>
              <a:fillRect/>
            </a:stretch>
          </p:blipFill>
          <p:spPr>
            <a:xfrm>
              <a:off x="4572000" y="1658197"/>
              <a:ext cx="4483865" cy="3505200"/>
            </a:xfrm>
            <a:prstGeom prst="rect">
              <a:avLst/>
            </a:prstGeom>
          </p:spPr>
        </p:pic>
      </p:grpSp>
    </p:spTree>
    <p:extLst>
      <p:ext uri="{BB962C8B-B14F-4D97-AF65-F5344CB8AC3E}">
        <p14:creationId xmlns:p14="http://schemas.microsoft.com/office/powerpoint/2010/main" val="33364543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p:txBody>
          <a:bodyPr/>
          <a:lstStyle/>
          <a:p>
            <a:endParaRPr lang="en-US"/>
          </a:p>
        </p:txBody>
      </p:sp>
      <p:sp>
        <p:nvSpPr>
          <p:cNvPr id="6" name="Content Placeholder 2"/>
          <p:cNvSpPr>
            <a:spLocks noGrp="1"/>
          </p:cNvSpPr>
          <p:nvPr>
            <p:ph idx="1"/>
          </p:nvPr>
        </p:nvSpPr>
        <p:spPr>
          <a:xfrm>
            <a:off x="1" y="742952"/>
            <a:ext cx="4087257" cy="1019748"/>
          </a:xfrm>
        </p:spPr>
        <p:txBody>
          <a:bodyPr>
            <a:noAutofit/>
          </a:bodyPr>
          <a:lstStyle/>
          <a:p>
            <a:r>
              <a:rPr lang="en-US" sz="2000" b="1">
                <a:latin typeface="Arial" panose="020B0604020202020204" pitchFamily="34" charset="0"/>
                <a:cs typeface="Arial" panose="020B0604020202020204" pitchFamily="34" charset="0"/>
              </a:rPr>
              <a:t>Bước 4: </a:t>
            </a:r>
            <a:r>
              <a:rPr lang="en-US" sz="2000">
                <a:latin typeface="Arial" panose="020B0604020202020204" pitchFamily="34" charset="0"/>
                <a:cs typeface="Arial" panose="020B0604020202020204" pitchFamily="34" charset="0"/>
              </a:rPr>
              <a:t>Chỉ ra </a:t>
            </a:r>
            <a:r>
              <a:rPr lang="en-US" sz="2000" b="1">
                <a:latin typeface="Arial" panose="020B0604020202020204" pitchFamily="34" charset="0"/>
                <a:cs typeface="Arial" panose="020B0604020202020204" pitchFamily="34" charset="0"/>
              </a:rPr>
              <a:t>các trường để sắp xếp thứ tự </a:t>
            </a:r>
            <a:r>
              <a:rPr lang="en-US" sz="2000">
                <a:latin typeface="Arial" panose="020B0604020202020204" pitchFamily="34" charset="0"/>
                <a:cs typeface="Arial" panose="020B0604020202020204" pitchFamily="34" charset="0"/>
              </a:rPr>
              <a:t>các bản ghi và các yêu cầu thống kê theo nhóm:</a:t>
            </a:r>
          </a:p>
          <a:p>
            <a:pPr lvl="1"/>
            <a:r>
              <a:rPr lang="en-US" sz="2000" smtClean="0">
                <a:latin typeface="Arial" panose="020B0604020202020204" pitchFamily="34" charset="0"/>
                <a:cs typeface="Arial" panose="020B0604020202020204" pitchFamily="34" charset="0"/>
              </a:rPr>
              <a:t>Ví dụ: Sắp </a:t>
            </a:r>
            <a:r>
              <a:rPr lang="en-US" sz="2000">
                <a:latin typeface="Arial" panose="020B0604020202020204" pitchFamily="34" charset="0"/>
                <a:cs typeface="Arial" panose="020B0604020202020204" pitchFamily="34" charset="0"/>
              </a:rPr>
              <a:t>xếp </a:t>
            </a:r>
            <a:r>
              <a:rPr lang="en-US" sz="2000" b="1" smtClean="0">
                <a:latin typeface="Arial" panose="020B0604020202020204" pitchFamily="34" charset="0"/>
                <a:cs typeface="Arial" panose="020B0604020202020204" pitchFamily="34" charset="0"/>
              </a:rPr>
              <a:t>theo Mã sách</a:t>
            </a:r>
            <a:endParaRPr lang="en-US" sz="2000">
              <a:latin typeface="Arial" panose="020B0604020202020204" pitchFamily="34" charset="0"/>
              <a:cs typeface="Arial" panose="020B0604020202020204" pitchFamily="34" charset="0"/>
            </a:endParaRPr>
          </a:p>
        </p:txBody>
      </p:sp>
      <p:sp>
        <p:nvSpPr>
          <p:cNvPr id="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en-US" sz="2300" smtClean="0">
                <a:solidFill>
                  <a:schemeClr val="bg1"/>
                </a:solidFill>
                <a:latin typeface="Times New Roman" pitchFamily="18" charset="0"/>
                <a:cs typeface="Times New Roman" pitchFamily="18" charset="0"/>
              </a:rPr>
              <a:t>2</a:t>
            </a:r>
            <a:r>
              <a:rPr lang="vi-VN" sz="2300" smtClean="0">
                <a:solidFill>
                  <a:schemeClr val="bg1"/>
                </a:solidFill>
                <a:latin typeface="Times New Roman" pitchFamily="18" charset="0"/>
                <a:cs typeface="Times New Roman" pitchFamily="18" charset="0"/>
              </a:rPr>
              <a:t>. </a:t>
            </a:r>
            <a:r>
              <a:rPr lang="en-US" sz="2300" smtClean="0">
                <a:solidFill>
                  <a:schemeClr val="bg1"/>
                </a:solidFill>
                <a:latin typeface="Times New Roman" pitchFamily="18" charset="0"/>
                <a:cs typeface="Times New Roman" pitchFamily="18" charset="0"/>
              </a:rPr>
              <a:t>Hướng dẫn sử dụng Report Wizard</a:t>
            </a:r>
            <a:endParaRPr lang="vi-VN" sz="2300" dirty="0">
              <a:solidFill>
                <a:schemeClr val="bg1"/>
              </a:solidFill>
              <a:latin typeface="Times New Roman" pitchFamily="18" charset="0"/>
              <a:cs typeface="Times New Roman" pitchFamily="18" charset="0"/>
            </a:endParaRPr>
          </a:p>
        </p:txBody>
      </p:sp>
      <p:pic>
        <p:nvPicPr>
          <p:cNvPr id="3" name="Picture 2"/>
          <p:cNvPicPr>
            <a:picLocks noChangeAspect="1"/>
          </p:cNvPicPr>
          <p:nvPr/>
        </p:nvPicPr>
        <p:blipFill>
          <a:blip r:embed="rId2"/>
          <a:stretch>
            <a:fillRect/>
          </a:stretch>
        </p:blipFill>
        <p:spPr>
          <a:xfrm>
            <a:off x="4087258" y="613847"/>
            <a:ext cx="5056742" cy="4365777"/>
          </a:xfrm>
          <a:prstGeom prst="rect">
            <a:avLst/>
          </a:prstGeom>
        </p:spPr>
      </p:pic>
    </p:spTree>
    <p:extLst>
      <p:ext uri="{BB962C8B-B14F-4D97-AF65-F5344CB8AC3E}">
        <p14:creationId xmlns:p14="http://schemas.microsoft.com/office/powerpoint/2010/main" val="14845721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p:txBody>
          <a:bodyPr/>
          <a:lstStyle/>
          <a:p>
            <a:endParaRPr lang="en-US"/>
          </a:p>
        </p:txBody>
      </p:sp>
      <p:sp>
        <p:nvSpPr>
          <p:cNvPr id="6" name="Content Placeholder 2"/>
          <p:cNvSpPr>
            <a:spLocks noGrp="1"/>
          </p:cNvSpPr>
          <p:nvPr>
            <p:ph idx="1"/>
          </p:nvPr>
        </p:nvSpPr>
        <p:spPr>
          <a:xfrm>
            <a:off x="1" y="610748"/>
            <a:ext cx="8890611" cy="1200149"/>
          </a:xfrm>
        </p:spPr>
        <p:txBody>
          <a:bodyPr>
            <a:noAutofit/>
          </a:bodyPr>
          <a:lstStyle/>
          <a:p>
            <a:r>
              <a:rPr lang="en-US" sz="2000" b="1">
                <a:latin typeface="Arial" panose="020B0604020202020204" pitchFamily="34" charset="0"/>
                <a:cs typeface="Arial" panose="020B0604020202020204" pitchFamily="34" charset="0"/>
              </a:rPr>
              <a:t>Bước 5:</a:t>
            </a:r>
            <a:r>
              <a:rPr lang="en-US" sz="2000">
                <a:latin typeface="Arial" panose="020B0604020202020204" pitchFamily="34" charset="0"/>
                <a:cs typeface="Arial" panose="020B0604020202020204" pitchFamily="34" charset="0"/>
              </a:rPr>
              <a:t> Chọn </a:t>
            </a:r>
            <a:r>
              <a:rPr lang="en-US" sz="2000" b="1">
                <a:latin typeface="Arial" panose="020B0604020202020204" pitchFamily="34" charset="0"/>
                <a:cs typeface="Arial" panose="020B0604020202020204" pitchFamily="34" charset="0"/>
              </a:rPr>
              <a:t>cách bố trí báo cáo </a:t>
            </a:r>
            <a:r>
              <a:rPr lang="en-US" sz="2000">
                <a:latin typeface="Arial" panose="020B0604020202020204" pitchFamily="34" charset="0"/>
                <a:cs typeface="Arial" panose="020B0604020202020204" pitchFamily="34" charset="0"/>
              </a:rPr>
              <a:t>và </a:t>
            </a:r>
            <a:r>
              <a:rPr lang="en-US" sz="2000" b="1">
                <a:latin typeface="Arial" panose="020B0604020202020204" pitchFamily="34" charset="0"/>
                <a:cs typeface="Arial" panose="020B0604020202020204" pitchFamily="34" charset="0"/>
              </a:rPr>
              <a:t>kiểu trình bày báo cáo</a:t>
            </a:r>
            <a:r>
              <a:rPr lang="en-US" sz="2000">
                <a:latin typeface="Arial" panose="020B0604020202020204" pitchFamily="34" charset="0"/>
                <a:cs typeface="Arial" panose="020B0604020202020204" pitchFamily="34" charset="0"/>
              </a:rPr>
              <a:t> (có thể chấp nhận ngầm định). Nháy </a:t>
            </a:r>
            <a:r>
              <a:rPr lang="en-US" sz="2000" b="1">
                <a:latin typeface="Arial" panose="020B0604020202020204" pitchFamily="34" charset="0"/>
                <a:cs typeface="Arial" panose="020B0604020202020204" pitchFamily="34" charset="0"/>
              </a:rPr>
              <a:t>Next</a:t>
            </a:r>
            <a:r>
              <a:rPr lang="en-US" sz="2000">
                <a:latin typeface="Arial" panose="020B0604020202020204" pitchFamily="34" charset="0"/>
                <a:cs typeface="Arial" panose="020B0604020202020204" pitchFamily="34" charset="0"/>
              </a:rPr>
              <a:t> để tiếp tục.</a:t>
            </a:r>
          </a:p>
          <a:p>
            <a:r>
              <a:rPr lang="en-US" sz="2000" b="1">
                <a:latin typeface="Arial" panose="020B0604020202020204" pitchFamily="34" charset="0"/>
                <a:cs typeface="Arial" panose="020B0604020202020204" pitchFamily="34" charset="0"/>
              </a:rPr>
              <a:t>Bước 6:</a:t>
            </a:r>
            <a:r>
              <a:rPr lang="en-US" sz="2000">
                <a:latin typeface="Arial" panose="020B0604020202020204" pitchFamily="34" charset="0"/>
                <a:cs typeface="Arial" panose="020B0604020202020204" pitchFamily="34" charset="0"/>
              </a:rPr>
              <a:t> Trong màn hình cuối của thuật sĩ báo cáo: đặt tên cho báo cáo. Nháy </a:t>
            </a:r>
            <a:r>
              <a:rPr lang="en-US" sz="2000" b="1">
                <a:latin typeface="Arial" panose="020B0604020202020204" pitchFamily="34" charset="0"/>
                <a:cs typeface="Arial" panose="020B0604020202020204" pitchFamily="34" charset="0"/>
              </a:rPr>
              <a:t>Finish</a:t>
            </a:r>
            <a:r>
              <a:rPr lang="en-US" sz="2000">
                <a:latin typeface="Arial" panose="020B0604020202020204" pitchFamily="34" charset="0"/>
                <a:cs typeface="Arial" panose="020B0604020202020204" pitchFamily="34" charset="0"/>
              </a:rPr>
              <a:t> để kết thúc.</a:t>
            </a:r>
          </a:p>
        </p:txBody>
      </p:sp>
      <p:sp>
        <p:nvSpPr>
          <p:cNvPr id="8"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en-US" sz="2300" smtClean="0">
                <a:solidFill>
                  <a:schemeClr val="bg1"/>
                </a:solidFill>
                <a:latin typeface="Times New Roman" pitchFamily="18" charset="0"/>
                <a:cs typeface="Times New Roman" pitchFamily="18" charset="0"/>
              </a:rPr>
              <a:t>2</a:t>
            </a:r>
            <a:r>
              <a:rPr lang="vi-VN" sz="2300" smtClean="0">
                <a:solidFill>
                  <a:schemeClr val="bg1"/>
                </a:solidFill>
                <a:latin typeface="Times New Roman" pitchFamily="18" charset="0"/>
                <a:cs typeface="Times New Roman" pitchFamily="18" charset="0"/>
              </a:rPr>
              <a:t>. </a:t>
            </a:r>
            <a:r>
              <a:rPr lang="en-US" sz="2300" smtClean="0">
                <a:solidFill>
                  <a:schemeClr val="bg1"/>
                </a:solidFill>
                <a:latin typeface="Times New Roman" pitchFamily="18" charset="0"/>
                <a:cs typeface="Times New Roman" pitchFamily="18" charset="0"/>
              </a:rPr>
              <a:t>Hướng dẫn sử dụng Report Wizard</a:t>
            </a:r>
            <a:endParaRPr lang="vi-VN" sz="2300" dirty="0">
              <a:solidFill>
                <a:schemeClr val="bg1"/>
              </a:solidFill>
              <a:latin typeface="Times New Roman" pitchFamily="18" charset="0"/>
              <a:cs typeface="Times New Roman" pitchFamily="18" charset="0"/>
            </a:endParaRPr>
          </a:p>
        </p:txBody>
      </p:sp>
      <p:grpSp>
        <p:nvGrpSpPr>
          <p:cNvPr id="13" name="Group 12"/>
          <p:cNvGrpSpPr/>
          <p:nvPr/>
        </p:nvGrpSpPr>
        <p:grpSpPr>
          <a:xfrm>
            <a:off x="1" y="1756514"/>
            <a:ext cx="8978744" cy="3386986"/>
            <a:chOff x="1" y="1756514"/>
            <a:chExt cx="8978744" cy="3386986"/>
          </a:xfrm>
        </p:grpSpPr>
        <p:pic>
          <p:nvPicPr>
            <p:cNvPr id="9" name="Picture 8"/>
            <p:cNvPicPr>
              <a:picLocks noChangeAspect="1"/>
            </p:cNvPicPr>
            <p:nvPr/>
          </p:nvPicPr>
          <p:blipFill>
            <a:blip r:embed="rId2"/>
            <a:stretch>
              <a:fillRect/>
            </a:stretch>
          </p:blipFill>
          <p:spPr>
            <a:xfrm>
              <a:off x="1" y="2095621"/>
              <a:ext cx="4252510" cy="3047879"/>
            </a:xfrm>
            <a:prstGeom prst="rect">
              <a:avLst/>
            </a:prstGeom>
          </p:spPr>
        </p:pic>
        <p:pic>
          <p:nvPicPr>
            <p:cNvPr id="10" name="Picture 9"/>
            <p:cNvPicPr>
              <a:picLocks noChangeAspect="1"/>
            </p:cNvPicPr>
            <p:nvPr/>
          </p:nvPicPr>
          <p:blipFill>
            <a:blip r:embed="rId3"/>
            <a:stretch>
              <a:fillRect/>
            </a:stretch>
          </p:blipFill>
          <p:spPr>
            <a:xfrm>
              <a:off x="4252510" y="1756514"/>
              <a:ext cx="4726235" cy="3386986"/>
            </a:xfrm>
            <a:prstGeom prst="rect">
              <a:avLst/>
            </a:prstGeom>
          </p:spPr>
        </p:pic>
        <p:sp>
          <p:nvSpPr>
            <p:cNvPr id="11" name="Rounded Rectangular Callout 10"/>
            <p:cNvSpPr/>
            <p:nvPr/>
          </p:nvSpPr>
          <p:spPr>
            <a:xfrm>
              <a:off x="5613094" y="2712566"/>
              <a:ext cx="1564395" cy="427241"/>
            </a:xfrm>
            <a:prstGeom prst="wedgeRoundRectCallout">
              <a:avLst>
                <a:gd name="adj1" fmla="val 53815"/>
                <a:gd name="adj2" fmla="val -99197"/>
                <a:gd name="adj3" fmla="val 16667"/>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Đặt tên</a:t>
              </a:r>
              <a:endParaRPr lang="en-US" b="1">
                <a:solidFill>
                  <a:schemeClr val="tx1"/>
                </a:solidFill>
              </a:endParaRPr>
            </a:p>
          </p:txBody>
        </p:sp>
        <p:sp>
          <p:nvSpPr>
            <p:cNvPr id="12" name="Rounded Rectangular Callout 11"/>
            <p:cNvSpPr/>
            <p:nvPr/>
          </p:nvSpPr>
          <p:spPr>
            <a:xfrm>
              <a:off x="7414352" y="3858332"/>
              <a:ext cx="1355076" cy="427241"/>
            </a:xfrm>
            <a:prstGeom prst="wedgeRoundRectCallout">
              <a:avLst>
                <a:gd name="adj1" fmla="val 28091"/>
                <a:gd name="adj2" fmla="val 166399"/>
                <a:gd name="adj3" fmla="val 16667"/>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rPr>
                <a:t>Kết thúc</a:t>
              </a:r>
              <a:endParaRPr lang="en-US" b="1">
                <a:solidFill>
                  <a:schemeClr val="tx1"/>
                </a:solidFill>
              </a:endParaRPr>
            </a:p>
          </p:txBody>
        </p:sp>
      </p:grpSp>
    </p:spTree>
    <p:extLst>
      <p:ext uri="{BB962C8B-B14F-4D97-AF65-F5344CB8AC3E}">
        <p14:creationId xmlns:p14="http://schemas.microsoft.com/office/powerpoint/2010/main" val="2784787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523220"/>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spcBef>
                <a:spcPct val="50000"/>
              </a:spcBef>
            </a:pPr>
            <a:r>
              <a:rPr lang="en-US" sz="2800">
                <a:solidFill>
                  <a:schemeClr val="bg1"/>
                </a:solidFill>
                <a:latin typeface="Times New Roman" pitchFamily="18" charset="0"/>
                <a:cs typeface="Times New Roman" pitchFamily="18" charset="0"/>
              </a:rPr>
              <a:t>   KHỞI ĐỘNG</a:t>
            </a:r>
            <a:endParaRPr lang="en-US" sz="2800" dirty="0">
              <a:solidFill>
                <a:schemeClr val="bg1"/>
              </a:solidFill>
              <a:latin typeface="Times New Roman" pitchFamily="18" charset="0"/>
              <a:cs typeface="Times New Roman" pitchFamily="18" charset="0"/>
            </a:endParaRPr>
          </a:p>
        </p:txBody>
      </p:sp>
      <p:sp>
        <p:nvSpPr>
          <p:cNvPr id="4" name="Rectangle 3"/>
          <p:cNvSpPr/>
          <p:nvPr/>
        </p:nvSpPr>
        <p:spPr>
          <a:xfrm>
            <a:off x="199697" y="3033271"/>
            <a:ext cx="8944303" cy="1703030"/>
          </a:xfrm>
          <a:prstGeom prst="rect">
            <a:avLst/>
          </a:prstGeom>
        </p:spPr>
        <p:txBody>
          <a:bodyPr wrap="square">
            <a:spAutoFit/>
          </a:bodyPr>
          <a:lstStyle/>
          <a:p>
            <a:pPr>
              <a:lnSpc>
                <a:spcPct val="150000"/>
              </a:lnSpc>
            </a:pPr>
            <a:r>
              <a:rPr lang="en-US">
                <a:latin typeface="Arial" panose="020B0604020202020204" pitchFamily="34" charset="0"/>
                <a:cs typeface="Arial" panose="020B0604020202020204" pitchFamily="34" charset="0"/>
              </a:rPr>
              <a:t>CH1: Để thống kê số lượng học sinh khá, giỏi, em làm như thế nào?</a:t>
            </a:r>
          </a:p>
          <a:p>
            <a:pPr>
              <a:lnSpc>
                <a:spcPct val="150000"/>
              </a:lnSpc>
            </a:pPr>
            <a:r>
              <a:rPr lang="en-US">
                <a:latin typeface="Arial" panose="020B0604020202020204" pitchFamily="34" charset="0"/>
                <a:cs typeface="Arial" panose="020B0604020202020204" pitchFamily="34" charset="0"/>
              </a:rPr>
              <a:t>CH2: Khi sử dụng các biểu mẫu, truy vấn dữ liệu để giải quyết tình huống trên, chúng ta có thể in ra giấy để xem và lưu lại không?</a:t>
            </a:r>
          </a:p>
          <a:p>
            <a:pPr>
              <a:lnSpc>
                <a:spcPct val="150000"/>
              </a:lnSpc>
            </a:pPr>
            <a:r>
              <a:rPr lang="en-US">
                <a:latin typeface="Arial" panose="020B0604020202020204" pitchFamily="34" charset="0"/>
                <a:cs typeface="Arial" panose="020B0604020202020204" pitchFamily="34" charset="0"/>
              </a:rPr>
              <a:t>CH3: Ngoài ra, còn có công cụ nào khác để giải quyết tình huống trên hay không?</a:t>
            </a:r>
          </a:p>
        </p:txBody>
      </p:sp>
      <p:pic>
        <p:nvPicPr>
          <p:cNvPr id="9" name="Picture 8"/>
          <p:cNvPicPr/>
          <p:nvPr/>
        </p:nvPicPr>
        <p:blipFill>
          <a:blip r:embed="rId2">
            <a:extLst>
              <a:ext uri="{28A0092B-C50C-407E-A947-70E740481C1C}">
                <a14:useLocalDpi xmlns:a14="http://schemas.microsoft.com/office/drawing/2010/main" val="0"/>
              </a:ext>
            </a:extLst>
          </a:blip>
          <a:srcRect/>
          <a:stretch>
            <a:fillRect/>
          </a:stretch>
        </p:blipFill>
        <p:spPr bwMode="auto">
          <a:xfrm>
            <a:off x="99848" y="581617"/>
            <a:ext cx="8658562" cy="2410269"/>
          </a:xfrm>
          <a:prstGeom prst="rect">
            <a:avLst/>
          </a:prstGeom>
          <a:noFill/>
          <a:ln>
            <a:noFill/>
          </a:ln>
        </p:spPr>
      </p:pic>
    </p:spTree>
    <p:extLst>
      <p:ext uri="{BB962C8B-B14F-4D97-AF65-F5344CB8AC3E}">
        <p14:creationId xmlns:p14="http://schemas.microsoft.com/office/powerpoint/2010/main" val="26221282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4099881" y="-76777"/>
            <a:ext cx="5044119" cy="4946573"/>
          </a:xfrm>
          <a:prstGeom prst="rect">
            <a:avLst/>
          </a:prstGeom>
        </p:spPr>
      </p:pic>
      <p:sp>
        <p:nvSpPr>
          <p:cNvPr id="4" name="Slide Number Placeholder 3"/>
          <p:cNvSpPr>
            <a:spLocks noGrp="1"/>
          </p:cNvSpPr>
          <p:nvPr>
            <p:ph type="sldNum" sz="quarter" idx="4294967295"/>
          </p:nvPr>
        </p:nvSpPr>
        <p:spPr/>
        <p:txBody>
          <a:bodyPr/>
          <a:lstStyle/>
          <a:p>
            <a:endParaRPr lang="en-US"/>
          </a:p>
        </p:txBody>
      </p:sp>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021157" cy="4989955"/>
          </a:xfrm>
          <a:prstGeom prst="rect">
            <a:avLst/>
          </a:prstGeom>
          <a:noFill/>
          <a:ln>
            <a:noFill/>
          </a:ln>
        </p:spPr>
      </p:pic>
    </p:spTree>
    <p:extLst>
      <p:ext uri="{BB962C8B-B14F-4D97-AF65-F5344CB8AC3E}">
        <p14:creationId xmlns:p14="http://schemas.microsoft.com/office/powerpoint/2010/main" val="41478736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en-US" sz="2300" smtClean="0">
                <a:solidFill>
                  <a:schemeClr val="bg1"/>
                </a:solidFill>
                <a:latin typeface="Times New Roman" pitchFamily="18" charset="0"/>
                <a:cs typeface="Times New Roman" pitchFamily="18" charset="0"/>
              </a:rPr>
              <a:t>3</a:t>
            </a:r>
            <a:r>
              <a:rPr lang="vi-VN" sz="2300" smtClean="0">
                <a:solidFill>
                  <a:schemeClr val="bg1"/>
                </a:solidFill>
                <a:latin typeface="Times New Roman" pitchFamily="18" charset="0"/>
                <a:cs typeface="Times New Roman" pitchFamily="18" charset="0"/>
              </a:rPr>
              <a:t>. </a:t>
            </a:r>
            <a:r>
              <a:rPr lang="en-US" sz="2300" smtClean="0">
                <a:solidFill>
                  <a:schemeClr val="bg1"/>
                </a:solidFill>
                <a:latin typeface="Times New Roman" pitchFamily="18" charset="0"/>
                <a:cs typeface="Times New Roman" pitchFamily="18" charset="0"/>
              </a:rPr>
              <a:t>Gộp nhóm, sắp xếp và các tổng con</a:t>
            </a:r>
            <a:endParaRPr lang="vi-VN" sz="23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49" y="4777740"/>
            <a:ext cx="9175898"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37710" y="576462"/>
            <a:ext cx="8686801" cy="1277273"/>
          </a:xfrm>
          <a:prstGeom prst="rect">
            <a:avLst/>
          </a:prstGeom>
        </p:spPr>
        <p:txBody>
          <a:bodyPr wrap="square">
            <a:spAutoFit/>
          </a:bodyPr>
          <a:lstStyle/>
          <a:p>
            <a:pPr indent="269875" algn="just">
              <a:lnSpc>
                <a:spcPct val="120000"/>
              </a:lnSpc>
              <a:spcBef>
                <a:spcPts val="300"/>
              </a:spcBef>
              <a:spcAft>
                <a:spcPts val="0"/>
              </a:spcAft>
            </a:pPr>
            <a:r>
              <a:rPr lang="en-US" sz="2000">
                <a:latin typeface="Times New Roman" panose="02020603050405020304" pitchFamily="18" charset="0"/>
                <a:ea typeface="Times New Roman" panose="02020603050405020304" pitchFamily="18" charset="0"/>
              </a:rPr>
              <a:t>- </a:t>
            </a:r>
            <a:r>
              <a:rPr lang="en-US" sz="2000" i="1">
                <a:latin typeface="Times New Roman" panose="02020603050405020304" pitchFamily="18" charset="0"/>
                <a:ea typeface="Times New Roman" panose="02020603050405020304" pitchFamily="18" charset="0"/>
              </a:rPr>
              <a:t>Yêu cầu:</a:t>
            </a:r>
            <a:r>
              <a:rPr lang="en-US" sz="2000">
                <a:latin typeface="Times New Roman" panose="02020603050405020304" pitchFamily="18" charset="0"/>
                <a:ea typeface="Times New Roman" panose="02020603050405020304" pitchFamily="18" charset="0"/>
              </a:rPr>
              <a:t> </a:t>
            </a:r>
            <a:r>
              <a:rPr lang="en-US" sz="2000">
                <a:solidFill>
                  <a:srgbClr val="000000"/>
                </a:solidFill>
                <a:latin typeface="Times New Roman" panose="02020603050405020304" pitchFamily="18" charset="0"/>
                <a:ea typeface="Times New Roman" panose="02020603050405020304" pitchFamily="18" charset="0"/>
              </a:rPr>
              <a:t>HS nghiên cứu nội dung mục 3. SGK/69 để </a:t>
            </a:r>
            <a:r>
              <a:rPr lang="en-US" sz="2000">
                <a:latin typeface="Times New Roman" panose="02020603050405020304" pitchFamily="18" charset="0"/>
                <a:ea typeface="Times New Roman" panose="02020603050405020304" pitchFamily="18" charset="0"/>
              </a:rPr>
              <a:t>trả lời các câu hỏi sau</a:t>
            </a:r>
            <a:r>
              <a:rPr lang="en-US" sz="2000">
                <a:solidFill>
                  <a:srgbClr val="000000"/>
                </a:solidFill>
                <a:latin typeface="Times New Roman" panose="02020603050405020304" pitchFamily="18" charset="0"/>
                <a:ea typeface="Times New Roman" panose="02020603050405020304" pitchFamily="18" charset="0"/>
              </a:rPr>
              <a:t>:</a:t>
            </a:r>
            <a:endParaRPr lang="en-US" sz="2000">
              <a:latin typeface="Times New Roman" panose="02020603050405020304" pitchFamily="18" charset="0"/>
              <a:ea typeface="Times New Roman" panose="02020603050405020304" pitchFamily="18" charset="0"/>
            </a:endParaRPr>
          </a:p>
          <a:p>
            <a:pPr indent="269875" algn="just">
              <a:lnSpc>
                <a:spcPct val="120000"/>
              </a:lnSpc>
              <a:spcBef>
                <a:spcPts val="300"/>
              </a:spcBef>
              <a:spcAft>
                <a:spcPts val="0"/>
              </a:spcAft>
            </a:pPr>
            <a:r>
              <a:rPr lang="pt-BR" sz="2000">
                <a:solidFill>
                  <a:srgbClr val="000000"/>
                </a:solidFill>
                <a:latin typeface="Times New Roman" panose="02020603050405020304" pitchFamily="18" charset="0"/>
                <a:ea typeface="PMingLiU"/>
              </a:rPr>
              <a:t>CH1: Gộp nhóm các bản ghi để làm gì</a:t>
            </a:r>
            <a:endParaRPr lang="en-US" sz="2000">
              <a:latin typeface="Times New Roman" panose="02020603050405020304" pitchFamily="18" charset="0"/>
              <a:ea typeface="Times New Roman" panose="02020603050405020304" pitchFamily="18" charset="0"/>
            </a:endParaRPr>
          </a:p>
          <a:p>
            <a:pPr indent="269875" algn="just">
              <a:lnSpc>
                <a:spcPct val="120000"/>
              </a:lnSpc>
              <a:spcBef>
                <a:spcPts val="300"/>
              </a:spcBef>
              <a:spcAft>
                <a:spcPts val="0"/>
              </a:spcAft>
            </a:pPr>
            <a:r>
              <a:rPr lang="pt-BR" sz="2000">
                <a:solidFill>
                  <a:srgbClr val="000000"/>
                </a:solidFill>
                <a:latin typeface="Times New Roman" panose="02020603050405020304" pitchFamily="18" charset="0"/>
                <a:ea typeface="PMingLiU"/>
              </a:rPr>
              <a:t>CH2: Nêu tóm tắt các bước tiến hành gộp nhóm, thống kê trên báo cáo.</a:t>
            </a:r>
            <a:endParaRPr lang="en-US" sz="2000">
              <a:latin typeface="Times New Roman" panose="02020603050405020304" pitchFamily="18" charset="0"/>
              <a:ea typeface="Times New Roman" panose="02020603050405020304" pitchFamily="18" charset="0"/>
            </a:endParaRPr>
          </a:p>
        </p:txBody>
      </p:sp>
      <p:sp>
        <p:nvSpPr>
          <p:cNvPr id="4" name="Rectangle 3"/>
          <p:cNvSpPr/>
          <p:nvPr/>
        </p:nvSpPr>
        <p:spPr>
          <a:xfrm>
            <a:off x="297454" y="2124715"/>
            <a:ext cx="8163500" cy="1608133"/>
          </a:xfrm>
          <a:prstGeom prst="rect">
            <a:avLst/>
          </a:prstGeom>
        </p:spPr>
        <p:txBody>
          <a:bodyPr wrap="square">
            <a:spAutoFit/>
          </a:bodyPr>
          <a:lstStyle/>
          <a:p>
            <a:pPr indent="269875" algn="just">
              <a:lnSpc>
                <a:spcPct val="120000"/>
              </a:lnSpc>
              <a:spcBef>
                <a:spcPts val="300"/>
              </a:spcBef>
              <a:spcAft>
                <a:spcPts val="0"/>
              </a:spcAft>
            </a:pPr>
            <a:r>
              <a:rPr lang="pt-BR" sz="2000" smtClean="0">
                <a:solidFill>
                  <a:srgbClr val="FF0000"/>
                </a:solidFill>
                <a:latin typeface="Times New Roman" panose="02020603050405020304" pitchFamily="18" charset="0"/>
                <a:ea typeface="PMingLiU"/>
                <a:sym typeface="Wingdings" panose="05000000000000000000" pitchFamily="2" charset="2"/>
              </a:rPr>
              <a:t>CH1 </a:t>
            </a:r>
            <a:r>
              <a:rPr lang="pt-BR" sz="2000" smtClean="0">
                <a:solidFill>
                  <a:srgbClr val="FF0000"/>
                </a:solidFill>
                <a:latin typeface="Times New Roman" panose="02020603050405020304" pitchFamily="18" charset="0"/>
                <a:ea typeface="PMingLiU"/>
              </a:rPr>
              <a:t>- </a:t>
            </a:r>
            <a:r>
              <a:rPr lang="pt-BR" sz="2000">
                <a:solidFill>
                  <a:srgbClr val="FF0000"/>
                </a:solidFill>
                <a:latin typeface="Times New Roman" panose="02020603050405020304" pitchFamily="18" charset="0"/>
                <a:ea typeface="PMingLiU"/>
              </a:rPr>
              <a:t>Gộp nhóm các bản ghi là để tóm tắt dữ liệu nhằm hiển thị tổng con (hay giá trị trung bình, giá trị cực tiểu, giá trị cực đại) cho mỗi trường dữ liệu kiểu số của từng nhóm bản ghi.</a:t>
            </a:r>
            <a:endParaRPr lang="en-US" sz="2000">
              <a:solidFill>
                <a:srgbClr val="FF0000"/>
              </a:solidFill>
              <a:latin typeface="Times New Roman" panose="02020603050405020304" pitchFamily="18" charset="0"/>
              <a:ea typeface="Times New Roman" panose="02020603050405020304" pitchFamily="18" charset="0"/>
            </a:endParaRPr>
          </a:p>
          <a:p>
            <a:pPr indent="269875" algn="just">
              <a:lnSpc>
                <a:spcPct val="120000"/>
              </a:lnSpc>
              <a:spcBef>
                <a:spcPts val="300"/>
              </a:spcBef>
              <a:spcAft>
                <a:spcPts val="0"/>
              </a:spcAft>
            </a:pPr>
            <a:r>
              <a:rPr lang="pt-BR" sz="2000">
                <a:solidFill>
                  <a:srgbClr val="FF0000"/>
                </a:solidFill>
                <a:latin typeface="Times New Roman" panose="02020603050405020304" pitchFamily="18" charset="0"/>
                <a:ea typeface="PMingLiU"/>
              </a:rPr>
              <a:t>- Sau khi gộp nhóm thì dữ liệu từng nhóm xuất hiện trong phần Detail</a:t>
            </a:r>
            <a:endParaRPr lang="en-US" sz="200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31308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en-US" sz="2300" smtClean="0">
                <a:solidFill>
                  <a:schemeClr val="bg1"/>
                </a:solidFill>
                <a:latin typeface="Times New Roman" pitchFamily="18" charset="0"/>
                <a:cs typeface="Times New Roman" pitchFamily="18" charset="0"/>
              </a:rPr>
              <a:t>3</a:t>
            </a:r>
            <a:r>
              <a:rPr lang="vi-VN" sz="2300" smtClean="0">
                <a:solidFill>
                  <a:schemeClr val="bg1"/>
                </a:solidFill>
                <a:latin typeface="Times New Roman" pitchFamily="18" charset="0"/>
                <a:cs typeface="Times New Roman" pitchFamily="18" charset="0"/>
              </a:rPr>
              <a:t>. </a:t>
            </a:r>
            <a:r>
              <a:rPr lang="en-US" sz="2300" smtClean="0">
                <a:solidFill>
                  <a:schemeClr val="bg1"/>
                </a:solidFill>
                <a:latin typeface="Times New Roman" pitchFamily="18" charset="0"/>
                <a:cs typeface="Times New Roman" pitchFamily="18" charset="0"/>
              </a:rPr>
              <a:t>Gộp nhóm, sắp xếp và các tổng con</a:t>
            </a:r>
            <a:endParaRPr lang="vi-VN" sz="23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49" y="4777740"/>
            <a:ext cx="9175898"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65252" y="652897"/>
            <a:ext cx="8163500" cy="2862322"/>
          </a:xfrm>
          <a:prstGeom prst="rect">
            <a:avLst/>
          </a:prstGeom>
        </p:spPr>
        <p:txBody>
          <a:bodyPr wrap="square">
            <a:spAutoFit/>
          </a:bodyPr>
          <a:lstStyle/>
          <a:p>
            <a:r>
              <a:rPr lang="pt-BR" sz="2000" smtClean="0">
                <a:solidFill>
                  <a:srgbClr val="FF0000"/>
                </a:solidFill>
                <a:latin typeface="Times New Roman" panose="02020603050405020304" pitchFamily="18" charset="0"/>
                <a:ea typeface="PMingLiU"/>
                <a:sym typeface="Wingdings" panose="05000000000000000000" pitchFamily="2" charset="2"/>
              </a:rPr>
              <a:t>CH2 </a:t>
            </a:r>
          </a:p>
          <a:p>
            <a:r>
              <a:rPr lang="en-US" sz="2000" smtClean="0">
                <a:latin typeface="Times" panose="02020603050405020304" pitchFamily="18" charset="0"/>
                <a:cs typeface="Times" panose="02020603050405020304" pitchFamily="18" charset="0"/>
              </a:rPr>
              <a:t>- </a:t>
            </a:r>
            <a:r>
              <a:rPr lang="en-US" sz="2000">
                <a:latin typeface="Times" panose="02020603050405020304" pitchFamily="18" charset="0"/>
                <a:cs typeface="Times" panose="02020603050405020304" pitchFamily="18" charset="0"/>
              </a:rPr>
              <a:t>Bước 1: Mở báo cáo chi tiết đã tạo nhanh trước đó</a:t>
            </a:r>
          </a:p>
          <a:p>
            <a:r>
              <a:rPr lang="en-US" sz="2000">
                <a:latin typeface="Times" panose="02020603050405020304" pitchFamily="18" charset="0"/>
                <a:cs typeface="Times" panose="02020603050405020304" pitchFamily="18" charset="0"/>
              </a:rPr>
              <a:t>- Bước 2: Nháy nút Group &amp; Sort sau đó chọn Add a group; Nháy mũi tên trỏ xuống cạnh mục Selected field, Chọn trường Tháng</a:t>
            </a:r>
          </a:p>
          <a:p>
            <a:r>
              <a:rPr lang="en-US" sz="2000">
                <a:latin typeface="Times" panose="02020603050405020304" pitchFamily="18" charset="0"/>
                <a:cs typeface="Times" panose="02020603050405020304" pitchFamily="18" charset="0"/>
              </a:rPr>
              <a:t>- Bước 3: Gợi ý sắp xếp (Có thể bỏ qua vì ta đã sắp xếp khi tạo truy vấn nguồn)</a:t>
            </a:r>
          </a:p>
          <a:p>
            <a:r>
              <a:rPr lang="en-US" sz="2000">
                <a:latin typeface="Times" panose="02020603050405020304" pitchFamily="18" charset="0"/>
                <a:cs typeface="Times" panose="02020603050405020304" pitchFamily="18" charset="0"/>
              </a:rPr>
              <a:t>- Bước 4: Nháy More để đếm số lượt mượn trong tháng tại trường Tháng nháy mũi tên xuống và chọn Toltal On; Chọn kiểu CountValues</a:t>
            </a:r>
          </a:p>
          <a:p>
            <a:r>
              <a:rPr lang="en-US" sz="2000">
                <a:latin typeface="Times" panose="02020603050405020304" pitchFamily="18" charset="0"/>
                <a:cs typeface="Times" panose="02020603050405020304" pitchFamily="18" charset="0"/>
              </a:rPr>
              <a:t>- Bước 5: Đánh dấu cách hiển thị ví dụ: Show subtotal in group header</a:t>
            </a:r>
          </a:p>
        </p:txBody>
      </p:sp>
    </p:spTree>
    <p:extLst>
      <p:ext uri="{BB962C8B-B14F-4D97-AF65-F5344CB8AC3E}">
        <p14:creationId xmlns:p14="http://schemas.microsoft.com/office/powerpoint/2010/main" val="1593586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92443"/>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spcBef>
                <a:spcPct val="50000"/>
              </a:spcBef>
            </a:pPr>
            <a:r>
              <a:rPr lang="en-US" sz="2600" smtClean="0">
                <a:solidFill>
                  <a:schemeClr val="bg1"/>
                </a:solidFill>
                <a:latin typeface="Times New Roman" pitchFamily="18" charset="0"/>
                <a:cs typeface="Times New Roman" pitchFamily="18" charset="0"/>
              </a:rPr>
              <a:t>4</a:t>
            </a:r>
            <a:r>
              <a:rPr lang="vi-VN" sz="2600" smtClean="0">
                <a:solidFill>
                  <a:schemeClr val="bg1"/>
                </a:solidFill>
                <a:latin typeface="Times New Roman" pitchFamily="18" charset="0"/>
                <a:cs typeface="Times New Roman" pitchFamily="18" charset="0"/>
              </a:rPr>
              <a:t>. </a:t>
            </a:r>
            <a:r>
              <a:rPr lang="en-US" sz="2600" smtClean="0">
                <a:solidFill>
                  <a:schemeClr val="bg1"/>
                </a:solidFill>
                <a:latin typeface="Times New Roman" pitchFamily="18" charset="0"/>
                <a:cs typeface="Times New Roman" pitchFamily="18" charset="0"/>
              </a:rPr>
              <a:t>Thực hành tạo báo cáo đơn giản</a:t>
            </a:r>
            <a:endParaRPr lang="vi-VN" sz="2600" dirty="0">
              <a:solidFill>
                <a:schemeClr val="bg1"/>
              </a:solidFill>
              <a:latin typeface="Times New Roman" pitchFamily="18" charset="0"/>
              <a:cs typeface="Times New Roman" pitchFamily="18" charset="0"/>
            </a:endParaRPr>
          </a:p>
        </p:txBody>
      </p:sp>
      <p:sp>
        <p:nvSpPr>
          <p:cNvPr id="5" name="Rectangle 4"/>
          <p:cNvSpPr/>
          <p:nvPr/>
        </p:nvSpPr>
        <p:spPr>
          <a:xfrm>
            <a:off x="102357" y="566384"/>
            <a:ext cx="8689103" cy="498598"/>
          </a:xfrm>
          <a:prstGeom prst="rect">
            <a:avLst/>
          </a:prstGeom>
        </p:spPr>
        <p:txBody>
          <a:bodyPr wrap="square">
            <a:spAutoFit/>
          </a:bodyPr>
          <a:lstStyle/>
          <a:p>
            <a:pPr algn="just">
              <a:lnSpc>
                <a:spcPct val="120000"/>
              </a:lnSpc>
            </a:pPr>
            <a:r>
              <a:rPr lang="en-US" altLang="en-US" sz="2200" b="1" i="1" smtClean="0">
                <a:solidFill>
                  <a:srgbClr val="0000FF"/>
                </a:solidFill>
                <a:latin typeface="Times" panose="02020603050405020304" pitchFamily="18" charset="0"/>
              </a:rPr>
              <a:t> Nhiệm vụ 1. HS theo dõi SGK và thực hành theo yêu cầu.</a:t>
            </a:r>
            <a:endParaRPr lang="en-US" altLang="en-US" sz="2200" b="1" i="1" dirty="0">
              <a:solidFill>
                <a:srgbClr val="0000FF"/>
              </a:solidFill>
              <a:latin typeface="Times" panose="02020603050405020304" pitchFamily="18" charset="0"/>
            </a:endParaRPr>
          </a:p>
        </p:txBody>
      </p:sp>
      <p:pic>
        <p:nvPicPr>
          <p:cNvPr id="7" name="Picture 6"/>
          <p:cNvPicPr>
            <a:picLocks noChangeAspect="1"/>
          </p:cNvPicPr>
          <p:nvPr/>
        </p:nvPicPr>
        <p:blipFill>
          <a:blip r:embed="rId2"/>
          <a:stretch>
            <a:fillRect/>
          </a:stretch>
        </p:blipFill>
        <p:spPr>
          <a:xfrm>
            <a:off x="215449" y="1121912"/>
            <a:ext cx="3574353" cy="3240768"/>
          </a:xfrm>
          <a:prstGeom prst="rect">
            <a:avLst/>
          </a:prstGeom>
        </p:spPr>
      </p:pic>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4164376" y="1362314"/>
            <a:ext cx="4847422" cy="3077484"/>
          </a:xfrm>
          <a:prstGeom prst="rect">
            <a:avLst/>
          </a:prstGeom>
          <a:noFill/>
          <a:ln>
            <a:noFill/>
          </a:ln>
        </p:spPr>
      </p:pic>
      <p:sp>
        <p:nvSpPr>
          <p:cNvPr id="9" name="Rectangle 8"/>
          <p:cNvSpPr/>
          <p:nvPr/>
        </p:nvSpPr>
        <p:spPr>
          <a:xfrm>
            <a:off x="102357" y="4439798"/>
            <a:ext cx="8689103" cy="463204"/>
          </a:xfrm>
          <a:prstGeom prst="rect">
            <a:avLst/>
          </a:prstGeom>
        </p:spPr>
        <p:txBody>
          <a:bodyPr wrap="square">
            <a:spAutoFit/>
          </a:bodyPr>
          <a:lstStyle/>
          <a:p>
            <a:pPr algn="just">
              <a:lnSpc>
                <a:spcPct val="120000"/>
              </a:lnSpc>
            </a:pPr>
            <a:r>
              <a:rPr lang="en-US" altLang="en-US" sz="2200" b="1" i="1" smtClean="0">
                <a:solidFill>
                  <a:srgbClr val="FF0000"/>
                </a:solidFill>
                <a:latin typeface="Times" panose="02020603050405020304" pitchFamily="18" charset="0"/>
              </a:rPr>
              <a:t> </a:t>
            </a:r>
            <a:r>
              <a:rPr lang="en-US" altLang="en-US" sz="2200" b="1" i="1" smtClean="0">
                <a:solidFill>
                  <a:srgbClr val="FF0000"/>
                </a:solidFill>
                <a:latin typeface="Times" panose="02020603050405020304" pitchFamily="18" charset="0"/>
                <a:sym typeface="Wingdings" panose="05000000000000000000" pitchFamily="2" charset="2"/>
              </a:rPr>
              <a:t> Chuyển sang chế độ thiết kế để chỉnh sửa lại báo cáo cho đẹp</a:t>
            </a:r>
            <a:endParaRPr lang="en-US" altLang="en-US" sz="2200" b="1" i="1" dirty="0">
              <a:solidFill>
                <a:srgbClr val="FF0000"/>
              </a:solidFill>
              <a:latin typeface="Times" panose="02020603050405020304" pitchFamily="18" charset="0"/>
            </a:endParaRPr>
          </a:p>
        </p:txBody>
      </p:sp>
    </p:spTree>
    <p:extLst>
      <p:ext uri="{BB962C8B-B14F-4D97-AF65-F5344CB8AC3E}">
        <p14:creationId xmlns:p14="http://schemas.microsoft.com/office/powerpoint/2010/main" val="144763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92443"/>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spcBef>
                <a:spcPct val="50000"/>
              </a:spcBef>
            </a:pPr>
            <a:r>
              <a:rPr lang="en-US" sz="2600" smtClean="0">
                <a:solidFill>
                  <a:schemeClr val="bg1"/>
                </a:solidFill>
                <a:latin typeface="Times New Roman" pitchFamily="18" charset="0"/>
                <a:cs typeface="Times New Roman" pitchFamily="18" charset="0"/>
              </a:rPr>
              <a:t>4</a:t>
            </a:r>
            <a:r>
              <a:rPr lang="vi-VN" sz="2600" smtClean="0">
                <a:solidFill>
                  <a:schemeClr val="bg1"/>
                </a:solidFill>
                <a:latin typeface="Times New Roman" pitchFamily="18" charset="0"/>
                <a:cs typeface="Times New Roman" pitchFamily="18" charset="0"/>
              </a:rPr>
              <a:t>. </a:t>
            </a:r>
            <a:r>
              <a:rPr lang="en-US" sz="2600" smtClean="0">
                <a:solidFill>
                  <a:schemeClr val="bg1"/>
                </a:solidFill>
                <a:latin typeface="Times New Roman" pitchFamily="18" charset="0"/>
                <a:cs typeface="Times New Roman" pitchFamily="18" charset="0"/>
              </a:rPr>
              <a:t>Thực hành tạo báo cáo đơn giản</a:t>
            </a:r>
            <a:endParaRPr lang="vi-VN" sz="2600" dirty="0">
              <a:solidFill>
                <a:schemeClr val="bg1"/>
              </a:solidFill>
              <a:latin typeface="Times New Roman" pitchFamily="18" charset="0"/>
              <a:cs typeface="Times New Roman" pitchFamily="18" charset="0"/>
            </a:endParaRPr>
          </a:p>
        </p:txBody>
      </p:sp>
      <p:sp>
        <p:nvSpPr>
          <p:cNvPr id="5" name="Rectangle 4"/>
          <p:cNvSpPr/>
          <p:nvPr/>
        </p:nvSpPr>
        <p:spPr>
          <a:xfrm>
            <a:off x="102357" y="566384"/>
            <a:ext cx="8689103" cy="463204"/>
          </a:xfrm>
          <a:prstGeom prst="rect">
            <a:avLst/>
          </a:prstGeom>
        </p:spPr>
        <p:txBody>
          <a:bodyPr wrap="square">
            <a:spAutoFit/>
          </a:bodyPr>
          <a:lstStyle/>
          <a:p>
            <a:pPr algn="just">
              <a:lnSpc>
                <a:spcPct val="120000"/>
              </a:lnSpc>
            </a:pPr>
            <a:r>
              <a:rPr lang="en-US" altLang="en-US" sz="2200" b="1" i="1" smtClean="0">
                <a:solidFill>
                  <a:srgbClr val="0000FF"/>
                </a:solidFill>
                <a:latin typeface="Times" panose="02020603050405020304" pitchFamily="18" charset="0"/>
              </a:rPr>
              <a:t> Nhiệm vụ 2. HS theo dõi SGK và thực hành theo yêu cầu.</a:t>
            </a:r>
            <a:endParaRPr lang="en-US" altLang="en-US" sz="2200" b="1" i="1" dirty="0">
              <a:solidFill>
                <a:srgbClr val="0000FF"/>
              </a:solidFill>
              <a:latin typeface="Times" panose="02020603050405020304" pitchFamily="18" charset="0"/>
            </a:endParaRPr>
          </a:p>
        </p:txBody>
      </p:sp>
      <p:sp>
        <p:nvSpPr>
          <p:cNvPr id="9" name="Rectangle 8"/>
          <p:cNvSpPr/>
          <p:nvPr/>
        </p:nvSpPr>
        <p:spPr>
          <a:xfrm>
            <a:off x="102357" y="4439798"/>
            <a:ext cx="8689103" cy="463204"/>
          </a:xfrm>
          <a:prstGeom prst="rect">
            <a:avLst/>
          </a:prstGeom>
        </p:spPr>
        <p:txBody>
          <a:bodyPr wrap="square">
            <a:spAutoFit/>
          </a:bodyPr>
          <a:lstStyle/>
          <a:p>
            <a:pPr algn="just">
              <a:lnSpc>
                <a:spcPct val="120000"/>
              </a:lnSpc>
            </a:pPr>
            <a:r>
              <a:rPr lang="en-US" altLang="en-US" sz="2200" b="1" i="1" smtClean="0">
                <a:solidFill>
                  <a:srgbClr val="FF0000"/>
                </a:solidFill>
                <a:latin typeface="Times" panose="02020603050405020304" pitchFamily="18" charset="0"/>
              </a:rPr>
              <a:t> </a:t>
            </a:r>
            <a:r>
              <a:rPr lang="en-US" altLang="en-US" sz="2200" b="1" i="1" smtClean="0">
                <a:solidFill>
                  <a:srgbClr val="FF0000"/>
                </a:solidFill>
                <a:latin typeface="Times" panose="02020603050405020304" pitchFamily="18" charset="0"/>
                <a:sym typeface="Wingdings" panose="05000000000000000000" pitchFamily="2" charset="2"/>
              </a:rPr>
              <a:t> Chuyển sang chế độ thiết kế để chỉnh sửa lại báo cáo cho đẹp</a:t>
            </a:r>
            <a:endParaRPr lang="en-US" altLang="en-US" sz="2200" b="1" i="1" dirty="0">
              <a:solidFill>
                <a:srgbClr val="FF0000"/>
              </a:solidFill>
              <a:latin typeface="Times" panose="02020603050405020304" pitchFamily="18" charset="0"/>
            </a:endParaRPr>
          </a:p>
        </p:txBody>
      </p:sp>
      <p:pic>
        <p:nvPicPr>
          <p:cNvPr id="10" name="Picture 9"/>
          <p:cNvPicPr/>
          <p:nvPr/>
        </p:nvPicPr>
        <p:blipFill>
          <a:blip r:embed="rId2">
            <a:extLst>
              <a:ext uri="{28A0092B-C50C-407E-A947-70E740481C1C}">
                <a14:useLocalDpi xmlns:a14="http://schemas.microsoft.com/office/drawing/2010/main" val="0"/>
              </a:ext>
            </a:extLst>
          </a:blip>
          <a:srcRect/>
          <a:stretch>
            <a:fillRect/>
          </a:stretch>
        </p:blipFill>
        <p:spPr bwMode="auto">
          <a:xfrm>
            <a:off x="220337" y="1086517"/>
            <a:ext cx="8703325" cy="3353281"/>
          </a:xfrm>
          <a:prstGeom prst="rect">
            <a:avLst/>
          </a:prstGeom>
          <a:noFill/>
          <a:ln>
            <a:noFill/>
          </a:ln>
        </p:spPr>
      </p:pic>
    </p:spTree>
    <p:extLst>
      <p:ext uri="{BB962C8B-B14F-4D97-AF65-F5344CB8AC3E}">
        <p14:creationId xmlns:p14="http://schemas.microsoft.com/office/powerpoint/2010/main" val="301176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 name="Rectangle 30"/>
          <p:cNvSpPr/>
          <p:nvPr/>
        </p:nvSpPr>
        <p:spPr>
          <a:xfrm>
            <a:off x="227580" y="162486"/>
            <a:ext cx="6790166" cy="463204"/>
          </a:xfrm>
          <a:prstGeom prst="rect">
            <a:avLst/>
          </a:prstGeom>
        </p:spPr>
        <p:txBody>
          <a:bodyPr wrap="square">
            <a:spAutoFit/>
          </a:bodyPr>
          <a:lstStyle/>
          <a:p>
            <a:pPr algn="just">
              <a:lnSpc>
                <a:spcPct val="120000"/>
              </a:lnSpc>
            </a:pPr>
            <a:r>
              <a:rPr lang="en-US" altLang="en-US" sz="2200" b="1" smtClean="0">
                <a:latin typeface="Times" panose="02020603050405020304" pitchFamily="18" charset="0"/>
              </a:rPr>
              <a:t>Thực hiện phiếu học tập số 1:</a:t>
            </a:r>
            <a:endParaRPr lang="en-US" altLang="en-US" sz="2200" b="1">
              <a:latin typeface="Times" panose="02020603050405020304" pitchFamily="18" charset="0"/>
            </a:endParaRPr>
          </a:p>
        </p:txBody>
      </p:sp>
      <p:graphicFrame>
        <p:nvGraphicFramePr>
          <p:cNvPr id="32" name="Table 31">
            <a:extLst>
              <a:ext uri="{FF2B5EF4-FFF2-40B4-BE49-F238E27FC236}">
                <a16:creationId xmlns:a16="http://schemas.microsoft.com/office/drawing/2014/main" id="{B0867A7A-7F65-48AD-BD3A-B08F20A46F86}"/>
              </a:ext>
            </a:extLst>
          </p:cNvPr>
          <p:cNvGraphicFramePr>
            <a:graphicFrameLocks noGrp="1"/>
          </p:cNvGraphicFramePr>
          <p:nvPr>
            <p:extLst>
              <p:ext uri="{D42A27DB-BD31-4B8C-83A1-F6EECF244321}">
                <p14:modId xmlns:p14="http://schemas.microsoft.com/office/powerpoint/2010/main" val="2213423784"/>
              </p:ext>
            </p:extLst>
          </p:nvPr>
        </p:nvGraphicFramePr>
        <p:xfrm>
          <a:off x="243415" y="833326"/>
          <a:ext cx="8641117" cy="4133401"/>
        </p:xfrm>
        <a:graphic>
          <a:graphicData uri="http://schemas.openxmlformats.org/drawingml/2006/table">
            <a:tbl>
              <a:tblPr firstRow="1" firstCol="1" bandRow="1">
                <a:tableStyleId>{5C22544A-7EE6-4342-B048-85BDC9FD1C3A}</a:tableStyleId>
              </a:tblPr>
              <a:tblGrid>
                <a:gridCol w="5426987">
                  <a:extLst>
                    <a:ext uri="{9D8B030D-6E8A-4147-A177-3AD203B41FA5}">
                      <a16:colId xmlns:a16="http://schemas.microsoft.com/office/drawing/2014/main" val="92714951"/>
                    </a:ext>
                  </a:extLst>
                </a:gridCol>
                <a:gridCol w="3214130">
                  <a:extLst>
                    <a:ext uri="{9D8B030D-6E8A-4147-A177-3AD203B41FA5}">
                      <a16:colId xmlns:a16="http://schemas.microsoft.com/office/drawing/2014/main" val="1034533009"/>
                    </a:ext>
                  </a:extLst>
                </a:gridCol>
              </a:tblGrid>
              <a:tr h="345086">
                <a:tc>
                  <a:txBody>
                    <a:bodyPr/>
                    <a:lstStyle/>
                    <a:p>
                      <a:pPr marL="0" lvl="0" indent="0" algn="ctr">
                        <a:lnSpc>
                          <a:spcPct val="120000"/>
                        </a:lnSpc>
                        <a:spcBef>
                          <a:spcPts val="200"/>
                        </a:spcBef>
                        <a:spcAft>
                          <a:spcPts val="200"/>
                        </a:spcAft>
                        <a:buFontTx/>
                        <a:buNone/>
                      </a:pPr>
                      <a:r>
                        <a:rPr lang="pt-BR" sz="1800">
                          <a:solidFill>
                            <a:schemeClr val="tx1"/>
                          </a:solidFill>
                          <a:effectLst/>
                        </a:rPr>
                        <a:t>Yêu cầu</a:t>
                      </a:r>
                      <a:endParaRPr lang="vi-VN" sz="180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ctr">
                        <a:lnSpc>
                          <a:spcPct val="120000"/>
                        </a:lnSpc>
                        <a:spcBef>
                          <a:spcPts val="200"/>
                        </a:spcBef>
                        <a:spcAft>
                          <a:spcPts val="200"/>
                        </a:spcAft>
                        <a:buFontTx/>
                        <a:buNone/>
                      </a:pPr>
                      <a:r>
                        <a:rPr lang="pt-BR" sz="1800">
                          <a:solidFill>
                            <a:schemeClr val="tx1"/>
                          </a:solidFill>
                          <a:effectLst/>
                        </a:rPr>
                        <a:t>Nội dung</a:t>
                      </a:r>
                      <a:endParaRPr lang="vi-VN" sz="180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0824787"/>
                  </a:ext>
                </a:extLst>
              </a:tr>
              <a:tr h="382276">
                <a:tc>
                  <a:txBody>
                    <a:bodyPr/>
                    <a:lstStyle/>
                    <a:p>
                      <a:pPr>
                        <a:lnSpc>
                          <a:spcPct val="150000"/>
                        </a:lnSpc>
                        <a:tabLst>
                          <a:tab pos="4479925" algn="l"/>
                          <a:tab pos="4754563" algn="l"/>
                        </a:tabLst>
                      </a:pPr>
                      <a:r>
                        <a:rPr lang="en-US" smtClean="0">
                          <a:solidFill>
                            <a:schemeClr val="tx1"/>
                          </a:solidFill>
                          <a:latin typeface="Arial" panose="020B0604020202020204" pitchFamily="34" charset="0"/>
                          <a:cs typeface="Arial" panose="020B0604020202020204" pitchFamily="34" charset="0"/>
                        </a:rPr>
                        <a:t>CH1: Để thống kê số lượng học sinh khá, giỏi, em làm như thế nào?</a:t>
                      </a:r>
                      <a:endParaRPr lang="en-US">
                        <a:solidFill>
                          <a:schemeClr val="tx1"/>
                        </a:solidFill>
                        <a:latin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l">
                        <a:lnSpc>
                          <a:spcPct val="120000"/>
                        </a:lnSpc>
                        <a:spcBef>
                          <a:spcPts val="200"/>
                        </a:spcBef>
                        <a:spcAft>
                          <a:spcPts val="200"/>
                        </a:spcAft>
                        <a:buFontTx/>
                        <a:buNone/>
                      </a:pPr>
                      <a:r>
                        <a:rPr lang="pt-BR" sz="1800">
                          <a:solidFill>
                            <a:srgbClr val="FF0000"/>
                          </a:solidFill>
                          <a:effectLst/>
                          <a:latin typeface="Arial" panose="020B0604020202020204" pitchFamily="34" charset="0"/>
                          <a:cs typeface="Arial" panose="020B0604020202020204" pitchFamily="34" charset="0"/>
                        </a:rPr>
                        <a:t> </a:t>
                      </a:r>
                      <a:endParaRPr lang="vi-VN" sz="1800">
                        <a:solidFill>
                          <a:srgbClr val="FF0000"/>
                        </a:solidFill>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7108930"/>
                  </a:ext>
                </a:extLst>
              </a:tr>
              <a:tr h="2154764">
                <a:tc>
                  <a:txBody>
                    <a:bodyPr/>
                    <a:lstStyle/>
                    <a:p>
                      <a:pPr algn="just">
                        <a:lnSpc>
                          <a:spcPct val="150000"/>
                        </a:lnSpc>
                      </a:pPr>
                      <a:r>
                        <a:rPr lang="en-US" smtClean="0">
                          <a:solidFill>
                            <a:schemeClr val="tx1"/>
                          </a:solidFill>
                          <a:latin typeface="Arial" panose="020B0604020202020204" pitchFamily="34" charset="0"/>
                          <a:cs typeface="Arial" panose="020B0604020202020204" pitchFamily="34" charset="0"/>
                        </a:rPr>
                        <a:t>CH2: Khi sử dụng các biểu mẫu, truy vấn dữ liệu để giải quyết tình huống trên, chúng ta có thể in ra giấy để xem và lưu lại không?</a:t>
                      </a:r>
                      <a:endParaRPr lang="en-US">
                        <a:solidFill>
                          <a:schemeClr val="tx1"/>
                        </a:solidFill>
                        <a:latin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just">
                        <a:lnSpc>
                          <a:spcPct val="120000"/>
                        </a:lnSpc>
                        <a:spcBef>
                          <a:spcPts val="200"/>
                        </a:spcBef>
                        <a:spcAft>
                          <a:spcPts val="200"/>
                        </a:spcAft>
                        <a:buFontTx/>
                        <a:buNone/>
                      </a:pPr>
                      <a:r>
                        <a:rPr lang="pt-BR" sz="1800">
                          <a:solidFill>
                            <a:srgbClr val="FF0000"/>
                          </a:solidFill>
                          <a:effectLst/>
                        </a:rPr>
                        <a:t> </a:t>
                      </a:r>
                      <a:endParaRPr lang="vi-VN" sz="1800">
                        <a:solidFill>
                          <a:srgbClr val="FF0000"/>
                        </a:solidFill>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7393065"/>
                  </a:ext>
                </a:extLst>
              </a:tr>
              <a:tr h="810591">
                <a:tc>
                  <a:txBody>
                    <a:bodyPr/>
                    <a:lstStyle/>
                    <a:p>
                      <a:pPr marL="0" indent="0" algn="just">
                        <a:lnSpc>
                          <a:spcPct val="120000"/>
                        </a:lnSpc>
                        <a:spcBef>
                          <a:spcPts val="200"/>
                        </a:spcBef>
                        <a:spcAft>
                          <a:spcPts val="200"/>
                        </a:spcAft>
                        <a:buFont typeface="+mj-lt"/>
                        <a:buNone/>
                      </a:pPr>
                      <a:r>
                        <a:rPr kumimoji="0" lang="en-US" sz="1800" b="1" kern="1200" smtClean="0">
                          <a:solidFill>
                            <a:schemeClr val="tx1"/>
                          </a:solidFill>
                          <a:effectLst/>
                          <a:latin typeface="Arial" panose="020B0604020202020204" pitchFamily="34" charset="0"/>
                          <a:ea typeface="+mn-ea"/>
                          <a:cs typeface="Arial" panose="020B0604020202020204" pitchFamily="34" charset="0"/>
                        </a:rPr>
                        <a:t>CH3:</a:t>
                      </a:r>
                      <a:r>
                        <a:rPr kumimoji="0" lang="en-US" sz="1800" b="1" kern="1200" baseline="0" smtClean="0">
                          <a:solidFill>
                            <a:schemeClr val="tx1"/>
                          </a:solidFill>
                          <a:effectLst/>
                          <a:latin typeface="Arial" panose="020B0604020202020204" pitchFamily="34" charset="0"/>
                          <a:ea typeface="+mn-ea"/>
                          <a:cs typeface="Arial" panose="020B0604020202020204" pitchFamily="34" charset="0"/>
                        </a:rPr>
                        <a:t> </a:t>
                      </a:r>
                      <a:r>
                        <a:rPr kumimoji="0" lang="en-US" sz="1800" b="1" kern="1200" smtClean="0">
                          <a:solidFill>
                            <a:schemeClr val="tx1"/>
                          </a:solidFill>
                          <a:effectLst/>
                          <a:latin typeface="Arial" panose="020B0604020202020204" pitchFamily="34" charset="0"/>
                          <a:ea typeface="+mn-ea"/>
                          <a:cs typeface="Arial" panose="020B0604020202020204" pitchFamily="34" charset="0"/>
                        </a:rPr>
                        <a:t>Ngoài ra, còn có công cụ nào khác để giải quyết tình huống trên hay không?</a:t>
                      </a:r>
                      <a:endParaRPr kumimoji="0" lang="vi-VN" sz="1800" b="0" kern="1200" dirty="0">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l">
                        <a:lnSpc>
                          <a:spcPct val="120000"/>
                        </a:lnSpc>
                        <a:spcBef>
                          <a:spcPts val="200"/>
                        </a:spcBef>
                        <a:spcAft>
                          <a:spcPts val="200"/>
                        </a:spcAft>
                        <a:buFontTx/>
                        <a:buNone/>
                      </a:pPr>
                      <a:endParaRPr lang="vi-VN" sz="1800" dirty="0">
                        <a:solidFill>
                          <a:srgbClr val="FF0000"/>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1259192"/>
                  </a:ext>
                </a:extLst>
              </a:tr>
            </a:tbl>
          </a:graphicData>
        </a:graphic>
      </p:graphicFrame>
      <p:sp>
        <p:nvSpPr>
          <p:cNvPr id="2" name="Rectangle 1"/>
          <p:cNvSpPr/>
          <p:nvPr/>
        </p:nvSpPr>
        <p:spPr>
          <a:xfrm>
            <a:off x="5673685" y="1141362"/>
            <a:ext cx="3298271" cy="757130"/>
          </a:xfrm>
          <a:prstGeom prst="rect">
            <a:avLst/>
          </a:prstGeom>
        </p:spPr>
        <p:txBody>
          <a:bodyPr wrap="square">
            <a:spAutoFit/>
          </a:bodyPr>
          <a:lstStyle/>
          <a:p>
            <a:pPr lvl="0">
              <a:lnSpc>
                <a:spcPct val="120000"/>
              </a:lnSpc>
              <a:spcBef>
                <a:spcPts val="200"/>
              </a:spcBef>
              <a:spcAft>
                <a:spcPts val="200"/>
              </a:spcAft>
            </a:pPr>
            <a:r>
              <a:rPr lang="pt-BR">
                <a:solidFill>
                  <a:srgbClr val="FF0000"/>
                </a:solidFill>
                <a:latin typeface="Arial" panose="020B0604020202020204" pitchFamily="34" charset="0"/>
                <a:cs typeface="Arial" panose="020B0604020202020204" pitchFamily="34" charset="0"/>
              </a:rPr>
              <a:t>Cần tính điểm TB, xếp loại và tạo truy vấn để thống kê</a:t>
            </a:r>
            <a:endParaRPr lang="vi-VN">
              <a:solidFill>
                <a:srgbClr val="FF0000"/>
              </a:solidFill>
              <a:ea typeface="Tahoma" panose="020B0604030504040204" pitchFamily="34" charset="0"/>
              <a:cs typeface="Arial" panose="020B0604020202020204" pitchFamily="34" charset="0"/>
            </a:endParaRPr>
          </a:p>
        </p:txBody>
      </p:sp>
      <p:sp>
        <p:nvSpPr>
          <p:cNvPr id="3" name="Rectangle 2"/>
          <p:cNvSpPr/>
          <p:nvPr/>
        </p:nvSpPr>
        <p:spPr>
          <a:xfrm>
            <a:off x="5673685" y="1931543"/>
            <a:ext cx="3218873" cy="2057423"/>
          </a:xfrm>
          <a:prstGeom prst="rect">
            <a:avLst/>
          </a:prstGeom>
        </p:spPr>
        <p:txBody>
          <a:bodyPr wrap="square">
            <a:spAutoFit/>
          </a:bodyPr>
          <a:lstStyle/>
          <a:p>
            <a:pPr lvl="0" algn="just">
              <a:lnSpc>
                <a:spcPct val="120000"/>
              </a:lnSpc>
            </a:pPr>
            <a:r>
              <a:rPr lang="pt-BR">
                <a:solidFill>
                  <a:srgbClr val="FF0000"/>
                </a:solidFill>
                <a:latin typeface="Arial" panose="020B0604020202020204" pitchFamily="34" charset="0"/>
                <a:cs typeface="Arial" panose="020B0604020202020204" pitchFamily="34" charset="0"/>
              </a:rPr>
              <a:t>Sử dụng biểu mẫu, truy vấn có thể in ra giấy để em và lưu lại, nhưng không thay đổi được hình thức và người dùng có thể làm thay đổi dữ </a:t>
            </a:r>
            <a:r>
              <a:rPr lang="pt-BR" smtClean="0">
                <a:solidFill>
                  <a:srgbClr val="FF0000"/>
                </a:solidFill>
                <a:latin typeface="Arial" panose="020B0604020202020204" pitchFamily="34" charset="0"/>
                <a:cs typeface="Arial" panose="020B0604020202020204" pitchFamily="34" charset="0"/>
              </a:rPr>
              <a:t>liệu</a:t>
            </a:r>
            <a:endParaRPr lang="en-US" altLang="en-US" b="1">
              <a:latin typeface="Times" panose="02020603050405020304" pitchFamily="18" charset="0"/>
            </a:endParaRPr>
          </a:p>
        </p:txBody>
      </p:sp>
      <p:sp>
        <p:nvSpPr>
          <p:cNvPr id="4" name="Rectangle 3"/>
          <p:cNvSpPr/>
          <p:nvPr/>
        </p:nvSpPr>
        <p:spPr>
          <a:xfrm>
            <a:off x="5673685" y="4109308"/>
            <a:ext cx="3127130" cy="726609"/>
          </a:xfrm>
          <a:prstGeom prst="rect">
            <a:avLst/>
          </a:prstGeom>
        </p:spPr>
        <p:txBody>
          <a:bodyPr wrap="square">
            <a:spAutoFit/>
          </a:bodyPr>
          <a:lstStyle/>
          <a:p>
            <a:pPr algn="just">
              <a:lnSpc>
                <a:spcPct val="120000"/>
              </a:lnSpc>
            </a:pPr>
            <a:r>
              <a:rPr lang="pt-BR">
                <a:solidFill>
                  <a:srgbClr val="FF0000"/>
                </a:solidFill>
                <a:latin typeface="Arial" panose="020B0604020202020204" pitchFamily="34" charset="0"/>
                <a:cs typeface="Arial" panose="020B0604020202020204" pitchFamily="34" charset="0"/>
              </a:rPr>
              <a:t> </a:t>
            </a:r>
            <a:r>
              <a:rPr lang="en-US">
                <a:solidFill>
                  <a:srgbClr val="FF0000"/>
                </a:solidFill>
                <a:latin typeface="Arial" panose="020B0604020202020204" pitchFamily="34" charset="0"/>
                <a:cs typeface="Arial" panose="020B0604020202020204" pitchFamily="34" charset="0"/>
              </a:rPr>
              <a:t>Dùng công cụ báo cáo để thống kê.</a:t>
            </a:r>
            <a:endParaRPr lang="vi-VN">
              <a:solidFill>
                <a:srgbClr val="FF0000"/>
              </a:solidFill>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759197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 calcmode="lin" valueType="num">
                                      <p:cBhvr additive="base">
                                        <p:cTn id="12" dur="500" fill="hold"/>
                                        <p:tgtEl>
                                          <p:spTgt spid="32"/>
                                        </p:tgtEl>
                                        <p:attrNameLst>
                                          <p:attrName>ppt_x</p:attrName>
                                        </p:attrNameLst>
                                      </p:cBhvr>
                                      <p:tavLst>
                                        <p:tav tm="0">
                                          <p:val>
                                            <p:strVal val="#ppt_x"/>
                                          </p:val>
                                        </p:tav>
                                        <p:tav tm="100000">
                                          <p:val>
                                            <p:strVal val="#ppt_x"/>
                                          </p:val>
                                        </p:tav>
                                      </p:tavLst>
                                    </p:anim>
                                    <p:anim calcmode="lin" valueType="num">
                                      <p:cBhvr additive="base">
                                        <p:cTn id="13"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additive="base">
                                        <p:cTn id="24" dur="500" fill="hold"/>
                                        <p:tgtEl>
                                          <p:spTgt spid="3"/>
                                        </p:tgtEl>
                                        <p:attrNameLst>
                                          <p:attrName>ppt_x</p:attrName>
                                        </p:attrNameLst>
                                      </p:cBhvr>
                                      <p:tavLst>
                                        <p:tav tm="0">
                                          <p:val>
                                            <p:strVal val="#ppt_x"/>
                                          </p:val>
                                        </p:tav>
                                        <p:tav tm="100000">
                                          <p:val>
                                            <p:strVal val="#ppt_x"/>
                                          </p:val>
                                        </p:tav>
                                      </p:tavLst>
                                    </p:anim>
                                    <p:anim calcmode="lin" valueType="num">
                                      <p:cBhvr additive="base">
                                        <p:cTn id="2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500" fill="hold"/>
                                        <p:tgtEl>
                                          <p:spTgt spid="4"/>
                                        </p:tgtEl>
                                        <p:attrNameLst>
                                          <p:attrName>ppt_x</p:attrName>
                                        </p:attrNameLst>
                                      </p:cBhvr>
                                      <p:tavLst>
                                        <p:tav tm="0">
                                          <p:val>
                                            <p:strVal val="#ppt_x"/>
                                          </p:val>
                                        </p:tav>
                                        <p:tav tm="100000">
                                          <p:val>
                                            <p:strVal val="#ppt_x"/>
                                          </p:val>
                                        </p:tav>
                                      </p:tavLst>
                                    </p:anim>
                                    <p:anim calcmode="lin" valueType="num">
                                      <p:cBhvr additive="base">
                                        <p:cTn id="3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 grpId="0"/>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a:solidFill>
                  <a:schemeClr val="bg1"/>
                </a:solidFill>
                <a:latin typeface="Times New Roman" pitchFamily="18" charset="0"/>
                <a:cs typeface="Times New Roman" pitchFamily="18" charset="0"/>
              </a:rPr>
              <a:t>1</a:t>
            </a:r>
            <a:r>
              <a:rPr lang="vi-VN" sz="2300">
                <a:solidFill>
                  <a:schemeClr val="bg1"/>
                </a:solidFill>
                <a:latin typeface="Times New Roman" pitchFamily="18" charset="0"/>
                <a:cs typeface="Times New Roman" pitchFamily="18" charset="0"/>
              </a:rPr>
              <a:t>. </a:t>
            </a:r>
            <a:r>
              <a:rPr lang="en-US" sz="2300" smtClean="0">
                <a:solidFill>
                  <a:schemeClr val="bg1"/>
                </a:solidFill>
                <a:latin typeface="Times New Roman" pitchFamily="18" charset="0"/>
                <a:cs typeface="Times New Roman" pitchFamily="18" charset="0"/>
              </a:rPr>
              <a:t>Xây dựng báo cáo đơn giản</a:t>
            </a:r>
            <a:endParaRPr lang="vi-VN" sz="2300" dirty="0">
              <a:solidFill>
                <a:schemeClr val="bg1"/>
              </a:solidFill>
              <a:latin typeface="Times New Roman" pitchFamily="18" charset="0"/>
              <a:cs typeface="Times New Roman" pitchFamily="18" charset="0"/>
            </a:endParaRPr>
          </a:p>
        </p:txBody>
      </p:sp>
      <p:sp>
        <p:nvSpPr>
          <p:cNvPr id="6" name="Rectangle 5"/>
          <p:cNvSpPr/>
          <p:nvPr/>
        </p:nvSpPr>
        <p:spPr>
          <a:xfrm>
            <a:off x="251441" y="570110"/>
            <a:ext cx="8408479" cy="463204"/>
          </a:xfrm>
          <a:prstGeom prst="rect">
            <a:avLst/>
          </a:prstGeom>
        </p:spPr>
        <p:txBody>
          <a:bodyPr wrap="square">
            <a:spAutoFit/>
          </a:bodyPr>
          <a:lstStyle/>
          <a:p>
            <a:pPr algn="just">
              <a:lnSpc>
                <a:spcPct val="120000"/>
              </a:lnSpc>
            </a:pPr>
            <a:r>
              <a:rPr lang="en-US" altLang="en-US" sz="2200" b="1" smtClean="0">
                <a:latin typeface="Times" panose="02020603050405020304" pitchFamily="18" charset="0"/>
              </a:rPr>
              <a:t>Thực hiện phiếu học tập số 2: HS đọc nội dung 1.a SGK 156</a:t>
            </a:r>
            <a:endParaRPr lang="en-US" altLang="en-US" sz="2200" b="1">
              <a:latin typeface="Times" panose="02020603050405020304" pitchFamily="18" charset="0"/>
            </a:endParaRPr>
          </a:p>
        </p:txBody>
      </p:sp>
      <p:graphicFrame>
        <p:nvGraphicFramePr>
          <p:cNvPr id="7" name="Table 6">
            <a:extLst>
              <a:ext uri="{FF2B5EF4-FFF2-40B4-BE49-F238E27FC236}">
                <a16:creationId xmlns:a16="http://schemas.microsoft.com/office/drawing/2014/main" id="{B0867A7A-7F65-48AD-BD3A-B08F20A46F86}"/>
              </a:ext>
            </a:extLst>
          </p:cNvPr>
          <p:cNvGraphicFramePr>
            <a:graphicFrameLocks noGrp="1"/>
          </p:cNvGraphicFramePr>
          <p:nvPr>
            <p:extLst>
              <p:ext uri="{D42A27DB-BD31-4B8C-83A1-F6EECF244321}">
                <p14:modId xmlns:p14="http://schemas.microsoft.com/office/powerpoint/2010/main" val="1989569429"/>
              </p:ext>
            </p:extLst>
          </p:nvPr>
        </p:nvGraphicFramePr>
        <p:xfrm>
          <a:off x="251441" y="1175530"/>
          <a:ext cx="8641117" cy="3225446"/>
        </p:xfrm>
        <a:graphic>
          <a:graphicData uri="http://schemas.openxmlformats.org/drawingml/2006/table">
            <a:tbl>
              <a:tblPr firstRow="1" firstCol="1" bandRow="1">
                <a:tableStyleId>{5C22544A-7EE6-4342-B048-85BDC9FD1C3A}</a:tableStyleId>
              </a:tblPr>
              <a:tblGrid>
                <a:gridCol w="4640599">
                  <a:extLst>
                    <a:ext uri="{9D8B030D-6E8A-4147-A177-3AD203B41FA5}">
                      <a16:colId xmlns:a16="http://schemas.microsoft.com/office/drawing/2014/main" val="92714951"/>
                    </a:ext>
                  </a:extLst>
                </a:gridCol>
                <a:gridCol w="4000518">
                  <a:extLst>
                    <a:ext uri="{9D8B030D-6E8A-4147-A177-3AD203B41FA5}">
                      <a16:colId xmlns:a16="http://schemas.microsoft.com/office/drawing/2014/main" val="1034533009"/>
                    </a:ext>
                  </a:extLst>
                </a:gridCol>
              </a:tblGrid>
              <a:tr h="345086">
                <a:tc>
                  <a:txBody>
                    <a:bodyPr/>
                    <a:lstStyle/>
                    <a:p>
                      <a:pPr marL="0" lvl="0" indent="0" algn="ctr">
                        <a:lnSpc>
                          <a:spcPct val="120000"/>
                        </a:lnSpc>
                        <a:spcBef>
                          <a:spcPts val="200"/>
                        </a:spcBef>
                        <a:spcAft>
                          <a:spcPts val="200"/>
                        </a:spcAft>
                        <a:buFontTx/>
                        <a:buNone/>
                      </a:pPr>
                      <a:r>
                        <a:rPr lang="pt-BR" sz="1800" b="0">
                          <a:solidFill>
                            <a:schemeClr val="tx1"/>
                          </a:solidFill>
                          <a:effectLst/>
                          <a:latin typeface="Arial" panose="020B0604020202020204" pitchFamily="34" charset="0"/>
                          <a:cs typeface="Arial" panose="020B0604020202020204" pitchFamily="34" charset="0"/>
                        </a:rPr>
                        <a:t>Yêu cầu</a:t>
                      </a:r>
                      <a:endParaRPr lang="vi-VN" sz="1800" b="0">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ctr">
                        <a:lnSpc>
                          <a:spcPct val="120000"/>
                        </a:lnSpc>
                        <a:spcBef>
                          <a:spcPts val="200"/>
                        </a:spcBef>
                        <a:spcAft>
                          <a:spcPts val="200"/>
                        </a:spcAft>
                        <a:buFontTx/>
                        <a:buNone/>
                      </a:pPr>
                      <a:r>
                        <a:rPr lang="pt-BR" sz="1800" b="0">
                          <a:solidFill>
                            <a:schemeClr val="tx1"/>
                          </a:solidFill>
                          <a:effectLst/>
                          <a:latin typeface="Arial" panose="020B0604020202020204" pitchFamily="34" charset="0"/>
                          <a:cs typeface="Arial" panose="020B0604020202020204" pitchFamily="34" charset="0"/>
                        </a:rPr>
                        <a:t>Nội dung</a:t>
                      </a:r>
                      <a:endParaRPr lang="vi-VN" sz="1800" b="0">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0824787"/>
                  </a:ext>
                </a:extLst>
              </a:tr>
              <a:tr h="382276">
                <a:tc>
                  <a:txBody>
                    <a:bodyPr/>
                    <a:lstStyle/>
                    <a:p>
                      <a:pPr>
                        <a:lnSpc>
                          <a:spcPct val="150000"/>
                        </a:lnSpc>
                      </a:pPr>
                      <a:r>
                        <a:rPr kumimoji="0" lang="en-US" sz="1800" b="0" kern="1200" smtClean="0">
                          <a:solidFill>
                            <a:schemeClr val="tx1"/>
                          </a:solidFill>
                          <a:effectLst/>
                          <a:latin typeface="Arial" panose="020B0604020202020204" pitchFamily="34" charset="0"/>
                          <a:ea typeface="+mn-ea"/>
                          <a:cs typeface="Arial" panose="020B0604020202020204" pitchFamily="34" charset="0"/>
                        </a:rPr>
                        <a:t>CH1: Báo cáo là gì? Báo cáo thường dùng làm gì? Nêu một số loại báo cáo?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l">
                        <a:lnSpc>
                          <a:spcPct val="120000"/>
                        </a:lnSpc>
                        <a:spcBef>
                          <a:spcPts val="200"/>
                        </a:spcBef>
                        <a:spcAft>
                          <a:spcPts val="200"/>
                        </a:spcAft>
                        <a:buFontTx/>
                        <a:buNone/>
                      </a:pPr>
                      <a:r>
                        <a:rPr lang="pt-BR" sz="1800" b="0" smtClean="0">
                          <a:solidFill>
                            <a:schemeClr val="tx1"/>
                          </a:solidFill>
                          <a:effectLst/>
                          <a:latin typeface="Arial" panose="020B0604020202020204" pitchFamily="34" charset="0"/>
                          <a:cs typeface="Arial" panose="020B0604020202020204" pitchFamily="34" charset="0"/>
                        </a:rPr>
                        <a:t> </a:t>
                      </a:r>
                      <a:endParaRPr lang="vi-VN" sz="1800" b="0">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7108930"/>
                  </a:ext>
                </a:extLst>
              </a:tr>
              <a:tr h="1181944">
                <a:tc>
                  <a:txBody>
                    <a:bodyPr/>
                    <a:lstStyle/>
                    <a:p>
                      <a:pPr>
                        <a:lnSpc>
                          <a:spcPct val="150000"/>
                        </a:lnSpc>
                      </a:pPr>
                      <a:r>
                        <a:rPr kumimoji="0" lang="en-US" sz="1800" b="0" kern="1200" smtClean="0">
                          <a:solidFill>
                            <a:schemeClr val="tx1"/>
                          </a:solidFill>
                          <a:effectLst/>
                          <a:latin typeface="Arial" panose="020B0604020202020204" pitchFamily="34" charset="0"/>
                          <a:ea typeface="+mn-ea"/>
                          <a:cs typeface="Arial" panose="020B0604020202020204" pitchFamily="34" charset="0"/>
                        </a:rPr>
                        <a:t>CH2: Nguồn của báo cáo là đối tượng nào? Khi nào thì cần tạo truy vấn trước khi tạo báo cáo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l">
                        <a:lnSpc>
                          <a:spcPct val="120000"/>
                        </a:lnSpc>
                        <a:spcBef>
                          <a:spcPts val="200"/>
                        </a:spcBef>
                        <a:spcAft>
                          <a:spcPts val="200"/>
                        </a:spcAft>
                        <a:buFontTx/>
                        <a:buNone/>
                      </a:pPr>
                      <a:r>
                        <a:rPr lang="pt-BR" sz="1800" b="0">
                          <a:solidFill>
                            <a:schemeClr val="tx1"/>
                          </a:solidFill>
                          <a:effectLst/>
                          <a:latin typeface="Arial" panose="020B0604020202020204" pitchFamily="34" charset="0"/>
                          <a:cs typeface="Arial" panose="020B0604020202020204" pitchFamily="34" charset="0"/>
                        </a:rPr>
                        <a:t> </a:t>
                      </a:r>
                      <a:endParaRPr lang="vi-VN" sz="1800" b="0">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7393065"/>
                  </a:ext>
                </a:extLst>
              </a:tr>
              <a:tr h="810591">
                <a:tc>
                  <a:txBody>
                    <a:bodyPr/>
                    <a:lstStyle/>
                    <a:p>
                      <a:pPr>
                        <a:lnSpc>
                          <a:spcPct val="150000"/>
                        </a:lnSpc>
                      </a:pPr>
                      <a:r>
                        <a:rPr kumimoji="0" lang="en-US" sz="1800" b="0" kern="1200" smtClean="0">
                          <a:solidFill>
                            <a:schemeClr val="tx1"/>
                          </a:solidFill>
                          <a:effectLst/>
                          <a:latin typeface="Arial" panose="020B0604020202020204" pitchFamily="34" charset="0"/>
                          <a:ea typeface="+mn-ea"/>
                          <a:cs typeface="Arial" panose="020B0604020202020204" pitchFamily="34" charset="0"/>
                        </a:rPr>
                        <a:t>CH3: Để tạo một báo cáo cần biết nhưng thông tin gì? </a:t>
                      </a:r>
                      <a:endParaRPr kumimoji="0" lang="en-US" sz="1800" b="0" kern="1200">
                        <a:solidFill>
                          <a:schemeClr val="tx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l">
                        <a:lnSpc>
                          <a:spcPct val="120000"/>
                        </a:lnSpc>
                        <a:spcBef>
                          <a:spcPts val="200"/>
                        </a:spcBef>
                        <a:spcAft>
                          <a:spcPts val="200"/>
                        </a:spcAft>
                        <a:buFontTx/>
                        <a:buNone/>
                      </a:pPr>
                      <a:r>
                        <a:rPr lang="pt-BR" sz="1800" b="0" dirty="0">
                          <a:solidFill>
                            <a:schemeClr val="tx1"/>
                          </a:solidFill>
                          <a:effectLst/>
                          <a:latin typeface="Arial" panose="020B0604020202020204" pitchFamily="34" charset="0"/>
                          <a:cs typeface="Arial" panose="020B0604020202020204" pitchFamily="34" charset="0"/>
                        </a:rPr>
                        <a:t> </a:t>
                      </a:r>
                      <a:endParaRPr lang="vi-VN" sz="1800" b="0" dirty="0">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1259192"/>
                  </a:ext>
                </a:extLst>
              </a:tr>
            </a:tbl>
          </a:graphicData>
        </a:graphic>
      </p:graphicFrame>
    </p:spTree>
    <p:extLst>
      <p:ext uri="{BB962C8B-B14F-4D97-AF65-F5344CB8AC3E}">
        <p14:creationId xmlns:p14="http://schemas.microsoft.com/office/powerpoint/2010/main" val="3116488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5"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a:solidFill>
                  <a:schemeClr val="bg1"/>
                </a:solidFill>
                <a:latin typeface="Times New Roman" pitchFamily="18" charset="0"/>
                <a:cs typeface="Times New Roman" pitchFamily="18" charset="0"/>
              </a:rPr>
              <a:t>1</a:t>
            </a:r>
            <a:r>
              <a:rPr lang="vi-VN" sz="2300">
                <a:solidFill>
                  <a:schemeClr val="bg1"/>
                </a:solidFill>
                <a:latin typeface="Times New Roman" pitchFamily="18" charset="0"/>
                <a:cs typeface="Times New Roman" pitchFamily="18" charset="0"/>
              </a:rPr>
              <a:t>. </a:t>
            </a:r>
            <a:r>
              <a:rPr lang="en-US" sz="2300" smtClean="0">
                <a:solidFill>
                  <a:schemeClr val="bg1"/>
                </a:solidFill>
                <a:latin typeface="Times New Roman" pitchFamily="18" charset="0"/>
                <a:cs typeface="Times New Roman" pitchFamily="18" charset="0"/>
              </a:rPr>
              <a:t>Xây dựng báo cáo đơn giản</a:t>
            </a:r>
            <a:endParaRPr lang="vi-VN" sz="2300" dirty="0">
              <a:solidFill>
                <a:schemeClr val="bg1"/>
              </a:solidFill>
              <a:latin typeface="Times New Roman" pitchFamily="18" charset="0"/>
              <a:cs typeface="Times New Roman" pitchFamily="18" charset="0"/>
            </a:endParaRPr>
          </a:p>
        </p:txBody>
      </p:sp>
      <p:sp>
        <p:nvSpPr>
          <p:cNvPr id="2" name="Rectangle 1"/>
          <p:cNvSpPr/>
          <p:nvPr/>
        </p:nvSpPr>
        <p:spPr>
          <a:xfrm>
            <a:off x="148590" y="574313"/>
            <a:ext cx="8892540" cy="400110"/>
          </a:xfrm>
          <a:prstGeom prst="rect">
            <a:avLst/>
          </a:prstGeom>
        </p:spPr>
        <p:txBody>
          <a:bodyPr wrap="square">
            <a:spAutoFit/>
          </a:bodyPr>
          <a:lstStyle/>
          <a:p>
            <a:r>
              <a:rPr lang="en-US" sz="2000">
                <a:solidFill>
                  <a:srgbClr val="FF0000"/>
                </a:solidFill>
                <a:latin typeface="Arial" panose="020B0604020202020204" pitchFamily="34" charset="0"/>
                <a:cs typeface="Arial" panose="020B0604020202020204" pitchFamily="34" charset="0"/>
              </a:rPr>
              <a:t>CH1: Báo cáo là gì? Báo cáo thường dùng làm gì? Nêu một số loại báo cáo?</a:t>
            </a:r>
          </a:p>
        </p:txBody>
      </p:sp>
      <p:sp>
        <p:nvSpPr>
          <p:cNvPr id="3" name="Rectangle 2"/>
          <p:cNvSpPr/>
          <p:nvPr/>
        </p:nvSpPr>
        <p:spPr>
          <a:xfrm>
            <a:off x="548640" y="1146111"/>
            <a:ext cx="8252460" cy="3385799"/>
          </a:xfrm>
          <a:prstGeom prst="rect">
            <a:avLst/>
          </a:prstGeom>
        </p:spPr>
        <p:txBody>
          <a:bodyPr wrap="square">
            <a:spAutoFit/>
          </a:bodyPr>
          <a:lstStyle/>
          <a:p>
            <a:pPr algn="just">
              <a:lnSpc>
                <a:spcPct val="120000"/>
              </a:lnSpc>
              <a:spcAft>
                <a:spcPts val="0"/>
              </a:spcAft>
            </a:pPr>
            <a:r>
              <a:rPr lang="en-US" b="1" smtClean="0">
                <a:latin typeface="Arial" panose="020B0604020202020204" pitchFamily="34" charset="0"/>
                <a:ea typeface="Times New Roman" panose="02020603050405020304" pitchFamily="18" charset="0"/>
                <a:cs typeface="Arial" panose="020B0604020202020204" pitchFamily="34" charset="0"/>
              </a:rPr>
              <a:t>- Báo </a:t>
            </a:r>
            <a:r>
              <a:rPr lang="en-US" b="1">
                <a:latin typeface="Arial" panose="020B0604020202020204" pitchFamily="34" charset="0"/>
                <a:ea typeface="Times New Roman" panose="02020603050405020304" pitchFamily="18" charset="0"/>
                <a:cs typeface="Arial" panose="020B0604020202020204" pitchFamily="34" charset="0"/>
              </a:rPr>
              <a:t>cáo</a:t>
            </a:r>
            <a:r>
              <a:rPr lang="en-US">
                <a:latin typeface="Arial" panose="020B0604020202020204" pitchFamily="34" charset="0"/>
                <a:ea typeface="Times New Roman" panose="02020603050405020304" pitchFamily="18" charset="0"/>
                <a:cs typeface="Arial" panose="020B0604020202020204" pitchFamily="34" charset="0"/>
              </a:rPr>
              <a:t> là hình thức thích hợp nhất khi cần tổng hợp, trình bày và in dữ liệu theo khuôn dạng.</a:t>
            </a:r>
          </a:p>
          <a:p>
            <a:pPr>
              <a:lnSpc>
                <a:spcPct val="120000"/>
              </a:lnSpc>
              <a:spcAft>
                <a:spcPts val="0"/>
              </a:spcAft>
            </a:pPr>
            <a:r>
              <a:rPr lang="en-US" b="1" smtClean="0">
                <a:latin typeface="Arial" panose="020B0604020202020204" pitchFamily="34" charset="0"/>
                <a:ea typeface="Times New Roman" panose="02020603050405020304" pitchFamily="18" charset="0"/>
                <a:cs typeface="Arial" panose="020B0604020202020204" pitchFamily="34" charset="0"/>
              </a:rPr>
              <a:t>- Báo </a:t>
            </a:r>
            <a:r>
              <a:rPr lang="en-US" b="1">
                <a:latin typeface="Arial" panose="020B0604020202020204" pitchFamily="34" charset="0"/>
                <a:ea typeface="Times New Roman" panose="02020603050405020304" pitchFamily="18" charset="0"/>
                <a:cs typeface="Arial" panose="020B0604020202020204" pitchFamily="34" charset="0"/>
              </a:rPr>
              <a:t>cáo thường được sử dụng để:</a:t>
            </a:r>
            <a:endParaRPr lang="en-US">
              <a:latin typeface="Arial" panose="020B0604020202020204" pitchFamily="34" charset="0"/>
              <a:cs typeface="Arial" panose="020B0604020202020204" pitchFamily="34" charset="0"/>
            </a:endParaRPr>
          </a:p>
          <a:p>
            <a:pPr marL="742950" lvl="1" indent="-285750">
              <a:lnSpc>
                <a:spcPct val="120000"/>
              </a:lnSpc>
              <a:spcAft>
                <a:spcPts val="0"/>
              </a:spcAft>
              <a:buFont typeface="Times New Roman" panose="02020603050405020304" pitchFamily="18" charset="0"/>
              <a:buChar char="+"/>
              <a:tabLst>
                <a:tab pos="540385" algn="l"/>
              </a:tabLst>
            </a:pPr>
            <a:r>
              <a:rPr lang="en-US">
                <a:latin typeface="Arial" panose="020B0604020202020204" pitchFamily="34" charset="0"/>
                <a:ea typeface="Times New Roman" panose="02020603050405020304" pitchFamily="18" charset="0"/>
                <a:cs typeface="Arial" panose="020B0604020202020204" pitchFamily="34" charset="0"/>
              </a:rPr>
              <a:t>Thể hiện được sự so sánh, tổng hợp thông tin từ các nhóm dữ liệu.</a:t>
            </a:r>
            <a:endParaRPr lang="en-US">
              <a:latin typeface="Arial" panose="020B0604020202020204" pitchFamily="34" charset="0"/>
              <a:cs typeface="Arial" panose="020B0604020202020204" pitchFamily="34" charset="0"/>
            </a:endParaRPr>
          </a:p>
          <a:p>
            <a:pPr marL="742950" lvl="1" indent="-285750">
              <a:lnSpc>
                <a:spcPct val="120000"/>
              </a:lnSpc>
              <a:spcAft>
                <a:spcPts val="0"/>
              </a:spcAft>
              <a:buFont typeface="Times New Roman" panose="02020603050405020304" pitchFamily="18" charset="0"/>
              <a:buChar char="+"/>
              <a:tabLst>
                <a:tab pos="540385" algn="l"/>
              </a:tabLst>
            </a:pPr>
            <a:r>
              <a:rPr lang="en-US">
                <a:latin typeface="Arial" panose="020B0604020202020204" pitchFamily="34" charset="0"/>
                <a:ea typeface="Times New Roman" panose="02020603050405020304" pitchFamily="18" charset="0"/>
                <a:cs typeface="Arial" panose="020B0604020202020204" pitchFamily="34" charset="0"/>
              </a:rPr>
              <a:t>Trình bày nội dung văn bản theo mẫu quy định.</a:t>
            </a:r>
            <a:endParaRPr lang="en-US">
              <a:latin typeface="Arial" panose="020B0604020202020204" pitchFamily="34" charset="0"/>
              <a:cs typeface="Arial" panose="020B0604020202020204" pitchFamily="34" charset="0"/>
            </a:endParaRPr>
          </a:p>
          <a:p>
            <a:pPr>
              <a:lnSpc>
                <a:spcPct val="120000"/>
              </a:lnSpc>
              <a:spcAft>
                <a:spcPts val="0"/>
              </a:spcAft>
            </a:pPr>
            <a:r>
              <a:rPr lang="en-US" b="1" smtClean="0">
                <a:latin typeface="Arial" panose="020B0604020202020204" pitchFamily="34" charset="0"/>
                <a:ea typeface="Times New Roman" panose="02020603050405020304" pitchFamily="18" charset="0"/>
                <a:cs typeface="Arial" panose="020B0604020202020204" pitchFamily="34" charset="0"/>
              </a:rPr>
              <a:t>-  Một </a:t>
            </a:r>
            <a:r>
              <a:rPr lang="en-US" b="1">
                <a:latin typeface="Arial" panose="020B0604020202020204" pitchFamily="34" charset="0"/>
                <a:ea typeface="Times New Roman" panose="02020603050405020304" pitchFamily="18" charset="0"/>
                <a:cs typeface="Arial" panose="020B0604020202020204" pitchFamily="34" charset="0"/>
              </a:rPr>
              <a:t>số loại báo cáo có thể thấy như:</a:t>
            </a:r>
            <a:endParaRPr lang="en-US">
              <a:latin typeface="Arial" panose="020B0604020202020204" pitchFamily="34" charset="0"/>
              <a:cs typeface="Arial" panose="020B0604020202020204" pitchFamily="34" charset="0"/>
            </a:endParaRPr>
          </a:p>
          <a:p>
            <a:pPr>
              <a:lnSpc>
                <a:spcPct val="120000"/>
              </a:lnSpc>
              <a:spcAft>
                <a:spcPts val="0"/>
              </a:spcAft>
            </a:pPr>
            <a:r>
              <a:rPr lang="en-US" b="1">
                <a:latin typeface="Arial" panose="020B0604020202020204" pitchFamily="34" charset="0"/>
                <a:ea typeface="Times New Roman" panose="02020603050405020304" pitchFamily="18" charset="0"/>
                <a:cs typeface="Arial" panose="020B0604020202020204" pitchFamily="34" charset="0"/>
              </a:rPr>
              <a:t>	</a:t>
            </a:r>
            <a:r>
              <a:rPr lang="en-US">
                <a:latin typeface="Arial" panose="020B0604020202020204" pitchFamily="34" charset="0"/>
                <a:ea typeface="Times New Roman" panose="02020603050405020304" pitchFamily="18" charset="0"/>
                <a:cs typeface="Arial" panose="020B0604020202020204" pitchFamily="34" charset="0"/>
              </a:rPr>
              <a:t>+ Báo cáo chi tiết: hiển thị tất cả các bản ghi đã chọn, được phân nhóm, sắp xếp, có thể thêm số liệu tóm tắt mỗi nhóm</a:t>
            </a:r>
            <a:endParaRPr lang="en-US">
              <a:latin typeface="Arial" panose="020B0604020202020204" pitchFamily="34" charset="0"/>
              <a:cs typeface="Arial" panose="020B0604020202020204" pitchFamily="34" charset="0"/>
            </a:endParaRPr>
          </a:p>
          <a:p>
            <a:pPr>
              <a:lnSpc>
                <a:spcPct val="120000"/>
              </a:lnSpc>
              <a:spcAft>
                <a:spcPts val="0"/>
              </a:spcAft>
            </a:pPr>
            <a:r>
              <a:rPr lang="en-US">
                <a:latin typeface="Arial" panose="020B0604020202020204" pitchFamily="34" charset="0"/>
                <a:ea typeface="Times New Roman" panose="02020603050405020304" pitchFamily="18" charset="0"/>
                <a:cs typeface="Arial" panose="020B0604020202020204" pitchFamily="34" charset="0"/>
              </a:rPr>
              <a:t>	+ Báo cáo tóm tắt: Không liệt kê các bản ghi chỉ trình bày các số liệu tổng hợp nhóm theo một chiều nào đó.</a:t>
            </a:r>
            <a:endParaRPr lang="en-US">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65987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5"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a:solidFill>
                  <a:schemeClr val="bg1"/>
                </a:solidFill>
                <a:latin typeface="Times New Roman" pitchFamily="18" charset="0"/>
                <a:cs typeface="Times New Roman" pitchFamily="18" charset="0"/>
              </a:rPr>
              <a:t>1</a:t>
            </a:r>
            <a:r>
              <a:rPr lang="vi-VN" sz="2300">
                <a:solidFill>
                  <a:schemeClr val="bg1"/>
                </a:solidFill>
                <a:latin typeface="Times New Roman" pitchFamily="18" charset="0"/>
                <a:cs typeface="Times New Roman" pitchFamily="18" charset="0"/>
              </a:rPr>
              <a:t>. </a:t>
            </a:r>
            <a:r>
              <a:rPr lang="en-US" sz="2300" smtClean="0">
                <a:solidFill>
                  <a:schemeClr val="bg1"/>
                </a:solidFill>
                <a:latin typeface="Times New Roman" pitchFamily="18" charset="0"/>
                <a:cs typeface="Times New Roman" pitchFamily="18" charset="0"/>
              </a:rPr>
              <a:t>Xây dựng báo cáo đơn giản</a:t>
            </a:r>
            <a:endParaRPr lang="vi-VN" sz="2300" dirty="0">
              <a:solidFill>
                <a:schemeClr val="bg1"/>
              </a:solidFill>
              <a:latin typeface="Times New Roman" pitchFamily="18" charset="0"/>
              <a:cs typeface="Times New Roman" pitchFamily="18" charset="0"/>
            </a:endParaRPr>
          </a:p>
        </p:txBody>
      </p:sp>
      <p:sp>
        <p:nvSpPr>
          <p:cNvPr id="2" name="Rectangle 1"/>
          <p:cNvSpPr/>
          <p:nvPr/>
        </p:nvSpPr>
        <p:spPr>
          <a:xfrm>
            <a:off x="262890" y="498450"/>
            <a:ext cx="8081010" cy="958660"/>
          </a:xfrm>
          <a:prstGeom prst="rect">
            <a:avLst/>
          </a:prstGeom>
        </p:spPr>
        <p:txBody>
          <a:bodyPr wrap="square">
            <a:spAutoFit/>
          </a:bodyPr>
          <a:lstStyle/>
          <a:p>
            <a:pPr>
              <a:lnSpc>
                <a:spcPct val="150000"/>
              </a:lnSpc>
            </a:pPr>
            <a:r>
              <a:rPr lang="en-US" sz="2000">
                <a:solidFill>
                  <a:srgbClr val="FF0000"/>
                </a:solidFill>
                <a:latin typeface="Arial" panose="020B0604020202020204" pitchFamily="34" charset="0"/>
                <a:cs typeface="Arial" panose="020B0604020202020204" pitchFamily="34" charset="0"/>
              </a:rPr>
              <a:t>CH2: Nguồn của báo cáo là đối tượng nào? Khi nào thì cần tạo truy vấn trước khi tạo báo cáo</a:t>
            </a:r>
          </a:p>
        </p:txBody>
      </p:sp>
      <p:sp>
        <p:nvSpPr>
          <p:cNvPr id="4" name="Rectangle 3"/>
          <p:cNvSpPr/>
          <p:nvPr/>
        </p:nvSpPr>
        <p:spPr>
          <a:xfrm>
            <a:off x="357187" y="1575108"/>
            <a:ext cx="7892415" cy="1754326"/>
          </a:xfrm>
          <a:prstGeom prst="rect">
            <a:avLst/>
          </a:prstGeom>
        </p:spPr>
        <p:txBody>
          <a:bodyPr wrap="square">
            <a:spAutoFit/>
          </a:bodyPr>
          <a:lstStyle/>
          <a:p>
            <a:pPr algn="just">
              <a:lnSpc>
                <a:spcPct val="120000"/>
              </a:lnSpc>
              <a:spcBef>
                <a:spcPts val="300"/>
              </a:spcBef>
              <a:spcAft>
                <a:spcPts val="0"/>
              </a:spcAft>
            </a:pPr>
            <a:r>
              <a:rPr lang="en-US" sz="2000" spc="35" smtClean="0">
                <a:solidFill>
                  <a:srgbClr val="000000"/>
                </a:solidFill>
                <a:latin typeface="Times New Roman" panose="02020603050405020304" pitchFamily="18" charset="0"/>
                <a:ea typeface="Times New Roman" panose="02020603050405020304" pitchFamily="18" charset="0"/>
              </a:rPr>
              <a:t>- Báo </a:t>
            </a:r>
            <a:r>
              <a:rPr lang="en-US" sz="2000" spc="35">
                <a:solidFill>
                  <a:srgbClr val="000000"/>
                </a:solidFill>
                <a:latin typeface="Times New Roman" panose="02020603050405020304" pitchFamily="18" charset="0"/>
                <a:ea typeface="Times New Roman" panose="02020603050405020304" pitchFamily="18" charset="0"/>
              </a:rPr>
              <a:t>cáo thường được xây dựng dựa trên nguồn dữ liệu là bàng hay truy vấn. </a:t>
            </a:r>
            <a:endParaRPr lang="en-US" sz="2000">
              <a:latin typeface="Times New Roman" panose="02020603050405020304" pitchFamily="18" charset="0"/>
              <a:ea typeface="Times New Roman" panose="02020603050405020304" pitchFamily="18" charset="0"/>
            </a:endParaRPr>
          </a:p>
          <a:p>
            <a:pPr algn="just">
              <a:spcAft>
                <a:spcPts val="0"/>
              </a:spcAft>
            </a:pPr>
            <a:r>
              <a:rPr lang="en-US" sz="2000" smtClean="0">
                <a:latin typeface="Times New Roman" panose="02020603050405020304" pitchFamily="18" charset="0"/>
                <a:ea typeface="Times New Roman" panose="02020603050405020304" pitchFamily="18" charset="0"/>
              </a:rPr>
              <a:t>- Tạo truy vấn trước khi tạo báo cáo khi ta tạo báo cáo để </a:t>
            </a:r>
            <a:r>
              <a:rPr lang="en-US" sz="2000">
                <a:latin typeface="Times New Roman" panose="02020603050405020304" pitchFamily="18" charset="0"/>
                <a:ea typeface="Times New Roman" panose="02020603050405020304" pitchFamily="18" charset="0"/>
              </a:rPr>
              <a:t>thực hiện các phép tính, lọc dữ liệu, liên kết các bảng và sắp xếp dữ liệu để đảm bảo rằng báo cáo hiển thị đúng thông tin bạn muốn truyền đạt.</a:t>
            </a:r>
            <a:endParaRPr lang="en-US" sz="2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626475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5"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a:solidFill>
                  <a:schemeClr val="bg1"/>
                </a:solidFill>
                <a:latin typeface="Times New Roman" pitchFamily="18" charset="0"/>
                <a:cs typeface="Times New Roman" pitchFamily="18" charset="0"/>
              </a:rPr>
              <a:t>1</a:t>
            </a:r>
            <a:r>
              <a:rPr lang="vi-VN" sz="2300">
                <a:solidFill>
                  <a:schemeClr val="bg1"/>
                </a:solidFill>
                <a:latin typeface="Times New Roman" pitchFamily="18" charset="0"/>
                <a:cs typeface="Times New Roman" pitchFamily="18" charset="0"/>
              </a:rPr>
              <a:t>. </a:t>
            </a:r>
            <a:r>
              <a:rPr lang="en-US" sz="2300" smtClean="0">
                <a:solidFill>
                  <a:schemeClr val="bg1"/>
                </a:solidFill>
                <a:latin typeface="Times New Roman" pitchFamily="18" charset="0"/>
                <a:cs typeface="Times New Roman" pitchFamily="18" charset="0"/>
              </a:rPr>
              <a:t>Xây dựng báo cáo đơn giản</a:t>
            </a:r>
            <a:endParaRPr lang="vi-VN" sz="2300" dirty="0">
              <a:solidFill>
                <a:schemeClr val="bg1"/>
              </a:solidFill>
              <a:latin typeface="Times New Roman" pitchFamily="18" charset="0"/>
              <a:cs typeface="Times New Roman" pitchFamily="18" charset="0"/>
            </a:endParaRPr>
          </a:p>
        </p:txBody>
      </p:sp>
      <p:sp>
        <p:nvSpPr>
          <p:cNvPr id="2" name="Rectangle 1"/>
          <p:cNvSpPr/>
          <p:nvPr/>
        </p:nvSpPr>
        <p:spPr>
          <a:xfrm>
            <a:off x="262888" y="465200"/>
            <a:ext cx="8781959" cy="1015663"/>
          </a:xfrm>
          <a:prstGeom prst="rect">
            <a:avLst/>
          </a:prstGeom>
        </p:spPr>
        <p:txBody>
          <a:bodyPr wrap="square">
            <a:spAutoFit/>
          </a:bodyPr>
          <a:lstStyle/>
          <a:p>
            <a:pPr>
              <a:lnSpc>
                <a:spcPct val="150000"/>
              </a:lnSpc>
            </a:pPr>
            <a:r>
              <a:rPr lang="en-US" sz="2000">
                <a:solidFill>
                  <a:srgbClr val="FF0000"/>
                </a:solidFill>
                <a:latin typeface="Arial" panose="020B0604020202020204" pitchFamily="34" charset="0"/>
                <a:cs typeface="Arial" panose="020B0604020202020204" pitchFamily="34" charset="0"/>
              </a:rPr>
              <a:t>CH3: Để tạo một báo cáo cần biết nhưng thông tin gì</a:t>
            </a:r>
            <a:r>
              <a:rPr lang="en-US" sz="2000" smtClean="0">
                <a:solidFill>
                  <a:srgbClr val="FF0000"/>
                </a:solidFill>
                <a:latin typeface="Arial" panose="020B0604020202020204" pitchFamily="34" charset="0"/>
                <a:cs typeface="Arial" panose="020B0604020202020204" pitchFamily="34" charset="0"/>
              </a:rPr>
              <a:t>? </a:t>
            </a:r>
            <a:r>
              <a:rPr lang="en-US" sz="2000" spc="35">
                <a:solidFill>
                  <a:srgbClr val="FF0000"/>
                </a:solidFill>
                <a:latin typeface="Arial" panose="020B0604020202020204" pitchFamily="34" charset="0"/>
                <a:ea typeface="Times New Roman" panose="02020603050405020304" pitchFamily="18" charset="0"/>
                <a:cs typeface="Arial" panose="020B0604020202020204" pitchFamily="34" charset="0"/>
              </a:rPr>
              <a:t>Nêu các bước tạo nhanh một báo cáo đơn giản</a:t>
            </a:r>
            <a:r>
              <a:rPr lang="en-US" sz="2000" spc="35" smtClean="0">
                <a:solidFill>
                  <a:srgbClr val="FF0000"/>
                </a:solidFill>
                <a:latin typeface="Arial" panose="020B0604020202020204" pitchFamily="34" charset="0"/>
                <a:ea typeface="Times New Roman" panose="02020603050405020304" pitchFamily="18" charset="0"/>
                <a:cs typeface="Arial" panose="020B0604020202020204" pitchFamily="34" charset="0"/>
              </a:rPr>
              <a:t>?</a:t>
            </a:r>
            <a:r>
              <a:rPr lang="en-US" sz="2000" smtClean="0">
                <a:solidFill>
                  <a:srgbClr val="FF0000"/>
                </a:solidFill>
                <a:latin typeface="Arial" panose="020B0604020202020204" pitchFamily="34" charset="0"/>
                <a:cs typeface="Arial" panose="020B0604020202020204" pitchFamily="34" charset="0"/>
              </a:rPr>
              <a:t> </a:t>
            </a:r>
            <a:endParaRPr lang="en-US" sz="2000">
              <a:solidFill>
                <a:srgbClr val="FF0000"/>
              </a:solidFill>
              <a:latin typeface="Arial" panose="020B0604020202020204" pitchFamily="34" charset="0"/>
              <a:cs typeface="Arial" panose="020B0604020202020204" pitchFamily="34" charset="0"/>
            </a:endParaRPr>
          </a:p>
        </p:txBody>
      </p:sp>
      <p:sp>
        <p:nvSpPr>
          <p:cNvPr id="3" name="Rectangle 2"/>
          <p:cNvSpPr/>
          <p:nvPr/>
        </p:nvSpPr>
        <p:spPr>
          <a:xfrm>
            <a:off x="163735" y="1480863"/>
            <a:ext cx="7932420" cy="1323439"/>
          </a:xfrm>
          <a:prstGeom prst="rect">
            <a:avLst/>
          </a:prstGeom>
        </p:spPr>
        <p:txBody>
          <a:bodyPr wrap="square">
            <a:spAutoFit/>
          </a:bodyPr>
          <a:lstStyle/>
          <a:p>
            <a:pPr indent="269875" algn="just">
              <a:spcBef>
                <a:spcPts val="300"/>
              </a:spcBef>
              <a:spcAft>
                <a:spcPts val="0"/>
              </a:spcAft>
            </a:pPr>
            <a:r>
              <a:rPr lang="en-US" sz="2000" smtClean="0">
                <a:solidFill>
                  <a:srgbClr val="000000"/>
                </a:solidFill>
                <a:latin typeface="Times" panose="02020603050405020304" pitchFamily="18" charset="0"/>
                <a:ea typeface="Times New Roman" panose="02020603050405020304" pitchFamily="18" charset="0"/>
                <a:cs typeface="Times" panose="02020603050405020304" pitchFamily="18" charset="0"/>
              </a:rPr>
              <a:t>Để tạo một báo cáo, cần trả lời cho các câu hỏi sau:</a:t>
            </a:r>
            <a:endParaRPr lang="en-US" sz="2000" smtClean="0">
              <a:latin typeface="Times" panose="02020603050405020304" pitchFamily="18" charset="0"/>
              <a:ea typeface="Times New Roman" panose="02020603050405020304" pitchFamily="18" charset="0"/>
              <a:cs typeface="Times" panose="02020603050405020304" pitchFamily="18" charset="0"/>
            </a:endParaRPr>
          </a:p>
          <a:p>
            <a:pPr marL="742950" lvl="1" indent="-285750">
              <a:spcAft>
                <a:spcPts val="0"/>
              </a:spcAft>
              <a:buFont typeface="Times New Roman" panose="02020603050405020304" pitchFamily="18" charset="0"/>
              <a:buChar char="+"/>
              <a:tabLst>
                <a:tab pos="914400" algn="l"/>
              </a:tabLst>
            </a:pPr>
            <a:r>
              <a:rPr lang="en-US" sz="2000" smtClean="0">
                <a:solidFill>
                  <a:srgbClr val="000000"/>
                </a:solidFill>
                <a:latin typeface="Times" panose="02020603050405020304" pitchFamily="18" charset="0"/>
                <a:ea typeface="Times New Roman" panose="02020603050405020304" pitchFamily="18" charset="0"/>
                <a:cs typeface="Times" panose="02020603050405020304" pitchFamily="18" charset="0"/>
              </a:rPr>
              <a:t>Báo cáo được tạo ra để kết xuất thông tin gì?</a:t>
            </a:r>
            <a:endParaRPr lang="en-US" sz="2000" smtClean="0">
              <a:latin typeface="Times" panose="02020603050405020304" pitchFamily="18" charset="0"/>
              <a:cs typeface="Times" panose="02020603050405020304" pitchFamily="18" charset="0"/>
            </a:endParaRPr>
          </a:p>
          <a:p>
            <a:pPr marL="742950" lvl="1" indent="-285750">
              <a:spcAft>
                <a:spcPts val="0"/>
              </a:spcAft>
              <a:buFont typeface="Times New Roman" panose="02020603050405020304" pitchFamily="18" charset="0"/>
              <a:buChar char="+"/>
              <a:tabLst>
                <a:tab pos="914400" algn="l"/>
              </a:tabLst>
            </a:pPr>
            <a:r>
              <a:rPr lang="en-US" sz="2000" smtClean="0">
                <a:solidFill>
                  <a:srgbClr val="000000"/>
                </a:solidFill>
                <a:latin typeface="Times" panose="02020603050405020304" pitchFamily="18" charset="0"/>
                <a:ea typeface="Times New Roman" panose="02020603050405020304" pitchFamily="18" charset="0"/>
                <a:cs typeface="Times" panose="02020603050405020304" pitchFamily="18" charset="0"/>
              </a:rPr>
              <a:t>Dữ liệu từ những bảng, mẫu hỏi nào sẽ được đưa vào báo cáo?</a:t>
            </a:r>
            <a:endParaRPr lang="en-US" sz="2000" smtClean="0">
              <a:latin typeface="Times" panose="02020603050405020304" pitchFamily="18" charset="0"/>
              <a:cs typeface="Times" panose="02020603050405020304" pitchFamily="18" charset="0"/>
            </a:endParaRPr>
          </a:p>
          <a:p>
            <a:pPr marL="742950" lvl="1" indent="-285750">
              <a:spcAft>
                <a:spcPts val="0"/>
              </a:spcAft>
              <a:buFont typeface="Times New Roman" panose="02020603050405020304" pitchFamily="18" charset="0"/>
              <a:buChar char="+"/>
              <a:tabLst>
                <a:tab pos="540385" algn="l"/>
              </a:tabLst>
            </a:pPr>
            <a:r>
              <a:rPr lang="en-US" sz="2000" smtClean="0">
                <a:solidFill>
                  <a:srgbClr val="000000"/>
                </a:solidFill>
                <a:latin typeface="Times" panose="02020603050405020304" pitchFamily="18" charset="0"/>
                <a:ea typeface="Times New Roman" panose="02020603050405020304" pitchFamily="18" charset="0"/>
                <a:cs typeface="Times" panose="02020603050405020304" pitchFamily="18" charset="0"/>
              </a:rPr>
              <a:t>Dữ liệu sẽ được nhóm thế nào?</a:t>
            </a:r>
            <a:endParaRPr lang="en-US" sz="2000">
              <a:effectLst/>
              <a:latin typeface="Times" panose="02020603050405020304" pitchFamily="18" charset="0"/>
              <a:cs typeface="Times" panose="02020603050405020304" pitchFamily="18" charset="0"/>
            </a:endParaRPr>
          </a:p>
        </p:txBody>
      </p:sp>
      <p:sp>
        <p:nvSpPr>
          <p:cNvPr id="7" name="Rectangle 6"/>
          <p:cNvSpPr/>
          <p:nvPr/>
        </p:nvSpPr>
        <p:spPr>
          <a:xfrm>
            <a:off x="262888" y="2804302"/>
            <a:ext cx="7341499" cy="1537344"/>
          </a:xfrm>
          <a:prstGeom prst="rect">
            <a:avLst/>
          </a:prstGeom>
        </p:spPr>
        <p:txBody>
          <a:bodyPr wrap="square">
            <a:spAutoFit/>
          </a:bodyPr>
          <a:lstStyle/>
          <a:p>
            <a:pPr indent="269875" algn="just">
              <a:lnSpc>
                <a:spcPct val="120000"/>
              </a:lnSpc>
              <a:spcBef>
                <a:spcPts val="300"/>
              </a:spcBef>
              <a:spcAft>
                <a:spcPts val="0"/>
              </a:spcAft>
            </a:pPr>
            <a:r>
              <a:rPr lang="en-US" b="1">
                <a:solidFill>
                  <a:srgbClr val="000000"/>
                </a:solidFill>
                <a:latin typeface="Times New Roman" panose="02020603050405020304" pitchFamily="18" charset="0"/>
                <a:ea typeface="PMingLiU"/>
              </a:rPr>
              <a:t>Các bước tạo một báo cáo nhanh</a:t>
            </a:r>
            <a:endParaRPr lang="en-US">
              <a:latin typeface="Times New Roman" panose="02020603050405020304" pitchFamily="18" charset="0"/>
              <a:ea typeface="Times New Roman" panose="02020603050405020304" pitchFamily="18" charset="0"/>
            </a:endParaRPr>
          </a:p>
          <a:p>
            <a:pPr indent="269875" algn="just">
              <a:lnSpc>
                <a:spcPct val="120000"/>
              </a:lnSpc>
              <a:spcBef>
                <a:spcPts val="300"/>
              </a:spcBef>
              <a:spcAft>
                <a:spcPts val="0"/>
              </a:spcAft>
            </a:pPr>
            <a:r>
              <a:rPr lang="en-US" b="1">
                <a:solidFill>
                  <a:srgbClr val="000000"/>
                </a:solidFill>
                <a:latin typeface="Times New Roman" panose="02020603050405020304" pitchFamily="18" charset="0"/>
                <a:ea typeface="PMingLiU"/>
              </a:rPr>
              <a:t>	Bước 1: </a:t>
            </a:r>
            <a:r>
              <a:rPr lang="en-US">
                <a:solidFill>
                  <a:srgbClr val="000000"/>
                </a:solidFill>
                <a:latin typeface="Times New Roman" panose="02020603050405020304" pitchFamily="18" charset="0"/>
                <a:ea typeface="PMingLiU"/>
              </a:rPr>
              <a:t>Mở truy vấn (hoặc bảng dữ liệu nguồn)</a:t>
            </a:r>
            <a:endParaRPr lang="en-US">
              <a:latin typeface="Times New Roman" panose="02020603050405020304" pitchFamily="18" charset="0"/>
              <a:ea typeface="Times New Roman" panose="02020603050405020304" pitchFamily="18" charset="0"/>
            </a:endParaRPr>
          </a:p>
          <a:p>
            <a:pPr indent="269875" algn="just">
              <a:lnSpc>
                <a:spcPct val="120000"/>
              </a:lnSpc>
              <a:spcBef>
                <a:spcPts val="300"/>
              </a:spcBef>
              <a:spcAft>
                <a:spcPts val="0"/>
              </a:spcAft>
            </a:pPr>
            <a:r>
              <a:rPr lang="en-US">
                <a:solidFill>
                  <a:srgbClr val="000000"/>
                </a:solidFill>
                <a:latin typeface="Times New Roman" panose="02020603050405020304" pitchFamily="18" charset="0"/>
                <a:ea typeface="PMingLiU"/>
              </a:rPr>
              <a:t>	</a:t>
            </a:r>
            <a:r>
              <a:rPr lang="en-US" b="1">
                <a:solidFill>
                  <a:srgbClr val="000000"/>
                </a:solidFill>
                <a:latin typeface="Times New Roman" panose="02020603050405020304" pitchFamily="18" charset="0"/>
                <a:ea typeface="PMingLiU"/>
              </a:rPr>
              <a:t>Bước 2:</a:t>
            </a:r>
            <a:r>
              <a:rPr lang="en-US">
                <a:solidFill>
                  <a:srgbClr val="000000"/>
                </a:solidFill>
                <a:latin typeface="Times New Roman" panose="02020603050405020304" pitchFamily="18" charset="0"/>
                <a:ea typeface="PMingLiU"/>
              </a:rPr>
              <a:t> Nháy chọn </a:t>
            </a:r>
            <a:r>
              <a:rPr lang="en-US" b="1">
                <a:solidFill>
                  <a:srgbClr val="000000"/>
                </a:solidFill>
                <a:latin typeface="Times New Roman" panose="02020603050405020304" pitchFamily="18" charset="0"/>
                <a:ea typeface="PMingLiU"/>
              </a:rPr>
              <a:t>Create/Report</a:t>
            </a:r>
            <a:r>
              <a:rPr lang="en-US">
                <a:solidFill>
                  <a:srgbClr val="000000"/>
                </a:solidFill>
                <a:latin typeface="Times New Roman" panose="02020603050405020304" pitchFamily="18" charset="0"/>
                <a:ea typeface="PMingLiU"/>
              </a:rPr>
              <a:t> sẽ một báo cáo</a:t>
            </a:r>
            <a:endParaRPr lang="en-US">
              <a:latin typeface="Times New Roman" panose="02020603050405020304" pitchFamily="18" charset="0"/>
              <a:ea typeface="Times New Roman" panose="02020603050405020304" pitchFamily="18" charset="0"/>
            </a:endParaRPr>
          </a:p>
          <a:p>
            <a:pPr indent="269875" algn="just">
              <a:lnSpc>
                <a:spcPct val="120000"/>
              </a:lnSpc>
              <a:spcBef>
                <a:spcPts val="300"/>
              </a:spcBef>
              <a:spcAft>
                <a:spcPts val="0"/>
              </a:spcAft>
            </a:pPr>
            <a:r>
              <a:rPr lang="en-US">
                <a:solidFill>
                  <a:srgbClr val="000000"/>
                </a:solidFill>
                <a:latin typeface="Times New Roman" panose="02020603050405020304" pitchFamily="18" charset="0"/>
                <a:ea typeface="PMingLiU"/>
              </a:rPr>
              <a:t>	</a:t>
            </a:r>
            <a:r>
              <a:rPr lang="en-US" b="1">
                <a:solidFill>
                  <a:srgbClr val="000000"/>
                </a:solidFill>
                <a:latin typeface="Times New Roman" panose="02020603050405020304" pitchFamily="18" charset="0"/>
                <a:ea typeface="PMingLiU"/>
              </a:rPr>
              <a:t>Bước 3</a:t>
            </a:r>
            <a:r>
              <a:rPr lang="en-US">
                <a:solidFill>
                  <a:srgbClr val="000000"/>
                </a:solidFill>
                <a:latin typeface="Times New Roman" panose="02020603050405020304" pitchFamily="18" charset="0"/>
                <a:ea typeface="PMingLiU"/>
              </a:rPr>
              <a:t>: Lưu và đặt tên báo cáo</a:t>
            </a:r>
            <a:endParaRPr lang="en-US">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108797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a:solidFill>
                  <a:schemeClr val="bg1"/>
                </a:solidFill>
                <a:latin typeface="Times New Roman" pitchFamily="18" charset="0"/>
                <a:cs typeface="Times New Roman" pitchFamily="18" charset="0"/>
              </a:rPr>
              <a:t>1</a:t>
            </a:r>
            <a:r>
              <a:rPr lang="vi-VN" sz="2300">
                <a:solidFill>
                  <a:schemeClr val="bg1"/>
                </a:solidFill>
                <a:latin typeface="Times New Roman" pitchFamily="18" charset="0"/>
                <a:cs typeface="Times New Roman" pitchFamily="18" charset="0"/>
              </a:rPr>
              <a:t>. </a:t>
            </a:r>
            <a:r>
              <a:rPr lang="en-US" sz="2300" smtClean="0">
                <a:solidFill>
                  <a:schemeClr val="bg1"/>
                </a:solidFill>
                <a:latin typeface="Times New Roman" pitchFamily="18" charset="0"/>
                <a:cs typeface="Times New Roman" pitchFamily="18" charset="0"/>
              </a:rPr>
              <a:t>Xây dựng báo cáo đơn giản</a:t>
            </a:r>
            <a:endParaRPr lang="vi-VN" sz="2300" dirty="0">
              <a:solidFill>
                <a:schemeClr val="bg1"/>
              </a:solidFill>
              <a:latin typeface="Times New Roman" pitchFamily="18" charset="0"/>
              <a:cs typeface="Times New Roman" pitchFamily="18" charset="0"/>
            </a:endParaRPr>
          </a:p>
        </p:txBody>
      </p:sp>
      <p:sp>
        <p:nvSpPr>
          <p:cNvPr id="31" name="Rectangle 30"/>
          <p:cNvSpPr/>
          <p:nvPr/>
        </p:nvSpPr>
        <p:spPr>
          <a:xfrm>
            <a:off x="113374" y="458061"/>
            <a:ext cx="8408479" cy="463204"/>
          </a:xfrm>
          <a:prstGeom prst="rect">
            <a:avLst/>
          </a:prstGeom>
        </p:spPr>
        <p:txBody>
          <a:bodyPr wrap="square">
            <a:spAutoFit/>
          </a:bodyPr>
          <a:lstStyle/>
          <a:p>
            <a:pPr algn="just">
              <a:lnSpc>
                <a:spcPct val="120000"/>
              </a:lnSpc>
            </a:pPr>
            <a:r>
              <a:rPr lang="en-US" altLang="en-US" sz="2200" b="1" i="1" dirty="0" smtClean="0">
                <a:solidFill>
                  <a:srgbClr val="0000FF"/>
                </a:solidFill>
                <a:latin typeface="Times" panose="02020603050405020304" pitchFamily="18" charset="0"/>
              </a:rPr>
              <a:t>a</a:t>
            </a:r>
            <a:r>
              <a:rPr lang="en-US" altLang="en-US" sz="2200" b="1" i="1" smtClean="0">
                <a:solidFill>
                  <a:srgbClr val="0000FF"/>
                </a:solidFill>
                <a:latin typeface="Times" panose="02020603050405020304" pitchFamily="18" charset="0"/>
              </a:rPr>
              <a:t>. Các loại báo cáo</a:t>
            </a:r>
            <a:endParaRPr lang="vi-VN" altLang="en-US" sz="2200" b="1" i="1" dirty="0">
              <a:solidFill>
                <a:srgbClr val="0000FF"/>
              </a:solidFill>
              <a:latin typeface="Times" panose="02020603050405020304" pitchFamily="18" charset="0"/>
            </a:endParaRPr>
          </a:p>
        </p:txBody>
      </p:sp>
      <p:sp>
        <p:nvSpPr>
          <p:cNvPr id="7" name="Rectangle 6"/>
          <p:cNvSpPr/>
          <p:nvPr/>
        </p:nvSpPr>
        <p:spPr>
          <a:xfrm>
            <a:off x="349151" y="835873"/>
            <a:ext cx="8408479" cy="1194751"/>
          </a:xfrm>
          <a:prstGeom prst="rect">
            <a:avLst/>
          </a:prstGeom>
          <a:solidFill>
            <a:schemeClr val="bg1"/>
          </a:solidFill>
        </p:spPr>
        <p:txBody>
          <a:bodyPr wrap="square">
            <a:spAutoFit/>
          </a:bodyPr>
          <a:lstStyle/>
          <a:p>
            <a:pPr marL="342900" indent="-342900" algn="just">
              <a:lnSpc>
                <a:spcPct val="130000"/>
              </a:lnSpc>
              <a:buFontTx/>
              <a:buChar char="-"/>
            </a:pPr>
            <a:r>
              <a:rPr lang="en-US" altLang="en-US" sz="1900" smtClean="0">
                <a:latin typeface="Times" panose="02020603050405020304" pitchFamily="18" charset="0"/>
              </a:rPr>
              <a:t>Báo cáo là khâu quan trọng cuối cùng hoàn tất việc kết xuất thông tin trên CSDL phục vụ người dung</a:t>
            </a:r>
          </a:p>
          <a:p>
            <a:pPr marL="342900" indent="-342900" algn="just">
              <a:lnSpc>
                <a:spcPct val="130000"/>
              </a:lnSpc>
              <a:buFontTx/>
              <a:buChar char="-"/>
            </a:pPr>
            <a:r>
              <a:rPr lang="en-US" altLang="en-US" sz="1900" smtClean="0">
                <a:latin typeface="Times" panose="02020603050405020304" pitchFamily="18" charset="0"/>
              </a:rPr>
              <a:t>Người xem báo cáo không sửa đổi được các mục dữ liệu</a:t>
            </a:r>
            <a:endParaRPr lang="vi-VN" altLang="en-US" sz="1900" dirty="0">
              <a:latin typeface="Times" panose="02020603050405020304" pitchFamily="18" charset="0"/>
            </a:endParaRPr>
          </a:p>
        </p:txBody>
      </p:sp>
      <p:sp>
        <p:nvSpPr>
          <p:cNvPr id="8" name="Rectangle 7"/>
          <p:cNvSpPr/>
          <p:nvPr/>
        </p:nvSpPr>
        <p:spPr>
          <a:xfrm>
            <a:off x="349150" y="2102758"/>
            <a:ext cx="8408479" cy="412613"/>
          </a:xfrm>
          <a:prstGeom prst="rect">
            <a:avLst/>
          </a:prstGeom>
        </p:spPr>
        <p:txBody>
          <a:bodyPr wrap="square">
            <a:spAutoFit/>
          </a:bodyPr>
          <a:lstStyle/>
          <a:p>
            <a:pPr algn="just">
              <a:lnSpc>
                <a:spcPct val="120000"/>
              </a:lnSpc>
            </a:pPr>
            <a:r>
              <a:rPr lang="vi-VN" altLang="en-US" sz="1900">
                <a:latin typeface="Times" panose="02020603050405020304" pitchFamily="18" charset="0"/>
              </a:rPr>
              <a:t>- </a:t>
            </a:r>
            <a:r>
              <a:rPr lang="en-US" altLang="en-US" sz="1900" smtClean="0">
                <a:latin typeface="Times" panose="02020603050405020304" pitchFamily="18" charset="0"/>
              </a:rPr>
              <a:t>Báo cáo thường có:</a:t>
            </a:r>
            <a:endParaRPr lang="vi-VN" altLang="en-US" sz="1900" dirty="0">
              <a:latin typeface="Times" panose="02020603050405020304" pitchFamily="18" charset="0"/>
            </a:endParaRPr>
          </a:p>
        </p:txBody>
      </p:sp>
      <p:sp>
        <p:nvSpPr>
          <p:cNvPr id="9" name="Rectangle 8"/>
          <p:cNvSpPr/>
          <p:nvPr/>
        </p:nvSpPr>
        <p:spPr>
          <a:xfrm>
            <a:off x="682645" y="2512383"/>
            <a:ext cx="8335332" cy="1194751"/>
          </a:xfrm>
          <a:prstGeom prst="rect">
            <a:avLst/>
          </a:prstGeom>
        </p:spPr>
        <p:txBody>
          <a:bodyPr wrap="square">
            <a:spAutoFit/>
          </a:bodyPr>
          <a:lstStyle/>
          <a:p>
            <a:pPr algn="just">
              <a:lnSpc>
                <a:spcPct val="130000"/>
              </a:lnSpc>
            </a:pPr>
            <a:r>
              <a:rPr lang="en-US" altLang="en-US" sz="1900" smtClean="0">
                <a:latin typeface="Times" panose="02020603050405020304" pitchFamily="18" charset="0"/>
              </a:rPr>
              <a:t>+ </a:t>
            </a:r>
            <a:r>
              <a:rPr lang="en-US" altLang="en-US" sz="1900" i="1" smtClean="0">
                <a:latin typeface="Times" panose="02020603050405020304" pitchFamily="18" charset="0"/>
              </a:rPr>
              <a:t>Báo cáo chi tiết</a:t>
            </a:r>
            <a:r>
              <a:rPr lang="en-US" altLang="en-US" sz="1900" smtClean="0">
                <a:latin typeface="Times" panose="02020603050405020304" pitchFamily="18" charset="0"/>
              </a:rPr>
              <a:t>: hiển thị tất cả các bản ghi đã chọn, được phân nhóm và sắp xếp.</a:t>
            </a:r>
          </a:p>
          <a:p>
            <a:pPr algn="just">
              <a:lnSpc>
                <a:spcPct val="130000"/>
              </a:lnSpc>
            </a:pPr>
            <a:r>
              <a:rPr lang="en-US" altLang="en-US" sz="1900" smtClean="0">
                <a:latin typeface="Times" panose="02020603050405020304" pitchFamily="18" charset="0"/>
              </a:rPr>
              <a:t>+ </a:t>
            </a:r>
            <a:r>
              <a:rPr lang="en-US" altLang="en-US" sz="1900" i="1" smtClean="0">
                <a:latin typeface="Times" panose="02020603050405020304" pitchFamily="18" charset="0"/>
              </a:rPr>
              <a:t>Báo cáo tóm tắt</a:t>
            </a:r>
            <a:r>
              <a:rPr lang="en-US" altLang="en-US" sz="1900" smtClean="0">
                <a:latin typeface="Times" panose="02020603050405020304" pitchFamily="18" charset="0"/>
              </a:rPr>
              <a:t>: Không liệt kê các bạn ghi đã chọn, chỉ trình bày các số liệu tổng hợp nhóm theo một chiều nào đó.</a:t>
            </a:r>
            <a:endParaRPr lang="vi-VN" altLang="en-US" sz="1900" dirty="0">
              <a:latin typeface="Times" panose="02020603050405020304" pitchFamily="18" charset="0"/>
            </a:endParaRPr>
          </a:p>
        </p:txBody>
      </p:sp>
      <p:sp>
        <p:nvSpPr>
          <p:cNvPr id="10" name="Rectangle 9"/>
          <p:cNvSpPr/>
          <p:nvPr/>
        </p:nvSpPr>
        <p:spPr>
          <a:xfrm>
            <a:off x="367760" y="3704146"/>
            <a:ext cx="8408479" cy="969496"/>
          </a:xfrm>
          <a:prstGeom prst="rect">
            <a:avLst/>
          </a:prstGeom>
        </p:spPr>
        <p:txBody>
          <a:bodyPr wrap="square">
            <a:spAutoFit/>
          </a:bodyPr>
          <a:lstStyle/>
          <a:p>
            <a:pPr marL="342900" indent="-342900" algn="just">
              <a:lnSpc>
                <a:spcPct val="150000"/>
              </a:lnSpc>
              <a:buFontTx/>
              <a:buChar char="-"/>
            </a:pPr>
            <a:r>
              <a:rPr lang="en-US" altLang="en-US" sz="1900" smtClean="0">
                <a:latin typeface="Times" panose="02020603050405020304" pitchFamily="18" charset="0"/>
              </a:rPr>
              <a:t>Báo cáo được xây dựng dựa trên nguồn dữ liệu là bảng hay truy vấn</a:t>
            </a:r>
          </a:p>
          <a:p>
            <a:pPr marL="342900" indent="-342900" algn="just">
              <a:lnSpc>
                <a:spcPct val="150000"/>
              </a:lnSpc>
              <a:buFontTx/>
              <a:buChar char="-"/>
            </a:pPr>
            <a:r>
              <a:rPr lang="en-US" altLang="en-US" sz="1900" smtClean="0">
                <a:latin typeface="Times" panose="02020603050405020304" pitchFamily="18" charset="0"/>
              </a:rPr>
              <a:t>Để tạo báo cáo nên chuẩn bị sắp xếp, chọn, lọc dữ liệu sẵn bằng một truy vấn</a:t>
            </a:r>
            <a:endParaRPr lang="vi-VN" altLang="en-US" sz="1900" dirty="0">
              <a:latin typeface="Times" panose="02020603050405020304" pitchFamily="18" charset="0"/>
            </a:endParaRPr>
          </a:p>
        </p:txBody>
      </p:sp>
    </p:spTree>
    <p:extLst>
      <p:ext uri="{BB962C8B-B14F-4D97-AF65-F5344CB8AC3E}">
        <p14:creationId xmlns:p14="http://schemas.microsoft.com/office/powerpoint/2010/main" val="4052970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ppt_x"/>
                                          </p:val>
                                        </p:tav>
                                        <p:tav tm="100000">
                                          <p:val>
                                            <p:strVal val="#ppt_x"/>
                                          </p:val>
                                        </p:tav>
                                      </p:tavLst>
                                    </p:anim>
                                    <p:anim calcmode="lin" valueType="num">
                                      <p:cBhvr additive="base">
                                        <p:cTn id="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 calcmode="lin" valueType="num">
                                      <p:cBhvr additive="base">
                                        <p:cTn id="19"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 calcmode="lin" valueType="num">
                                      <p:cBhvr additive="base">
                                        <p:cTn id="3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xEl>
                                              <p:pRg st="1" end="1"/>
                                            </p:txEl>
                                          </p:spTgt>
                                        </p:tgtEl>
                                        <p:attrNameLst>
                                          <p:attrName>style.visibility</p:attrName>
                                        </p:attrNameLst>
                                      </p:cBhvr>
                                      <p:to>
                                        <p:strVal val="visible"/>
                                      </p:to>
                                    </p:set>
                                    <p:anim calcmode="lin" valueType="num">
                                      <p:cBhvr additive="base">
                                        <p:cTn id="3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0">
                                            <p:txEl>
                                              <p:pRg st="1" end="1"/>
                                            </p:txEl>
                                          </p:spTgt>
                                        </p:tgtEl>
                                        <p:attrNameLst>
                                          <p:attrName>style.visibility</p:attrName>
                                        </p:attrNameLst>
                                      </p:cBhvr>
                                      <p:to>
                                        <p:strVal val="visible"/>
                                      </p:to>
                                    </p:set>
                                    <p:anim calcmode="lin" valueType="num">
                                      <p:cBhvr additive="base">
                                        <p:cTn id="49"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a:solidFill>
                  <a:schemeClr val="bg1"/>
                </a:solidFill>
                <a:latin typeface="Times New Roman" pitchFamily="18" charset="0"/>
                <a:cs typeface="Times New Roman" pitchFamily="18" charset="0"/>
              </a:rPr>
              <a:t>1. Thiết kế </a:t>
            </a:r>
            <a:r>
              <a:rPr lang="en-US" sz="2300" dirty="0" err="1">
                <a:solidFill>
                  <a:schemeClr val="bg1"/>
                </a:solidFill>
                <a:latin typeface="Times New Roman" pitchFamily="18" charset="0"/>
                <a:cs typeface="Times New Roman" pitchFamily="18" charset="0"/>
              </a:rPr>
              <a:t>truy</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vấn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đơn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giản</a:t>
            </a:r>
            <a:endParaRPr lang="vi-VN" sz="2300" dirty="0">
              <a:solidFill>
                <a:schemeClr val="bg1"/>
              </a:solidFill>
              <a:latin typeface="Times New Roman" pitchFamily="18" charset="0"/>
              <a:cs typeface="Times New Roman" pitchFamily="18" charset="0"/>
            </a:endParaRPr>
          </a:p>
        </p:txBody>
      </p:sp>
      <p:sp>
        <p:nvSpPr>
          <p:cNvPr id="31" name="Rectangle 30"/>
          <p:cNvSpPr/>
          <p:nvPr/>
        </p:nvSpPr>
        <p:spPr>
          <a:xfrm>
            <a:off x="113374" y="458061"/>
            <a:ext cx="8408479" cy="463204"/>
          </a:xfrm>
          <a:prstGeom prst="rect">
            <a:avLst/>
          </a:prstGeom>
        </p:spPr>
        <p:txBody>
          <a:bodyPr wrap="square">
            <a:spAutoFit/>
          </a:bodyPr>
          <a:lstStyle/>
          <a:p>
            <a:pPr algn="just">
              <a:lnSpc>
                <a:spcPct val="120000"/>
              </a:lnSpc>
            </a:pPr>
            <a:r>
              <a:rPr lang="en-US" altLang="en-US" sz="2200" b="1" i="1" dirty="0">
                <a:solidFill>
                  <a:srgbClr val="0000FF"/>
                </a:solidFill>
                <a:latin typeface="Times" panose="02020603050405020304" pitchFamily="18" charset="0"/>
              </a:rPr>
              <a:t>b</a:t>
            </a:r>
            <a:r>
              <a:rPr lang="en-US" altLang="en-US" sz="2200" b="1" i="1" smtClean="0">
                <a:solidFill>
                  <a:srgbClr val="0000FF"/>
                </a:solidFill>
                <a:latin typeface="Times" panose="02020603050405020304" pitchFamily="18" charset="0"/>
              </a:rPr>
              <a:t>. Truy vấn chuẩn bị dữ liệu</a:t>
            </a:r>
            <a:endParaRPr lang="vi-VN" altLang="en-US" sz="2200" b="1" i="1" dirty="0">
              <a:solidFill>
                <a:srgbClr val="0000FF"/>
              </a:solidFill>
              <a:latin typeface="Times" panose="02020603050405020304" pitchFamily="18" charset="0"/>
            </a:endParaRPr>
          </a:p>
        </p:txBody>
      </p:sp>
      <p:sp>
        <p:nvSpPr>
          <p:cNvPr id="9" name="Text Box 26"/>
          <p:cNvSpPr txBox="1">
            <a:spLocks noChangeArrowheads="1"/>
          </p:cNvSpPr>
          <p:nvPr/>
        </p:nvSpPr>
        <p:spPr bwMode="auto">
          <a:xfrm>
            <a:off x="321612" y="921265"/>
            <a:ext cx="82296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spcBef>
                <a:spcPct val="50000"/>
              </a:spcBef>
              <a:buFontTx/>
              <a:buNone/>
            </a:pPr>
            <a:r>
              <a:rPr lang="en-US" altLang="en-US" sz="2200" smtClean="0">
                <a:latin typeface="Times New Roman" panose="02020603050405020304" pitchFamily="18" charset="0"/>
                <a:cs typeface="Times New Roman" panose="02020603050405020304" pitchFamily="18" charset="0"/>
              </a:rPr>
              <a:t>Giả sử ta cần làm báo cáo chi tiết hoạt động mượn trả sách theo từng tháng, cho biết mỗi tháng có bao nhiêu lượt mượn sách như sau</a:t>
            </a:r>
            <a:endParaRPr lang="en-US" altLang="en-US" sz="2200" dirty="0">
              <a:solidFill>
                <a:srgbClr val="FF33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793215" y="1726100"/>
            <a:ext cx="7286395" cy="3288812"/>
          </a:xfrm>
          <a:prstGeom prst="rect">
            <a:avLst/>
          </a:prstGeom>
        </p:spPr>
      </p:pic>
    </p:spTree>
    <p:extLst>
      <p:ext uri="{BB962C8B-B14F-4D97-AF65-F5344CB8AC3E}">
        <p14:creationId xmlns:p14="http://schemas.microsoft.com/office/powerpoint/2010/main" val="2929568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16403</TotalTime>
  <Words>1566</Words>
  <Application>Microsoft Office PowerPoint</Application>
  <PresentationFormat>On-screen Show (16:9)</PresentationFormat>
  <Paragraphs>119</Paragraphs>
  <Slides>24</Slides>
  <Notes>0</Notes>
  <HiddenSlides>3</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24</vt:i4>
      </vt:variant>
    </vt:vector>
  </HeadingPairs>
  <TitlesOfParts>
    <vt:vector size="36" baseType="lpstr">
      <vt:lpstr>Arial</vt:lpstr>
      <vt:lpstr>Bookman Old Style</vt:lpstr>
      <vt:lpstr>Calibri</vt:lpstr>
      <vt:lpstr>Gill Sans MT</vt:lpstr>
      <vt:lpstr>PMingLiU</vt:lpstr>
      <vt:lpstr>Symbol</vt:lpstr>
      <vt:lpstr>Tahoma</vt:lpstr>
      <vt:lpstr>Times</vt:lpstr>
      <vt:lpstr>Times New Roman</vt:lpstr>
      <vt:lpstr>Wingdings</vt:lpstr>
      <vt:lpstr>Wingdings 3</vt:lpstr>
      <vt:lpstr>Origin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Administrator</cp:lastModifiedBy>
  <cp:revision>764</cp:revision>
  <dcterms:created xsi:type="dcterms:W3CDTF">2019-10-15T08:39:11Z</dcterms:created>
  <dcterms:modified xsi:type="dcterms:W3CDTF">2023-07-18T03:11:51Z</dcterms:modified>
</cp:coreProperties>
</file>