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336" r:id="rId2"/>
    <p:sldId id="421" r:id="rId3"/>
    <p:sldId id="422" r:id="rId4"/>
    <p:sldId id="439" r:id="rId5"/>
    <p:sldId id="447" r:id="rId6"/>
    <p:sldId id="448" r:id="rId7"/>
    <p:sldId id="449" r:id="rId8"/>
    <p:sldId id="450" r:id="rId9"/>
    <p:sldId id="435" r:id="rId10"/>
    <p:sldId id="451" r:id="rId11"/>
    <p:sldId id="436" r:id="rId12"/>
    <p:sldId id="452" r:id="rId13"/>
    <p:sldId id="453" r:id="rId14"/>
    <p:sldId id="454" r:id="rId15"/>
    <p:sldId id="455" r:id="rId16"/>
    <p:sldId id="456" r:id="rId17"/>
    <p:sldId id="457" r:id="rId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48AB"/>
    <a:srgbClr val="FF0000"/>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182" autoAdjust="0"/>
  </p:normalViewPr>
  <p:slideViewPr>
    <p:cSldViewPr snapToGrid="0">
      <p:cViewPr varScale="1">
        <p:scale>
          <a:sx n="91" d="100"/>
          <a:sy n="91" d="100"/>
        </p:scale>
        <p:origin x="810" y="90"/>
      </p:cViewPr>
      <p:guideLst>
        <p:guide orient="horz" pos="2160"/>
        <p:guide pos="2880"/>
        <p:guide orient="horz"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09A05E-E881-4C8D-95EB-BC5ED7D8BD16}" type="datetimeFigureOut">
              <a:rPr lang="en-US" smtClean="0"/>
              <a:t>16/07/2023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0FA566-93A1-4142-99CE-62D126EDAFD4}" type="slidenum">
              <a:rPr lang="en-US" smtClean="0"/>
              <a:t>‹#›</a:t>
            </a:fld>
            <a:endParaRPr lang="en-US"/>
          </a:p>
        </p:txBody>
      </p:sp>
    </p:spTree>
    <p:extLst>
      <p:ext uri="{BB962C8B-B14F-4D97-AF65-F5344CB8AC3E}">
        <p14:creationId xmlns:p14="http://schemas.microsoft.com/office/powerpoint/2010/main" val="229656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2914650"/>
            <a:ext cx="6858000" cy="74295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3843338"/>
            <a:ext cx="6858000" cy="40005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4766310"/>
            <a:ext cx="2286000" cy="274320"/>
          </a:xfrm>
        </p:spPr>
        <p:txBody>
          <a:bodyPr/>
          <a:lstStyle>
            <a:lvl1pPr>
              <a:defRPr sz="1400"/>
            </a:lvl1pPr>
          </a:lstStyle>
          <a:p>
            <a:fld id="{B07374FF-ABBF-45DC-A6E4-2EB04631209C}" type="datetimeFigureOut">
              <a:rPr lang="en-US" smtClean="0"/>
              <a:t>16/07/2023</a:t>
            </a:fld>
            <a:endParaRPr lang="en-US"/>
          </a:p>
        </p:txBody>
      </p:sp>
      <p:sp>
        <p:nvSpPr>
          <p:cNvPr id="17" name="Footer Placeholder 16"/>
          <p:cNvSpPr>
            <a:spLocks noGrp="1"/>
          </p:cNvSpPr>
          <p:nvPr>
            <p:ph type="ftr" sz="quarter" idx="11"/>
          </p:nvPr>
        </p:nvSpPr>
        <p:spPr>
          <a:xfrm>
            <a:off x="2898648" y="4766310"/>
            <a:ext cx="3474720" cy="274320"/>
          </a:xfrm>
        </p:spPr>
        <p:txBody>
          <a:bodyPr/>
          <a:lstStyle/>
          <a:p>
            <a:endParaRPr lang="en-US"/>
          </a:p>
        </p:txBody>
      </p:sp>
      <p:sp>
        <p:nvSpPr>
          <p:cNvPr id="29" name="Slide Number Placeholder 28"/>
          <p:cNvSpPr>
            <a:spLocks noGrp="1"/>
          </p:cNvSpPr>
          <p:nvPr>
            <p:ph type="sldNum" sz="quarter" idx="12"/>
          </p:nvPr>
        </p:nvSpPr>
        <p:spPr>
          <a:xfrm>
            <a:off x="1216152" y="4766310"/>
            <a:ext cx="1219200" cy="274320"/>
          </a:xfrm>
        </p:spPr>
        <p:txBody>
          <a:bodyPr/>
          <a:lstStyle/>
          <a:p>
            <a:fld id="{43B2A2B3-1284-4677-AACB-D43FD63EF3B5}" type="slidenum">
              <a:rPr lang="en-US" smtClean="0"/>
              <a:t>‹#›</a:t>
            </a:fld>
            <a:endParaRPr lang="en-US"/>
          </a:p>
        </p:txBody>
      </p:sp>
      <p:sp>
        <p:nvSpPr>
          <p:cNvPr id="21" name="Rectangle 20"/>
          <p:cNvSpPr/>
          <p:nvPr/>
        </p:nvSpPr>
        <p:spPr>
          <a:xfrm>
            <a:off x="904875" y="2736056"/>
            <a:ext cx="7315200" cy="96012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3786188"/>
            <a:ext cx="7315200" cy="5143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2736056"/>
            <a:ext cx="228600" cy="96012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3786188"/>
            <a:ext cx="228600" cy="51435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16/07/2023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16/07/2023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
        <p:nvSpPr>
          <p:cNvPr id="7" name="Straight Connector 6"/>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4361127" y="2401464"/>
            <a:ext cx="43891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7374FF-ABBF-45DC-A6E4-2EB04631209C}" type="datetimeFigureOut">
              <a:rPr lang="en-US" smtClean="0"/>
              <a:t>16/07/2023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2A2B3-1284-4677-AACB-D43FD63EF3B5}" type="slidenum">
              <a:rPr lang="en-US" smtClean="0"/>
              <a:t>‹#›</a:t>
            </a:fld>
            <a:endParaRPr lang="en-US"/>
          </a:p>
        </p:txBody>
      </p:sp>
      <p:sp>
        <p:nvSpPr>
          <p:cNvPr id="8" name="Content Placeholder 7"/>
          <p:cNvSpPr>
            <a:spLocks noGrp="1"/>
          </p:cNvSpPr>
          <p:nvPr>
            <p:ph sz="quarter" idx="1"/>
          </p:nvPr>
        </p:nvSpPr>
        <p:spPr>
          <a:xfrm>
            <a:off x="457200" y="914400"/>
            <a:ext cx="8229600"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228850"/>
            <a:ext cx="6858000" cy="8001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3200400"/>
            <a:ext cx="6781800" cy="85725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4766310"/>
            <a:ext cx="2286000" cy="274320"/>
          </a:xfrm>
        </p:spPr>
        <p:txBody>
          <a:bodyPr/>
          <a:lstStyle/>
          <a:p>
            <a:fld id="{B07374FF-ABBF-45DC-A6E4-2EB04631209C}" type="datetimeFigureOut">
              <a:rPr lang="en-US" smtClean="0"/>
              <a:t>16/07/2023</a:t>
            </a:fld>
            <a:endParaRPr lang="en-US"/>
          </a:p>
        </p:txBody>
      </p:sp>
      <p:sp>
        <p:nvSpPr>
          <p:cNvPr id="5" name="Footer Placeholder 4"/>
          <p:cNvSpPr>
            <a:spLocks noGrp="1"/>
          </p:cNvSpPr>
          <p:nvPr>
            <p:ph type="ftr" sz="quarter" idx="11"/>
          </p:nvPr>
        </p:nvSpPr>
        <p:spPr>
          <a:xfrm>
            <a:off x="2898648" y="4766310"/>
            <a:ext cx="3474720" cy="274320"/>
          </a:xfrm>
        </p:spPr>
        <p:txBody>
          <a:bodyPr/>
          <a:lstStyle/>
          <a:p>
            <a:endParaRPr lang="en-US"/>
          </a:p>
        </p:txBody>
      </p:sp>
      <p:sp>
        <p:nvSpPr>
          <p:cNvPr id="6" name="Slide Number Placeholder 5"/>
          <p:cNvSpPr>
            <a:spLocks noGrp="1"/>
          </p:cNvSpPr>
          <p:nvPr>
            <p:ph type="sldNum" sz="quarter" idx="12"/>
          </p:nvPr>
        </p:nvSpPr>
        <p:spPr>
          <a:xfrm>
            <a:off x="1069848" y="4766310"/>
            <a:ext cx="1520952" cy="274320"/>
          </a:xfrm>
        </p:spPr>
        <p:txBody>
          <a:bodyPr/>
          <a:lstStyle/>
          <a:p>
            <a:fld id="{43B2A2B3-1284-4677-AACB-D43FD63EF3B5}" type="slidenum">
              <a:rPr lang="en-US" smtClean="0"/>
              <a:t>‹#›</a:t>
            </a:fld>
            <a:endParaRPr lang="en-US"/>
          </a:p>
        </p:txBody>
      </p:sp>
      <p:sp>
        <p:nvSpPr>
          <p:cNvPr id="7" name="Rectangle 6"/>
          <p:cNvSpPr/>
          <p:nvPr/>
        </p:nvSpPr>
        <p:spPr>
          <a:xfrm>
            <a:off x="914400" y="2114550"/>
            <a:ext cx="7315200" cy="96012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114550"/>
            <a:ext cx="228600" cy="96012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7374FF-ABBF-45DC-A6E4-2EB04631209C}" type="datetimeFigureOut">
              <a:rPr lang="en-US" smtClean="0"/>
              <a:t>16/07/2023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9" name="Content Placeholder 8"/>
          <p:cNvSpPr>
            <a:spLocks noGrp="1"/>
          </p:cNvSpPr>
          <p:nvPr>
            <p:ph sz="quarter" idx="1"/>
          </p:nvPr>
        </p:nvSpPr>
        <p:spPr>
          <a:xfrm>
            <a:off x="457200" y="914400"/>
            <a:ext cx="4041648"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912114"/>
            <a:ext cx="4041648" cy="370332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964406"/>
            <a:ext cx="4040188" cy="51435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1" y="971550"/>
            <a:ext cx="4041775" cy="51435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7374FF-ABBF-45DC-A6E4-2EB04631209C}" type="datetimeFigureOut">
              <a:rPr lang="en-US" smtClean="0"/>
              <a:t>16/07/2023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B2A2B3-1284-4677-AACB-D43FD63EF3B5}" type="slidenum">
              <a:rPr lang="en-US" smtClean="0"/>
              <a:t>‹#›</a:t>
            </a:fld>
            <a:endParaRPr lang="en-US"/>
          </a:p>
        </p:txBody>
      </p:sp>
      <p:sp>
        <p:nvSpPr>
          <p:cNvPr id="11" name="Content Placeholder 10"/>
          <p:cNvSpPr>
            <a:spLocks noGrp="1"/>
          </p:cNvSpPr>
          <p:nvPr>
            <p:ph sz="quarter" idx="2"/>
          </p:nvPr>
        </p:nvSpPr>
        <p:spPr>
          <a:xfrm>
            <a:off x="457200" y="1600200"/>
            <a:ext cx="4038600" cy="30289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1600200"/>
            <a:ext cx="4038600" cy="30289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6858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7374FF-ABBF-45DC-A6E4-2EB04631209C}" type="datetimeFigureOut">
              <a:rPr lang="en-US" smtClean="0"/>
              <a:t>16/07/2023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B2A2B3-1284-4677-AACB-D43FD63EF3B5}" type="slidenum">
              <a:rPr lang="en-US" smtClean="0"/>
              <a:t>‹#›</a:t>
            </a:fld>
            <a:endParaRPr lang="en-US"/>
          </a:p>
        </p:txBody>
      </p:sp>
      <p:sp>
        <p:nvSpPr>
          <p:cNvPr id="6" name="Isosceles Triangle 5"/>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374FF-ABBF-45DC-A6E4-2EB04631209C}" type="datetimeFigureOut">
              <a:rPr lang="en-US" smtClean="0"/>
              <a:t>16/07/2023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B2A2B3-1284-4677-AACB-D43FD63EF3B5}" type="slidenum">
              <a:rPr lang="en-US" smtClean="0"/>
              <a:t>‹#›</a:t>
            </a:fld>
            <a:endParaRPr lang="en-US"/>
          </a:p>
        </p:txBody>
      </p:sp>
      <p:sp>
        <p:nvSpPr>
          <p:cNvPr id="5" name="Straight Connector 4"/>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228600"/>
            <a:ext cx="2514600" cy="62865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914401"/>
            <a:ext cx="2514600" cy="3632597"/>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7374FF-ABBF-45DC-A6E4-2EB04631209C}" type="datetimeFigureOut">
              <a:rPr lang="en-US" smtClean="0"/>
              <a:t>16/07/2023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8" name="Straight Connector 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915025" y="2493169"/>
            <a:ext cx="45262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228600"/>
            <a:ext cx="57150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75642"/>
            <a:ext cx="8229600" cy="506016"/>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428750"/>
            <a:ext cx="8229600" cy="3202686"/>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914400"/>
            <a:ext cx="8229600" cy="40005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7374FF-ABBF-45DC-A6E4-2EB04631209C}" type="datetimeFigureOut">
              <a:rPr lang="en-US" smtClean="0"/>
              <a:t>16/07/2023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2A2B3-1284-4677-AACB-D43FD63EF3B5}" type="slidenum">
              <a:rPr lang="en-US" smtClean="0"/>
              <a:t>‹#›</a:t>
            </a:fld>
            <a:endParaRPr lang="en-US"/>
          </a:p>
        </p:txBody>
      </p:sp>
      <p:sp>
        <p:nvSpPr>
          <p:cNvPr id="8" name="Straight Connector 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375642"/>
            <a:ext cx="182880" cy="51435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14300"/>
            <a:ext cx="8229600" cy="74295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914400"/>
            <a:ext cx="8229600" cy="3682746"/>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4767263"/>
            <a:ext cx="2289048" cy="274320"/>
          </a:xfrm>
          <a:prstGeom prst="rect">
            <a:avLst/>
          </a:prstGeom>
        </p:spPr>
        <p:txBody>
          <a:bodyPr vert="horz"/>
          <a:lstStyle>
            <a:lvl1pPr algn="l" eaLnBrk="1" latinLnBrk="0" hangingPunct="1">
              <a:defRPr kumimoji="0" sz="1400">
                <a:solidFill>
                  <a:schemeClr val="tx2"/>
                </a:solidFill>
              </a:defRPr>
            </a:lvl1pPr>
          </a:lstStyle>
          <a:p>
            <a:fld id="{B07374FF-ABBF-45DC-A6E4-2EB04631209C}" type="datetimeFigureOut">
              <a:rPr lang="en-US" smtClean="0"/>
              <a:t>16/07/2023</a:t>
            </a:fld>
            <a:endParaRPr lang="en-US"/>
          </a:p>
        </p:txBody>
      </p:sp>
      <p:sp>
        <p:nvSpPr>
          <p:cNvPr id="3" name="Footer Placeholder 2"/>
          <p:cNvSpPr>
            <a:spLocks noGrp="1"/>
          </p:cNvSpPr>
          <p:nvPr>
            <p:ph type="ftr" sz="quarter" idx="3"/>
          </p:nvPr>
        </p:nvSpPr>
        <p:spPr>
          <a:xfrm>
            <a:off x="2898648" y="4767263"/>
            <a:ext cx="3505200" cy="27432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4767263"/>
            <a:ext cx="1981200" cy="274320"/>
          </a:xfrm>
          <a:prstGeom prst="rect">
            <a:avLst/>
          </a:prstGeom>
        </p:spPr>
        <p:txBody>
          <a:bodyPr vert="horz"/>
          <a:lstStyle>
            <a:lvl1pPr algn="l" eaLnBrk="1" latinLnBrk="0" hangingPunct="1">
              <a:defRPr kumimoji="0" sz="1400">
                <a:solidFill>
                  <a:schemeClr val="tx2"/>
                </a:solidFill>
              </a:defRPr>
            </a:lvl1pPr>
          </a:lstStyle>
          <a:p>
            <a:fld id="{43B2A2B3-1284-4677-AACB-D43FD63EF3B5}" type="slidenum">
              <a:rPr lang="en-US" smtClean="0"/>
              <a:t>‹#›</a:t>
            </a:fld>
            <a:endParaRPr lang="en-US"/>
          </a:p>
        </p:txBody>
      </p:sp>
      <p:sp>
        <p:nvSpPr>
          <p:cNvPr id="28" name="Straight Connector 27"/>
          <p:cNvSpPr>
            <a:spLocks noChangeShapeType="1"/>
          </p:cNvSpPr>
          <p:nvPr/>
        </p:nvSpPr>
        <p:spPr bwMode="auto">
          <a:xfrm>
            <a:off x="457200" y="4764881"/>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85725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42957" y="4835567"/>
            <a:ext cx="143137"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AB0EC0-99CD-41B2-B65A-BDD745573598}"/>
              </a:ext>
            </a:extLst>
          </p:cNvPr>
          <p:cNvSpPr/>
          <p:nvPr/>
        </p:nvSpPr>
        <p:spPr>
          <a:xfrm>
            <a:off x="370189" y="1021197"/>
            <a:ext cx="8403622" cy="1200329"/>
          </a:xfrm>
          <a:prstGeom prst="rect">
            <a:avLst/>
          </a:prstGeom>
          <a:noFill/>
        </p:spPr>
        <p:txBody>
          <a:bodyPr wrap="square">
            <a:spAutoFit/>
          </a:bodyPr>
          <a:lstStyle/>
          <a:p>
            <a:pPr algn="ctr">
              <a:defRPr/>
            </a:pPr>
            <a:r>
              <a:rPr lang="en-US" sz="2400" b="1" u="sng" dirty="0">
                <a:solidFill>
                  <a:srgbClr val="002060"/>
                </a:solidFill>
                <a:latin typeface="Times New Roman" panose="02020603050405020304" pitchFamily="18" charset="0"/>
                <a:cs typeface="Times New Roman" panose="02020603050405020304" pitchFamily="18" charset="0"/>
              </a:rPr>
              <a:t>CHỦ ĐỀ </a:t>
            </a:r>
            <a:r>
              <a:rPr lang="en-US" sz="2400" b="1" u="sng" dirty="0" smtClean="0">
                <a:solidFill>
                  <a:srgbClr val="002060"/>
                </a:solidFill>
                <a:latin typeface="Times New Roman" panose="02020603050405020304" pitchFamily="18" charset="0"/>
                <a:cs typeface="Times New Roman" panose="02020603050405020304" pitchFamily="18" charset="0"/>
              </a:rPr>
              <a:t>F(ICT)</a:t>
            </a:r>
            <a:endParaRPr lang="en-US" sz="2400" b="1" u="sng" dirty="0">
              <a:solidFill>
                <a:srgbClr val="002060"/>
              </a:solidFill>
              <a:latin typeface="Times New Roman" panose="02020603050405020304" pitchFamily="18" charset="0"/>
              <a:cs typeface="Times New Roman" panose="02020603050405020304" pitchFamily="18" charset="0"/>
            </a:endParaRPr>
          </a:p>
          <a:p>
            <a:pPr algn="ctr">
              <a:defRPr/>
            </a:pPr>
            <a:r>
              <a:rPr lang="en-US" sz="2400" b="1" dirty="0">
                <a:solidFill>
                  <a:srgbClr val="002060"/>
                </a:solidFill>
                <a:latin typeface="Times New Roman" panose="02020603050405020304" pitchFamily="18" charset="0"/>
                <a:cs typeface="Times New Roman" panose="02020603050405020304" pitchFamily="18" charset="0"/>
              </a:rPr>
              <a:t>GIẢI QUYẾT VẤN ĐỀ VỚI SỰ TRỢ GIÚP CỦA MÁY </a:t>
            </a:r>
            <a:r>
              <a:rPr lang="en-US" sz="2400" b="1" dirty="0" smtClean="0">
                <a:solidFill>
                  <a:srgbClr val="002060"/>
                </a:solidFill>
                <a:latin typeface="Times New Roman" panose="02020603050405020304" pitchFamily="18" charset="0"/>
                <a:cs typeface="Times New Roman" panose="02020603050405020304" pitchFamily="18" charset="0"/>
              </a:rPr>
              <a:t>TÍNH</a:t>
            </a:r>
          </a:p>
          <a:p>
            <a:pPr algn="ctr">
              <a:defRPr/>
            </a:pPr>
            <a:r>
              <a:rPr lang="en-US" sz="2400" b="1" cap="all" dirty="0" err="1"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Bài</a:t>
            </a:r>
            <a:r>
              <a:rPr lang="en-US"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 </a:t>
            </a:r>
            <a:r>
              <a:rPr lang="en-US"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5. </a:t>
            </a:r>
            <a:r>
              <a:rPr lang="vi-VN" sz="2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THIẾT KẾ </a:t>
            </a:r>
            <a:r>
              <a:rPr lang="en-US"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rPr>
              <a:t>TRUY VẤN</a:t>
            </a:r>
            <a:endParaRPr lang="en-US" sz="2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panose="02020603050405020304" pitchFamily="18" charset="0"/>
              <a:cs typeface="Times" panose="02020603050405020304"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99407"/>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7"/>
          <p:cNvSpPr txBox="1">
            <a:spLocks noChangeArrowheads="1"/>
          </p:cNvSpPr>
          <p:nvPr/>
        </p:nvSpPr>
        <p:spPr bwMode="auto">
          <a:xfrm>
            <a:off x="1" y="-82140"/>
            <a:ext cx="9143999" cy="523220"/>
          </a:xfrm>
          <a:prstGeom prst="rect">
            <a:avLst/>
          </a:prstGeom>
          <a:solidFill>
            <a:srgbClr val="00B0F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800" dirty="0" smtClean="0">
                <a:solidFill>
                  <a:schemeClr val="bg1"/>
                </a:solidFill>
                <a:latin typeface="Times New Roman" pitchFamily="18" charset="0"/>
                <a:cs typeface="Times New Roman" pitchFamily="18" charset="0"/>
              </a:rPr>
              <a:t>    </a:t>
            </a:r>
            <a:endParaRPr lang="en-US"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766424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vi-VN" sz="2600" dirty="0">
                <a:solidFill>
                  <a:schemeClr val="bg1"/>
                </a:solidFill>
                <a:latin typeface="Times New Roman" pitchFamily="18" charset="0"/>
                <a:cs typeface="Times New Roman" pitchFamily="18" charset="0"/>
              </a:rPr>
              <a:t>2. </a:t>
            </a:r>
            <a:r>
              <a:rPr lang="en-US" sz="2600" dirty="0" err="1" smtClean="0">
                <a:solidFill>
                  <a:schemeClr val="bg1"/>
                </a:solidFill>
                <a:latin typeface="Times New Roman" pitchFamily="18" charset="0"/>
                <a:cs typeface="Times New Roman" pitchFamily="18" charset="0"/>
              </a:rPr>
              <a:t>Sắp</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xếp</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kết</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quả</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68166" y="509455"/>
            <a:ext cx="4813737" cy="461665"/>
          </a:xfrm>
          <a:prstGeom prst="rect">
            <a:avLst/>
          </a:prstGeom>
        </p:spPr>
        <p:txBody>
          <a:bodyPr wrap="square">
            <a:spAutoFit/>
          </a:bodyPr>
          <a:lstStyle/>
          <a:p>
            <a:pPr algn="just"/>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Cách</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sắp</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xếp</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kết</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quả</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truy</a:t>
            </a:r>
            <a:r>
              <a:rPr lang="en-US" sz="2400" b="1" dirty="0" smtClean="0">
                <a:solidFill>
                  <a:srgbClr val="0000FF"/>
                </a:solidFill>
                <a:latin typeface="Times" panose="02020603050405020304" pitchFamily="18" charset="0"/>
                <a:cs typeface="Times" panose="02020603050405020304" pitchFamily="18" charset="0"/>
              </a:rPr>
              <a:t> </a:t>
            </a:r>
            <a:r>
              <a:rPr lang="en-US" sz="2400" b="1" dirty="0" err="1" smtClean="0">
                <a:solidFill>
                  <a:srgbClr val="0000FF"/>
                </a:solidFill>
                <a:latin typeface="Times" panose="02020603050405020304" pitchFamily="18" charset="0"/>
                <a:cs typeface="Times" panose="02020603050405020304" pitchFamily="18" charset="0"/>
              </a:rPr>
              <a:t>vấn</a:t>
            </a:r>
            <a:r>
              <a:rPr lang="en-US" sz="2400" b="1" dirty="0" smtClean="0">
                <a:solidFill>
                  <a:srgbClr val="0000FF"/>
                </a:solidFill>
                <a:latin typeface="Times" panose="02020603050405020304" pitchFamily="18" charset="0"/>
                <a:cs typeface="Times" panose="02020603050405020304" pitchFamily="18" charset="0"/>
              </a:rPr>
              <a:t>:</a:t>
            </a:r>
            <a:endParaRPr lang="en-US" sz="2400" b="1" dirty="0">
              <a:solidFill>
                <a:srgbClr val="0000FF"/>
              </a:solidFill>
              <a:latin typeface="Times" panose="02020603050405020304" pitchFamily="18" charset="0"/>
              <a:cs typeface="Times" panose="02020603050405020304" pitchFamily="18" charset="0"/>
            </a:endParaRPr>
          </a:p>
        </p:txBody>
      </p:sp>
      <p:pic>
        <p:nvPicPr>
          <p:cNvPr id="3" name="Picture 2"/>
          <p:cNvPicPr>
            <a:picLocks noChangeAspect="1"/>
          </p:cNvPicPr>
          <p:nvPr/>
        </p:nvPicPr>
        <p:blipFill>
          <a:blip r:embed="rId3"/>
          <a:stretch>
            <a:fillRect/>
          </a:stretch>
        </p:blipFill>
        <p:spPr>
          <a:xfrm>
            <a:off x="1252815" y="953126"/>
            <a:ext cx="5789115" cy="1604668"/>
          </a:xfrm>
          <a:prstGeom prst="rect">
            <a:avLst/>
          </a:prstGeom>
        </p:spPr>
      </p:pic>
      <p:sp>
        <p:nvSpPr>
          <p:cNvPr id="9" name="Rectangle 8"/>
          <p:cNvSpPr/>
          <p:nvPr/>
        </p:nvSpPr>
        <p:spPr>
          <a:xfrm>
            <a:off x="7041930" y="1421728"/>
            <a:ext cx="1954923" cy="646331"/>
          </a:xfrm>
          <a:prstGeom prst="rect">
            <a:avLst/>
          </a:prstGeom>
        </p:spPr>
        <p:txBody>
          <a:bodyPr wrap="square">
            <a:spAutoFit/>
          </a:bodyPr>
          <a:lstStyle/>
          <a:p>
            <a:pPr algn="just"/>
            <a:r>
              <a:rPr lang="en-US" dirty="0" smtClean="0">
                <a:solidFill>
                  <a:srgbClr val="0000FF"/>
                </a:solidFill>
                <a:latin typeface="Times" panose="02020603050405020304" pitchFamily="18" charset="0"/>
                <a:cs typeface="Times" panose="02020603050405020304" pitchFamily="18" charset="0"/>
              </a:rPr>
              <a:t>VD: </a:t>
            </a:r>
            <a:r>
              <a:rPr lang="en-US" dirty="0" err="1" smtClean="0">
                <a:solidFill>
                  <a:srgbClr val="0000FF"/>
                </a:solidFill>
                <a:latin typeface="Times" panose="02020603050405020304" pitchFamily="18" charset="0"/>
                <a:cs typeface="Times" panose="02020603050405020304" pitchFamily="18" charset="0"/>
              </a:rPr>
              <a:t>Sắp</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xếp</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Tên</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theo</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bảng</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chữ</a:t>
            </a:r>
            <a:r>
              <a:rPr lang="en-US" dirty="0" smtClean="0">
                <a:solidFill>
                  <a:srgbClr val="0000FF"/>
                </a:solidFill>
                <a:latin typeface="Times" panose="02020603050405020304" pitchFamily="18" charset="0"/>
                <a:cs typeface="Times" panose="02020603050405020304" pitchFamily="18" charset="0"/>
              </a:rPr>
              <a:t> </a:t>
            </a:r>
            <a:r>
              <a:rPr lang="en-US" dirty="0" err="1" smtClean="0">
                <a:solidFill>
                  <a:srgbClr val="0000FF"/>
                </a:solidFill>
                <a:latin typeface="Times" panose="02020603050405020304" pitchFamily="18" charset="0"/>
                <a:cs typeface="Times" panose="02020603050405020304" pitchFamily="18" charset="0"/>
              </a:rPr>
              <a:t>cái</a:t>
            </a:r>
            <a:endParaRPr lang="en-US" dirty="0">
              <a:solidFill>
                <a:srgbClr val="0000FF"/>
              </a:solidFill>
              <a:latin typeface="Times" panose="02020603050405020304" pitchFamily="18" charset="0"/>
              <a:cs typeface="Times" panose="02020603050405020304" pitchFamily="18" charset="0"/>
            </a:endParaRPr>
          </a:p>
        </p:txBody>
      </p:sp>
      <p:sp>
        <p:nvSpPr>
          <p:cNvPr id="10" name="Rectangle 18"/>
          <p:cNvSpPr>
            <a:spLocks noChangeArrowheads="1"/>
          </p:cNvSpPr>
          <p:nvPr/>
        </p:nvSpPr>
        <p:spPr bwMode="auto">
          <a:xfrm>
            <a:off x="355770" y="2623064"/>
            <a:ext cx="8336286" cy="659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Trong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vùng</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lưới</a:t>
            </a:r>
            <a:r>
              <a:rPr lang="en-US" altLang="en-US" sz="2200" dirty="0" smtClean="0">
                <a:latin typeface="Times New Roman" panose="02020603050405020304" pitchFamily="18" charset="0"/>
                <a:cs typeface="Times New Roman" panose="02020603050405020304" pitchFamily="18" charset="0"/>
              </a:rPr>
              <a:t> QBE (</a:t>
            </a:r>
            <a:r>
              <a:rPr lang="en-US" altLang="en-US" sz="2200" dirty="0" err="1" smtClean="0">
                <a:latin typeface="Times New Roman" panose="02020603050405020304" pitchFamily="18" charset="0"/>
                <a:cs typeface="Times New Roman" panose="02020603050405020304" pitchFamily="18" charset="0"/>
              </a:rPr>
              <a:t>chế</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độ</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thiết</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kế</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tại</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hàng</a:t>
            </a:r>
            <a:r>
              <a:rPr lang="en-US" altLang="en-US" sz="2200" dirty="0">
                <a:latin typeface="Times New Roman" panose="02020603050405020304" pitchFamily="18" charset="0"/>
                <a:cs typeface="Times New Roman" panose="02020603050405020304" pitchFamily="18" charset="0"/>
              </a:rPr>
              <a:t> </a:t>
            </a:r>
            <a:r>
              <a:rPr lang="en-US" altLang="en-US" sz="2200" dirty="0" smtClean="0">
                <a:latin typeface="Times New Roman" panose="02020603050405020304" pitchFamily="18" charset="0"/>
                <a:cs typeface="Times New Roman" panose="02020603050405020304" pitchFamily="18" charset="0"/>
              </a:rPr>
              <a:t>Sort (</a:t>
            </a:r>
            <a:r>
              <a:rPr lang="en-US" altLang="en-US" sz="2200" dirty="0" err="1" smtClean="0">
                <a:latin typeface="Times New Roman" panose="02020603050405020304" pitchFamily="18" charset="0"/>
                <a:cs typeface="Times New Roman" panose="02020603050405020304" pitchFamily="18" charset="0"/>
              </a:rPr>
              <a:t>sắp</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xếp</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kết</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quả</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truy</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vấn</a:t>
            </a:r>
            <a:r>
              <a:rPr lang="en-US" altLang="en-US" sz="2200" dirty="0" smtClean="0">
                <a:latin typeface="Times New Roman" panose="02020603050405020304" pitchFamily="18" charset="0"/>
                <a:cs typeface="Times New Roman" panose="02020603050405020304" pitchFamily="18" charset="0"/>
              </a:rPr>
              <a:t>:</a:t>
            </a:r>
            <a:endParaRPr lang="en-US" altLang="en-US" sz="2200" dirty="0">
              <a:latin typeface="Times New Roman" panose="02020603050405020304" pitchFamily="18" charset="0"/>
              <a:cs typeface="Times New Roman" panose="02020603050405020304" pitchFamily="18" charset="0"/>
            </a:endParaRPr>
          </a:p>
        </p:txBody>
      </p:sp>
      <p:sp>
        <p:nvSpPr>
          <p:cNvPr id="11" name="Rectangle 18"/>
          <p:cNvSpPr>
            <a:spLocks noChangeArrowheads="1"/>
          </p:cNvSpPr>
          <p:nvPr/>
        </p:nvSpPr>
        <p:spPr bwMode="auto">
          <a:xfrm>
            <a:off x="291497" y="3350843"/>
            <a:ext cx="8400559" cy="659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000" i="1" dirty="0" smtClean="0">
                <a:latin typeface="Times New Roman" panose="02020603050405020304" pitchFamily="18" charset="0"/>
                <a:cs typeface="Times New Roman" panose="02020603050405020304" pitchFamily="18" charset="0"/>
              </a:rPr>
              <a:t>+ </a:t>
            </a:r>
            <a:r>
              <a:rPr lang="en-US" altLang="en-US" sz="2000" i="1" dirty="0" err="1" smtClean="0">
                <a:latin typeface="Times New Roman" panose="02020603050405020304" pitchFamily="18" charset="0"/>
                <a:cs typeface="Times New Roman" panose="02020603050405020304" pitchFamily="18" charset="0"/>
              </a:rPr>
              <a:t>Sắp</a:t>
            </a:r>
            <a:r>
              <a:rPr lang="en-US" altLang="en-US" sz="2000" i="1" dirty="0" smtClean="0">
                <a:latin typeface="Times New Roman" panose="02020603050405020304" pitchFamily="18" charset="0"/>
                <a:cs typeface="Times New Roman" panose="02020603050405020304" pitchFamily="18" charset="0"/>
              </a:rPr>
              <a:t> </a:t>
            </a:r>
            <a:r>
              <a:rPr lang="en-US" altLang="en-US" sz="2000" i="1" dirty="0" err="1" smtClean="0">
                <a:latin typeface="Times New Roman" panose="02020603050405020304" pitchFamily="18" charset="0"/>
                <a:cs typeface="Times New Roman" panose="02020603050405020304" pitchFamily="18" charset="0"/>
              </a:rPr>
              <a:t>xếp</a:t>
            </a:r>
            <a:r>
              <a:rPr lang="vi-VN" altLang="en-US" sz="2000" i="1" dirty="0" smtClean="0">
                <a:latin typeface="Times New Roman" panose="02020603050405020304" pitchFamily="18" charset="0"/>
                <a:cs typeface="Times New Roman" panose="02020603050405020304" pitchFamily="18" charset="0"/>
              </a:rPr>
              <a:t> </a:t>
            </a:r>
            <a:r>
              <a:rPr lang="vi-VN" altLang="en-US" sz="2000" i="1" dirty="0">
                <a:latin typeface="Times New Roman" panose="02020603050405020304" pitchFamily="18" charset="0"/>
                <a:cs typeface="Times New Roman" panose="02020603050405020304" pitchFamily="18" charset="0"/>
              </a:rPr>
              <a:t>theo 1 trường: chọn trường cần sắp xếp, chọn </a:t>
            </a:r>
            <a:r>
              <a:rPr lang="vi-VN" altLang="en-US" sz="2000" b="1" i="1" dirty="0">
                <a:latin typeface="Times New Roman" panose="02020603050405020304" pitchFamily="18" charset="0"/>
                <a:cs typeface="Times New Roman" panose="02020603050405020304" pitchFamily="18" charset="0"/>
              </a:rPr>
              <a:t>Ascending</a:t>
            </a:r>
            <a:r>
              <a:rPr lang="vi-VN" altLang="en-US" sz="2000" i="1" dirty="0">
                <a:latin typeface="Times New Roman" panose="02020603050405020304" pitchFamily="18" charset="0"/>
                <a:cs typeface="Times New Roman" panose="02020603050405020304" pitchFamily="18" charset="0"/>
              </a:rPr>
              <a:t> (sắp xếp tăng dần) hoặc </a:t>
            </a:r>
            <a:r>
              <a:rPr lang="vi-VN" altLang="en-US" sz="2000" b="1" i="1" dirty="0">
                <a:latin typeface="Times New Roman" panose="02020603050405020304" pitchFamily="18" charset="0"/>
                <a:cs typeface="Times New Roman" panose="02020603050405020304" pitchFamily="18" charset="0"/>
              </a:rPr>
              <a:t>Descending</a:t>
            </a:r>
            <a:r>
              <a:rPr lang="vi-VN" altLang="en-US" sz="2000" i="1" dirty="0">
                <a:latin typeface="Times New Roman" panose="02020603050405020304" pitchFamily="18" charset="0"/>
                <a:cs typeface="Times New Roman" panose="02020603050405020304" pitchFamily="18" charset="0"/>
              </a:rPr>
              <a:t> (sắp xếp giảm dần).</a:t>
            </a:r>
            <a:endParaRPr lang="en-US" altLang="en-US" sz="2000" i="1" dirty="0">
              <a:latin typeface="Times New Roman" panose="02020603050405020304" pitchFamily="18" charset="0"/>
              <a:cs typeface="Times New Roman" panose="02020603050405020304" pitchFamily="18" charset="0"/>
            </a:endParaRPr>
          </a:p>
        </p:txBody>
      </p:sp>
      <p:sp>
        <p:nvSpPr>
          <p:cNvPr id="13" name="Rectangle 18"/>
          <p:cNvSpPr>
            <a:spLocks noChangeArrowheads="1"/>
          </p:cNvSpPr>
          <p:nvPr/>
        </p:nvSpPr>
        <p:spPr bwMode="auto">
          <a:xfrm>
            <a:off x="291496" y="4078622"/>
            <a:ext cx="8705357" cy="659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000" i="1" dirty="0" smtClean="0">
                <a:latin typeface="Times New Roman" panose="02020603050405020304" pitchFamily="18" charset="0"/>
                <a:cs typeface="Times New Roman" panose="02020603050405020304" pitchFamily="18" charset="0"/>
              </a:rPr>
              <a:t>+ </a:t>
            </a:r>
            <a:r>
              <a:rPr lang="vi-VN" altLang="en-US" sz="2000" i="1" dirty="0" smtClean="0">
                <a:latin typeface="Times New Roman" panose="02020603050405020304" pitchFamily="18" charset="0"/>
                <a:cs typeface="Times New Roman" panose="02020603050405020304" pitchFamily="18" charset="0"/>
              </a:rPr>
              <a:t>Sắp </a:t>
            </a:r>
            <a:r>
              <a:rPr lang="vi-VN" altLang="en-US" sz="2000" i="1" dirty="0">
                <a:latin typeface="Times New Roman" panose="02020603050405020304" pitchFamily="18" charset="0"/>
                <a:cs typeface="Times New Roman" panose="02020603050405020304" pitchFamily="18" charset="0"/>
              </a:rPr>
              <a:t>xếp lồng nhau theo 1 vài trường, từ ngoài vào trong: thao tác lần lượt tuần tự từng trường, trình tự lồng nhau từ ngoài vào trong tương ứng từ trái sang phải.</a:t>
            </a:r>
            <a:endParaRPr lang="en-US" altLang="en-US"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08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vi-VN" sz="2600" dirty="0">
                <a:solidFill>
                  <a:schemeClr val="bg1"/>
                </a:solidFill>
                <a:latin typeface="Times New Roman" pitchFamily="18" charset="0"/>
                <a:cs typeface="Times New Roman" pitchFamily="18" charset="0"/>
              </a:rPr>
              <a:t>3. </a:t>
            </a:r>
            <a:r>
              <a:rPr lang="en-US" sz="2600" dirty="0" err="1" smtClean="0">
                <a:solidFill>
                  <a:schemeClr val="bg1"/>
                </a:solidFill>
                <a:latin typeface="Times New Roman" pitchFamily="18" charset="0"/>
                <a:cs typeface="Times New Roman" pitchFamily="18" charset="0"/>
              </a:rPr>
              <a:t>Chọn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bản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ghi</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cho</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r>
              <a:rPr lang="en-US" sz="2600" dirty="0" smtClean="0">
                <a:solidFill>
                  <a:schemeClr val="bg1"/>
                </a:solidFill>
                <a:latin typeface="Times New Roman" pitchFamily="18" charset="0"/>
                <a:cs typeface="Times New Roman" pitchFamily="18" charset="0"/>
              </a:rPr>
              <a:t> SELECT</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269955" y="950504"/>
            <a:ext cx="8572188" cy="1107996"/>
          </a:xfrm>
          <a:prstGeom prst="rect">
            <a:avLst/>
          </a:prstGeom>
        </p:spPr>
        <p:txBody>
          <a:bodyPr wrap="square">
            <a:spAutoFit/>
          </a:bodyPr>
          <a:lstStyle/>
          <a:p>
            <a:pPr algn="just"/>
            <a:r>
              <a:rPr lang="vi-VN" altLang="en-US" sz="2200" dirty="0">
                <a:latin typeface="Times" panose="02020603050405020304" pitchFamily="18" charset="0"/>
              </a:rPr>
              <a:t>- Tiêu chí lựa chọn được thể hiện bằng một biểu thức logic gồm các biến trường và các phép toán. (Chỉ các bản ghi với các giá trị trường dữ liệu làm biểu thức logic có giá trị True mới được chọn để lấy ra).</a:t>
            </a:r>
          </a:p>
        </p:txBody>
      </p:sp>
      <p:sp>
        <p:nvSpPr>
          <p:cNvPr id="5" name="Rectangle 4"/>
          <p:cNvSpPr/>
          <p:nvPr/>
        </p:nvSpPr>
        <p:spPr>
          <a:xfrm>
            <a:off x="113374" y="458061"/>
            <a:ext cx="3880557" cy="498598"/>
          </a:xfrm>
          <a:prstGeom prst="rect">
            <a:avLst/>
          </a:prstGeom>
        </p:spPr>
        <p:txBody>
          <a:bodyPr wrap="square">
            <a:spAutoFit/>
          </a:bodyPr>
          <a:lstStyle/>
          <a:p>
            <a:pPr algn="just">
              <a:lnSpc>
                <a:spcPct val="120000"/>
              </a:lnSpc>
            </a:pPr>
            <a:r>
              <a:rPr lang="en-US" altLang="en-US" sz="2200" b="1" i="1" dirty="0" smtClean="0">
                <a:solidFill>
                  <a:srgbClr val="0000FF"/>
                </a:solidFill>
                <a:latin typeface="Times" panose="02020603050405020304" pitchFamily="18" charset="0"/>
              </a:rPr>
              <a:t>a</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Tiêu</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chí</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lựa</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chọn</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bản</a:t>
            </a:r>
            <a:r>
              <a:rPr lang="en-US" altLang="en-US" sz="2200" b="1" i="1" dirty="0">
                <a:solidFill>
                  <a:srgbClr val="0000FF"/>
                </a:solidFill>
                <a:latin typeface="Times" panose="02020603050405020304" pitchFamily="18" charset="0"/>
              </a:rPr>
              <a:t> </a:t>
            </a:r>
            <a:r>
              <a:rPr lang="en-US" altLang="en-US" sz="2200" b="1" i="1" dirty="0" err="1">
                <a:solidFill>
                  <a:srgbClr val="0000FF"/>
                </a:solidFill>
                <a:latin typeface="Times" panose="02020603050405020304" pitchFamily="18" charset="0"/>
              </a:rPr>
              <a:t>ghi</a:t>
            </a:r>
            <a:endParaRPr lang="en-US" altLang="en-US" sz="2200" b="1" i="1" dirty="0">
              <a:solidFill>
                <a:srgbClr val="0000FF"/>
              </a:solidFill>
              <a:latin typeface="Times" panose="02020603050405020304" pitchFamily="18" charset="0"/>
            </a:endParaRPr>
          </a:p>
        </p:txBody>
      </p:sp>
      <p:sp>
        <p:nvSpPr>
          <p:cNvPr id="6" name="Rectangle 5"/>
          <p:cNvSpPr/>
          <p:nvPr/>
        </p:nvSpPr>
        <p:spPr>
          <a:xfrm>
            <a:off x="269955" y="2119170"/>
            <a:ext cx="8572188" cy="769441"/>
          </a:xfrm>
          <a:prstGeom prst="rect">
            <a:avLst/>
          </a:prstGeom>
        </p:spPr>
        <p:txBody>
          <a:bodyPr wrap="square">
            <a:spAutoFit/>
          </a:bodyPr>
          <a:lstStyle/>
          <a:p>
            <a:pPr algn="just"/>
            <a:r>
              <a:rPr lang="vi-VN" altLang="en-US" sz="2200" dirty="0">
                <a:latin typeface="Times" panose="02020603050405020304" pitchFamily="18" charset="0"/>
              </a:rPr>
              <a:t>- Trong ô lưới QBE: hàng </a:t>
            </a:r>
            <a:r>
              <a:rPr lang="vi-VN" altLang="en-US" sz="2200" b="1" dirty="0">
                <a:latin typeface="Times" panose="02020603050405020304" pitchFamily="18" charset="0"/>
              </a:rPr>
              <a:t>Criteria</a:t>
            </a:r>
            <a:r>
              <a:rPr lang="vi-VN" altLang="en-US" sz="2200" dirty="0">
                <a:latin typeface="Times" panose="02020603050405020304" pitchFamily="18" charset="0"/>
              </a:rPr>
              <a:t> là nơi viết biểu thức logic thể hiện tiêu chí lựa chọn.</a:t>
            </a:r>
          </a:p>
        </p:txBody>
      </p:sp>
    </p:spTree>
    <p:extLst>
      <p:ext uri="{BB962C8B-B14F-4D97-AF65-F5344CB8AC3E}">
        <p14:creationId xmlns:p14="http://schemas.microsoft.com/office/powerpoint/2010/main" val="144763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vi-VN" sz="2600" dirty="0">
                <a:solidFill>
                  <a:schemeClr val="bg1"/>
                </a:solidFill>
                <a:latin typeface="Times New Roman" pitchFamily="18" charset="0"/>
                <a:cs typeface="Times New Roman" pitchFamily="18" charset="0"/>
              </a:rPr>
              <a:t>3. </a:t>
            </a:r>
            <a:r>
              <a:rPr lang="en-US" sz="2600" dirty="0" err="1" smtClean="0">
                <a:solidFill>
                  <a:schemeClr val="bg1"/>
                </a:solidFill>
                <a:latin typeface="Times New Roman" pitchFamily="18" charset="0"/>
                <a:cs typeface="Times New Roman" pitchFamily="18" charset="0"/>
              </a:rPr>
              <a:t>Chọn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bản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ghi</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cho</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r>
              <a:rPr lang="en-US" sz="2600" dirty="0" smtClean="0">
                <a:solidFill>
                  <a:schemeClr val="bg1"/>
                </a:solidFill>
                <a:latin typeface="Times New Roman" pitchFamily="18" charset="0"/>
                <a:cs typeface="Times New Roman" pitchFamily="18" charset="0"/>
              </a:rPr>
              <a:t> SELECT</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13374" y="458061"/>
            <a:ext cx="6886516" cy="498598"/>
          </a:xfrm>
          <a:prstGeom prst="rect">
            <a:avLst/>
          </a:prstGeom>
        </p:spPr>
        <p:txBody>
          <a:bodyPr wrap="square">
            <a:spAutoFit/>
          </a:bodyPr>
          <a:lstStyle/>
          <a:p>
            <a:pPr algn="just">
              <a:lnSpc>
                <a:spcPct val="120000"/>
              </a:lnSpc>
            </a:pPr>
            <a:r>
              <a:rPr lang="en-US" altLang="en-US" sz="2200" b="1" i="1" dirty="0" smtClean="0">
                <a:solidFill>
                  <a:srgbClr val="0000FF"/>
                </a:solidFill>
                <a:latin typeface="Times" panose="02020603050405020304" pitchFamily="18" charset="0"/>
              </a:rPr>
              <a:t>b. </a:t>
            </a:r>
            <a:r>
              <a:rPr lang="en-US" altLang="en-US" sz="2200" b="1" i="1" dirty="0" err="1" smtClean="0">
                <a:solidFill>
                  <a:srgbClr val="0000FF"/>
                </a:solidFill>
                <a:latin typeface="Times" panose="02020603050405020304" pitchFamily="18" charset="0"/>
              </a:rPr>
              <a:t>Một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số</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thành</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phần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trong</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biểu</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thức</a:t>
            </a:r>
            <a:r>
              <a:rPr lang="en-US" altLang="en-US" sz="2200" b="1" i="1" dirty="0" smtClean="0">
                <a:solidFill>
                  <a:srgbClr val="0000FF"/>
                </a:solidFill>
                <a:latin typeface="Times" panose="02020603050405020304" pitchFamily="18" charset="0"/>
              </a:rPr>
              <a:t> logic</a:t>
            </a:r>
            <a:endParaRPr lang="en-US" altLang="en-US" sz="2200" b="1" i="1" dirty="0">
              <a:solidFill>
                <a:srgbClr val="0000FF"/>
              </a:solidFill>
              <a:latin typeface="Times" panose="02020603050405020304" pitchFamily="18" charset="0"/>
            </a:endParaRPr>
          </a:p>
        </p:txBody>
      </p:sp>
      <p:pic>
        <p:nvPicPr>
          <p:cNvPr id="2" name="Picture 1"/>
          <p:cNvPicPr>
            <a:picLocks noChangeAspect="1"/>
          </p:cNvPicPr>
          <p:nvPr/>
        </p:nvPicPr>
        <p:blipFill>
          <a:blip r:embed="rId3"/>
          <a:stretch>
            <a:fillRect/>
          </a:stretch>
        </p:blipFill>
        <p:spPr>
          <a:xfrm>
            <a:off x="5286291" y="632753"/>
            <a:ext cx="3857709" cy="2646871"/>
          </a:xfrm>
          <a:prstGeom prst="rect">
            <a:avLst/>
          </a:prstGeom>
        </p:spPr>
      </p:pic>
      <p:sp>
        <p:nvSpPr>
          <p:cNvPr id="4" name="Rectangle 3"/>
          <p:cNvSpPr/>
          <p:nvPr/>
        </p:nvSpPr>
        <p:spPr>
          <a:xfrm>
            <a:off x="56687" y="855592"/>
            <a:ext cx="5172917" cy="3200876"/>
          </a:xfrm>
          <a:prstGeom prst="rect">
            <a:avLst/>
          </a:prstGeom>
        </p:spPr>
        <p:txBody>
          <a:bodyPr wrap="square">
            <a:spAutoFit/>
          </a:bodyPr>
          <a:lstStyle/>
          <a:p>
            <a:r>
              <a:rPr lang="vi-VN" b="1" dirty="0"/>
              <a:t>* </a:t>
            </a:r>
            <a:r>
              <a:rPr lang="vi-VN" sz="2200" b="1" dirty="0">
                <a:latin typeface="Times" panose="02020603050405020304" pitchFamily="18" charset="0"/>
              </a:rPr>
              <a:t>Các phép toán:</a:t>
            </a:r>
          </a:p>
          <a:p>
            <a:pPr algn="just"/>
            <a:r>
              <a:rPr lang="vi-VN" sz="2000" dirty="0">
                <a:latin typeface="Times" panose="02020603050405020304" pitchFamily="18" charset="0"/>
              </a:rPr>
              <a:t>+ Các phép so sánh (kiểu số, xâu kí tự, ngày tháng): </a:t>
            </a:r>
            <a:r>
              <a:rPr lang="vi-VN" sz="2000" dirty="0">
                <a:solidFill>
                  <a:srgbClr val="0000FF"/>
                </a:solidFill>
                <a:latin typeface="Times" panose="02020603050405020304" pitchFamily="18" charset="0"/>
              </a:rPr>
              <a:t>=, &lt;&gt; (không bằng), &gt;, &gt;=, &lt;, &lt;=</a:t>
            </a:r>
          </a:p>
          <a:p>
            <a:pPr algn="just"/>
            <a:r>
              <a:rPr lang="vi-VN" sz="2000" dirty="0">
                <a:latin typeface="Times" panose="02020603050405020304" pitchFamily="18" charset="0"/>
              </a:rPr>
              <a:t>+ Kiểm tra thuộc miền giá trị: </a:t>
            </a:r>
            <a:r>
              <a:rPr lang="vi-VN" sz="2000" dirty="0">
                <a:solidFill>
                  <a:srgbClr val="0000FF"/>
                </a:solidFill>
                <a:latin typeface="Times" panose="02020603050405020304" pitchFamily="18" charset="0"/>
              </a:rPr>
              <a:t>In, Not In, Between, Not Between, Is Null, Is Not Null</a:t>
            </a:r>
          </a:p>
          <a:p>
            <a:pPr algn="just"/>
            <a:r>
              <a:rPr lang="vi-VN" sz="2000" dirty="0">
                <a:latin typeface="Times" panose="02020603050405020304" pitchFamily="18" charset="0"/>
              </a:rPr>
              <a:t>+ Có thể phối hợp vài biểu thức logic để tạo tiêu chí lựa chọn phức tạp hơn: </a:t>
            </a:r>
            <a:r>
              <a:rPr lang="vi-VN" sz="2000" dirty="0">
                <a:solidFill>
                  <a:srgbClr val="0000FF"/>
                </a:solidFill>
                <a:latin typeface="Times" panose="02020603050405020304" pitchFamily="18" charset="0"/>
              </a:rPr>
              <a:t>AND (Access chỉ lấy ra các bản ghi đáp ứng cả 2 tiêu chí); OR (Access sẽ lấy ra các bản ghi đáp ứng 1 trong 2 tiêu chí)</a:t>
            </a:r>
          </a:p>
        </p:txBody>
      </p:sp>
    </p:spTree>
    <p:extLst>
      <p:ext uri="{BB962C8B-B14F-4D97-AF65-F5344CB8AC3E}">
        <p14:creationId xmlns:p14="http://schemas.microsoft.com/office/powerpoint/2010/main" val="406983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dirty="0" smtClean="0">
                <a:solidFill>
                  <a:schemeClr val="bg1"/>
                </a:solidFill>
                <a:latin typeface="Times New Roman" pitchFamily="18" charset="0"/>
                <a:cs typeface="Times New Roman" pitchFamily="18" charset="0"/>
              </a:rPr>
              <a:t>4</a:t>
            </a:r>
            <a:r>
              <a:rPr lang="vi-VN"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có</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tham</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số</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269955" y="950504"/>
            <a:ext cx="8572188" cy="769441"/>
          </a:xfrm>
          <a:prstGeom prst="rect">
            <a:avLst/>
          </a:prstGeom>
        </p:spPr>
        <p:txBody>
          <a:bodyPr wrap="square">
            <a:spAutoFit/>
          </a:bodyPr>
          <a:lstStyle/>
          <a:p>
            <a:pPr algn="just"/>
            <a:r>
              <a:rPr lang="vi-VN" altLang="en-US" sz="2200" dirty="0">
                <a:latin typeface="Times" panose="02020603050405020304" pitchFamily="18" charset="0"/>
              </a:rPr>
              <a:t>- Sử dụng cặp dấu [] viết lời nhắc sao cho người sử dụng hiểu và điền vào đúng tham số ta muốn có trong câu lệnh truy vấn.</a:t>
            </a:r>
          </a:p>
        </p:txBody>
      </p:sp>
      <p:sp>
        <p:nvSpPr>
          <p:cNvPr id="5" name="Rectangle 4"/>
          <p:cNvSpPr/>
          <p:nvPr/>
        </p:nvSpPr>
        <p:spPr>
          <a:xfrm>
            <a:off x="113374" y="458061"/>
            <a:ext cx="5740888" cy="498598"/>
          </a:xfrm>
          <a:prstGeom prst="rect">
            <a:avLst/>
          </a:prstGeom>
        </p:spPr>
        <p:txBody>
          <a:bodyPr wrap="square">
            <a:spAutoFit/>
          </a:bodyPr>
          <a:lstStyle/>
          <a:p>
            <a:pPr algn="just">
              <a:lnSpc>
                <a:spcPct val="120000"/>
              </a:lnSpc>
            </a:pPr>
            <a:r>
              <a:rPr lang="en-US" altLang="en-US" sz="2200" b="1" i="1" dirty="0" err="1" smtClean="0">
                <a:solidFill>
                  <a:srgbClr val="0000FF"/>
                </a:solidFill>
                <a:latin typeface="Times" panose="02020603050405020304" pitchFamily="18" charset="0"/>
              </a:rPr>
              <a:t>Cách</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viết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một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tham</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số</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đơn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giản</a:t>
            </a:r>
            <a:endParaRPr lang="en-US" altLang="en-US" sz="2200" b="1" i="1" dirty="0">
              <a:solidFill>
                <a:srgbClr val="0000FF"/>
              </a:solidFill>
              <a:latin typeface="Times" panose="02020603050405020304" pitchFamily="18" charset="0"/>
            </a:endParaRPr>
          </a:p>
        </p:txBody>
      </p:sp>
      <p:sp>
        <p:nvSpPr>
          <p:cNvPr id="6" name="Rectangle 5"/>
          <p:cNvSpPr/>
          <p:nvPr/>
        </p:nvSpPr>
        <p:spPr>
          <a:xfrm>
            <a:off x="269955" y="1653632"/>
            <a:ext cx="8572188" cy="430887"/>
          </a:xfrm>
          <a:prstGeom prst="rect">
            <a:avLst/>
          </a:prstGeom>
        </p:spPr>
        <p:txBody>
          <a:bodyPr wrap="square">
            <a:spAutoFit/>
          </a:bodyPr>
          <a:lstStyle/>
          <a:p>
            <a:pPr algn="just"/>
            <a:r>
              <a:rPr lang="vi-VN" altLang="en-US" sz="2200" dirty="0">
                <a:latin typeface="Times" panose="02020603050405020304" pitchFamily="18" charset="0"/>
              </a:rPr>
              <a:t>- </a:t>
            </a:r>
            <a:r>
              <a:rPr lang="en-US" altLang="en-US" sz="2200" dirty="0" smtClean="0">
                <a:latin typeface="Times" panose="02020603050405020304" pitchFamily="18" charset="0"/>
              </a:rPr>
              <a:t>VD:</a:t>
            </a:r>
            <a:endParaRPr lang="vi-VN" altLang="en-US" sz="2200" dirty="0">
              <a:latin typeface="Times" panose="02020603050405020304" pitchFamily="18" charset="0"/>
            </a:endParaRPr>
          </a:p>
        </p:txBody>
      </p:sp>
      <p:pic>
        <p:nvPicPr>
          <p:cNvPr id="3" name="Picture 2"/>
          <p:cNvPicPr>
            <a:picLocks noChangeAspect="1"/>
          </p:cNvPicPr>
          <p:nvPr/>
        </p:nvPicPr>
        <p:blipFill>
          <a:blip r:embed="rId3"/>
          <a:stretch>
            <a:fillRect/>
          </a:stretch>
        </p:blipFill>
        <p:spPr>
          <a:xfrm>
            <a:off x="1219200" y="1696051"/>
            <a:ext cx="6168547" cy="1362459"/>
          </a:xfrm>
          <a:prstGeom prst="rect">
            <a:avLst/>
          </a:prstGeom>
        </p:spPr>
      </p:pic>
      <p:grpSp>
        <p:nvGrpSpPr>
          <p:cNvPr id="4" name="Group 3"/>
          <p:cNvGrpSpPr/>
          <p:nvPr/>
        </p:nvGrpSpPr>
        <p:grpSpPr>
          <a:xfrm>
            <a:off x="1219199" y="3246120"/>
            <a:ext cx="6168547" cy="1896194"/>
            <a:chOff x="1219200" y="3246120"/>
            <a:chExt cx="5360276" cy="1714500"/>
          </a:xfrm>
        </p:grpSpPr>
        <p:pic>
          <p:nvPicPr>
            <p:cNvPr id="9" name="Picture 8"/>
            <p:cNvPicPr/>
            <p:nvPr/>
          </p:nvPicPr>
          <p:blipFill>
            <a:blip r:embed="rId4"/>
            <a:stretch>
              <a:fillRect/>
            </a:stretch>
          </p:blipFill>
          <p:spPr>
            <a:xfrm>
              <a:off x="1219200" y="3246120"/>
              <a:ext cx="5360276" cy="1714500"/>
            </a:xfrm>
            <a:prstGeom prst="rect">
              <a:avLst/>
            </a:prstGeom>
          </p:spPr>
        </p:pic>
        <p:pic>
          <p:nvPicPr>
            <p:cNvPr id="2" name="Picture 1"/>
            <p:cNvPicPr>
              <a:picLocks noChangeAspect="1"/>
            </p:cNvPicPr>
            <p:nvPr/>
          </p:nvPicPr>
          <p:blipFill>
            <a:blip r:embed="rId5"/>
            <a:stretch>
              <a:fillRect/>
            </a:stretch>
          </p:blipFill>
          <p:spPr>
            <a:xfrm>
              <a:off x="4635062" y="3484625"/>
              <a:ext cx="1839310" cy="772065"/>
            </a:xfrm>
            <a:prstGeom prst="rect">
              <a:avLst/>
            </a:prstGeom>
          </p:spPr>
        </p:pic>
      </p:grpSp>
    </p:spTree>
    <p:extLst>
      <p:ext uri="{BB962C8B-B14F-4D97-AF65-F5344CB8AC3E}">
        <p14:creationId xmlns:p14="http://schemas.microsoft.com/office/powerpoint/2010/main" val="224347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dirty="0" smtClean="0">
                <a:solidFill>
                  <a:schemeClr val="bg1"/>
                </a:solidFill>
                <a:latin typeface="Times New Roman" pitchFamily="18" charset="0"/>
                <a:cs typeface="Times New Roman" pitchFamily="18" charset="0"/>
              </a:rPr>
              <a:t>5</a:t>
            </a:r>
            <a:r>
              <a:rPr lang="vi-VN"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hành</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động</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185872" y="696823"/>
            <a:ext cx="8572188" cy="1107996"/>
          </a:xfrm>
          <a:prstGeom prst="rect">
            <a:avLst/>
          </a:prstGeom>
        </p:spPr>
        <p:txBody>
          <a:bodyPr wrap="square">
            <a:spAutoFit/>
          </a:bodyPr>
          <a:lstStyle/>
          <a:p>
            <a:pPr algn="just"/>
            <a:r>
              <a:rPr lang="vi-VN" altLang="en-US" sz="2200" dirty="0">
                <a:latin typeface="Times" panose="02020603050405020304" pitchFamily="18" charset="0"/>
              </a:rPr>
              <a:t>- </a:t>
            </a:r>
            <a:r>
              <a:rPr lang="en-US" altLang="en-US" sz="2200" dirty="0" err="1" smtClean="0">
                <a:latin typeface="Times" panose="02020603050405020304" pitchFamily="18" charset="0"/>
              </a:rPr>
              <a:t>Ngoài</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truy</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vấn</a:t>
            </a:r>
            <a:r>
              <a:rPr lang="en-US" altLang="en-US" sz="2200" dirty="0" smtClean="0">
                <a:latin typeface="Times" panose="02020603050405020304" pitchFamily="18" charset="0"/>
              </a:rPr>
              <a:t> </a:t>
            </a:r>
            <a:r>
              <a:rPr lang="vi-VN" altLang="en-US" sz="2200" dirty="0" smtClean="0">
                <a:latin typeface="Times" panose="02020603050405020304" pitchFamily="18" charset="0"/>
              </a:rPr>
              <a:t>SELECT</a:t>
            </a:r>
            <a:r>
              <a:rPr lang="vi-VN" altLang="en-US" sz="2200" dirty="0">
                <a:latin typeface="Times" panose="02020603050405020304" pitchFamily="18" charset="0"/>
              </a:rPr>
              <a:t>, có các loại truy vấn khác để tạo bảng, nối thêm dữ liệu vào 1 bảng, cập nhật hay xóa hàng loạt nhiều bản ghi trong bảng (Make Table, Append, Update, Delete)</a:t>
            </a:r>
          </a:p>
        </p:txBody>
      </p:sp>
      <p:sp>
        <p:nvSpPr>
          <p:cNvPr id="6" name="Rectangle 5"/>
          <p:cNvSpPr/>
          <p:nvPr/>
        </p:nvSpPr>
        <p:spPr>
          <a:xfrm>
            <a:off x="269955" y="1804819"/>
            <a:ext cx="8572188" cy="1107996"/>
          </a:xfrm>
          <a:prstGeom prst="rect">
            <a:avLst/>
          </a:prstGeom>
        </p:spPr>
        <p:txBody>
          <a:bodyPr wrap="square">
            <a:spAutoFit/>
          </a:bodyPr>
          <a:lstStyle/>
          <a:p>
            <a:pPr algn="just"/>
            <a:r>
              <a:rPr lang="vi-VN" altLang="en-US" sz="2200" dirty="0">
                <a:latin typeface="Times" panose="02020603050405020304" pitchFamily="18" charset="0"/>
              </a:rPr>
              <a:t>- Truy vấn hành động làm thay đổi bảng, thay đổi một loạt nhiều bản ghi. Kết quả của truy vấn hành động là không thể đảo ngược, không thể hồi lại trạng thái trước đó.</a:t>
            </a:r>
          </a:p>
        </p:txBody>
      </p:sp>
      <p:pic>
        <p:nvPicPr>
          <p:cNvPr id="13" name="Picture 10" descr="Set-05b-ju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9956" y="3100183"/>
            <a:ext cx="675976" cy="253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835573" y="3020711"/>
            <a:ext cx="7730358" cy="769441"/>
          </a:xfrm>
          <a:prstGeom prst="rect">
            <a:avLst/>
          </a:prstGeom>
        </p:spPr>
        <p:txBody>
          <a:bodyPr wrap="square">
            <a:spAutoFit/>
          </a:bodyPr>
          <a:lstStyle/>
          <a:p>
            <a:pPr algn="just"/>
            <a:r>
              <a:rPr lang="vi-VN" sz="2200" b="1" i="1" dirty="0">
                <a:latin typeface="+mj-lt"/>
              </a:rPr>
              <a:t>Cần rất thận trọng, nên sao lưu dự phòng các bảng liên quan trước khi thực hiện truy vấn hành động.</a:t>
            </a:r>
            <a:endParaRPr lang="en-US" sz="2200" b="1" i="1" dirty="0">
              <a:latin typeface="+mj-lt"/>
            </a:endParaRPr>
          </a:p>
        </p:txBody>
      </p:sp>
    </p:spTree>
    <p:extLst>
      <p:ext uri="{BB962C8B-B14F-4D97-AF65-F5344CB8AC3E}">
        <p14:creationId xmlns:p14="http://schemas.microsoft.com/office/powerpoint/2010/main" val="142418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dirty="0" smtClean="0">
                <a:solidFill>
                  <a:schemeClr val="bg1"/>
                </a:solidFill>
                <a:latin typeface="Times New Roman" pitchFamily="18" charset="0"/>
                <a:cs typeface="Times New Roman" pitchFamily="18" charset="0"/>
              </a:rPr>
              <a:t>6</a:t>
            </a:r>
            <a:r>
              <a:rPr lang="vi-VN"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Thực</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hành</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thiết</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kế</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328262" y="1019505"/>
            <a:ext cx="8455573" cy="238584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200" b="1" u="sng" dirty="0">
                <a:solidFill>
                  <a:schemeClr val="tx1"/>
                </a:solidFill>
                <a:latin typeface="+mj-lt"/>
              </a:rPr>
              <a:t>Nhiệm vụ 1: </a:t>
            </a:r>
            <a:r>
              <a:rPr lang="vi-VN" sz="2200" dirty="0">
                <a:solidFill>
                  <a:schemeClr val="tx1"/>
                </a:solidFill>
                <a:latin typeface="+mj-lt"/>
              </a:rPr>
              <a:t>Em hãy làm theo các bước hướng dẫn trong Mục 1 và ghi lưu truy vấn là “q-BanDoc-MuonTra”</a:t>
            </a:r>
          </a:p>
          <a:p>
            <a:pPr algn="just"/>
            <a:r>
              <a:rPr lang="vi-VN" sz="2200" dirty="0" smtClean="0">
                <a:solidFill>
                  <a:schemeClr val="tx1"/>
                </a:solidFill>
                <a:latin typeface="+mj-lt"/>
              </a:rPr>
              <a:t>a.</a:t>
            </a:r>
            <a:r>
              <a:rPr lang="en-US" sz="2200" dirty="0" smtClean="0">
                <a:solidFill>
                  <a:schemeClr val="tx1"/>
                </a:solidFill>
                <a:latin typeface="+mj-lt"/>
              </a:rPr>
              <a:t> </a:t>
            </a:r>
            <a:r>
              <a:rPr lang="vi-VN" sz="2200" dirty="0" smtClean="0">
                <a:solidFill>
                  <a:schemeClr val="tx1"/>
                </a:solidFill>
                <a:latin typeface="+mj-lt"/>
              </a:rPr>
              <a:t>Thử </a:t>
            </a:r>
            <a:r>
              <a:rPr lang="vi-VN" sz="2200" dirty="0">
                <a:solidFill>
                  <a:schemeClr val="tx1"/>
                </a:solidFill>
                <a:latin typeface="+mj-lt"/>
              </a:rPr>
              <a:t>thêm 1 số tiêu chí lựa chọn áp dụng cho trường Tên, chạy thử, kiểm tra kết quả, không lưu.</a:t>
            </a:r>
          </a:p>
          <a:p>
            <a:pPr algn="just"/>
            <a:r>
              <a:rPr lang="vi-VN" sz="2200" dirty="0" smtClean="0">
                <a:solidFill>
                  <a:schemeClr val="tx1"/>
                </a:solidFill>
                <a:latin typeface="+mj-lt"/>
              </a:rPr>
              <a:t>b.</a:t>
            </a:r>
            <a:r>
              <a:rPr lang="en-US" sz="2200" dirty="0" smtClean="0">
                <a:solidFill>
                  <a:schemeClr val="tx1"/>
                </a:solidFill>
                <a:latin typeface="+mj-lt"/>
              </a:rPr>
              <a:t> </a:t>
            </a:r>
            <a:r>
              <a:rPr lang="vi-VN" sz="2200" dirty="0" smtClean="0">
                <a:solidFill>
                  <a:schemeClr val="tx1"/>
                </a:solidFill>
                <a:latin typeface="+mj-lt"/>
              </a:rPr>
              <a:t>Thử </a:t>
            </a:r>
            <a:r>
              <a:rPr lang="vi-VN" sz="2200" dirty="0">
                <a:solidFill>
                  <a:schemeClr val="tx1"/>
                </a:solidFill>
                <a:latin typeface="+mj-lt"/>
              </a:rPr>
              <a:t>thêm một số tiêu chí lựa chọn áp dụng cho trường Ngày mượn, chạy thử, kiểm tra kết quả, không ghi lưu.</a:t>
            </a:r>
          </a:p>
          <a:p>
            <a:pPr algn="just"/>
            <a:endParaRPr lang="en-US" dirty="0">
              <a:solidFill>
                <a:schemeClr val="tx1"/>
              </a:solidFill>
            </a:endParaRPr>
          </a:p>
        </p:txBody>
      </p:sp>
      <p:sp>
        <p:nvSpPr>
          <p:cNvPr id="3" name="Rectangle 2"/>
          <p:cNvSpPr/>
          <p:nvPr/>
        </p:nvSpPr>
        <p:spPr>
          <a:xfrm>
            <a:off x="2795752" y="564782"/>
            <a:ext cx="2995448" cy="399395"/>
          </a:xfrm>
          <a:prstGeom prst="rect">
            <a:avLst/>
          </a:prstGeom>
          <a:solidFill>
            <a:srgbClr val="CE48AB"/>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Times" panose="02020603050405020304" pitchFamily="18" charset="0"/>
                <a:cs typeface="Times" panose="02020603050405020304" pitchFamily="18" charset="0"/>
              </a:rPr>
              <a:t>NHÓM 1 - 2</a:t>
            </a:r>
            <a:endParaRPr lang="en-US" sz="22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3952159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dirty="0" smtClean="0">
                <a:solidFill>
                  <a:schemeClr val="bg1"/>
                </a:solidFill>
                <a:latin typeface="Times New Roman" pitchFamily="18" charset="0"/>
                <a:cs typeface="Times New Roman" pitchFamily="18" charset="0"/>
              </a:rPr>
              <a:t>6</a:t>
            </a:r>
            <a:r>
              <a:rPr lang="vi-VN"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Thực</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hành</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thiết</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kế</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328262" y="1019505"/>
            <a:ext cx="8815737" cy="279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200" b="1" u="sng" dirty="0">
                <a:solidFill>
                  <a:schemeClr val="tx1"/>
                </a:solidFill>
                <a:latin typeface="+mj-lt"/>
              </a:rPr>
              <a:t>Nhiệm vụ 2: </a:t>
            </a:r>
            <a:r>
              <a:rPr lang="vi-VN" sz="2200" dirty="0">
                <a:solidFill>
                  <a:schemeClr val="tx1"/>
                </a:solidFill>
                <a:latin typeface="+mj-lt"/>
              </a:rPr>
              <a:t>Thiết kế truy vấn dựa trên bảng Sách, lấy ra các thông tin phục vụ bạn đọc tìm sách để mượn sao cho thuận tiện nhất;</a:t>
            </a:r>
          </a:p>
          <a:p>
            <a:pPr algn="just"/>
            <a:r>
              <a:rPr lang="vi-VN" sz="2200" dirty="0" smtClean="0">
                <a:solidFill>
                  <a:schemeClr val="tx1"/>
                </a:solidFill>
                <a:latin typeface="+mj-lt"/>
              </a:rPr>
              <a:t>a.</a:t>
            </a:r>
            <a:r>
              <a:rPr lang="en-US" sz="2200" dirty="0" smtClean="0">
                <a:solidFill>
                  <a:schemeClr val="tx1"/>
                </a:solidFill>
                <a:latin typeface="+mj-lt"/>
              </a:rPr>
              <a:t> </a:t>
            </a:r>
            <a:r>
              <a:rPr lang="vi-VN" sz="2200" dirty="0" smtClean="0">
                <a:solidFill>
                  <a:schemeClr val="tx1"/>
                </a:solidFill>
                <a:latin typeface="+mj-lt"/>
              </a:rPr>
              <a:t>Sắp </a:t>
            </a:r>
            <a:r>
              <a:rPr lang="vi-VN" sz="2200" dirty="0">
                <a:solidFill>
                  <a:schemeClr val="tx1"/>
                </a:solidFill>
                <a:latin typeface="+mj-lt"/>
              </a:rPr>
              <a:t>xếp theo trường tên sách.</a:t>
            </a:r>
          </a:p>
          <a:p>
            <a:pPr algn="just"/>
            <a:r>
              <a:rPr lang="vi-VN" sz="2200" dirty="0" smtClean="0">
                <a:solidFill>
                  <a:schemeClr val="tx1"/>
                </a:solidFill>
                <a:latin typeface="+mj-lt"/>
              </a:rPr>
              <a:t>b.</a:t>
            </a:r>
            <a:r>
              <a:rPr lang="en-US" sz="2200" dirty="0" smtClean="0">
                <a:solidFill>
                  <a:schemeClr val="tx1"/>
                </a:solidFill>
                <a:latin typeface="+mj-lt"/>
              </a:rPr>
              <a:t> </a:t>
            </a:r>
            <a:r>
              <a:rPr lang="vi-VN" sz="2200" dirty="0" smtClean="0">
                <a:solidFill>
                  <a:schemeClr val="tx1"/>
                </a:solidFill>
                <a:latin typeface="+mj-lt"/>
              </a:rPr>
              <a:t>Lựa </a:t>
            </a:r>
            <a:r>
              <a:rPr lang="vi-VN" sz="2200" dirty="0">
                <a:solidFill>
                  <a:schemeClr val="tx1"/>
                </a:solidFill>
                <a:latin typeface="+mj-lt"/>
              </a:rPr>
              <a:t>chọn chỉ hiển thị khi sẵn có để mượn.</a:t>
            </a:r>
          </a:p>
          <a:p>
            <a:pPr algn="just"/>
            <a:r>
              <a:rPr lang="vi-VN" sz="2200" dirty="0" smtClean="0">
                <a:solidFill>
                  <a:schemeClr val="tx1"/>
                </a:solidFill>
                <a:latin typeface="+mj-lt"/>
              </a:rPr>
              <a:t>c.</a:t>
            </a:r>
            <a:r>
              <a:rPr lang="en-US" sz="2200" dirty="0" smtClean="0">
                <a:solidFill>
                  <a:schemeClr val="tx1"/>
                </a:solidFill>
                <a:latin typeface="+mj-lt"/>
              </a:rPr>
              <a:t> </a:t>
            </a:r>
            <a:r>
              <a:rPr lang="vi-VN" sz="2200" dirty="0" smtClean="0">
                <a:solidFill>
                  <a:schemeClr val="tx1"/>
                </a:solidFill>
                <a:latin typeface="+mj-lt"/>
              </a:rPr>
              <a:t>Tạo </a:t>
            </a:r>
            <a:r>
              <a:rPr lang="vi-VN" sz="2200" dirty="0">
                <a:solidFill>
                  <a:schemeClr val="tx1"/>
                </a:solidFill>
                <a:latin typeface="+mj-lt"/>
              </a:rPr>
              <a:t>biểu mẫu nhiều bảng ghi dựa trên truy vấn “q-Tìmsách”, ghi lưu với tên Tìmsách</a:t>
            </a:r>
          </a:p>
          <a:p>
            <a:pPr algn="just"/>
            <a:r>
              <a:rPr lang="vi-VN" sz="2200" dirty="0" smtClean="0">
                <a:solidFill>
                  <a:schemeClr val="tx1"/>
                </a:solidFill>
                <a:latin typeface="+mj-lt"/>
              </a:rPr>
              <a:t>d.</a:t>
            </a:r>
            <a:r>
              <a:rPr lang="en-US" sz="2200" dirty="0" smtClean="0">
                <a:solidFill>
                  <a:schemeClr val="tx1"/>
                </a:solidFill>
                <a:latin typeface="+mj-lt"/>
              </a:rPr>
              <a:t> </a:t>
            </a:r>
            <a:r>
              <a:rPr lang="vi-VN" sz="2200" dirty="0" smtClean="0">
                <a:solidFill>
                  <a:schemeClr val="tx1"/>
                </a:solidFill>
                <a:latin typeface="+mj-lt"/>
              </a:rPr>
              <a:t>So </a:t>
            </a:r>
            <a:r>
              <a:rPr lang="vi-VN" sz="2200" dirty="0">
                <a:solidFill>
                  <a:schemeClr val="tx1"/>
                </a:solidFill>
                <a:latin typeface="+mj-lt"/>
              </a:rPr>
              <a:t>sánh với biểu mẫu Sách_Multi đã làm sau bài học về biểu mẫu</a:t>
            </a:r>
          </a:p>
          <a:p>
            <a:pPr algn="just"/>
            <a:endParaRPr lang="en-US" dirty="0">
              <a:solidFill>
                <a:schemeClr val="tx1"/>
              </a:solidFill>
            </a:endParaRPr>
          </a:p>
        </p:txBody>
      </p:sp>
      <p:sp>
        <p:nvSpPr>
          <p:cNvPr id="3" name="Rectangle 2"/>
          <p:cNvSpPr/>
          <p:nvPr/>
        </p:nvSpPr>
        <p:spPr>
          <a:xfrm>
            <a:off x="2795752" y="564782"/>
            <a:ext cx="2995448" cy="399395"/>
          </a:xfrm>
          <a:prstGeom prst="rect">
            <a:avLst/>
          </a:prstGeom>
          <a:solidFill>
            <a:srgbClr val="CE48AB"/>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Times" panose="02020603050405020304" pitchFamily="18" charset="0"/>
                <a:cs typeface="Times" panose="02020603050405020304" pitchFamily="18" charset="0"/>
              </a:rPr>
              <a:t>NHÓM 3 - 4</a:t>
            </a:r>
            <a:endParaRPr lang="en-US" sz="22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2441787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600" dirty="0" smtClean="0">
                <a:solidFill>
                  <a:schemeClr val="bg1"/>
                </a:solidFill>
                <a:latin typeface="Times New Roman" pitchFamily="18" charset="0"/>
                <a:cs typeface="Times New Roman" pitchFamily="18" charset="0"/>
              </a:rPr>
              <a:t>6</a:t>
            </a:r>
            <a:r>
              <a:rPr lang="vi-VN"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Thực</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hành</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thiết</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kế</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164131" y="1145629"/>
            <a:ext cx="8815737" cy="279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200" b="1" u="sng" dirty="0" smtClean="0">
                <a:solidFill>
                  <a:schemeClr val="tx1"/>
                </a:solidFill>
                <a:latin typeface="+mj-lt"/>
              </a:rPr>
              <a:t>Nhiệm vụ </a:t>
            </a:r>
            <a:r>
              <a:rPr lang="en-US" sz="2200" b="1" u="sng" dirty="0" smtClean="0">
                <a:solidFill>
                  <a:schemeClr val="tx1"/>
                </a:solidFill>
                <a:latin typeface="Times" panose="02020603050405020304" pitchFamily="18" charset="0"/>
                <a:cs typeface="Times" panose="02020603050405020304" pitchFamily="18" charset="0"/>
              </a:rPr>
              <a:t>3</a:t>
            </a:r>
            <a:r>
              <a:rPr lang="vi-VN" sz="2200" b="1" u="sng" dirty="0" smtClean="0">
                <a:solidFill>
                  <a:schemeClr val="tx1"/>
                </a:solidFill>
                <a:latin typeface="+mj-lt"/>
              </a:rPr>
              <a:t>: </a:t>
            </a:r>
            <a:r>
              <a:rPr lang="vi-VN" sz="2200" dirty="0">
                <a:solidFill>
                  <a:schemeClr val="tx1"/>
                </a:solidFill>
                <a:latin typeface="+mj-lt"/>
              </a:rPr>
              <a:t>Để chuẩn bị thông tin cho thao tác “Cho mượn” hay “Nhận trả” một cuốn sách cụ thể cần truy vấn nối hai bảng Mượn-Trả và Sách</a:t>
            </a:r>
          </a:p>
          <a:p>
            <a:pPr algn="just"/>
            <a:r>
              <a:rPr lang="vi-VN" sz="2200" dirty="0" smtClean="0">
                <a:solidFill>
                  <a:schemeClr val="tx1"/>
                </a:solidFill>
                <a:latin typeface="+mj-lt"/>
              </a:rPr>
              <a:t>a.</a:t>
            </a:r>
            <a:r>
              <a:rPr lang="en-US" sz="2200" dirty="0" smtClean="0">
                <a:solidFill>
                  <a:schemeClr val="tx1"/>
                </a:solidFill>
                <a:latin typeface="+mj-lt"/>
              </a:rPr>
              <a:t> </a:t>
            </a:r>
            <a:r>
              <a:rPr lang="vi-VN" sz="2200" dirty="0" smtClean="0">
                <a:solidFill>
                  <a:schemeClr val="tx1"/>
                </a:solidFill>
                <a:latin typeface="+mj-lt"/>
              </a:rPr>
              <a:t>Thao </a:t>
            </a:r>
            <a:r>
              <a:rPr lang="vi-VN" sz="2200" dirty="0">
                <a:solidFill>
                  <a:schemeClr val="tx1"/>
                </a:solidFill>
                <a:latin typeface="+mj-lt"/>
              </a:rPr>
              <a:t>tác từng bước thiết kế truy vấn nối hai bảng nói trên, chạy thử, kiểm tra kết quả, ghi lưu với tên “q-Sách-MượnTrả”</a:t>
            </a:r>
          </a:p>
          <a:p>
            <a:pPr algn="just"/>
            <a:r>
              <a:rPr lang="vi-VN" sz="2200" dirty="0" smtClean="0">
                <a:solidFill>
                  <a:schemeClr val="tx1"/>
                </a:solidFill>
                <a:latin typeface="+mj-lt"/>
              </a:rPr>
              <a:t>b.</a:t>
            </a:r>
            <a:r>
              <a:rPr lang="en-US" sz="2200" dirty="0" smtClean="0">
                <a:solidFill>
                  <a:schemeClr val="tx1"/>
                </a:solidFill>
                <a:latin typeface="+mj-lt"/>
              </a:rPr>
              <a:t> </a:t>
            </a:r>
            <a:r>
              <a:rPr lang="vi-VN" sz="2200" dirty="0" smtClean="0">
                <a:solidFill>
                  <a:schemeClr val="tx1"/>
                </a:solidFill>
                <a:latin typeface="+mj-lt"/>
              </a:rPr>
              <a:t>Thêm </a:t>
            </a:r>
            <a:r>
              <a:rPr lang="vi-VN" sz="2200" dirty="0">
                <a:solidFill>
                  <a:schemeClr val="tx1"/>
                </a:solidFill>
                <a:latin typeface="+mj-lt"/>
              </a:rPr>
              <a:t>tiêu chí lựa chọn theo Mã sách, ví dụ chọn mã sách là “VH-01”</a:t>
            </a:r>
          </a:p>
          <a:p>
            <a:pPr algn="just"/>
            <a:r>
              <a:rPr lang="vi-VN" sz="2200" dirty="0" smtClean="0">
                <a:solidFill>
                  <a:schemeClr val="tx1"/>
                </a:solidFill>
                <a:latin typeface="+mj-lt"/>
              </a:rPr>
              <a:t>c.</a:t>
            </a:r>
            <a:r>
              <a:rPr lang="en-US" sz="2200" dirty="0" smtClean="0">
                <a:solidFill>
                  <a:schemeClr val="tx1"/>
                </a:solidFill>
                <a:latin typeface="+mj-lt"/>
              </a:rPr>
              <a:t> </a:t>
            </a:r>
            <a:r>
              <a:rPr lang="vi-VN" sz="2200" dirty="0" smtClean="0">
                <a:solidFill>
                  <a:schemeClr val="tx1"/>
                </a:solidFill>
                <a:latin typeface="+mj-lt"/>
              </a:rPr>
              <a:t>Chuyển </a:t>
            </a:r>
            <a:r>
              <a:rPr lang="vi-VN" sz="2200" dirty="0">
                <a:solidFill>
                  <a:schemeClr val="tx1"/>
                </a:solidFill>
                <a:latin typeface="+mj-lt"/>
              </a:rPr>
              <a:t>thành truy vấn có tham số, chạy thử, kiểm tra kết quả và ghi lưu với tên “q-NhậnTrả”</a:t>
            </a:r>
          </a:p>
          <a:p>
            <a:pPr algn="just"/>
            <a:endParaRPr lang="en-US" dirty="0">
              <a:solidFill>
                <a:schemeClr val="tx1"/>
              </a:solidFill>
            </a:endParaRPr>
          </a:p>
        </p:txBody>
      </p:sp>
      <p:sp>
        <p:nvSpPr>
          <p:cNvPr id="3" name="Rectangle 2"/>
          <p:cNvSpPr/>
          <p:nvPr/>
        </p:nvSpPr>
        <p:spPr>
          <a:xfrm>
            <a:off x="2795752" y="564782"/>
            <a:ext cx="2995448" cy="399395"/>
          </a:xfrm>
          <a:prstGeom prst="rect">
            <a:avLst/>
          </a:prstGeom>
          <a:solidFill>
            <a:srgbClr val="CE48AB"/>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Times" panose="02020603050405020304" pitchFamily="18" charset="0"/>
                <a:cs typeface="Times" panose="02020603050405020304" pitchFamily="18" charset="0"/>
              </a:rPr>
              <a:t>NHÓM 5 - 6</a:t>
            </a:r>
            <a:endParaRPr lang="en-US" sz="22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4277395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523220"/>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en-US" sz="2800">
                <a:solidFill>
                  <a:schemeClr val="bg1"/>
                </a:solidFill>
                <a:latin typeface="Times New Roman" pitchFamily="18" charset="0"/>
                <a:cs typeface="Times New Roman" pitchFamily="18" charset="0"/>
              </a:rPr>
              <a:t>   KHỞI ĐỘNG</a:t>
            </a:r>
            <a:endParaRPr lang="en-US" sz="28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949" y="577456"/>
            <a:ext cx="4371975" cy="2289416"/>
          </a:xfrm>
          <a:prstGeom prst="rect">
            <a:avLst/>
          </a:prstGeom>
          <a:noFill/>
          <a:ln>
            <a:noFill/>
          </a:ln>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4696460" y="540232"/>
            <a:ext cx="4447540" cy="2326640"/>
          </a:xfrm>
          <a:prstGeom prst="rect">
            <a:avLst/>
          </a:prstGeom>
          <a:noFill/>
          <a:ln>
            <a:noFill/>
          </a:ln>
        </p:spPr>
      </p:pic>
      <p:sp>
        <p:nvSpPr>
          <p:cNvPr id="4" name="Rectangle 3"/>
          <p:cNvSpPr/>
          <p:nvPr/>
        </p:nvSpPr>
        <p:spPr>
          <a:xfrm>
            <a:off x="99848" y="2991886"/>
            <a:ext cx="8944303" cy="1660839"/>
          </a:xfrm>
          <a:prstGeom prst="rect">
            <a:avLst/>
          </a:prstGeom>
        </p:spPr>
        <p:txBody>
          <a:bodyPr wrap="square">
            <a:spAutoFit/>
          </a:bodyPr>
          <a:lstStyle/>
          <a:p>
            <a:pPr algn="just">
              <a:lnSpc>
                <a:spcPct val="130000"/>
              </a:lnSpc>
            </a:pPr>
            <a:r>
              <a:rPr lang="en-US" sz="1600" b="1" dirty="0">
                <a:latin typeface="Times New Roman" panose="02020603050405020304" pitchFamily="18" charset="0"/>
                <a:ea typeface="Times New Roman" panose="02020603050405020304" pitchFamily="18" charset="0"/>
              </a:rPr>
              <a:t>CH1: </a:t>
            </a:r>
            <a:r>
              <a:rPr lang="en-US" sz="1600" b="1" dirty="0" err="1">
                <a:latin typeface="Times New Roman" panose="02020603050405020304" pitchFamily="18" charset="0"/>
                <a:ea typeface="Times New Roman" panose="02020603050405020304" pitchFamily="18" charset="0"/>
              </a:rPr>
              <a:t>Trong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bảng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điểm</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tổng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kết</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thông</a:t>
            </a:r>
            <a:r>
              <a:rPr lang="en-US" sz="1600" b="1" dirty="0">
                <a:latin typeface="Times New Roman" panose="02020603050405020304" pitchFamily="18" charset="0"/>
                <a:ea typeface="Times New Roman" panose="02020603050405020304" pitchFamily="18" charset="0"/>
              </a:rPr>
              <a:t> tin </a:t>
            </a:r>
            <a:r>
              <a:rPr lang="en-US" sz="1600" b="1" dirty="0" err="1">
                <a:latin typeface="Times New Roman" panose="02020603050405020304" pitchFamily="18" charset="0"/>
                <a:ea typeface="Times New Roman" panose="02020603050405020304" pitchFamily="18" charset="0"/>
              </a:rPr>
              <a:t>nào</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được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suy</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ra</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từ</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những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dữ</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liệu</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đã</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có</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Thông</a:t>
            </a:r>
            <a:r>
              <a:rPr lang="en-US" sz="1600" b="1" dirty="0">
                <a:latin typeface="Times New Roman" panose="02020603050405020304" pitchFamily="18" charset="0"/>
                <a:ea typeface="Times New Roman" panose="02020603050405020304" pitchFamily="18" charset="0"/>
              </a:rPr>
              <a:t> tin </a:t>
            </a:r>
            <a:r>
              <a:rPr lang="en-US" sz="1600" b="1" dirty="0" err="1">
                <a:latin typeface="Times New Roman" panose="02020603050405020304" pitchFamily="18" charset="0"/>
                <a:ea typeface="Times New Roman" panose="02020603050405020304" pitchFamily="18" charset="0"/>
              </a:rPr>
              <a:t>đó</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được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tính</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dựa</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vào</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những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thông</a:t>
            </a:r>
            <a:r>
              <a:rPr lang="en-US" sz="1600" b="1" dirty="0">
                <a:latin typeface="Times New Roman" panose="02020603050405020304" pitchFamily="18" charset="0"/>
                <a:ea typeface="Times New Roman" panose="02020603050405020304" pitchFamily="18" charset="0"/>
              </a:rPr>
              <a:t> tin </a:t>
            </a:r>
            <a:r>
              <a:rPr lang="en-US" sz="1600" b="1" dirty="0" err="1">
                <a:latin typeface="Times New Roman" panose="02020603050405020304" pitchFamily="18" charset="0"/>
                <a:ea typeface="Times New Roman" panose="02020603050405020304" pitchFamily="18" charset="0"/>
              </a:rPr>
              <a:t>nào</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Cách</a:t>
            </a:r>
            <a:r>
              <a:rPr lang="en-US" sz="1600" b="1" dirty="0">
                <a:latin typeface="Times New Roman" panose="02020603050405020304" pitchFamily="18" charset="0"/>
                <a:ea typeface="Times New Roman" panose="02020603050405020304" pitchFamily="18" charset="0"/>
              </a:rPr>
              <a:t> </a:t>
            </a:r>
            <a:r>
              <a:rPr lang="en-US" sz="1600" b="1" dirty="0" err="1" smtClean="0">
                <a:latin typeface="Times New Roman" panose="02020603050405020304" pitchFamily="18" charset="0"/>
                <a:ea typeface="Times New Roman" panose="02020603050405020304" pitchFamily="18" charset="0"/>
              </a:rPr>
              <a:t>tính</a:t>
            </a:r>
            <a:r>
              <a:rPr lang="en-US" sz="1600" b="1" dirty="0" smtClean="0">
                <a:latin typeface="Times New Roman" panose="02020603050405020304" pitchFamily="18" charset="0"/>
                <a:ea typeface="Times New Roman" panose="02020603050405020304" pitchFamily="18" charset="0"/>
              </a:rPr>
              <a:t>?</a:t>
            </a:r>
          </a:p>
          <a:p>
            <a:pPr algn="just">
              <a:lnSpc>
                <a:spcPct val="130000"/>
              </a:lnSpc>
            </a:pPr>
            <a:r>
              <a:rPr lang="en-US" sz="1600" b="1" dirty="0" smtClean="0">
                <a:latin typeface="Times New Roman" panose="02020603050405020304" pitchFamily="18" charset="0"/>
                <a:ea typeface="Times New Roman" panose="02020603050405020304" pitchFamily="18" charset="0"/>
              </a:rPr>
              <a:t>CH2</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Hãy</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đặt</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các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câu</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hỏi</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để</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lấy</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được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dữ</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liệu</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đưa</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vào</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bảng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thống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kê</a:t>
            </a:r>
            <a:r>
              <a:rPr lang="en-US" sz="1600" b="1" dirty="0">
                <a:latin typeface="Times New Roman" panose="02020603050405020304" pitchFamily="18" charset="0"/>
                <a:ea typeface="Times New Roman" panose="02020603050405020304" pitchFamily="18" charset="0"/>
              </a:rPr>
              <a:t>? </a:t>
            </a:r>
            <a:endParaRPr lang="en-US" sz="1600" b="1" dirty="0" smtClean="0">
              <a:latin typeface="Times New Roman" panose="02020603050405020304" pitchFamily="18" charset="0"/>
              <a:ea typeface="Times New Roman" panose="02020603050405020304" pitchFamily="18" charset="0"/>
            </a:endParaRPr>
          </a:p>
          <a:p>
            <a:pPr algn="just">
              <a:lnSpc>
                <a:spcPct val="130000"/>
              </a:lnSpc>
            </a:pPr>
            <a:r>
              <a:rPr lang="en-US" sz="1600" b="1" dirty="0" smtClean="0">
                <a:latin typeface="Times New Roman" panose="02020603050405020304" pitchFamily="18" charset="0"/>
                <a:ea typeface="Times New Roman" panose="02020603050405020304" pitchFamily="18" charset="0"/>
              </a:rPr>
              <a:t>CH3</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Hãy</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đặt</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các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câu</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hỏi</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để</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khai</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thác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dữ</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liệu</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trong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bảng</a:t>
            </a:r>
            <a:r>
              <a:rPr lang="en-US" sz="1600" b="1" dirty="0">
                <a:latin typeface="Times New Roman" panose="02020603050405020304" pitchFamily="18" charset="0"/>
                <a:ea typeface="Times New Roman" panose="02020603050405020304" pitchFamily="18" charset="0"/>
              </a:rPr>
              <a:t> HOCSINH </a:t>
            </a:r>
            <a:r>
              <a:rPr lang="en-US" sz="1600" b="1" dirty="0" err="1">
                <a:latin typeface="Times New Roman" panose="02020603050405020304" pitchFamily="18" charset="0"/>
                <a:ea typeface="Times New Roman" panose="02020603050405020304" pitchFamily="18" charset="0"/>
              </a:rPr>
              <a:t>của</a:t>
            </a:r>
            <a:r>
              <a:rPr lang="en-US" sz="1600" b="1" dirty="0">
                <a:latin typeface="Times New Roman" panose="02020603050405020304" pitchFamily="18" charset="0"/>
                <a:ea typeface="Times New Roman" panose="02020603050405020304" pitchFamily="18" charset="0"/>
              </a:rPr>
              <a:t> CSDL </a:t>
            </a:r>
            <a:r>
              <a:rPr lang="en-US" sz="1600" b="1" dirty="0" err="1">
                <a:latin typeface="Times New Roman" panose="02020603050405020304" pitchFamily="18" charset="0"/>
                <a:ea typeface="Times New Roman" panose="02020603050405020304" pitchFamily="18" charset="0"/>
              </a:rPr>
              <a:t>quản</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lý</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học</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sinh</a:t>
            </a:r>
            <a:r>
              <a:rPr lang="en-US" sz="1600" b="1" dirty="0">
                <a:latin typeface="Times New Roman" panose="02020603050405020304" pitchFamily="18" charset="0"/>
                <a:ea typeface="Times New Roman" panose="02020603050405020304" pitchFamily="18" charset="0"/>
              </a:rPr>
              <a:t>?</a:t>
            </a:r>
          </a:p>
          <a:p>
            <a:pPr algn="just">
              <a:lnSpc>
                <a:spcPct val="130000"/>
              </a:lnSpc>
            </a:pPr>
            <a:r>
              <a:rPr lang="en-US" sz="1600" b="1" dirty="0">
                <a:latin typeface="Times New Roman" panose="02020603050405020304" pitchFamily="18" charset="0"/>
                <a:ea typeface="Times New Roman" panose="02020603050405020304" pitchFamily="18" charset="0"/>
              </a:rPr>
              <a:t>CH4: Theo </a:t>
            </a:r>
            <a:r>
              <a:rPr lang="en-US" sz="1600" b="1" dirty="0" err="1">
                <a:latin typeface="Times New Roman" panose="02020603050405020304" pitchFamily="18" charset="0"/>
                <a:ea typeface="Times New Roman" panose="02020603050405020304" pitchFamily="18" charset="0"/>
              </a:rPr>
              <a:t>em</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để</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lấy</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một</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thông</a:t>
            </a:r>
            <a:r>
              <a:rPr lang="en-US" sz="1600" b="1" dirty="0">
                <a:latin typeface="Times New Roman" panose="02020603050405020304" pitchFamily="18" charset="0"/>
                <a:ea typeface="Times New Roman" panose="02020603050405020304" pitchFamily="18" charset="0"/>
              </a:rPr>
              <a:t> tin </a:t>
            </a:r>
            <a:r>
              <a:rPr lang="en-US" sz="1600" b="1" dirty="0" err="1">
                <a:latin typeface="Times New Roman" panose="02020603050405020304" pitchFamily="18" charset="0"/>
                <a:ea typeface="Times New Roman" panose="02020603050405020304" pitchFamily="18" charset="0"/>
              </a:rPr>
              <a:t>cụ</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thể</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từ</a:t>
            </a:r>
            <a:r>
              <a:rPr lang="en-US" sz="1600" b="1" dirty="0">
                <a:latin typeface="Times New Roman" panose="02020603050405020304" pitchFamily="18" charset="0"/>
                <a:ea typeface="Times New Roman" panose="02020603050405020304" pitchFamily="18" charset="0"/>
              </a:rPr>
              <a:t> CSDL </a:t>
            </a:r>
            <a:r>
              <a:rPr lang="en-US" sz="1600" b="1" dirty="0" err="1">
                <a:latin typeface="Times New Roman" panose="02020603050405020304" pitchFamily="18" charset="0"/>
                <a:ea typeface="Times New Roman" panose="02020603050405020304" pitchFamily="18" charset="0"/>
              </a:rPr>
              <a:t>thì</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cần</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công</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cụ</a:t>
            </a:r>
            <a:r>
              <a:rPr lang="en-US" sz="1600" b="1" dirty="0">
                <a:latin typeface="Times New Roman" panose="02020603050405020304" pitchFamily="18" charset="0"/>
                <a:ea typeface="Times New Roman" panose="02020603050405020304" pitchFamily="18" charset="0"/>
              </a:rPr>
              <a:t> </a:t>
            </a:r>
            <a:r>
              <a:rPr lang="en-US" sz="1600" b="1" dirty="0" err="1">
                <a:latin typeface="Times New Roman" panose="02020603050405020304" pitchFamily="18" charset="0"/>
                <a:ea typeface="Times New Roman" panose="02020603050405020304" pitchFamily="18" charset="0"/>
              </a:rPr>
              <a:t>gì</a:t>
            </a:r>
            <a:r>
              <a:rPr lang="en-US" sz="1600" b="1"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22128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smtClean="0">
                <a:solidFill>
                  <a:schemeClr val="bg1"/>
                </a:solidFill>
                <a:latin typeface="Times New Roman" pitchFamily="18" charset="0"/>
                <a:cs typeface="Times New Roman" pitchFamily="18" charset="0"/>
              </a:rPr>
              <a:t>1</a:t>
            </a:r>
            <a:r>
              <a:rPr lang="vi-VN" sz="2300" dirty="0">
                <a:solidFill>
                  <a:schemeClr val="bg1"/>
                </a:solidFill>
                <a:latin typeface="Times New Roman" pitchFamily="18" charset="0"/>
                <a:cs typeface="Times New Roman" pitchFamily="18" charset="0"/>
              </a:rPr>
              <a:t>. Thiết kế </a:t>
            </a:r>
            <a:r>
              <a:rPr lang="en-US" sz="2300" dirty="0" err="1" smtClean="0">
                <a:solidFill>
                  <a:schemeClr val="bg1"/>
                </a:solidFill>
                <a:latin typeface="Times New Roman" pitchFamily="18" charset="0"/>
                <a:cs typeface="Times New Roman" pitchFamily="18" charset="0"/>
              </a:rPr>
              <a:t>truy</a:t>
            </a:r>
            <a:r>
              <a:rPr lang="en-US" sz="2300" dirty="0" smtClean="0">
                <a:solidFill>
                  <a:schemeClr val="bg1"/>
                </a:solidFill>
                <a:latin typeface="Times New Roman" pitchFamily="18" charset="0"/>
                <a:cs typeface="Times New Roman" pitchFamily="18" charset="0"/>
              </a:rPr>
              <a:t> </a:t>
            </a:r>
            <a:r>
              <a:rPr lang="en-US" sz="2300" dirty="0" err="1" smtClean="0">
                <a:solidFill>
                  <a:schemeClr val="bg1"/>
                </a:solidFill>
                <a:latin typeface="Times New Roman" pitchFamily="18" charset="0"/>
                <a:cs typeface="Times New Roman" pitchFamily="18" charset="0"/>
              </a:rPr>
              <a:t>vấn</a:t>
            </a:r>
            <a:r>
              <a:rPr lang="en-US" sz="2300" dirty="0" smtClean="0">
                <a:solidFill>
                  <a:schemeClr val="bg1"/>
                </a:solidFill>
                <a:latin typeface="Times New Roman" pitchFamily="18" charset="0"/>
                <a:cs typeface="Times New Roman" pitchFamily="18" charset="0"/>
              </a:rPr>
              <a:t> </a:t>
            </a:r>
            <a:r>
              <a:rPr lang="en-US" sz="2300" dirty="0" err="1" smtClean="0">
                <a:solidFill>
                  <a:schemeClr val="bg1"/>
                </a:solidFill>
                <a:latin typeface="Times New Roman" pitchFamily="18" charset="0"/>
                <a:cs typeface="Times New Roman" pitchFamily="18" charset="0"/>
              </a:rPr>
              <a:t>đơn</a:t>
            </a:r>
            <a:r>
              <a:rPr lang="en-US" sz="2300" dirty="0" smtClean="0">
                <a:solidFill>
                  <a:schemeClr val="bg1"/>
                </a:solidFill>
                <a:latin typeface="Times New Roman" pitchFamily="18" charset="0"/>
                <a:cs typeface="Times New Roman" pitchFamily="18" charset="0"/>
              </a:rPr>
              <a:t> </a:t>
            </a:r>
            <a:r>
              <a:rPr lang="en-US" sz="2300" dirty="0" err="1" smtClean="0">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460217" y="530800"/>
            <a:ext cx="8408479" cy="498598"/>
          </a:xfrm>
          <a:prstGeom prst="rect">
            <a:avLst/>
          </a:prstGeom>
        </p:spPr>
        <p:txBody>
          <a:bodyPr wrap="square">
            <a:spAutoFit/>
          </a:bodyPr>
          <a:lstStyle/>
          <a:p>
            <a:pPr algn="just">
              <a:lnSpc>
                <a:spcPct val="120000"/>
              </a:lnSpc>
            </a:pPr>
            <a:r>
              <a:rPr lang="en-US" altLang="en-US" sz="2200" b="1" smtClean="0">
                <a:latin typeface="Times" panose="02020603050405020304" pitchFamily="18" charset="0"/>
              </a:rPr>
              <a:t>Thực hiện phiếu học tập số 1:</a:t>
            </a:r>
            <a:endParaRPr lang="en-US" altLang="en-US" sz="2200" b="1">
              <a:latin typeface="Times" panose="02020603050405020304" pitchFamily="18" charset="0"/>
            </a:endParaRPr>
          </a:p>
        </p:txBody>
      </p:sp>
      <p:graphicFrame>
        <p:nvGraphicFramePr>
          <p:cNvPr id="32" name="Table 31">
            <a:extLst>
              <a:ext uri="{FF2B5EF4-FFF2-40B4-BE49-F238E27FC236}">
                <a16:creationId xmlns:a16="http://schemas.microsoft.com/office/drawing/2014/main" id="{B0867A7A-7F65-48AD-BD3A-B08F20A46F86}"/>
              </a:ext>
            </a:extLst>
          </p:cNvPr>
          <p:cNvGraphicFramePr>
            <a:graphicFrameLocks noGrp="1"/>
          </p:cNvGraphicFramePr>
          <p:nvPr>
            <p:extLst>
              <p:ext uri="{D42A27DB-BD31-4B8C-83A1-F6EECF244321}">
                <p14:modId xmlns:p14="http://schemas.microsoft.com/office/powerpoint/2010/main" val="2581953773"/>
              </p:ext>
            </p:extLst>
          </p:nvPr>
        </p:nvGraphicFramePr>
        <p:xfrm>
          <a:off x="227579" y="1020429"/>
          <a:ext cx="8641117" cy="3167971"/>
        </p:xfrm>
        <a:graphic>
          <a:graphicData uri="http://schemas.openxmlformats.org/drawingml/2006/table">
            <a:tbl>
              <a:tblPr firstRow="1" firstCol="1" bandRow="1">
                <a:tableStyleId>{5C22544A-7EE6-4342-B048-85BDC9FD1C3A}</a:tableStyleId>
              </a:tblPr>
              <a:tblGrid>
                <a:gridCol w="5426987">
                  <a:extLst>
                    <a:ext uri="{9D8B030D-6E8A-4147-A177-3AD203B41FA5}">
                      <a16:colId xmlns:a16="http://schemas.microsoft.com/office/drawing/2014/main" val="92714951"/>
                    </a:ext>
                  </a:extLst>
                </a:gridCol>
                <a:gridCol w="3214130">
                  <a:extLst>
                    <a:ext uri="{9D8B030D-6E8A-4147-A177-3AD203B41FA5}">
                      <a16:colId xmlns:a16="http://schemas.microsoft.com/office/drawing/2014/main" val="1034533009"/>
                    </a:ext>
                  </a:extLst>
                </a:gridCol>
              </a:tblGrid>
              <a:tr h="382276">
                <a:tc>
                  <a:txBody>
                    <a:bodyPr/>
                    <a:lstStyle/>
                    <a:p>
                      <a:pPr marL="0" lvl="0" indent="0" algn="ctr">
                        <a:lnSpc>
                          <a:spcPct val="120000"/>
                        </a:lnSpc>
                        <a:spcBef>
                          <a:spcPts val="200"/>
                        </a:spcBef>
                        <a:spcAft>
                          <a:spcPts val="200"/>
                        </a:spcAft>
                        <a:buFontTx/>
                        <a:buNone/>
                      </a:pPr>
                      <a:r>
                        <a:rPr lang="pt-BR" sz="1800">
                          <a:effectLst/>
                          <a:latin typeface="Times New Roman" panose="02020603050405020304" pitchFamily="18" charset="0"/>
                          <a:ea typeface="Tahoma" panose="020B0604030504040204" pitchFamily="34" charset="0"/>
                          <a:cs typeface="Times New Roman" panose="02020603050405020304" pitchFamily="18" charset="0"/>
                        </a:rPr>
                        <a:t>Yêu cầu</a:t>
                      </a:r>
                      <a:endParaRPr lang="vi-VN" sz="180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ctr">
                        <a:lnSpc>
                          <a:spcPct val="120000"/>
                        </a:lnSpc>
                        <a:spcBef>
                          <a:spcPts val="200"/>
                        </a:spcBef>
                        <a:spcAft>
                          <a:spcPts val="200"/>
                        </a:spcAft>
                        <a:buFontTx/>
                        <a:buNone/>
                      </a:pPr>
                      <a:r>
                        <a:rPr lang="pt-BR" sz="1800">
                          <a:effectLst/>
                          <a:latin typeface="Times New Roman" panose="02020603050405020304" pitchFamily="18" charset="0"/>
                          <a:ea typeface="Tahoma" panose="020B0604030504040204" pitchFamily="34" charset="0"/>
                          <a:cs typeface="Times New Roman" panose="02020603050405020304" pitchFamily="18" charset="0"/>
                        </a:rPr>
                        <a:t>Nội dung</a:t>
                      </a:r>
                      <a:endParaRPr lang="vi-VN" sz="180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0824787"/>
                  </a:ext>
                </a:extLst>
              </a:tr>
              <a:tr h="382276">
                <a:tc>
                  <a:txBody>
                    <a:bodyPr/>
                    <a:lstStyle/>
                    <a:p>
                      <a:pPr marL="0" indent="0" algn="just">
                        <a:lnSpc>
                          <a:spcPct val="120000"/>
                        </a:lnSpc>
                        <a:spcBef>
                          <a:spcPts val="200"/>
                        </a:spcBef>
                        <a:spcAft>
                          <a:spcPts val="200"/>
                        </a:spcAft>
                        <a:buFont typeface="+mj-lt"/>
                        <a:buNone/>
                      </a:pPr>
                      <a:r>
                        <a:rPr kumimoji="0" lang="en-US" sz="1800" b="0" kern="1200" dirty="0" smtClean="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rPr>
                        <a:t>CH1:</a:t>
                      </a:r>
                      <a:r>
                        <a:rPr kumimoji="0" lang="en-US" sz="1800" b="0" kern="1200" baseline="0" dirty="0" smtClean="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rPr>
                        <a:t> </a:t>
                      </a:r>
                      <a:r>
                        <a:rPr kumimoji="0" lang="vi-VN" sz="1800" b="0" kern="1200" dirty="0" smtClean="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rPr>
                        <a:t>Truy vấn là gì? Để máy tính có thể hiểu và thực thi được yêu cầu của người dùng, truy vấn phải được viết như thế nào?</a:t>
                      </a:r>
                      <a:endParaRPr kumimoji="0" lang="vi-VN" sz="1800" b="0" kern="1200" dirty="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a:lnSpc>
                          <a:spcPct val="120000"/>
                        </a:lnSpc>
                        <a:spcBef>
                          <a:spcPts val="200"/>
                        </a:spcBef>
                        <a:spcAft>
                          <a:spcPts val="200"/>
                        </a:spcAft>
                        <a:buFontTx/>
                        <a:buNone/>
                      </a:pPr>
                      <a:r>
                        <a:rPr lang="pt-BR" sz="1800">
                          <a:effectLst/>
                          <a:latin typeface="Times New Roman" panose="02020603050405020304" pitchFamily="18" charset="0"/>
                          <a:ea typeface="Tahoma" panose="020B0604030504040204" pitchFamily="34" charset="0"/>
                          <a:cs typeface="Times New Roman" panose="02020603050405020304" pitchFamily="18" charset="0"/>
                        </a:rPr>
                        <a:t> </a:t>
                      </a:r>
                      <a:endParaRPr lang="vi-VN" sz="180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7108930"/>
                  </a:ext>
                </a:extLst>
              </a:tr>
              <a:tr h="603594">
                <a:tc>
                  <a:txBody>
                    <a:bodyPr/>
                    <a:lstStyle/>
                    <a:p>
                      <a:pPr marL="0" indent="0" algn="just">
                        <a:lnSpc>
                          <a:spcPct val="120000"/>
                        </a:lnSpc>
                        <a:spcBef>
                          <a:spcPts val="200"/>
                        </a:spcBef>
                        <a:spcAft>
                          <a:spcPts val="200"/>
                        </a:spcAft>
                        <a:buFont typeface="+mj-lt"/>
                        <a:buNone/>
                      </a:pPr>
                      <a:r>
                        <a:rPr kumimoji="0" lang="vi-VN" sz="1800" b="0" kern="1200" dirty="0" smtClean="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rPr>
                        <a:t>CH2: Đối với các hệ quản trị CSDL, ngôn ngữ truy vấn phổ biến nhất và nổi tiếng nhất cho đến nay là có tên là gì? Cấu trúc cơ bản của câu lệnh này?</a:t>
                      </a:r>
                      <a:endParaRPr kumimoji="0" lang="vi-VN" sz="1800" b="0" kern="1200" dirty="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a:lnSpc>
                          <a:spcPct val="120000"/>
                        </a:lnSpc>
                        <a:spcBef>
                          <a:spcPts val="200"/>
                        </a:spcBef>
                        <a:spcAft>
                          <a:spcPts val="200"/>
                        </a:spcAft>
                        <a:buFontTx/>
                        <a:buNone/>
                      </a:pPr>
                      <a:r>
                        <a:rPr lang="pt-BR" sz="1800">
                          <a:effectLst/>
                          <a:latin typeface="Times New Roman" panose="02020603050405020304" pitchFamily="18" charset="0"/>
                          <a:ea typeface="Tahoma" panose="020B0604030504040204" pitchFamily="34" charset="0"/>
                          <a:cs typeface="Times New Roman" panose="02020603050405020304" pitchFamily="18" charset="0"/>
                        </a:rPr>
                        <a:t> </a:t>
                      </a:r>
                      <a:endParaRPr lang="vi-VN" sz="180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7393065"/>
                  </a:ext>
                </a:extLst>
              </a:tr>
              <a:tr h="810591">
                <a:tc>
                  <a:txBody>
                    <a:bodyPr/>
                    <a:lstStyle/>
                    <a:p>
                      <a:pPr marL="0" indent="0" algn="just">
                        <a:lnSpc>
                          <a:spcPct val="120000"/>
                        </a:lnSpc>
                        <a:spcBef>
                          <a:spcPts val="200"/>
                        </a:spcBef>
                        <a:spcAft>
                          <a:spcPts val="200"/>
                        </a:spcAft>
                        <a:buFont typeface="+mj-lt"/>
                        <a:buNone/>
                      </a:pPr>
                      <a:r>
                        <a:rPr kumimoji="0" lang="vi-VN" sz="1800" b="0" kern="1200" dirty="0" smtClean="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rPr>
                        <a:t>CH3: Để thiết kế 1 truy vấn CSDL đơn giản cần thực hiện các bước như thế nào?</a:t>
                      </a:r>
                      <a:endParaRPr kumimoji="0" lang="vi-VN" sz="1800" b="0" kern="1200" dirty="0">
                        <a:solidFill>
                          <a:schemeClr val="lt1"/>
                        </a:solidFill>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l">
                        <a:lnSpc>
                          <a:spcPct val="120000"/>
                        </a:lnSpc>
                        <a:spcBef>
                          <a:spcPts val="200"/>
                        </a:spcBef>
                        <a:spcAft>
                          <a:spcPts val="200"/>
                        </a:spcAft>
                        <a:buFontTx/>
                        <a:buNone/>
                      </a:pPr>
                      <a:r>
                        <a:rPr lang="pt-BR" sz="1800" dirty="0">
                          <a:effectLst/>
                          <a:latin typeface="Times New Roman" panose="02020603050405020304" pitchFamily="18" charset="0"/>
                          <a:ea typeface="Tahoma" panose="020B0604030504040204" pitchFamily="34" charset="0"/>
                          <a:cs typeface="Times New Roman" panose="02020603050405020304" pitchFamily="18" charset="0"/>
                        </a:rPr>
                        <a:t> </a:t>
                      </a:r>
                      <a:endParaRPr lang="vi-VN" sz="1800" dirty="0">
                        <a:effectLst/>
                        <a:latin typeface="Times New Roman" panose="02020603050405020304" pitchFamily="18" charset="0"/>
                        <a:ea typeface="Tahoma" panose="020B060403050404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1259192"/>
                  </a:ext>
                </a:extLst>
              </a:tr>
            </a:tbl>
          </a:graphicData>
        </a:graphic>
      </p:graphicFrame>
    </p:spTree>
    <p:extLst>
      <p:ext uri="{BB962C8B-B14F-4D97-AF65-F5344CB8AC3E}">
        <p14:creationId xmlns:p14="http://schemas.microsoft.com/office/powerpoint/2010/main" val="375919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113374" y="458061"/>
            <a:ext cx="8408479" cy="463204"/>
          </a:xfrm>
          <a:prstGeom prst="rect">
            <a:avLst/>
          </a:prstGeom>
        </p:spPr>
        <p:txBody>
          <a:bodyPr wrap="square">
            <a:spAutoFit/>
          </a:bodyPr>
          <a:lstStyle/>
          <a:p>
            <a:pPr algn="just">
              <a:lnSpc>
                <a:spcPct val="120000"/>
              </a:lnSpc>
            </a:pPr>
            <a:r>
              <a:rPr lang="en-US" altLang="en-US" sz="2200" b="1" i="1" dirty="0" smtClean="0">
                <a:solidFill>
                  <a:srgbClr val="0000FF"/>
                </a:solidFill>
                <a:latin typeface="Times" panose="02020603050405020304" pitchFamily="18" charset="0"/>
              </a:rPr>
              <a:t>a.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SELECT</a:t>
            </a:r>
            <a:endParaRPr lang="vi-VN" altLang="en-US" sz="2200" b="1" i="1" dirty="0">
              <a:solidFill>
                <a:srgbClr val="0000FF"/>
              </a:solidFill>
              <a:latin typeface="Times" panose="02020603050405020304" pitchFamily="18" charset="0"/>
            </a:endParaRPr>
          </a:p>
        </p:txBody>
      </p:sp>
      <p:sp>
        <p:nvSpPr>
          <p:cNvPr id="7" name="Rectangle 6"/>
          <p:cNvSpPr/>
          <p:nvPr/>
        </p:nvSpPr>
        <p:spPr>
          <a:xfrm>
            <a:off x="226747" y="907745"/>
            <a:ext cx="8408479" cy="1275734"/>
          </a:xfrm>
          <a:prstGeom prst="rect">
            <a:avLst/>
          </a:prstGeom>
        </p:spPr>
        <p:txBody>
          <a:bodyPr wrap="square">
            <a:spAutoFit/>
          </a:bodyPr>
          <a:lstStyle/>
          <a:p>
            <a:pPr algn="just">
              <a:lnSpc>
                <a:spcPct val="120000"/>
              </a:lnSpc>
            </a:pPr>
            <a:r>
              <a:rPr lang="vi-VN" altLang="en-US" sz="2200" dirty="0">
                <a:latin typeface="Times" panose="02020603050405020304" pitchFamily="18" charset="0"/>
              </a:rPr>
              <a:t>- Truy vấn là một mẫu câu hỏi, nó cho phép chọn từ các bảng đúng những gì ta cần xem. Sau khi thiết kế và lưu ta có câu trả lời dựa trên dữ liệu mới nhất.</a:t>
            </a:r>
          </a:p>
        </p:txBody>
      </p:sp>
      <p:sp>
        <p:nvSpPr>
          <p:cNvPr id="8" name="Rectangle 7"/>
          <p:cNvSpPr/>
          <p:nvPr/>
        </p:nvSpPr>
        <p:spPr>
          <a:xfrm>
            <a:off x="113373" y="2265275"/>
            <a:ext cx="8408479" cy="904863"/>
          </a:xfrm>
          <a:prstGeom prst="rect">
            <a:avLst/>
          </a:prstGeom>
        </p:spPr>
        <p:txBody>
          <a:bodyPr wrap="square">
            <a:spAutoFit/>
          </a:bodyPr>
          <a:lstStyle/>
          <a:p>
            <a:pPr algn="just">
              <a:lnSpc>
                <a:spcPct val="120000"/>
              </a:lnSpc>
            </a:pPr>
            <a:r>
              <a:rPr lang="vi-VN" altLang="en-US" sz="2200" dirty="0">
                <a:latin typeface="Times" panose="02020603050405020304" pitchFamily="18" charset="0"/>
              </a:rPr>
              <a:t>- </a:t>
            </a:r>
            <a:r>
              <a:rPr lang="en-US" altLang="en-US" sz="2200" dirty="0" smtClean="0">
                <a:latin typeface="Times" panose="02020603050405020304" pitchFamily="18" charset="0"/>
              </a:rPr>
              <a:t>Access </a:t>
            </a:r>
            <a:r>
              <a:rPr lang="en-US" altLang="en-US" sz="2200" dirty="0" err="1" smtClean="0">
                <a:latin typeface="Times" panose="02020603050405020304" pitchFamily="18" charset="0"/>
              </a:rPr>
              <a:t>hỗ</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trợ</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rất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tốt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việc</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thiết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kế</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và</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thực</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thi</a:t>
            </a:r>
            <a:r>
              <a:rPr lang="en-US" altLang="en-US" sz="2200" dirty="0">
                <a:latin typeface="Times" panose="02020603050405020304" pitchFamily="18" charset="0"/>
              </a:rPr>
              <a:t> </a:t>
            </a:r>
            <a:r>
              <a:rPr lang="en-US" altLang="en-US" sz="2200" dirty="0" err="1" smtClean="0">
                <a:latin typeface="Times" panose="02020603050405020304" pitchFamily="18" charset="0"/>
              </a:rPr>
              <a:t>truy</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vấn</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Thiết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kế</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truy</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vấn</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bắt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đầu</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từ</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yêu</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cầu</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thao</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tác</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dữ</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liệu</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của</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một</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ứng</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dụng</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quản</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lý</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cụ</a:t>
            </a:r>
            <a:r>
              <a:rPr lang="en-US" altLang="en-US" sz="2200" dirty="0" smtClean="0">
                <a:latin typeface="Times" panose="02020603050405020304" pitchFamily="18" charset="0"/>
              </a:rPr>
              <a:t> </a:t>
            </a:r>
            <a:r>
              <a:rPr lang="en-US" altLang="en-US" sz="2200" dirty="0" err="1" smtClean="0">
                <a:latin typeface="Times" panose="02020603050405020304" pitchFamily="18" charset="0"/>
              </a:rPr>
              <a:t>thể</a:t>
            </a:r>
            <a:r>
              <a:rPr lang="en-US" altLang="en-US" sz="2200" dirty="0" smtClean="0">
                <a:latin typeface="Times" panose="02020603050405020304" pitchFamily="18" charset="0"/>
              </a:rPr>
              <a:t>.</a:t>
            </a:r>
            <a:endParaRPr lang="vi-VN" altLang="en-US" sz="2200" dirty="0">
              <a:latin typeface="Times" panose="02020603050405020304" pitchFamily="18" charset="0"/>
            </a:endParaRPr>
          </a:p>
        </p:txBody>
      </p:sp>
    </p:spTree>
    <p:extLst>
      <p:ext uri="{BB962C8B-B14F-4D97-AF65-F5344CB8AC3E}">
        <p14:creationId xmlns:p14="http://schemas.microsoft.com/office/powerpoint/2010/main" val="3226281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113374" y="458061"/>
            <a:ext cx="8408479" cy="498598"/>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Thiết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kế</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SELECT </a:t>
            </a:r>
            <a:r>
              <a:rPr lang="en-US" altLang="en-US" sz="2200" b="1" i="1" dirty="0" err="1" smtClean="0">
                <a:solidFill>
                  <a:srgbClr val="0000FF"/>
                </a:solidFill>
                <a:latin typeface="Times" panose="02020603050405020304" pitchFamily="18" charset="0"/>
              </a:rPr>
              <a:t>đơn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giản</a:t>
            </a:r>
            <a:endParaRPr lang="vi-VN" altLang="en-US" sz="2200" b="1" i="1" dirty="0">
              <a:solidFill>
                <a:srgbClr val="0000FF"/>
              </a:solidFill>
              <a:latin typeface="Times" panose="02020603050405020304" pitchFamily="18" charset="0"/>
            </a:endParaRPr>
          </a:p>
        </p:txBody>
      </p:sp>
      <p:sp>
        <p:nvSpPr>
          <p:cNvPr id="9" name="Text Box 26"/>
          <p:cNvSpPr txBox="1">
            <a:spLocks noChangeArrowheads="1"/>
          </p:cNvSpPr>
          <p:nvPr/>
        </p:nvSpPr>
        <p:spPr bwMode="auto">
          <a:xfrm>
            <a:off x="405626" y="956659"/>
            <a:ext cx="82296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spcBef>
                <a:spcPct val="50000"/>
              </a:spcBef>
              <a:buFontTx/>
              <a:buNone/>
            </a:pPr>
            <a:r>
              <a:rPr lang="en-US" altLang="en-US" sz="2200" dirty="0">
                <a:latin typeface="Times New Roman" panose="02020603050405020304" pitchFamily="18" charset="0"/>
                <a:cs typeface="Times New Roman" panose="02020603050405020304" pitchFamily="18" charset="0"/>
              </a:rPr>
              <a:t>- B1: </a:t>
            </a:r>
            <a:r>
              <a:rPr lang="en-US" altLang="en-US" sz="2200" dirty="0" err="1" smtClean="0">
                <a:latin typeface="Times New Roman" panose="02020603050405020304" pitchFamily="18" charset="0"/>
                <a:cs typeface="Times New Roman" panose="02020603050405020304" pitchFamily="18" charset="0"/>
              </a:rPr>
              <a:t>Nháy</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chuột</a:t>
            </a:r>
            <a:r>
              <a:rPr lang="en-US" altLang="en-US" sz="2200" dirty="0" smtClean="0">
                <a:latin typeface="Times New Roman" panose="02020603050405020304" pitchFamily="18" charset="0"/>
                <a:cs typeface="Times New Roman" panose="02020603050405020304" pitchFamily="18" charset="0"/>
              </a:rPr>
              <a:t> </a:t>
            </a:r>
            <a:r>
              <a:rPr lang="en-US" altLang="en-US" sz="2200" dirty="0">
                <a:solidFill>
                  <a:srgbClr val="FF3300"/>
                </a:solidFill>
                <a:latin typeface="Times New Roman" panose="02020603050405020304" pitchFamily="18" charset="0"/>
                <a:cs typeface="Times New Roman" panose="02020603050405020304" pitchFamily="18" charset="0"/>
              </a:rPr>
              <a:t>Create -&gt; Query Design</a:t>
            </a:r>
          </a:p>
        </p:txBody>
      </p:sp>
      <p:pic>
        <p:nvPicPr>
          <p:cNvPr id="10" name="Picture 8"/>
          <p:cNvPicPr>
            <a:picLocks noChangeAspect="1" noChangeArrowheads="1"/>
          </p:cNvPicPr>
          <p:nvPr/>
        </p:nvPicPr>
        <p:blipFill rotWithShape="1">
          <a:blip r:embed="rId3"/>
          <a:srcRect r="17936"/>
          <a:stretch/>
        </p:blipFill>
        <p:spPr bwMode="auto">
          <a:xfrm>
            <a:off x="1313793" y="1461847"/>
            <a:ext cx="4929352" cy="1587771"/>
          </a:xfrm>
          <a:prstGeom prst="rect">
            <a:avLst/>
          </a:prstGeom>
          <a:noFill/>
          <a:ln w="9525">
            <a:noFill/>
            <a:miter lim="800000"/>
            <a:headEnd/>
            <a:tailEnd/>
          </a:ln>
          <a:effectLst>
            <a:prstShdw prst="shdw17" dist="17961" dir="2700000">
              <a:schemeClr val="accent1">
                <a:gamma/>
                <a:shade val="60000"/>
                <a:invGamma/>
              </a:schemeClr>
            </a:prstShdw>
          </a:effectLst>
        </p:spPr>
      </p:pic>
      <p:sp>
        <p:nvSpPr>
          <p:cNvPr id="11" name="Rectangle 10"/>
          <p:cNvSpPr/>
          <p:nvPr/>
        </p:nvSpPr>
        <p:spPr bwMode="auto">
          <a:xfrm>
            <a:off x="2545745" y="1750317"/>
            <a:ext cx="750423" cy="325725"/>
          </a:xfrm>
          <a:prstGeom prst="rect">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1" i="0" u="none" strike="noStrike" cap="none" normalizeH="0" baseline="0" smtClean="0">
              <a:ln>
                <a:noFill/>
              </a:ln>
              <a:solidFill>
                <a:schemeClr val="tx1"/>
              </a:solidFill>
              <a:effectLst/>
              <a:latin typeface=".VnSouthern" pitchFamily="34" charset="0"/>
            </a:endParaRPr>
          </a:p>
        </p:txBody>
      </p:sp>
      <p:sp>
        <p:nvSpPr>
          <p:cNvPr id="13" name="Rectangle 12"/>
          <p:cNvSpPr/>
          <p:nvPr/>
        </p:nvSpPr>
        <p:spPr bwMode="auto">
          <a:xfrm>
            <a:off x="4221788" y="2082333"/>
            <a:ext cx="597276" cy="871074"/>
          </a:xfrm>
          <a:prstGeom prst="rect">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1" i="0" u="none" strike="noStrike" cap="none" normalizeH="0" baseline="0" smtClean="0">
              <a:ln>
                <a:noFill/>
              </a:ln>
              <a:solidFill>
                <a:schemeClr val="tx1"/>
              </a:solidFill>
              <a:effectLst/>
              <a:latin typeface=".VnSouthern" pitchFamily="34" charset="0"/>
            </a:endParaRPr>
          </a:p>
        </p:txBody>
      </p:sp>
    </p:spTree>
    <p:extLst>
      <p:ext uri="{BB962C8B-B14F-4D97-AF65-F5344CB8AC3E}">
        <p14:creationId xmlns:p14="http://schemas.microsoft.com/office/powerpoint/2010/main" val="2929568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arn(inVertical)">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9" grpId="0"/>
      <p:bldP spid="11"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113374" y="458061"/>
            <a:ext cx="8408479" cy="498598"/>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Thiết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kế</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SELECT </a:t>
            </a:r>
            <a:r>
              <a:rPr lang="en-US" altLang="en-US" sz="2200" b="1" i="1" dirty="0" err="1" smtClean="0">
                <a:solidFill>
                  <a:srgbClr val="0000FF"/>
                </a:solidFill>
                <a:latin typeface="Times" panose="02020603050405020304" pitchFamily="18" charset="0"/>
              </a:rPr>
              <a:t>đơn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giản</a:t>
            </a:r>
            <a:endParaRPr lang="vi-VN" altLang="en-US" sz="2200" b="1" i="1" dirty="0">
              <a:solidFill>
                <a:srgbClr val="0000FF"/>
              </a:solidFill>
              <a:latin typeface="Times" panose="02020603050405020304" pitchFamily="18" charset="0"/>
            </a:endParaRPr>
          </a:p>
        </p:txBody>
      </p:sp>
      <p:sp>
        <p:nvSpPr>
          <p:cNvPr id="14" name="Rectangle 18"/>
          <p:cNvSpPr>
            <a:spLocks noChangeArrowheads="1"/>
          </p:cNvSpPr>
          <p:nvPr/>
        </p:nvSpPr>
        <p:spPr bwMode="auto">
          <a:xfrm>
            <a:off x="362647" y="888411"/>
            <a:ext cx="8508083" cy="102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dirty="0">
                <a:latin typeface="Times New Roman" panose="02020603050405020304" pitchFamily="18" charset="0"/>
                <a:cs typeface="Times New Roman" panose="02020603050405020304" pitchFamily="18" charset="0"/>
              </a:rPr>
              <a:t>- B2: </a:t>
            </a:r>
            <a:r>
              <a:rPr lang="en-US" altLang="en-US" sz="2200" dirty="0" err="1">
                <a:latin typeface="Times New Roman" panose="02020603050405020304" pitchFamily="18" charset="0"/>
                <a:cs typeface="Times New Roman" panose="02020603050405020304" pitchFamily="18" charset="0"/>
              </a:rPr>
              <a:t>Xuất</a:t>
            </a:r>
            <a:r>
              <a:rPr lang="en-US" altLang="en-US" sz="2200" dirty="0">
                <a:latin typeface="Times New Roman" panose="02020603050405020304" pitchFamily="18" charset="0"/>
                <a:cs typeface="Times New Roman" panose="02020603050405020304" pitchFamily="18" charset="0"/>
              </a:rPr>
              <a:t> </a:t>
            </a:r>
            <a:r>
              <a:rPr lang="en-US" altLang="en-US" sz="2200" dirty="0" err="1">
                <a:latin typeface="Times New Roman" panose="02020603050405020304" pitchFamily="18" charset="0"/>
                <a:cs typeface="Times New Roman" panose="02020603050405020304" pitchFamily="18" charset="0"/>
              </a:rPr>
              <a:t>hiện</a:t>
            </a:r>
            <a:r>
              <a:rPr lang="en-US" altLang="en-US" sz="2200" dirty="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hộp</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thoại</a:t>
            </a:r>
            <a:r>
              <a:rPr lang="en-US" altLang="en-US" sz="2200" dirty="0" smtClean="0">
                <a:latin typeface="Times New Roman" panose="02020603050405020304" pitchFamily="18" charset="0"/>
                <a:cs typeface="Times New Roman" panose="02020603050405020304" pitchFamily="18" charset="0"/>
              </a:rPr>
              <a:t> </a:t>
            </a:r>
            <a:r>
              <a:rPr lang="en-US" altLang="en-US" sz="2200" dirty="0" smtClean="0">
                <a:solidFill>
                  <a:srgbClr val="FF0000"/>
                </a:solidFill>
                <a:latin typeface="Times New Roman" panose="02020603050405020304" pitchFamily="18" charset="0"/>
                <a:cs typeface="Times New Roman" panose="02020603050405020304" pitchFamily="18" charset="0"/>
              </a:rPr>
              <a:t>Show </a:t>
            </a:r>
            <a:r>
              <a:rPr lang="en-US" altLang="en-US" sz="2200" dirty="0">
                <a:solidFill>
                  <a:srgbClr val="FF0000"/>
                </a:solidFill>
                <a:latin typeface="Times New Roman" panose="02020603050405020304" pitchFamily="18" charset="0"/>
                <a:cs typeface="Times New Roman" panose="02020603050405020304" pitchFamily="18" charset="0"/>
              </a:rPr>
              <a:t>table, </a:t>
            </a:r>
            <a:r>
              <a:rPr lang="en-US" altLang="en-US" sz="2400" dirty="0" err="1">
                <a:latin typeface="Times New Roman" panose="02020603050405020304" pitchFamily="18" charset="0"/>
                <a:cs typeface="Times New Roman" panose="02020603050405020304" pitchFamily="18" charset="0"/>
              </a:rPr>
              <a:t>chọn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bảng</a:t>
            </a:r>
            <a:r>
              <a:rPr lang="en-US"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dirty="0" err="1">
                <a:latin typeface="Times New Roman" panose="02020603050405020304" pitchFamily="18" charset="0"/>
                <a:cs typeface="Times New Roman" panose="02020603050405020304" pitchFamily="18" charset="0"/>
                <a:sym typeface="Wingdings" panose="05000000000000000000" pitchFamily="2" charset="2"/>
              </a:rPr>
              <a:t>nháy</a:t>
            </a:r>
            <a:r>
              <a:rPr lang="en-US" alt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dirty="0" err="1">
                <a:latin typeface="Times New Roman" panose="02020603050405020304" pitchFamily="18" charset="0"/>
                <a:cs typeface="Times New Roman" panose="02020603050405020304" pitchFamily="18" charset="0"/>
                <a:sym typeface="Wingdings" panose="05000000000000000000" pitchFamily="2" charset="2"/>
              </a:rPr>
              <a:t>nút</a:t>
            </a:r>
            <a:r>
              <a:rPr lang="en-US" alt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Add </a:t>
            </a:r>
            <a:r>
              <a:rPr lang="en-US" alt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dirty="0" err="1">
                <a:latin typeface="Times New Roman" panose="02020603050405020304" pitchFamily="18" charset="0"/>
                <a:cs typeface="Times New Roman" panose="02020603050405020304" pitchFamily="18" charset="0"/>
                <a:sym typeface="Wingdings" panose="05000000000000000000" pitchFamily="2" charset="2"/>
              </a:rPr>
              <a:t>nháy</a:t>
            </a:r>
            <a:r>
              <a:rPr lang="en-US" alt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altLang="en-US"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Close</a:t>
            </a:r>
            <a:endParaRPr lang="en-US" altLang="en-US" sz="2400" dirty="0">
              <a:solidFill>
                <a:srgbClr val="FF0000"/>
              </a:solidFill>
              <a:latin typeface="Times New Roman" panose="02020603050405020304" pitchFamily="18" charset="0"/>
              <a:cs typeface="Times New Roman" panose="02020603050405020304" pitchFamily="18" charset="0"/>
            </a:endParaRPr>
          </a:p>
          <a:p>
            <a:pPr algn="just">
              <a:buFontTx/>
              <a:buNone/>
            </a:pPr>
            <a:endParaRPr lang="en-US" altLang="en-US" sz="2200" dirty="0">
              <a:latin typeface="Times New Roman" panose="02020603050405020304" pitchFamily="18" charset="0"/>
              <a:cs typeface="Times New Roman" panose="02020603050405020304" pitchFamily="18" charset="0"/>
            </a:endParaRPr>
          </a:p>
        </p:txBody>
      </p:sp>
      <p:pic>
        <p:nvPicPr>
          <p:cNvPr id="15" name="Picture 7"/>
          <p:cNvPicPr>
            <a:picLocks noChangeAspect="1" noChangeArrowheads="1"/>
          </p:cNvPicPr>
          <p:nvPr/>
        </p:nvPicPr>
        <p:blipFill>
          <a:blip r:embed="rId3"/>
          <a:srcRect/>
          <a:stretch>
            <a:fillRect/>
          </a:stretch>
        </p:blipFill>
        <p:spPr bwMode="auto">
          <a:xfrm>
            <a:off x="1776631" y="1681654"/>
            <a:ext cx="6347866" cy="3004645"/>
          </a:xfrm>
          <a:prstGeom prst="rect">
            <a:avLst/>
          </a:prstGeom>
          <a:noFill/>
          <a:ln w="9525">
            <a:noFill/>
            <a:miter lim="800000"/>
            <a:headEnd/>
            <a:tailEnd/>
          </a:ln>
          <a:effectLst>
            <a:prstShdw prst="shdw17" dist="17961" dir="2700000">
              <a:schemeClr val="accent1">
                <a:gamma/>
                <a:shade val="60000"/>
                <a:invGamma/>
              </a:schemeClr>
            </a:prstShdw>
          </a:effectLst>
        </p:spPr>
      </p:pic>
    </p:spTree>
    <p:extLst>
      <p:ext uri="{BB962C8B-B14F-4D97-AF65-F5344CB8AC3E}">
        <p14:creationId xmlns:p14="http://schemas.microsoft.com/office/powerpoint/2010/main" val="84215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linds(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113374" y="458061"/>
            <a:ext cx="8408479" cy="498598"/>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Thiết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kế</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SELECT </a:t>
            </a:r>
            <a:r>
              <a:rPr lang="en-US" altLang="en-US" sz="2200" b="1" i="1" dirty="0" err="1" smtClean="0">
                <a:solidFill>
                  <a:srgbClr val="0000FF"/>
                </a:solidFill>
                <a:latin typeface="Times" panose="02020603050405020304" pitchFamily="18" charset="0"/>
              </a:rPr>
              <a:t>đơn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giản</a:t>
            </a:r>
            <a:endParaRPr lang="vi-VN" altLang="en-US" sz="2200" b="1" i="1" dirty="0">
              <a:solidFill>
                <a:srgbClr val="0000FF"/>
              </a:solidFill>
              <a:latin typeface="Times" panose="02020603050405020304" pitchFamily="18" charset="0"/>
            </a:endParaRPr>
          </a:p>
        </p:txBody>
      </p:sp>
      <p:pic>
        <p:nvPicPr>
          <p:cNvPr id="2" name="Picture 1"/>
          <p:cNvPicPr>
            <a:picLocks noChangeAspect="1"/>
          </p:cNvPicPr>
          <p:nvPr/>
        </p:nvPicPr>
        <p:blipFill>
          <a:blip r:embed="rId3"/>
          <a:stretch>
            <a:fillRect/>
          </a:stretch>
        </p:blipFill>
        <p:spPr>
          <a:xfrm>
            <a:off x="5171090" y="956659"/>
            <a:ext cx="3966978" cy="3327709"/>
          </a:xfrm>
          <a:prstGeom prst="rect">
            <a:avLst/>
          </a:prstGeom>
        </p:spPr>
      </p:pic>
      <p:sp>
        <p:nvSpPr>
          <p:cNvPr id="8" name="Rectangle 18"/>
          <p:cNvSpPr>
            <a:spLocks noChangeArrowheads="1"/>
          </p:cNvSpPr>
          <p:nvPr/>
        </p:nvSpPr>
        <p:spPr bwMode="auto">
          <a:xfrm>
            <a:off x="113374" y="987812"/>
            <a:ext cx="4952611" cy="179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altLang="en-US" sz="2200" dirty="0">
                <a:latin typeface="Times" panose="02020603050405020304" pitchFamily="18" charset="0"/>
                <a:cs typeface="Times" panose="02020603050405020304" pitchFamily="18" charset="0"/>
              </a:rPr>
              <a:t>- </a:t>
            </a:r>
            <a:r>
              <a:rPr lang="en-US" altLang="en-US" sz="2200" dirty="0" smtClean="0">
                <a:latin typeface="Times" panose="02020603050405020304" pitchFamily="18" charset="0"/>
                <a:cs typeface="Times" panose="02020603050405020304" pitchFamily="18" charset="0"/>
              </a:rPr>
              <a:t>B3: </a:t>
            </a:r>
            <a:r>
              <a:rPr lang="en-US" sz="2200" dirty="0" err="1">
                <a:latin typeface="Times" panose="02020603050405020304" pitchFamily="18" charset="0"/>
                <a:cs typeface="Times" panose="02020603050405020304" pitchFamily="18" charset="0"/>
              </a:rPr>
              <a:t>Vùng</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làm</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việc</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của</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truy</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vấn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sẽ</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mở</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ra</a:t>
            </a:r>
            <a:r>
              <a:rPr lang="en-US" sz="2200" dirty="0">
                <a:latin typeface="Times" panose="02020603050405020304" pitchFamily="18" charset="0"/>
                <a:cs typeface="Times" panose="02020603050405020304" pitchFamily="18" charset="0"/>
              </a:rPr>
              <a:t>: chia </a:t>
            </a:r>
            <a:r>
              <a:rPr lang="en-US" sz="2200" dirty="0" err="1">
                <a:latin typeface="Times" panose="02020603050405020304" pitchFamily="18" charset="0"/>
                <a:cs typeface="Times" panose="02020603050405020304" pitchFamily="18" charset="0"/>
              </a:rPr>
              <a:t>thành</a:t>
            </a:r>
            <a:r>
              <a:rPr lang="en-US" sz="2200" dirty="0">
                <a:latin typeface="Times" panose="02020603050405020304" pitchFamily="18" charset="0"/>
                <a:cs typeface="Times" panose="02020603050405020304" pitchFamily="18" charset="0"/>
              </a:rPr>
              <a:t> 2 </a:t>
            </a:r>
            <a:r>
              <a:rPr lang="en-US" sz="2200" dirty="0" err="1">
                <a:latin typeface="Times" panose="02020603050405020304" pitchFamily="18" charset="0"/>
                <a:cs typeface="Times" panose="02020603050405020304" pitchFamily="18" charset="0"/>
              </a:rPr>
              <a:t>phần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phần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trên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chứa</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các</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hộp</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thể</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hiện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các</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bảng</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vừa</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chọn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mỗi</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hộp</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hiển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thị</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tên</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các</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trường</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của</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bảng</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đó</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Nếu</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trường</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nào</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bị</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khuất</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có</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thể</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kéo</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để</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mở</a:t>
            </a:r>
            <a:r>
              <a:rPr lang="en-US" sz="2200" dirty="0">
                <a:latin typeface="Times" panose="02020603050405020304" pitchFamily="18" charset="0"/>
                <a:cs typeface="Times" panose="02020603050405020304" pitchFamily="18" charset="0"/>
              </a:rPr>
              <a:t> </a:t>
            </a:r>
            <a:r>
              <a:rPr lang="en-US" sz="2200" dirty="0" err="1">
                <a:latin typeface="Times" panose="02020603050405020304" pitchFamily="18" charset="0"/>
                <a:cs typeface="Times" panose="02020603050405020304" pitchFamily="18" charset="0"/>
              </a:rPr>
              <a:t>rộng</a:t>
            </a:r>
            <a:r>
              <a:rPr lang="en-US" sz="2200" dirty="0" smtClean="0">
                <a:latin typeface="Times" panose="02020603050405020304" pitchFamily="18" charset="0"/>
                <a:cs typeface="Times" panose="02020603050405020304" pitchFamily="18" charset="0"/>
              </a:rPr>
              <a:t>)</a:t>
            </a:r>
            <a:r>
              <a:rPr lang="en-US" sz="2200" dirty="0">
                <a:latin typeface="Times" panose="02020603050405020304" pitchFamily="18" charset="0"/>
                <a:cs typeface="Times" panose="02020603050405020304" pitchFamily="18" charset="0"/>
              </a:rPr>
              <a:t>.</a:t>
            </a:r>
          </a:p>
        </p:txBody>
      </p:sp>
      <p:sp>
        <p:nvSpPr>
          <p:cNvPr id="3" name="Oval 2"/>
          <p:cNvSpPr/>
          <p:nvPr/>
        </p:nvSpPr>
        <p:spPr>
          <a:xfrm>
            <a:off x="5738649" y="1770545"/>
            <a:ext cx="3052578" cy="164531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5927834" y="3499945"/>
            <a:ext cx="3210234" cy="7844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8"/>
          <p:cNvSpPr>
            <a:spLocks noChangeArrowheads="1"/>
          </p:cNvSpPr>
          <p:nvPr/>
        </p:nvSpPr>
        <p:spPr bwMode="auto">
          <a:xfrm>
            <a:off x="113374" y="2965929"/>
            <a:ext cx="4952611" cy="179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altLang="en-US" sz="2200" dirty="0">
                <a:latin typeface="Times" panose="02020603050405020304" pitchFamily="18" charset="0"/>
                <a:cs typeface="Times" panose="02020603050405020304" pitchFamily="18" charset="0"/>
              </a:rPr>
              <a:t>- </a:t>
            </a:r>
            <a:r>
              <a:rPr lang="en-US" altLang="en-US" sz="2200" dirty="0" smtClean="0">
                <a:latin typeface="Times" panose="02020603050405020304" pitchFamily="18" charset="0"/>
                <a:cs typeface="Times" panose="02020603050405020304" pitchFamily="18" charset="0"/>
              </a:rPr>
              <a:t>B4: </a:t>
            </a:r>
            <a:r>
              <a:rPr lang="en-US" sz="2200" dirty="0" err="1">
                <a:latin typeface="Times" panose="02020603050405020304" pitchFamily="18" charset="0"/>
                <a:cs typeface="Times" panose="02020603050405020304" pitchFamily="18" charset="0"/>
              </a:rPr>
              <a:t>Vùng</a:t>
            </a:r>
            <a:r>
              <a:rPr lang="en-US" sz="2200" dirty="0">
                <a:latin typeface="Times" panose="02020603050405020304" pitchFamily="18" charset="0"/>
                <a:cs typeface="Times" panose="02020603050405020304" pitchFamily="18" charset="0"/>
              </a:rPr>
              <a:t> </a:t>
            </a:r>
            <a:r>
              <a:rPr lang="en-US" sz="2200" dirty="0" err="1" smtClean="0">
                <a:latin typeface="Times" panose="02020603050405020304" pitchFamily="18" charset="0"/>
                <a:cs typeface="Times" panose="02020603050405020304" pitchFamily="18" charset="0"/>
              </a:rPr>
              <a:t>lưới</a:t>
            </a:r>
            <a:r>
              <a:rPr lang="en-US" sz="2200" dirty="0" smtClean="0">
                <a:latin typeface="Times" panose="02020603050405020304" pitchFamily="18" charset="0"/>
                <a:cs typeface="Times" panose="02020603050405020304" pitchFamily="18" charset="0"/>
              </a:rPr>
              <a:t> QBE</a:t>
            </a:r>
            <a:endParaRPr lang="en-US" sz="2200" dirty="0">
              <a:latin typeface="Times" panose="02020603050405020304" pitchFamily="18" charset="0"/>
              <a:cs typeface="Times" panose="02020603050405020304" pitchFamily="18" charset="0"/>
            </a:endParaRPr>
          </a:p>
        </p:txBody>
      </p:sp>
      <p:sp>
        <p:nvSpPr>
          <p:cNvPr id="16" name="TextBox 1"/>
          <p:cNvSpPr txBox="1">
            <a:spLocks noChangeArrowheads="1"/>
          </p:cNvSpPr>
          <p:nvPr/>
        </p:nvSpPr>
        <p:spPr bwMode="auto">
          <a:xfrm>
            <a:off x="113374" y="3396495"/>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err="1" smtClean="0">
                <a:solidFill>
                  <a:srgbClr val="FF0000"/>
                </a:solidFill>
                <a:latin typeface="Times New Roman" panose="02020603050405020304" pitchFamily="18" charset="0"/>
                <a:cs typeface="Times New Roman" panose="02020603050405020304" pitchFamily="18" charset="0"/>
              </a:rPr>
              <a:t>Hàng</a:t>
            </a:r>
            <a:r>
              <a:rPr lang="en-US" altLang="en-US" sz="2000" dirty="0" smtClean="0">
                <a:solidFill>
                  <a:srgbClr val="FF0000"/>
                </a:solidFill>
                <a:latin typeface="Times New Roman" panose="02020603050405020304" pitchFamily="18" charset="0"/>
                <a:cs typeface="Times New Roman" panose="02020603050405020304" pitchFamily="18" charset="0"/>
              </a:rPr>
              <a:t> Field</a:t>
            </a:r>
            <a:endParaRPr lang="en-US" altLang="en-US" sz="2000" dirty="0">
              <a:solidFill>
                <a:srgbClr val="FF0000"/>
              </a:solidFill>
              <a:latin typeface="Times New Roman" panose="02020603050405020304" pitchFamily="18" charset="0"/>
              <a:cs typeface="Times New Roman" panose="02020603050405020304" pitchFamily="18" charset="0"/>
            </a:endParaRPr>
          </a:p>
        </p:txBody>
      </p:sp>
      <p:sp>
        <p:nvSpPr>
          <p:cNvPr id="17" name="TextBox 1"/>
          <p:cNvSpPr txBox="1">
            <a:spLocks noChangeArrowheads="1"/>
          </p:cNvSpPr>
          <p:nvPr/>
        </p:nvSpPr>
        <p:spPr bwMode="auto">
          <a:xfrm>
            <a:off x="1364105" y="3388940"/>
            <a:ext cx="38227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err="1">
                <a:latin typeface="Times New Roman" panose="02020603050405020304" pitchFamily="18" charset="0"/>
                <a:cs typeface="Times New Roman" panose="02020603050405020304" pitchFamily="18" charset="0"/>
              </a:rPr>
              <a:t>Khai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báo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tên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trường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được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chọn</a:t>
            </a:r>
            <a:endParaRPr lang="en-US" altLang="en-US" sz="2000" dirty="0">
              <a:latin typeface="Times New Roman" panose="02020603050405020304" pitchFamily="18" charset="0"/>
              <a:cs typeface="Times New Roman" panose="02020603050405020304" pitchFamily="18" charset="0"/>
            </a:endParaRPr>
          </a:p>
        </p:txBody>
      </p:sp>
      <p:sp>
        <p:nvSpPr>
          <p:cNvPr id="18" name="TextBox 10"/>
          <p:cNvSpPr txBox="1">
            <a:spLocks noChangeArrowheads="1"/>
          </p:cNvSpPr>
          <p:nvPr/>
        </p:nvSpPr>
        <p:spPr bwMode="auto">
          <a:xfrm>
            <a:off x="133601" y="3789050"/>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err="1" smtClean="0">
                <a:solidFill>
                  <a:srgbClr val="FF0000"/>
                </a:solidFill>
                <a:latin typeface="Times New Roman" panose="02020603050405020304" pitchFamily="18" charset="0"/>
                <a:cs typeface="Times New Roman" panose="02020603050405020304" pitchFamily="18" charset="0"/>
              </a:rPr>
              <a:t>Hàng</a:t>
            </a:r>
            <a:r>
              <a:rPr lang="en-US" altLang="en-US" sz="2000" dirty="0" smtClean="0">
                <a:solidFill>
                  <a:srgbClr val="FF0000"/>
                </a:solidFill>
                <a:latin typeface="Times New Roman" panose="02020603050405020304" pitchFamily="18" charset="0"/>
                <a:cs typeface="Times New Roman" panose="02020603050405020304" pitchFamily="18" charset="0"/>
              </a:rPr>
              <a:t> Table</a:t>
            </a:r>
            <a:endParaRPr lang="en-US" altLang="en-US" sz="2000" dirty="0">
              <a:solidFill>
                <a:srgbClr val="FF0000"/>
              </a:solidFill>
              <a:latin typeface="Times New Roman" panose="02020603050405020304" pitchFamily="18" charset="0"/>
              <a:cs typeface="Times New Roman" panose="02020603050405020304" pitchFamily="18" charset="0"/>
            </a:endParaRPr>
          </a:p>
        </p:txBody>
      </p:sp>
      <p:sp>
        <p:nvSpPr>
          <p:cNvPr id="19" name="TextBox 1"/>
          <p:cNvSpPr txBox="1">
            <a:spLocks noChangeArrowheads="1"/>
          </p:cNvSpPr>
          <p:nvPr/>
        </p:nvSpPr>
        <p:spPr bwMode="auto">
          <a:xfrm>
            <a:off x="1379994" y="3792828"/>
            <a:ext cx="38111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err="1">
                <a:latin typeface="Times New Roman" panose="02020603050405020304" pitchFamily="18" charset="0"/>
                <a:cs typeface="Times New Roman" panose="02020603050405020304" pitchFamily="18" charset="0"/>
              </a:rPr>
              <a:t>Tên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bảng</a:t>
            </a:r>
            <a:r>
              <a:rPr lang="en-US" altLang="en-US" sz="2000" dirty="0">
                <a:latin typeface="Times New Roman" panose="02020603050405020304" pitchFamily="18" charset="0"/>
                <a:cs typeface="Times New Roman" panose="02020603050405020304" pitchFamily="18" charset="0"/>
              </a:rPr>
              <a:t> </a:t>
            </a:r>
            <a:r>
              <a:rPr lang="en-US" altLang="en-US" sz="2000" dirty="0" err="1" smtClean="0">
                <a:latin typeface="Times New Roman" panose="02020603050405020304" pitchFamily="18" charset="0"/>
                <a:cs typeface="Times New Roman" panose="02020603050405020304" pitchFamily="18" charset="0"/>
              </a:rPr>
              <a:t>chứa</a:t>
            </a:r>
            <a:r>
              <a:rPr lang="en-US" altLang="en-US" sz="2000" dirty="0" smtClean="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trường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tương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ứng</a:t>
            </a:r>
            <a:r>
              <a:rPr lang="en-US" alt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0062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500" fill="hold"/>
                                        <p:tgtEl>
                                          <p:spTgt spid="16"/>
                                        </p:tgtEl>
                                        <p:attrNameLst>
                                          <p:attrName>ppt_x</p:attrName>
                                        </p:attrNameLst>
                                      </p:cBhvr>
                                      <p:tavLst>
                                        <p:tav tm="0">
                                          <p:val>
                                            <p:strVal val="#ppt_x"/>
                                          </p:val>
                                        </p:tav>
                                        <p:tav tm="100000">
                                          <p:val>
                                            <p:strVal val="#ppt_x"/>
                                          </p:val>
                                        </p:tav>
                                      </p:tavLst>
                                    </p:anim>
                                    <p:anim calcmode="lin" valueType="num">
                                      <p:cBhvr additive="base">
                                        <p:cTn id="23" dur="500" fill="hold"/>
                                        <p:tgtEl>
                                          <p:spTgt spid="16"/>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ppt_x"/>
                                          </p:val>
                                        </p:tav>
                                        <p:tav tm="100000">
                                          <p:val>
                                            <p:strVal val="#ppt_x"/>
                                          </p:val>
                                        </p:tav>
                                      </p:tavLst>
                                    </p:anim>
                                    <p:anim calcmode="lin" valueType="num">
                                      <p:cBhvr additive="base">
                                        <p:cTn id="2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8" grpId="0"/>
      <p:bldP spid="13" grpId="0"/>
      <p:bldP spid="16" grpId="0"/>
      <p:bldP spid="17" grpId="0"/>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46276"/>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r>
              <a:rPr lang="vi-VN" sz="2300" dirty="0">
                <a:solidFill>
                  <a:schemeClr val="bg1"/>
                </a:solidFill>
                <a:latin typeface="Times New Roman" pitchFamily="18" charset="0"/>
                <a:cs typeface="Times New Roman" pitchFamily="18" charset="0"/>
              </a:rPr>
              <a:t>1. Thiết kế </a:t>
            </a:r>
            <a:r>
              <a:rPr lang="en-US" sz="2300" dirty="0" err="1">
                <a:solidFill>
                  <a:schemeClr val="bg1"/>
                </a:solidFill>
                <a:latin typeface="Times New Roman" pitchFamily="18" charset="0"/>
                <a:cs typeface="Times New Roman" pitchFamily="18" charset="0"/>
              </a:rPr>
              <a:t>truy</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vấn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đơn</a:t>
            </a:r>
            <a:r>
              <a:rPr lang="en-US" sz="2300" dirty="0">
                <a:solidFill>
                  <a:schemeClr val="bg1"/>
                </a:solidFill>
                <a:latin typeface="Times New Roman" pitchFamily="18" charset="0"/>
                <a:cs typeface="Times New Roman" pitchFamily="18" charset="0"/>
              </a:rPr>
              <a:t> </a:t>
            </a:r>
            <a:r>
              <a:rPr lang="en-US" sz="2300" dirty="0" err="1">
                <a:solidFill>
                  <a:schemeClr val="bg1"/>
                </a:solidFill>
                <a:latin typeface="Times New Roman" pitchFamily="18" charset="0"/>
                <a:cs typeface="Times New Roman" pitchFamily="18" charset="0"/>
              </a:rPr>
              <a:t>giản</a:t>
            </a:r>
            <a:endParaRPr lang="vi-VN" sz="23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9" y="4777740"/>
            <a:ext cx="9175898"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Rectangle 30"/>
          <p:cNvSpPr/>
          <p:nvPr/>
        </p:nvSpPr>
        <p:spPr>
          <a:xfrm>
            <a:off x="113374" y="458061"/>
            <a:ext cx="8408479" cy="498598"/>
          </a:xfrm>
          <a:prstGeom prst="rect">
            <a:avLst/>
          </a:prstGeom>
        </p:spPr>
        <p:txBody>
          <a:bodyPr wrap="square">
            <a:spAutoFit/>
          </a:bodyPr>
          <a:lstStyle/>
          <a:p>
            <a:pPr algn="just">
              <a:lnSpc>
                <a:spcPct val="120000"/>
              </a:lnSpc>
            </a:pPr>
            <a:r>
              <a:rPr lang="en-US" altLang="en-US" sz="2200" b="1" i="1" dirty="0">
                <a:solidFill>
                  <a:srgbClr val="0000FF"/>
                </a:solidFill>
                <a:latin typeface="Times" panose="02020603050405020304" pitchFamily="18" charset="0"/>
              </a:rPr>
              <a:t>b</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Thiết</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kế</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truy</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vấn</a:t>
            </a:r>
            <a:r>
              <a:rPr lang="en-US" altLang="en-US" sz="2200" b="1" i="1" dirty="0" smtClean="0">
                <a:solidFill>
                  <a:srgbClr val="0000FF"/>
                </a:solidFill>
                <a:latin typeface="Times" panose="02020603050405020304" pitchFamily="18" charset="0"/>
              </a:rPr>
              <a:t> SELECT </a:t>
            </a:r>
            <a:r>
              <a:rPr lang="en-US" altLang="en-US" sz="2200" b="1" i="1" dirty="0" err="1" smtClean="0">
                <a:solidFill>
                  <a:srgbClr val="0000FF"/>
                </a:solidFill>
                <a:latin typeface="Times" panose="02020603050405020304" pitchFamily="18" charset="0"/>
              </a:rPr>
              <a:t>đơn</a:t>
            </a:r>
            <a:r>
              <a:rPr lang="en-US" altLang="en-US" sz="2200" b="1" i="1" dirty="0" smtClean="0">
                <a:solidFill>
                  <a:srgbClr val="0000FF"/>
                </a:solidFill>
                <a:latin typeface="Times" panose="02020603050405020304" pitchFamily="18" charset="0"/>
              </a:rPr>
              <a:t> </a:t>
            </a:r>
            <a:r>
              <a:rPr lang="en-US" altLang="en-US" sz="2200" b="1" i="1" dirty="0" err="1" smtClean="0">
                <a:solidFill>
                  <a:srgbClr val="0000FF"/>
                </a:solidFill>
                <a:latin typeface="Times" panose="02020603050405020304" pitchFamily="18" charset="0"/>
              </a:rPr>
              <a:t>giản</a:t>
            </a:r>
            <a:endParaRPr lang="vi-VN" altLang="en-US" sz="2200" b="1" i="1" dirty="0">
              <a:solidFill>
                <a:srgbClr val="0000FF"/>
              </a:solidFill>
              <a:latin typeface="Times" panose="02020603050405020304" pitchFamily="18" charset="0"/>
            </a:endParaRPr>
          </a:p>
        </p:txBody>
      </p:sp>
      <p:sp>
        <p:nvSpPr>
          <p:cNvPr id="14" name="Rectangle 18"/>
          <p:cNvSpPr>
            <a:spLocks noChangeArrowheads="1"/>
          </p:cNvSpPr>
          <p:nvPr/>
        </p:nvSpPr>
        <p:spPr bwMode="auto">
          <a:xfrm>
            <a:off x="362647" y="934465"/>
            <a:ext cx="8508083" cy="509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dirty="0">
                <a:latin typeface="Times New Roman" panose="02020603050405020304" pitchFamily="18" charset="0"/>
                <a:cs typeface="Times New Roman" panose="02020603050405020304" pitchFamily="18" charset="0"/>
              </a:rPr>
              <a:t>- </a:t>
            </a:r>
            <a:r>
              <a:rPr lang="en-US" altLang="en-US" sz="2200" dirty="0" smtClean="0">
                <a:latin typeface="Times New Roman" panose="02020603050405020304" pitchFamily="18" charset="0"/>
                <a:cs typeface="Times New Roman" panose="02020603050405020304" pitchFamily="18" charset="0"/>
              </a:rPr>
              <a:t>B5: </a:t>
            </a:r>
            <a:r>
              <a:rPr lang="en-US" altLang="en-US" sz="2200" dirty="0" err="1" smtClean="0">
                <a:latin typeface="Times New Roman" panose="02020603050405020304" pitchFamily="18" charset="0"/>
                <a:cs typeface="Times New Roman" panose="02020603050405020304" pitchFamily="18" charset="0"/>
              </a:rPr>
              <a:t>Xem</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kết</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quả</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của</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truy</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vấn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nhấn</a:t>
            </a:r>
            <a:r>
              <a:rPr lang="en-US" altLang="en-US" sz="2200" dirty="0" smtClean="0">
                <a:latin typeface="Times New Roman" panose="02020603050405020304" pitchFamily="18" charset="0"/>
                <a:cs typeface="Times New Roman" panose="02020603050405020304" pitchFamily="18" charset="0"/>
              </a:rPr>
              <a:t> </a:t>
            </a:r>
            <a:r>
              <a:rPr lang="en-US" altLang="en-US" sz="2200" dirty="0" err="1" smtClean="0">
                <a:latin typeface="Times New Roman" panose="02020603050405020304" pitchFamily="18" charset="0"/>
                <a:cs typeface="Times New Roman" panose="02020603050405020304" pitchFamily="18" charset="0"/>
              </a:rPr>
              <a:t>nút</a:t>
            </a:r>
            <a:r>
              <a:rPr lang="en-US" altLang="en-US" sz="2200" dirty="0" smtClean="0">
                <a:latin typeface="Times New Roman" panose="02020603050405020304" pitchFamily="18" charset="0"/>
                <a:cs typeface="Times New Roman" panose="02020603050405020304" pitchFamily="18" charset="0"/>
              </a:rPr>
              <a:t> Run </a:t>
            </a:r>
            <a:endParaRPr lang="en-US" altLang="en-US" sz="2400" dirty="0">
              <a:solidFill>
                <a:srgbClr val="FF0000"/>
              </a:solidFill>
              <a:latin typeface="Times New Roman" panose="02020603050405020304" pitchFamily="18" charset="0"/>
              <a:cs typeface="Times New Roman" panose="02020603050405020304" pitchFamily="18" charset="0"/>
            </a:endParaRPr>
          </a:p>
          <a:p>
            <a:pPr algn="just">
              <a:buFontTx/>
              <a:buNone/>
            </a:pPr>
            <a:endParaRPr lang="en-US" altLang="en-US" sz="2200" dirty="0">
              <a:latin typeface="Times New Roman" panose="02020603050405020304" pitchFamily="18" charset="0"/>
              <a:cs typeface="Times New Roman" panose="02020603050405020304" pitchFamily="18" charset="0"/>
            </a:endParaRPr>
          </a:p>
        </p:txBody>
      </p:sp>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9890" y="934465"/>
            <a:ext cx="514350" cy="263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8"/>
          <p:cNvSpPr>
            <a:spLocks noChangeArrowheads="1"/>
          </p:cNvSpPr>
          <p:nvPr/>
        </p:nvSpPr>
        <p:spPr bwMode="auto">
          <a:xfrm>
            <a:off x="362647" y="1445562"/>
            <a:ext cx="8508083" cy="509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2200" dirty="0" smtClean="0">
                <a:latin typeface="Times New Roman" panose="02020603050405020304" pitchFamily="18" charset="0"/>
                <a:cs typeface="Times New Roman" panose="02020603050405020304" pitchFamily="18" charset="0"/>
              </a:rPr>
              <a:t>- B6: </a:t>
            </a:r>
            <a:r>
              <a:rPr lang="vi-VN" altLang="en-US" sz="2200" dirty="0" smtClean="0">
                <a:latin typeface="Times New Roman" panose="02020603050405020304" pitchFamily="18" charset="0"/>
                <a:cs typeface="Times New Roman" panose="02020603050405020304" pitchFamily="18" charset="0"/>
              </a:rPr>
              <a:t>Ghi </a:t>
            </a:r>
            <a:r>
              <a:rPr lang="vi-VN" altLang="en-US" sz="2200" dirty="0">
                <a:latin typeface="Times New Roman" panose="02020603050405020304" pitchFamily="18" charset="0"/>
                <a:cs typeface="Times New Roman" panose="02020603050405020304" pitchFamily="18" charset="0"/>
              </a:rPr>
              <a:t>lưu truy </a:t>
            </a:r>
            <a:r>
              <a:rPr lang="vi-VN" altLang="en-US" sz="2200" dirty="0" smtClean="0">
                <a:latin typeface="Times New Roman" panose="02020603050405020304" pitchFamily="18" charset="0"/>
                <a:cs typeface="Times New Roman" panose="02020603050405020304" pitchFamily="18" charset="0"/>
              </a:rPr>
              <a:t>vấn</a:t>
            </a:r>
            <a:endParaRPr lang="en-US" altLang="en-US" sz="2200" dirty="0">
              <a:latin typeface="Times New Roman" panose="02020603050405020304" pitchFamily="18" charset="0"/>
              <a:cs typeface="Times New Roman" panose="02020603050405020304" pitchFamily="18" charset="0"/>
            </a:endParaRPr>
          </a:p>
        </p:txBody>
      </p:sp>
      <p:sp>
        <p:nvSpPr>
          <p:cNvPr id="2" name="Rectangle 1"/>
          <p:cNvSpPr/>
          <p:nvPr/>
        </p:nvSpPr>
        <p:spPr>
          <a:xfrm>
            <a:off x="278524" y="1962105"/>
            <a:ext cx="8382000" cy="769441"/>
          </a:xfrm>
          <a:prstGeom prst="rect">
            <a:avLst/>
          </a:prstGeom>
        </p:spPr>
        <p:txBody>
          <a:bodyPr wrap="square">
            <a:spAutoFit/>
          </a:bodyPr>
          <a:lstStyle/>
          <a:p>
            <a:pPr algn="just">
              <a:buFontTx/>
              <a:buNone/>
            </a:pPr>
            <a:r>
              <a:rPr lang="en-US" altLang="en-US" sz="2200" b="1" u="sng" dirty="0" smtClean="0">
                <a:solidFill>
                  <a:srgbClr val="0000FF"/>
                </a:solidFill>
                <a:latin typeface="Times New Roman" panose="02020603050405020304" pitchFamily="18" charset="0"/>
                <a:cs typeface="Times New Roman" panose="02020603050405020304" pitchFamily="18" charset="0"/>
              </a:rPr>
              <a:t>Note:</a:t>
            </a:r>
            <a:r>
              <a:rPr lang="en-US" altLang="en-US" sz="2200" b="1" dirty="0" smtClean="0">
                <a:solidFill>
                  <a:srgbClr val="0000FF"/>
                </a:solidFill>
                <a:latin typeface="Times New Roman" panose="02020603050405020304" pitchFamily="18" charset="0"/>
                <a:cs typeface="Times New Roman" panose="02020603050405020304" pitchFamily="18" charset="0"/>
              </a:rPr>
              <a:t> </a:t>
            </a:r>
            <a:r>
              <a:rPr lang="vi-VN" altLang="en-US" sz="2200" i="1" dirty="0" smtClean="0">
                <a:latin typeface="Times New Roman" panose="02020603050405020304" pitchFamily="18" charset="0"/>
                <a:cs typeface="Times New Roman" panose="02020603050405020304" pitchFamily="18" charset="0"/>
              </a:rPr>
              <a:t>Nên </a:t>
            </a:r>
            <a:r>
              <a:rPr lang="vi-VN" altLang="en-US" sz="2200" i="1" dirty="0">
                <a:latin typeface="Times New Roman" panose="02020603050405020304" pitchFamily="18" charset="0"/>
                <a:cs typeface="Times New Roman" panose="02020603050405020304" pitchFamily="18" charset="0"/>
              </a:rPr>
              <a:t>đặt tên gợi nhớ cho truy vấn, thêm tiền tố q- trước tên để dễ nhận biết đó là một truy </a:t>
            </a:r>
            <a:r>
              <a:rPr lang="vi-VN" altLang="en-US" sz="2200" i="1" dirty="0" smtClean="0">
                <a:latin typeface="Times New Roman" panose="02020603050405020304" pitchFamily="18" charset="0"/>
                <a:cs typeface="Times New Roman" panose="02020603050405020304" pitchFamily="18" charset="0"/>
              </a:rPr>
              <a:t>vấn.</a:t>
            </a:r>
            <a:endParaRPr lang="en-US" altLang="en-US" sz="220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30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childTnLst>
                                </p:cTn>
                              </p:par>
                              <p:par>
                                <p:cTn id="13" presetID="9"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1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 y="17012"/>
            <a:ext cx="9143999" cy="492443"/>
          </a:xfrm>
          <a:prstGeom prst="rect">
            <a:avLst/>
          </a:prstGeom>
          <a:solidFill>
            <a:srgbClr val="00B050"/>
          </a:solidFill>
          <a:ln>
            <a:noFill/>
          </a:ln>
          <a:effectLst/>
          <a:extLst/>
        </p:spPr>
        <p:txBody>
          <a:bodyPr wrap="square">
            <a:spAutoFit/>
          </a:bodyPr>
          <a:lstStyle>
            <a:lvl1pPr>
              <a:defRPr sz="2100" b="1">
                <a:solidFill>
                  <a:srgbClr val="FF0D0D"/>
                </a:solidFill>
                <a:latin typeface=".VnTime" pitchFamily="34" charset="0"/>
              </a:defRPr>
            </a:lvl1pPr>
            <a:lvl2pPr marL="742950" indent="-285750">
              <a:defRPr sz="2100" b="1">
                <a:solidFill>
                  <a:srgbClr val="FF0D0D"/>
                </a:solidFill>
                <a:latin typeface=".VnTime" pitchFamily="34" charset="0"/>
              </a:defRPr>
            </a:lvl2pPr>
            <a:lvl3pPr marL="1143000" indent="-228600">
              <a:defRPr sz="2100" b="1">
                <a:solidFill>
                  <a:srgbClr val="FF0D0D"/>
                </a:solidFill>
                <a:latin typeface=".VnTime" pitchFamily="34" charset="0"/>
              </a:defRPr>
            </a:lvl3pPr>
            <a:lvl4pPr marL="1600200" indent="-228600">
              <a:defRPr sz="2100" b="1">
                <a:solidFill>
                  <a:srgbClr val="FF0D0D"/>
                </a:solidFill>
                <a:latin typeface=".VnTime" pitchFamily="34" charset="0"/>
              </a:defRPr>
            </a:lvl4pPr>
            <a:lvl5pPr marL="2057400" indent="-228600">
              <a:defRPr sz="2100" b="1">
                <a:solidFill>
                  <a:srgbClr val="FF0D0D"/>
                </a:solidFill>
                <a:latin typeface=".VnTime" pitchFamily="34" charset="0"/>
              </a:defRPr>
            </a:lvl5pPr>
            <a:lvl6pPr marL="2514600" indent="-228600" eaLnBrk="0" fontAlgn="base" hangingPunct="0">
              <a:spcBef>
                <a:spcPct val="0"/>
              </a:spcBef>
              <a:spcAft>
                <a:spcPct val="0"/>
              </a:spcAft>
              <a:defRPr sz="2100" b="1">
                <a:solidFill>
                  <a:srgbClr val="FF0D0D"/>
                </a:solidFill>
                <a:latin typeface=".VnTime" pitchFamily="34" charset="0"/>
              </a:defRPr>
            </a:lvl6pPr>
            <a:lvl7pPr marL="2971800" indent="-228600" eaLnBrk="0" fontAlgn="base" hangingPunct="0">
              <a:spcBef>
                <a:spcPct val="0"/>
              </a:spcBef>
              <a:spcAft>
                <a:spcPct val="0"/>
              </a:spcAft>
              <a:defRPr sz="2100" b="1">
                <a:solidFill>
                  <a:srgbClr val="FF0D0D"/>
                </a:solidFill>
                <a:latin typeface=".VnTime" pitchFamily="34" charset="0"/>
              </a:defRPr>
            </a:lvl7pPr>
            <a:lvl8pPr marL="3429000" indent="-228600" eaLnBrk="0" fontAlgn="base" hangingPunct="0">
              <a:spcBef>
                <a:spcPct val="0"/>
              </a:spcBef>
              <a:spcAft>
                <a:spcPct val="0"/>
              </a:spcAft>
              <a:defRPr sz="2100" b="1">
                <a:solidFill>
                  <a:srgbClr val="FF0D0D"/>
                </a:solidFill>
                <a:latin typeface=".VnTime" pitchFamily="34" charset="0"/>
              </a:defRPr>
            </a:lvl8pPr>
            <a:lvl9pPr marL="3886200" indent="-228600" eaLnBrk="0" fontAlgn="base" hangingPunct="0">
              <a:spcBef>
                <a:spcPct val="0"/>
              </a:spcBef>
              <a:spcAft>
                <a:spcPct val="0"/>
              </a:spcAft>
              <a:defRPr sz="2100" b="1">
                <a:solidFill>
                  <a:srgbClr val="FF0D0D"/>
                </a:solidFill>
                <a:latin typeface=".VnTime" pitchFamily="34" charset="0"/>
              </a:defRPr>
            </a:lvl9pPr>
          </a:lstStyle>
          <a:p>
            <a:pPr algn="just">
              <a:spcBef>
                <a:spcPct val="50000"/>
              </a:spcBef>
            </a:pPr>
            <a:r>
              <a:rPr lang="vi-VN" sz="2600" dirty="0">
                <a:solidFill>
                  <a:schemeClr val="bg1"/>
                </a:solidFill>
                <a:latin typeface="Times New Roman" pitchFamily="18" charset="0"/>
                <a:cs typeface="Times New Roman" pitchFamily="18" charset="0"/>
              </a:rPr>
              <a:t>2. </a:t>
            </a:r>
            <a:r>
              <a:rPr lang="en-US" sz="2600" dirty="0" err="1" smtClean="0">
                <a:solidFill>
                  <a:schemeClr val="bg1"/>
                </a:solidFill>
                <a:latin typeface="Times New Roman" pitchFamily="18" charset="0"/>
                <a:cs typeface="Times New Roman" pitchFamily="18" charset="0"/>
              </a:rPr>
              <a:t>Sắp</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xếp</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kết</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quả</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truy</a:t>
            </a:r>
            <a:r>
              <a:rPr lang="en-US" sz="2600" dirty="0" smtClean="0">
                <a:solidFill>
                  <a:schemeClr val="bg1"/>
                </a:solidFill>
                <a:latin typeface="Times New Roman" pitchFamily="18" charset="0"/>
                <a:cs typeface="Times New Roman" pitchFamily="18" charset="0"/>
              </a:rPr>
              <a:t> </a:t>
            </a:r>
            <a:r>
              <a:rPr lang="en-US" sz="2600" dirty="0" err="1" smtClean="0">
                <a:solidFill>
                  <a:schemeClr val="bg1"/>
                </a:solidFill>
                <a:latin typeface="Times New Roman" pitchFamily="18" charset="0"/>
                <a:cs typeface="Times New Roman" pitchFamily="18" charset="0"/>
              </a:rPr>
              <a:t>vấn</a:t>
            </a:r>
            <a:endParaRPr lang="vi-VN" sz="2600" dirty="0">
              <a:solidFill>
                <a:schemeClr val="bg1"/>
              </a:solidFill>
              <a:latin typeface="Times New Roman" pitchFamily="18" charset="0"/>
              <a:cs typeface="Times New Roman" pitchFamily="18" charset="0"/>
            </a:endParaRPr>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0" y="4777740"/>
            <a:ext cx="9175899"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Káº¿t quáº£ hÃ¬nh áº£nh cho dáº¥u cháº¥m há»i">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5641" y="2838747"/>
            <a:ext cx="1051033" cy="1051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5"/>
          <a:stretch>
            <a:fillRect/>
          </a:stretch>
        </p:blipFill>
        <p:spPr>
          <a:xfrm>
            <a:off x="-1" y="509455"/>
            <a:ext cx="5633545" cy="3280503"/>
          </a:xfrm>
          <a:prstGeom prst="rect">
            <a:avLst/>
          </a:prstGeom>
        </p:spPr>
      </p:pic>
      <p:sp>
        <p:nvSpPr>
          <p:cNvPr id="4" name="Rectangle 3"/>
          <p:cNvSpPr/>
          <p:nvPr/>
        </p:nvSpPr>
        <p:spPr>
          <a:xfrm>
            <a:off x="5549462" y="1001898"/>
            <a:ext cx="3352801" cy="1446550"/>
          </a:xfrm>
          <a:prstGeom prst="rect">
            <a:avLst/>
          </a:prstGeom>
        </p:spPr>
        <p:txBody>
          <a:bodyPr wrap="square">
            <a:spAutoFit/>
          </a:bodyPr>
          <a:lstStyle/>
          <a:p>
            <a:pPr algn="just"/>
            <a:r>
              <a:rPr lang="vi-VN" sz="2200" dirty="0">
                <a:solidFill>
                  <a:srgbClr val="0000FF"/>
                </a:solidFill>
                <a:latin typeface="+mj-lt"/>
              </a:rPr>
              <a:t>Quan sát 2 truy vấn dữ liệu Q_Ban_doc_muon_tra dưới đây và có nhận xét gì về 2 truy vấn đó?</a:t>
            </a:r>
            <a:endParaRPr lang="en-US" sz="2200" dirty="0">
              <a:solidFill>
                <a:srgbClr val="0000FF"/>
              </a:solidFill>
              <a:latin typeface="+mj-lt"/>
            </a:endParaRPr>
          </a:p>
        </p:txBody>
      </p:sp>
    </p:spTree>
    <p:extLst>
      <p:ext uri="{BB962C8B-B14F-4D97-AF65-F5344CB8AC3E}">
        <p14:creationId xmlns:p14="http://schemas.microsoft.com/office/powerpoint/2010/main" val="298784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15712</TotalTime>
  <Words>1382</Words>
  <Application>Microsoft Office PowerPoint</Application>
  <PresentationFormat>On-screen Show (16:9)</PresentationFormat>
  <Paragraphs>86</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.VnSouthern</vt:lpstr>
      <vt:lpstr>Arial</vt:lpstr>
      <vt:lpstr>Bookman Old Style</vt:lpstr>
      <vt:lpstr>Calibri</vt:lpstr>
      <vt:lpstr>Gill Sans MT</vt:lpstr>
      <vt:lpstr>Tahoma</vt:lpstr>
      <vt:lpstr>Times</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742</cp:revision>
  <dcterms:created xsi:type="dcterms:W3CDTF">2019-10-15T08:39:11Z</dcterms:created>
  <dcterms:modified xsi:type="dcterms:W3CDTF">2023-07-16T14:38:14Z</dcterms:modified>
</cp:coreProperties>
</file>