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8" r:id="rId3"/>
    <p:sldId id="314" r:id="rId4"/>
    <p:sldId id="263" r:id="rId5"/>
    <p:sldId id="271" r:id="rId6"/>
    <p:sldId id="272" r:id="rId7"/>
    <p:sldId id="262" r:id="rId8"/>
    <p:sldId id="264" r:id="rId9"/>
    <p:sldId id="303" r:id="rId10"/>
    <p:sldId id="265" r:id="rId11"/>
    <p:sldId id="266" r:id="rId12"/>
    <p:sldId id="267" r:id="rId13"/>
    <p:sldId id="268" r:id="rId14"/>
    <p:sldId id="304" r:id="rId15"/>
    <p:sldId id="308" r:id="rId16"/>
    <p:sldId id="309" r:id="rId17"/>
    <p:sldId id="269" r:id="rId18"/>
    <p:sldId id="270" r:id="rId19"/>
    <p:sldId id="315" r:id="rId20"/>
    <p:sldId id="260" r:id="rId21"/>
    <p:sldId id="274" r:id="rId22"/>
    <p:sldId id="275" r:id="rId23"/>
    <p:sldId id="273" r:id="rId24"/>
    <p:sldId id="276" r:id="rId25"/>
    <p:sldId id="278" r:id="rId26"/>
    <p:sldId id="279" r:id="rId27"/>
    <p:sldId id="280" r:id="rId28"/>
    <p:sldId id="281" r:id="rId29"/>
    <p:sldId id="282" r:id="rId30"/>
    <p:sldId id="283" r:id="rId31"/>
    <p:sldId id="277" r:id="rId32"/>
    <p:sldId id="305" r:id="rId33"/>
    <p:sldId id="306" r:id="rId34"/>
    <p:sldId id="307" r:id="rId35"/>
    <p:sldId id="310" r:id="rId36"/>
    <p:sldId id="291" r:id="rId37"/>
    <p:sldId id="311" r:id="rId38"/>
    <p:sldId id="285" r:id="rId39"/>
    <p:sldId id="287" r:id="rId40"/>
    <p:sldId id="286" r:id="rId41"/>
    <p:sldId id="288" r:id="rId42"/>
    <p:sldId id="292" r:id="rId43"/>
    <p:sldId id="293" r:id="rId44"/>
    <p:sldId id="294" r:id="rId45"/>
    <p:sldId id="295" r:id="rId46"/>
    <p:sldId id="296" r:id="rId47"/>
    <p:sldId id="297" r:id="rId48"/>
    <p:sldId id="298" r:id="rId49"/>
    <p:sldId id="299" r:id="rId50"/>
    <p:sldId id="300" r:id="rId51"/>
    <p:sldId id="301" r:id="rId52"/>
    <p:sldId id="302" r:id="rId53"/>
    <p:sldId id="284" r:id="rId54"/>
    <p:sldId id="289" r:id="rId55"/>
    <p:sldId id="29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C704B56-61A2-4DCE-928D-BF132DAE631C}" type="datetimeFigureOut">
              <a:rPr lang="en-US" smtClean="0"/>
              <a:t>12/11/2024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7B15186-936E-485C-B735-5E7ADA9BC53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351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C704B56-61A2-4DCE-928D-BF132DAE631C}"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15186-936E-485C-B735-5E7ADA9BC535}" type="slidenum">
              <a:rPr lang="en-US" smtClean="0"/>
              <a:t>‹#›</a:t>
            </a:fld>
            <a:endParaRPr lang="en-US"/>
          </a:p>
        </p:txBody>
      </p:sp>
    </p:spTree>
    <p:extLst>
      <p:ext uri="{BB962C8B-B14F-4D97-AF65-F5344CB8AC3E}">
        <p14:creationId xmlns:p14="http://schemas.microsoft.com/office/powerpoint/2010/main" val="60974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704B56-61A2-4DCE-928D-BF132DAE63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15186-936E-485C-B735-5E7ADA9BC53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556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704B56-61A2-4DCE-928D-BF132DAE63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15186-936E-485C-B735-5E7ADA9BC53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830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704B56-61A2-4DCE-928D-BF132DAE63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15186-936E-485C-B735-5E7ADA9BC535}" type="slidenum">
              <a:rPr lang="en-US" smtClean="0"/>
              <a:t>‹#›</a:t>
            </a:fld>
            <a:endParaRPr lang="en-US"/>
          </a:p>
        </p:txBody>
      </p:sp>
    </p:spTree>
    <p:extLst>
      <p:ext uri="{BB962C8B-B14F-4D97-AF65-F5344CB8AC3E}">
        <p14:creationId xmlns:p14="http://schemas.microsoft.com/office/powerpoint/2010/main" val="2125134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704B56-61A2-4DCE-928D-BF132DAE63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15186-936E-485C-B735-5E7ADA9BC53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716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704B56-61A2-4DCE-928D-BF132DAE63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15186-936E-485C-B735-5E7ADA9BC53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785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04B56-61A2-4DCE-928D-BF132DAE63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15186-936E-485C-B735-5E7ADA9BC53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1201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04B56-61A2-4DCE-928D-BF132DAE63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15186-936E-485C-B735-5E7ADA9BC53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50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04B56-61A2-4DCE-928D-BF132DAE63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15186-936E-485C-B735-5E7ADA9BC535}" type="slidenum">
              <a:rPr lang="en-US" smtClean="0"/>
              <a:t>‹#›</a:t>
            </a:fld>
            <a:endParaRPr lang="en-US"/>
          </a:p>
        </p:txBody>
      </p:sp>
    </p:spTree>
    <p:extLst>
      <p:ext uri="{BB962C8B-B14F-4D97-AF65-F5344CB8AC3E}">
        <p14:creationId xmlns:p14="http://schemas.microsoft.com/office/powerpoint/2010/main" val="401629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704B56-61A2-4DCE-928D-BF132DAE63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15186-936E-485C-B735-5E7ADA9BC53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70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704B56-61A2-4DCE-928D-BF132DAE631C}"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15186-936E-485C-B735-5E7ADA9BC535}" type="slidenum">
              <a:rPr lang="en-US" smtClean="0"/>
              <a:t>‹#›</a:t>
            </a:fld>
            <a:endParaRPr lang="en-US"/>
          </a:p>
        </p:txBody>
      </p:sp>
    </p:spTree>
    <p:extLst>
      <p:ext uri="{BB962C8B-B14F-4D97-AF65-F5344CB8AC3E}">
        <p14:creationId xmlns:p14="http://schemas.microsoft.com/office/powerpoint/2010/main" val="138862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704B56-61A2-4DCE-928D-BF132DAE631C}"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B15186-936E-485C-B735-5E7ADA9BC53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951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704B56-61A2-4DCE-928D-BF132DAE631C}"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B15186-936E-485C-B735-5E7ADA9BC53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029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04B56-61A2-4DCE-928D-BF132DAE631C}"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B15186-936E-485C-B735-5E7ADA9BC535}" type="slidenum">
              <a:rPr lang="en-US" smtClean="0"/>
              <a:t>‹#›</a:t>
            </a:fld>
            <a:endParaRPr lang="en-US"/>
          </a:p>
        </p:txBody>
      </p:sp>
    </p:spTree>
    <p:extLst>
      <p:ext uri="{BB962C8B-B14F-4D97-AF65-F5344CB8AC3E}">
        <p14:creationId xmlns:p14="http://schemas.microsoft.com/office/powerpoint/2010/main" val="294381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C704B56-61A2-4DCE-928D-BF132DAE631C}"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15186-936E-485C-B735-5E7ADA9BC53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522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C704B56-61A2-4DCE-928D-BF132DAE631C}"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15186-936E-485C-B735-5E7ADA9BC535}" type="slidenum">
              <a:rPr lang="en-US" smtClean="0"/>
              <a:t>‹#›</a:t>
            </a:fld>
            <a:endParaRPr lang="en-US"/>
          </a:p>
        </p:txBody>
      </p:sp>
    </p:spTree>
    <p:extLst>
      <p:ext uri="{BB962C8B-B14F-4D97-AF65-F5344CB8AC3E}">
        <p14:creationId xmlns:p14="http://schemas.microsoft.com/office/powerpoint/2010/main" val="245058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704B56-61A2-4DCE-928D-BF132DAE631C}" type="datetimeFigureOut">
              <a:rPr lang="en-US" smtClean="0"/>
              <a:t>12/11/2024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B15186-936E-485C-B735-5E7ADA9BC535}" type="slidenum">
              <a:rPr lang="en-US" smtClean="0"/>
              <a:t>‹#›</a:t>
            </a:fld>
            <a:endParaRPr lang="en-US"/>
          </a:p>
        </p:txBody>
      </p:sp>
    </p:spTree>
    <p:extLst>
      <p:ext uri="{BB962C8B-B14F-4D97-AF65-F5344CB8AC3E}">
        <p14:creationId xmlns:p14="http://schemas.microsoft.com/office/powerpoint/2010/main" val="34338954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https://www.google.co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706137"/>
            <a:ext cx="6815669" cy="1680528"/>
          </a:xfrm>
        </p:spPr>
        <p:txBody>
          <a:bodyPr/>
          <a:lstStyle/>
          <a:p>
            <a:r>
              <a:rPr lang="vi-VN" sz="2700">
                <a:solidFill>
                  <a:srgbClr val="0000FF"/>
                </a:solidFill>
                <a:latin typeface="+mn-lt"/>
              </a:rPr>
              <a:t>CHỦ ĐỀ D:</a:t>
            </a:r>
            <a:r>
              <a:rPr lang="vi-VN" sz="2700">
                <a:latin typeface="+mn-lt"/>
              </a:rPr>
              <a:t/>
            </a:r>
            <a:br>
              <a:rPr lang="vi-VN" sz="2700">
                <a:latin typeface="+mn-lt"/>
              </a:rPr>
            </a:br>
            <a:r>
              <a:rPr lang="vi-VN" sz="2700">
                <a:solidFill>
                  <a:srgbClr val="FF0000"/>
                </a:solidFill>
                <a:latin typeface="+mn-lt"/>
              </a:rPr>
              <a:t>ĐẠO ĐỨC, PHÁP LUẬT VÀ VĂN HOÁ TRONG MÔI TRƯỜNG SỐ</a:t>
            </a:r>
            <a:br>
              <a:rPr lang="vi-VN" sz="2700">
                <a:solidFill>
                  <a:srgbClr val="FF0000"/>
                </a:solidFill>
                <a:latin typeface="+mn-lt"/>
              </a:rPr>
            </a:br>
            <a:r>
              <a:rPr lang="vi-VN" sz="2700">
                <a:solidFill>
                  <a:srgbClr val="FF0000"/>
                </a:solidFill>
                <a:latin typeface="+mn-lt"/>
              </a:rPr>
              <a:t>ỨNG XỬ VĂN HÓA VÀ AN TOÀN </a:t>
            </a:r>
            <a:r>
              <a:rPr lang="vi-VN" sz="2700" smtClean="0">
                <a:solidFill>
                  <a:srgbClr val="FF0000"/>
                </a:solidFill>
                <a:latin typeface="+mn-lt"/>
              </a:rPr>
              <a:t>MẠNG</a:t>
            </a:r>
            <a:endParaRPr lang="en-US" sz="2700">
              <a:solidFill>
                <a:srgbClr val="FF0000"/>
              </a:solidFill>
              <a:latin typeface="+mn-lt"/>
            </a:endParaRPr>
          </a:p>
        </p:txBody>
      </p:sp>
      <p:sp>
        <p:nvSpPr>
          <p:cNvPr id="3" name="Subtitle 2"/>
          <p:cNvSpPr>
            <a:spLocks noGrp="1"/>
          </p:cNvSpPr>
          <p:nvPr>
            <p:ph type="subTitle" idx="1"/>
          </p:nvPr>
        </p:nvSpPr>
        <p:spPr/>
        <p:txBody>
          <a:bodyPr>
            <a:normAutofit lnSpcReduction="10000"/>
          </a:bodyPr>
          <a:lstStyle/>
          <a:p>
            <a:r>
              <a:rPr lang="vi-VN" sz="2500" dirty="0">
                <a:solidFill>
                  <a:srgbClr val="0000FF"/>
                </a:solidFill>
              </a:rPr>
              <a:t>BÀI: PHÒNG TRÁNH LỪA ĐẢO VÀ ỨNG XỬ VĂN HÓA TRÊN MÔI TRƯỜNG </a:t>
            </a:r>
            <a:r>
              <a:rPr lang="vi-VN" sz="2500" dirty="0" smtClean="0">
                <a:solidFill>
                  <a:srgbClr val="0000FF"/>
                </a:solidFill>
              </a:rPr>
              <a:t>MẠNG</a:t>
            </a:r>
            <a:endParaRPr lang="en-US" sz="2500" dirty="0" smtClean="0">
              <a:solidFill>
                <a:srgbClr val="0000FF"/>
              </a:solidFill>
            </a:endParaRPr>
          </a:p>
          <a:p>
            <a:r>
              <a:rPr lang="en-US" sz="2500" b="1" i="1" dirty="0" err="1" smtClean="0">
                <a:solidFill>
                  <a:srgbClr val="FF0000"/>
                </a:solidFill>
                <a:latin typeface="Times New Roman" panose="02020603050405020304" pitchFamily="18" charset="0"/>
                <a:cs typeface="Times New Roman" panose="02020603050405020304" pitchFamily="18" charset="0"/>
              </a:rPr>
              <a:t>Giáo</a:t>
            </a:r>
            <a:r>
              <a:rPr lang="en-US" sz="2500" b="1" i="1" dirty="0" smtClean="0">
                <a:solidFill>
                  <a:srgbClr val="FF0000"/>
                </a:solidFill>
                <a:latin typeface="Times New Roman" panose="02020603050405020304" pitchFamily="18" charset="0"/>
                <a:cs typeface="Times New Roman" panose="02020603050405020304" pitchFamily="18" charset="0"/>
              </a:rPr>
              <a:t> </a:t>
            </a:r>
            <a:r>
              <a:rPr lang="en-US" sz="2500" b="1" i="1" dirty="0" err="1" smtClean="0">
                <a:solidFill>
                  <a:srgbClr val="FF0000"/>
                </a:solidFill>
                <a:latin typeface="Times New Roman" panose="02020603050405020304" pitchFamily="18" charset="0"/>
                <a:cs typeface="Times New Roman" panose="02020603050405020304" pitchFamily="18" charset="0"/>
              </a:rPr>
              <a:t>viên</a:t>
            </a:r>
            <a:r>
              <a:rPr lang="en-US" sz="2500" b="1" i="1" dirty="0" smtClean="0">
                <a:solidFill>
                  <a:srgbClr val="FF0000"/>
                </a:solidFill>
                <a:latin typeface="Times New Roman" panose="02020603050405020304" pitchFamily="18" charset="0"/>
                <a:cs typeface="Times New Roman" panose="02020603050405020304" pitchFamily="18" charset="0"/>
              </a:rPr>
              <a:t>: </a:t>
            </a:r>
            <a:r>
              <a:rPr lang="en-US" sz="2500" b="1" i="1" dirty="0" err="1" smtClean="0">
                <a:solidFill>
                  <a:srgbClr val="FF0000"/>
                </a:solidFill>
                <a:latin typeface="Times New Roman" panose="02020603050405020304" pitchFamily="18" charset="0"/>
                <a:cs typeface="Times New Roman" panose="02020603050405020304" pitchFamily="18" charset="0"/>
              </a:rPr>
              <a:t>Hoàng</a:t>
            </a:r>
            <a:r>
              <a:rPr lang="en-US" sz="2500" b="1" i="1" dirty="0" smtClean="0">
                <a:solidFill>
                  <a:srgbClr val="FF0000"/>
                </a:solidFill>
                <a:latin typeface="Times New Roman" panose="02020603050405020304" pitchFamily="18" charset="0"/>
                <a:cs typeface="Times New Roman" panose="02020603050405020304" pitchFamily="18" charset="0"/>
              </a:rPr>
              <a:t> </a:t>
            </a:r>
            <a:r>
              <a:rPr lang="en-US" sz="2500" b="1" i="1" dirty="0" err="1" smtClean="0">
                <a:solidFill>
                  <a:srgbClr val="FF0000"/>
                </a:solidFill>
                <a:latin typeface="Times New Roman" panose="02020603050405020304" pitchFamily="18" charset="0"/>
                <a:cs typeface="Times New Roman" panose="02020603050405020304" pitchFamily="18" charset="0"/>
              </a:rPr>
              <a:t>Thị</a:t>
            </a:r>
            <a:r>
              <a:rPr lang="en-US" sz="2500" b="1" i="1" dirty="0" smtClean="0">
                <a:solidFill>
                  <a:srgbClr val="FF0000"/>
                </a:solidFill>
                <a:latin typeface="Times New Roman" panose="02020603050405020304" pitchFamily="18" charset="0"/>
                <a:cs typeface="Times New Roman" panose="02020603050405020304" pitchFamily="18" charset="0"/>
              </a:rPr>
              <a:t> </a:t>
            </a:r>
            <a:r>
              <a:rPr lang="en-US" sz="2500" b="1" i="1" dirty="0" err="1" smtClean="0">
                <a:solidFill>
                  <a:srgbClr val="FF0000"/>
                </a:solidFill>
                <a:latin typeface="Times New Roman" panose="02020603050405020304" pitchFamily="18" charset="0"/>
                <a:cs typeface="Times New Roman" panose="02020603050405020304" pitchFamily="18" charset="0"/>
              </a:rPr>
              <a:t>Mận</a:t>
            </a:r>
            <a:endParaRPr lang="en-US" sz="25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952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043" y="625293"/>
            <a:ext cx="9826554"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1. Lừa đảo </a:t>
            </a:r>
            <a:r>
              <a:rPr lang="en-US" sz="3600" b="1" smtClean="0">
                <a:solidFill>
                  <a:srgbClr val="0000FF"/>
                </a:solidFill>
                <a:latin typeface="Times New Roman" panose="02020603050405020304" pitchFamily="18" charset="0"/>
                <a:cs typeface="Times New Roman" panose="02020603050405020304" pitchFamily="18" charset="0"/>
              </a:rPr>
              <a:t>qua </a:t>
            </a:r>
            <a:r>
              <a:rPr lang="en-US" sz="3600" b="1">
                <a:solidFill>
                  <a:srgbClr val="0000FF"/>
                </a:solidFill>
                <a:latin typeface="Times New Roman" panose="02020603050405020304" pitchFamily="18" charset="0"/>
                <a:cs typeface="Times New Roman" panose="02020603050405020304" pitchFamily="18" charset="0"/>
              </a:rPr>
              <a:t>mạng </a:t>
            </a:r>
          </a:p>
        </p:txBody>
      </p:sp>
      <p:sp>
        <p:nvSpPr>
          <p:cNvPr id="3" name="Content Placeholder 2"/>
          <p:cNvSpPr>
            <a:spLocks noGrp="1"/>
          </p:cNvSpPr>
          <p:nvPr>
            <p:ph idx="1"/>
          </p:nvPr>
        </p:nvSpPr>
        <p:spPr>
          <a:xfrm>
            <a:off x="1295401" y="1260088"/>
            <a:ext cx="9601196" cy="5120392"/>
          </a:xfrm>
        </p:spPr>
        <p:txBody>
          <a:bodyPr/>
          <a:lstStyle/>
          <a:p>
            <a:pPr marL="0" lvl="0" indent="0">
              <a:buNone/>
            </a:pPr>
            <a:r>
              <a:rPr lang="en-US" sz="3200" b="1" smtClean="0">
                <a:solidFill>
                  <a:srgbClr val="0000FF"/>
                </a:solidFill>
                <a:latin typeface="Times New Roman" panose="02020603050405020304" pitchFamily="18" charset="0"/>
                <a:cs typeface="Times New Roman" panose="02020603050405020304" pitchFamily="18" charset="0"/>
              </a:rPr>
              <a:t>a. Một số </a:t>
            </a:r>
            <a:r>
              <a:rPr lang="en-US" sz="3200" b="1">
                <a:solidFill>
                  <a:srgbClr val="0000FF"/>
                </a:solidFill>
                <a:latin typeface="Times New Roman" panose="02020603050405020304" pitchFamily="18" charset="0"/>
                <a:cs typeface="Times New Roman" panose="02020603050405020304" pitchFamily="18" charset="0"/>
              </a:rPr>
              <a:t>dạng lừa </a:t>
            </a:r>
            <a:r>
              <a:rPr lang="en-US" sz="3200" b="1" smtClean="0">
                <a:solidFill>
                  <a:srgbClr val="0000FF"/>
                </a:solidFill>
                <a:latin typeface="Times New Roman" panose="02020603050405020304" pitchFamily="18" charset="0"/>
                <a:cs typeface="Times New Roman" panose="02020603050405020304" pitchFamily="18" charset="0"/>
              </a:rPr>
              <a:t>đảo</a:t>
            </a:r>
          </a:p>
          <a:p>
            <a:pPr marL="0" lvl="0" indent="0">
              <a:buNone/>
            </a:pPr>
            <a:r>
              <a:rPr lang="vi-VN" sz="2700">
                <a:solidFill>
                  <a:schemeClr val="tx1"/>
                </a:solidFill>
                <a:cs typeface="Times New Roman" panose="02020603050405020304" pitchFamily="18" charset="0"/>
              </a:rPr>
              <a:t>-	Lừa đảo chiếm tiền đặt cọc hoặc bán hàng giả.</a:t>
            </a:r>
            <a:endParaRPr lang="en-US" sz="2700" smtClean="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229" y="2413322"/>
            <a:ext cx="7024182" cy="4444678"/>
          </a:xfrm>
          <a:prstGeom prst="rect">
            <a:avLst/>
          </a:prstGeom>
        </p:spPr>
      </p:pic>
    </p:spTree>
    <p:extLst>
      <p:ext uri="{BB962C8B-B14F-4D97-AF65-F5344CB8AC3E}">
        <p14:creationId xmlns:p14="http://schemas.microsoft.com/office/powerpoint/2010/main" val="402140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043" y="625293"/>
            <a:ext cx="9826554"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1. Lừa đảo </a:t>
            </a:r>
            <a:r>
              <a:rPr lang="en-US" sz="3600" b="1" smtClean="0">
                <a:solidFill>
                  <a:srgbClr val="0000FF"/>
                </a:solidFill>
                <a:latin typeface="Times New Roman" panose="02020603050405020304" pitchFamily="18" charset="0"/>
                <a:cs typeface="Times New Roman" panose="02020603050405020304" pitchFamily="18" charset="0"/>
              </a:rPr>
              <a:t>qua </a:t>
            </a:r>
            <a:r>
              <a:rPr lang="en-US" sz="3600" b="1">
                <a:solidFill>
                  <a:srgbClr val="0000FF"/>
                </a:solidFill>
                <a:latin typeface="Times New Roman" panose="02020603050405020304" pitchFamily="18" charset="0"/>
                <a:cs typeface="Times New Roman" panose="02020603050405020304" pitchFamily="18" charset="0"/>
              </a:rPr>
              <a:t>mạng </a:t>
            </a:r>
          </a:p>
        </p:txBody>
      </p:sp>
      <p:sp>
        <p:nvSpPr>
          <p:cNvPr id="3" name="Content Placeholder 2"/>
          <p:cNvSpPr>
            <a:spLocks noGrp="1"/>
          </p:cNvSpPr>
          <p:nvPr>
            <p:ph idx="1"/>
          </p:nvPr>
        </p:nvSpPr>
        <p:spPr>
          <a:xfrm>
            <a:off x="1295401" y="1260088"/>
            <a:ext cx="9601196" cy="5120392"/>
          </a:xfrm>
        </p:spPr>
        <p:txBody>
          <a:bodyPr/>
          <a:lstStyle/>
          <a:p>
            <a:pPr marL="0" lvl="0" indent="0">
              <a:buNone/>
            </a:pPr>
            <a:r>
              <a:rPr lang="en-US" sz="3200" b="1" smtClean="0">
                <a:solidFill>
                  <a:srgbClr val="0000FF"/>
                </a:solidFill>
                <a:latin typeface="Times New Roman" panose="02020603050405020304" pitchFamily="18" charset="0"/>
                <a:cs typeface="Times New Roman" panose="02020603050405020304" pitchFamily="18" charset="0"/>
              </a:rPr>
              <a:t>a. Một số </a:t>
            </a:r>
            <a:r>
              <a:rPr lang="en-US" sz="3200" b="1">
                <a:solidFill>
                  <a:srgbClr val="0000FF"/>
                </a:solidFill>
                <a:latin typeface="Times New Roman" panose="02020603050405020304" pitchFamily="18" charset="0"/>
                <a:cs typeface="Times New Roman" panose="02020603050405020304" pitchFamily="18" charset="0"/>
              </a:rPr>
              <a:t>dạng lừa </a:t>
            </a:r>
            <a:r>
              <a:rPr lang="en-US" sz="3200" b="1" smtClean="0">
                <a:solidFill>
                  <a:srgbClr val="0000FF"/>
                </a:solidFill>
                <a:latin typeface="Times New Roman" panose="02020603050405020304" pitchFamily="18" charset="0"/>
                <a:cs typeface="Times New Roman" panose="02020603050405020304" pitchFamily="18" charset="0"/>
              </a:rPr>
              <a:t>đảo</a:t>
            </a:r>
          </a:p>
          <a:p>
            <a:pPr marL="0" lvl="0" indent="0">
              <a:buNone/>
            </a:pPr>
            <a:r>
              <a:rPr lang="vi-VN" sz="2700">
                <a:solidFill>
                  <a:schemeClr val="tx1"/>
                </a:solidFill>
                <a:cs typeface="Times New Roman" panose="02020603050405020304" pitchFamily="18" charset="0"/>
              </a:rPr>
              <a:t>-	Lừa đảo để lấy cắp thông tin cá nhân.</a:t>
            </a:r>
            <a:endParaRPr lang="en-US" sz="2700" smtClean="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087979" y="2399447"/>
            <a:ext cx="5349811" cy="44585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634" y="2408042"/>
            <a:ext cx="5310345" cy="4458553"/>
          </a:xfrm>
          <a:prstGeom prst="rect">
            <a:avLst/>
          </a:prstGeom>
        </p:spPr>
      </p:pic>
    </p:spTree>
    <p:extLst>
      <p:ext uri="{BB962C8B-B14F-4D97-AF65-F5344CB8AC3E}">
        <p14:creationId xmlns:p14="http://schemas.microsoft.com/office/powerpoint/2010/main" val="142820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043" y="625293"/>
            <a:ext cx="9826554"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1. Lừa đảo </a:t>
            </a:r>
            <a:r>
              <a:rPr lang="en-US" sz="3600" b="1" smtClean="0">
                <a:solidFill>
                  <a:srgbClr val="0000FF"/>
                </a:solidFill>
                <a:latin typeface="Times New Roman" panose="02020603050405020304" pitchFamily="18" charset="0"/>
                <a:cs typeface="Times New Roman" panose="02020603050405020304" pitchFamily="18" charset="0"/>
              </a:rPr>
              <a:t>qua </a:t>
            </a:r>
            <a:r>
              <a:rPr lang="en-US" sz="3600" b="1">
                <a:solidFill>
                  <a:srgbClr val="0000FF"/>
                </a:solidFill>
                <a:latin typeface="Times New Roman" panose="02020603050405020304" pitchFamily="18" charset="0"/>
                <a:cs typeface="Times New Roman" panose="02020603050405020304" pitchFamily="18" charset="0"/>
              </a:rPr>
              <a:t>mạng </a:t>
            </a:r>
          </a:p>
        </p:txBody>
      </p:sp>
      <p:sp>
        <p:nvSpPr>
          <p:cNvPr id="3" name="Content Placeholder 2"/>
          <p:cNvSpPr>
            <a:spLocks noGrp="1"/>
          </p:cNvSpPr>
          <p:nvPr>
            <p:ph idx="1"/>
          </p:nvPr>
        </p:nvSpPr>
        <p:spPr>
          <a:xfrm>
            <a:off x="1295401" y="1260088"/>
            <a:ext cx="9601196" cy="5445512"/>
          </a:xfrm>
        </p:spPr>
        <p:txBody>
          <a:bodyPr/>
          <a:lstStyle/>
          <a:p>
            <a:pPr marL="0" lvl="0" indent="0" algn="just">
              <a:buNone/>
            </a:pPr>
            <a:r>
              <a:rPr lang="en-US" sz="3200" b="1" smtClean="0">
                <a:solidFill>
                  <a:srgbClr val="0000FF"/>
                </a:solidFill>
                <a:latin typeface="Times New Roman" panose="02020603050405020304" pitchFamily="18" charset="0"/>
                <a:cs typeface="Times New Roman" panose="02020603050405020304" pitchFamily="18" charset="0"/>
              </a:rPr>
              <a:t>a. Một số </a:t>
            </a:r>
            <a:r>
              <a:rPr lang="en-US" sz="3200" b="1">
                <a:solidFill>
                  <a:srgbClr val="0000FF"/>
                </a:solidFill>
                <a:latin typeface="Times New Roman" panose="02020603050405020304" pitchFamily="18" charset="0"/>
                <a:cs typeface="Times New Roman" panose="02020603050405020304" pitchFamily="18" charset="0"/>
              </a:rPr>
              <a:t>dạng lừa </a:t>
            </a:r>
            <a:r>
              <a:rPr lang="en-US" sz="3200" b="1" smtClean="0">
                <a:solidFill>
                  <a:srgbClr val="0000FF"/>
                </a:solidFill>
                <a:latin typeface="Times New Roman" panose="02020603050405020304" pitchFamily="18" charset="0"/>
                <a:cs typeface="Times New Roman" panose="02020603050405020304" pitchFamily="18" charset="0"/>
              </a:rPr>
              <a:t>đảo</a:t>
            </a:r>
          </a:p>
          <a:p>
            <a:pPr marL="0" lvl="0" indent="0" algn="just">
              <a:buNone/>
            </a:pPr>
            <a:endParaRPr lang="en-US" sz="2700" b="1" smtClean="0">
              <a:solidFill>
                <a:schemeClr val="tx1"/>
              </a:solidFill>
              <a:cs typeface="Times New Roman" panose="02020603050405020304" pitchFamily="18" charset="0"/>
            </a:endParaRPr>
          </a:p>
          <a:p>
            <a:pPr marL="0" lvl="0" indent="0" algn="just">
              <a:buNone/>
            </a:pPr>
            <a:r>
              <a:rPr lang="vi-VN" sz="2700" b="1" smtClean="0">
                <a:solidFill>
                  <a:schemeClr val="tx1"/>
                </a:solidFill>
                <a:cs typeface="Times New Roman" panose="02020603050405020304" pitchFamily="18" charset="0"/>
              </a:rPr>
              <a:t>=&gt;&gt; </a:t>
            </a:r>
            <a:r>
              <a:rPr lang="vi-VN" sz="2700" smtClean="0">
                <a:solidFill>
                  <a:schemeClr val="tx1"/>
                </a:solidFill>
                <a:cs typeface="Times New Roman" panose="02020603050405020304" pitchFamily="18" charset="0"/>
              </a:rPr>
              <a:t>Các </a:t>
            </a:r>
            <a:r>
              <a:rPr lang="vi-VN" sz="2700">
                <a:solidFill>
                  <a:schemeClr val="tx1"/>
                </a:solidFill>
                <a:cs typeface="Times New Roman" panose="02020603050405020304" pitchFamily="18" charset="0"/>
              </a:rPr>
              <a:t>đối tượng lừa đảo có thể mạo danh các cơ quan, doanh nghiệp, người có uy tín, bạn bè hoặc người quen, thậm chí là đối tác nước ngoài, mời chào hợp tác kinh doanh, mua hàng giá rẻ, … kèm link lừa đảo.</a:t>
            </a:r>
            <a:endParaRPr lang="en-US" sz="270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169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043" y="625293"/>
            <a:ext cx="9826554"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1. Lừa đảo </a:t>
            </a:r>
            <a:r>
              <a:rPr lang="en-US" sz="3600" b="1" smtClean="0">
                <a:solidFill>
                  <a:srgbClr val="0000FF"/>
                </a:solidFill>
                <a:latin typeface="Times New Roman" panose="02020603050405020304" pitchFamily="18" charset="0"/>
                <a:cs typeface="Times New Roman" panose="02020603050405020304" pitchFamily="18" charset="0"/>
              </a:rPr>
              <a:t>qua </a:t>
            </a:r>
            <a:r>
              <a:rPr lang="en-US" sz="3600" b="1">
                <a:solidFill>
                  <a:srgbClr val="0000FF"/>
                </a:solidFill>
                <a:latin typeface="Times New Roman" panose="02020603050405020304" pitchFamily="18" charset="0"/>
                <a:cs typeface="Times New Roman" panose="02020603050405020304" pitchFamily="18" charset="0"/>
              </a:rPr>
              <a:t>mạng </a:t>
            </a:r>
          </a:p>
        </p:txBody>
      </p:sp>
      <p:sp>
        <p:nvSpPr>
          <p:cNvPr id="3" name="Content Placeholder 2"/>
          <p:cNvSpPr>
            <a:spLocks noGrp="1"/>
          </p:cNvSpPr>
          <p:nvPr>
            <p:ph idx="1"/>
          </p:nvPr>
        </p:nvSpPr>
        <p:spPr>
          <a:xfrm>
            <a:off x="1295401" y="1260088"/>
            <a:ext cx="9601196" cy="5120392"/>
          </a:xfrm>
        </p:spPr>
        <p:txBody>
          <a:bodyPr/>
          <a:lstStyle/>
          <a:p>
            <a:pPr marL="0" lvl="0" indent="0">
              <a:buNone/>
            </a:pPr>
            <a:r>
              <a:rPr lang="en-US" sz="3200" b="1" smtClean="0">
                <a:solidFill>
                  <a:srgbClr val="0000FF"/>
                </a:solidFill>
                <a:latin typeface="Times New Roman" panose="02020603050405020304" pitchFamily="18" charset="0"/>
                <a:cs typeface="Times New Roman" panose="02020603050405020304" pitchFamily="18" charset="0"/>
              </a:rPr>
              <a:t>b. Dấu </a:t>
            </a:r>
            <a:r>
              <a:rPr lang="en-US" sz="3200" b="1">
                <a:solidFill>
                  <a:srgbClr val="0000FF"/>
                </a:solidFill>
                <a:latin typeface="Times New Roman" panose="02020603050405020304" pitchFamily="18" charset="0"/>
                <a:cs typeface="Times New Roman" panose="02020603050405020304" pitchFamily="18" charset="0"/>
              </a:rPr>
              <a:t>hiệu lừa đảo và lời khuyên phòng </a:t>
            </a:r>
            <a:r>
              <a:rPr lang="en-US" sz="3200" b="1" smtClean="0">
                <a:solidFill>
                  <a:srgbClr val="0000FF"/>
                </a:solidFill>
                <a:latin typeface="Times New Roman" panose="02020603050405020304" pitchFamily="18" charset="0"/>
                <a:cs typeface="Times New Roman" panose="02020603050405020304" pitchFamily="18" charset="0"/>
              </a:rPr>
              <a:t>ngừa</a:t>
            </a:r>
          </a:p>
          <a:p>
            <a:pPr marL="0" lvl="0" indent="466725">
              <a:buNone/>
            </a:pPr>
            <a:r>
              <a:rPr lang="vi-VN" sz="2700">
                <a:solidFill>
                  <a:schemeClr val="tx1"/>
                </a:solidFill>
                <a:cs typeface="Times New Roman" panose="02020603050405020304" pitchFamily="18" charset="0"/>
              </a:rPr>
              <a:t>Trong tin học, việc lừa đảo để lấy cắp thông tin cá nhân bằng các trang web giả gọi là </a:t>
            </a:r>
            <a:r>
              <a:rPr lang="vi-VN" sz="2700" b="1" i="1">
                <a:solidFill>
                  <a:srgbClr val="0000FF"/>
                </a:solidFill>
                <a:cs typeface="Times New Roman" panose="02020603050405020304" pitchFamily="18" charset="0"/>
              </a:rPr>
              <a:t>phishing</a:t>
            </a:r>
            <a:r>
              <a:rPr lang="vi-VN" sz="2700">
                <a:solidFill>
                  <a:schemeClr val="tx1"/>
                </a:solidFill>
                <a:cs typeface="Times New Roman" panose="02020603050405020304" pitchFamily="18" charset="0"/>
              </a:rPr>
              <a:t>. Cần nhận biết các dấu hiệu lừa đảo và luôn có ý thức đề phòng để tự bảo vệ, tránh bị lừa</a:t>
            </a:r>
            <a:r>
              <a:rPr lang="vi-VN" sz="2700" smtClean="0">
                <a:solidFill>
                  <a:schemeClr val="tx1"/>
                </a:solidFill>
                <a:cs typeface="Times New Roman" panose="02020603050405020304" pitchFamily="18" charset="0"/>
              </a:rPr>
              <a:t>.</a:t>
            </a:r>
            <a:endParaRPr lang="en-US" sz="2700" smtClean="0">
              <a:solidFill>
                <a:schemeClr val="tx1"/>
              </a:solidFill>
              <a:cs typeface="Times New Roman" panose="02020603050405020304" pitchFamily="18" charset="0"/>
            </a:endParaRPr>
          </a:p>
          <a:p>
            <a:pPr marL="463550" lvl="0" indent="3175" algn="just">
              <a:buNone/>
            </a:pPr>
            <a:r>
              <a:rPr lang="vi-VN" sz="2700">
                <a:solidFill>
                  <a:schemeClr val="tx1"/>
                </a:solidFill>
                <a:cs typeface="Times New Roman" panose="02020603050405020304" pitchFamily="18" charset="0"/>
              </a:rPr>
              <a:t>-	Các cơ quan, tổ chức doanh nghiệp uy tín phải đảm bảo giao tiếp quan hệ công chúng với chất lượng cao, có tính chuyên nghiệp. Nếu email, trang web có lỗi chính tả, lỗi hành văn thì đó có thể là lừa đảo.</a:t>
            </a:r>
            <a:endParaRPr lang="en-US" sz="270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57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670" y="462987"/>
            <a:ext cx="6711906" cy="5903089"/>
          </a:xfrm>
        </p:spPr>
      </p:pic>
      <p:pic>
        <p:nvPicPr>
          <p:cNvPr id="9" name="Picture 8"/>
          <p:cNvPicPr>
            <a:picLocks noChangeAspect="1"/>
          </p:cNvPicPr>
          <p:nvPr/>
        </p:nvPicPr>
        <p:blipFill>
          <a:blip r:embed="rId3"/>
          <a:stretch>
            <a:fillRect/>
          </a:stretch>
        </p:blipFill>
        <p:spPr>
          <a:xfrm>
            <a:off x="7162098" y="2004634"/>
            <a:ext cx="5029902" cy="2819794"/>
          </a:xfrm>
          <a:prstGeom prst="rect">
            <a:avLst/>
          </a:prstGeom>
        </p:spPr>
      </p:pic>
      <p:sp>
        <p:nvSpPr>
          <p:cNvPr id="10" name="Rectangle 9"/>
          <p:cNvSpPr/>
          <p:nvPr/>
        </p:nvSpPr>
        <p:spPr>
          <a:xfrm>
            <a:off x="8148577" y="2285999"/>
            <a:ext cx="1528472" cy="3877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stCxn id="10" idx="0"/>
          </p:cNvCxnSpPr>
          <p:nvPr/>
        </p:nvCxnSpPr>
        <p:spPr>
          <a:xfrm flipV="1">
            <a:off x="8912813" y="1516284"/>
            <a:ext cx="497405" cy="7697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72086" y="908608"/>
            <a:ext cx="2305439" cy="584775"/>
          </a:xfrm>
          <a:prstGeom prst="rect">
            <a:avLst/>
          </a:prstGeom>
          <a:noFill/>
        </p:spPr>
        <p:txBody>
          <a:bodyPr wrap="non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Địa chỉ </a:t>
            </a:r>
            <a:r>
              <a:rPr lang="en-US" sz="3200" smtClean="0">
                <a:solidFill>
                  <a:srgbClr val="0000FF"/>
                </a:solidFill>
                <a:latin typeface="Times New Roman" panose="02020603050405020304" pitchFamily="18" charset="0"/>
                <a:cs typeface="Times New Roman" panose="02020603050405020304" pitchFamily="18" charset="0"/>
              </a:rPr>
              <a:t>đúng</a:t>
            </a:r>
            <a:endParaRPr lang="en-US" sz="3200">
              <a:solidFill>
                <a:srgbClr val="0000FF"/>
              </a:solidFill>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6027952" y="5335678"/>
            <a:ext cx="1179624" cy="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02168" y="5043291"/>
            <a:ext cx="1941557" cy="584775"/>
          </a:xfrm>
          <a:prstGeom prst="rect">
            <a:avLst/>
          </a:prstGeom>
          <a:noFill/>
        </p:spPr>
        <p:txBody>
          <a:bodyPr wrap="non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Địa chỉ </a:t>
            </a:r>
            <a:r>
              <a:rPr lang="en-US" sz="3200" smtClean="0">
                <a:solidFill>
                  <a:srgbClr val="0000FF"/>
                </a:solidFill>
                <a:latin typeface="Times New Roman" panose="02020603050405020304" pitchFamily="18" charset="0"/>
                <a:cs typeface="Times New Roman" panose="02020603050405020304" pitchFamily="18" charset="0"/>
              </a:rPr>
              <a:t>sai</a:t>
            </a:r>
            <a:endParaRPr 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808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987" y="0"/>
            <a:ext cx="11296891" cy="6858000"/>
          </a:xfrm>
        </p:spPr>
      </p:pic>
    </p:spTree>
    <p:extLst>
      <p:ext uri="{BB962C8B-B14F-4D97-AF65-F5344CB8AC3E}">
        <p14:creationId xmlns:p14="http://schemas.microsoft.com/office/powerpoint/2010/main" val="3908659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295402" y="497711"/>
            <a:ext cx="9601196" cy="5856790"/>
          </a:xfrm>
          <a:prstGeom prst="rect">
            <a:avLst/>
          </a:prstGeom>
        </p:spPr>
      </p:pic>
    </p:spTree>
    <p:extLst>
      <p:ext uri="{BB962C8B-B14F-4D97-AF65-F5344CB8AC3E}">
        <p14:creationId xmlns:p14="http://schemas.microsoft.com/office/powerpoint/2010/main" val="2401562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043" y="625293"/>
            <a:ext cx="9826554"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1. Lừa đảo </a:t>
            </a:r>
            <a:r>
              <a:rPr lang="en-US" sz="3600" b="1" smtClean="0">
                <a:solidFill>
                  <a:srgbClr val="0000FF"/>
                </a:solidFill>
                <a:latin typeface="Times New Roman" panose="02020603050405020304" pitchFamily="18" charset="0"/>
                <a:cs typeface="Times New Roman" panose="02020603050405020304" pitchFamily="18" charset="0"/>
              </a:rPr>
              <a:t>qua </a:t>
            </a:r>
            <a:r>
              <a:rPr lang="en-US" sz="3600" b="1">
                <a:solidFill>
                  <a:srgbClr val="0000FF"/>
                </a:solidFill>
                <a:latin typeface="Times New Roman" panose="02020603050405020304" pitchFamily="18" charset="0"/>
                <a:cs typeface="Times New Roman" panose="02020603050405020304" pitchFamily="18" charset="0"/>
              </a:rPr>
              <a:t>mạng </a:t>
            </a:r>
          </a:p>
        </p:txBody>
      </p:sp>
      <p:sp>
        <p:nvSpPr>
          <p:cNvPr id="3" name="Content Placeholder 2"/>
          <p:cNvSpPr>
            <a:spLocks noGrp="1"/>
          </p:cNvSpPr>
          <p:nvPr>
            <p:ph idx="1"/>
          </p:nvPr>
        </p:nvSpPr>
        <p:spPr>
          <a:xfrm>
            <a:off x="1295401" y="1260088"/>
            <a:ext cx="7593956" cy="5120392"/>
          </a:xfrm>
        </p:spPr>
        <p:txBody>
          <a:bodyPr/>
          <a:lstStyle/>
          <a:p>
            <a:pPr marL="0" lvl="0" indent="0">
              <a:buNone/>
            </a:pPr>
            <a:r>
              <a:rPr lang="en-US" sz="3200" b="1" smtClean="0">
                <a:solidFill>
                  <a:srgbClr val="0000FF"/>
                </a:solidFill>
                <a:latin typeface="Times New Roman" panose="02020603050405020304" pitchFamily="18" charset="0"/>
                <a:cs typeface="Times New Roman" panose="02020603050405020304" pitchFamily="18" charset="0"/>
              </a:rPr>
              <a:t>b. Dấu </a:t>
            </a:r>
            <a:r>
              <a:rPr lang="en-US" sz="3200" b="1">
                <a:solidFill>
                  <a:srgbClr val="0000FF"/>
                </a:solidFill>
                <a:latin typeface="Times New Roman" panose="02020603050405020304" pitchFamily="18" charset="0"/>
                <a:cs typeface="Times New Roman" panose="02020603050405020304" pitchFamily="18" charset="0"/>
              </a:rPr>
              <a:t>hiệu lừa đảo và lời khuyên phòng </a:t>
            </a:r>
            <a:r>
              <a:rPr lang="en-US" sz="3200" b="1" smtClean="0">
                <a:solidFill>
                  <a:srgbClr val="0000FF"/>
                </a:solidFill>
                <a:latin typeface="Times New Roman" panose="02020603050405020304" pitchFamily="18" charset="0"/>
                <a:cs typeface="Times New Roman" panose="02020603050405020304" pitchFamily="18" charset="0"/>
              </a:rPr>
              <a:t>ngừa</a:t>
            </a:r>
          </a:p>
          <a:p>
            <a:pPr marL="463550" lvl="0" indent="3175" algn="just">
              <a:buNone/>
            </a:pPr>
            <a:r>
              <a:rPr lang="vi-VN" sz="2700">
                <a:solidFill>
                  <a:schemeClr val="tx1"/>
                </a:solidFill>
                <a:cs typeface="Times New Roman" panose="02020603050405020304" pitchFamily="18" charset="0"/>
              </a:rPr>
              <a:t>-	Trỏ chuột vào một liên kết nhưng không nháy chuột, ta sẽ nhìn thấy địa chỉ đích thực sự mà liên kết sẽ mở ra. Nếu nó không khớp với địa chỉ hiển thị mời nháy chuột thì đó là dấu hiệu lừa đảo.</a:t>
            </a:r>
          </a:p>
          <a:p>
            <a:pPr marL="463550" lvl="0" indent="3175" algn="just">
              <a:buNone/>
            </a:pPr>
            <a:r>
              <a:rPr lang="vi-VN" sz="2700">
                <a:solidFill>
                  <a:schemeClr val="tx1"/>
                </a:solidFill>
                <a:cs typeface="Times New Roman" panose="02020603050405020304" pitchFamily="18" charset="0"/>
              </a:rPr>
              <a:t>-	Cảnh giác với email, tin nhắn từ người lạ, với cách xưng hô chung chung hoặc đột xuất bất ngờ từ người quen cũ lâu nay ít liên hệ. Tạo ra tình huống khẩn cấp là một thủ đoạn phổ biến của kẻ lừa đảo. Nạn nhân không kịp suy nghĩ về hậu quả.</a:t>
            </a:r>
          </a:p>
        </p:txBody>
      </p:sp>
      <p:pic>
        <p:nvPicPr>
          <p:cNvPr id="4" name="Picture 3"/>
          <p:cNvPicPr>
            <a:picLocks noChangeAspect="1"/>
          </p:cNvPicPr>
          <p:nvPr/>
        </p:nvPicPr>
        <p:blipFill>
          <a:blip r:embed="rId2"/>
          <a:stretch>
            <a:fillRect/>
          </a:stretch>
        </p:blipFill>
        <p:spPr>
          <a:xfrm>
            <a:off x="8889357" y="1417363"/>
            <a:ext cx="3302643" cy="4963117"/>
          </a:xfrm>
          <a:prstGeom prst="rect">
            <a:avLst/>
          </a:prstGeom>
        </p:spPr>
      </p:pic>
    </p:spTree>
    <p:extLst>
      <p:ext uri="{BB962C8B-B14F-4D97-AF65-F5344CB8AC3E}">
        <p14:creationId xmlns:p14="http://schemas.microsoft.com/office/powerpoint/2010/main" val="188050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043" y="625293"/>
            <a:ext cx="9826554"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1. Lừa đảo </a:t>
            </a:r>
            <a:r>
              <a:rPr lang="en-US" sz="3600" b="1" smtClean="0">
                <a:solidFill>
                  <a:srgbClr val="0000FF"/>
                </a:solidFill>
                <a:latin typeface="Times New Roman" panose="02020603050405020304" pitchFamily="18" charset="0"/>
                <a:cs typeface="Times New Roman" panose="02020603050405020304" pitchFamily="18" charset="0"/>
              </a:rPr>
              <a:t>qua </a:t>
            </a:r>
            <a:r>
              <a:rPr lang="en-US" sz="3600" b="1">
                <a:solidFill>
                  <a:srgbClr val="0000FF"/>
                </a:solidFill>
                <a:latin typeface="Times New Roman" panose="02020603050405020304" pitchFamily="18" charset="0"/>
                <a:cs typeface="Times New Roman" panose="02020603050405020304" pitchFamily="18" charset="0"/>
              </a:rPr>
              <a:t>mạng </a:t>
            </a:r>
          </a:p>
        </p:txBody>
      </p:sp>
      <p:sp>
        <p:nvSpPr>
          <p:cNvPr id="3" name="Content Placeholder 2"/>
          <p:cNvSpPr>
            <a:spLocks noGrp="1"/>
          </p:cNvSpPr>
          <p:nvPr>
            <p:ph idx="1"/>
          </p:nvPr>
        </p:nvSpPr>
        <p:spPr>
          <a:xfrm>
            <a:off x="1295401" y="1260088"/>
            <a:ext cx="9601196" cy="5120392"/>
          </a:xfrm>
        </p:spPr>
        <p:txBody>
          <a:bodyPr>
            <a:normAutofit fontScale="92500" lnSpcReduction="20000"/>
          </a:bodyPr>
          <a:lstStyle/>
          <a:p>
            <a:pPr marL="0" lvl="0" indent="0">
              <a:buNone/>
            </a:pPr>
            <a:r>
              <a:rPr lang="en-US" sz="3200" b="1" smtClean="0">
                <a:solidFill>
                  <a:srgbClr val="0000FF"/>
                </a:solidFill>
                <a:latin typeface="Times New Roman" panose="02020603050405020304" pitchFamily="18" charset="0"/>
                <a:cs typeface="Times New Roman" panose="02020603050405020304" pitchFamily="18" charset="0"/>
              </a:rPr>
              <a:t>c. Nguyên </a:t>
            </a:r>
            <a:r>
              <a:rPr lang="en-US" sz="3200" b="1">
                <a:solidFill>
                  <a:srgbClr val="0000FF"/>
                </a:solidFill>
                <a:latin typeface="Times New Roman" panose="02020603050405020304" pitchFamily="18" charset="0"/>
                <a:cs typeface="Times New Roman" panose="02020603050405020304" pitchFamily="18" charset="0"/>
              </a:rPr>
              <a:t>tắc để hạn chế thiệt </a:t>
            </a:r>
            <a:r>
              <a:rPr lang="en-US" sz="3200" b="1" smtClean="0">
                <a:solidFill>
                  <a:srgbClr val="0000FF"/>
                </a:solidFill>
                <a:latin typeface="Times New Roman" panose="02020603050405020304" pitchFamily="18" charset="0"/>
                <a:cs typeface="Times New Roman" panose="02020603050405020304" pitchFamily="18" charset="0"/>
              </a:rPr>
              <a:t>hại</a:t>
            </a:r>
          </a:p>
          <a:p>
            <a:pPr marL="0" lvl="0" indent="466725">
              <a:buNone/>
            </a:pPr>
            <a:r>
              <a:rPr lang="vi-VN" sz="2900">
                <a:solidFill>
                  <a:schemeClr val="tx1"/>
                </a:solidFill>
                <a:cs typeface="Times New Roman" panose="02020603050405020304" pitchFamily="18" charset="0"/>
              </a:rPr>
              <a:t>Nếu nghi ngờ rằng mình đã có thể vô tình bị lừa qua mạng, hãy làm ngay một vài việc sau</a:t>
            </a:r>
            <a:r>
              <a:rPr lang="vi-VN" sz="2900" smtClean="0">
                <a:solidFill>
                  <a:schemeClr val="tx1"/>
                </a:solidFill>
                <a:cs typeface="Times New Roman" panose="02020603050405020304" pitchFamily="18" charset="0"/>
              </a:rPr>
              <a:t>:</a:t>
            </a:r>
            <a:endParaRPr lang="en-US" sz="2900" smtClean="0">
              <a:solidFill>
                <a:schemeClr val="tx1"/>
              </a:solidFill>
              <a:cs typeface="Times New Roman" panose="02020603050405020304" pitchFamily="18" charset="0"/>
            </a:endParaRPr>
          </a:p>
          <a:p>
            <a:pPr marL="463550" lvl="0" indent="3175" algn="just">
              <a:buNone/>
            </a:pPr>
            <a:r>
              <a:rPr lang="vi-VN" sz="2900">
                <a:solidFill>
                  <a:schemeClr val="tx1"/>
                </a:solidFill>
                <a:cs typeface="Times New Roman" panose="02020603050405020304" pitchFamily="18" charset="0"/>
              </a:rPr>
              <a:t>-	Lập tức thay đổi mật khẩu cho những tài khoản giao tiếp qua mạng bị ảnh hưởng. Cần thiết lập xác minh hai bước cho những tài khoản quan trọng.</a:t>
            </a:r>
          </a:p>
          <a:p>
            <a:pPr marL="463550" lvl="0" indent="3175" algn="just">
              <a:buNone/>
            </a:pPr>
            <a:r>
              <a:rPr lang="vi-VN" sz="2900">
                <a:solidFill>
                  <a:schemeClr val="tx1"/>
                </a:solidFill>
                <a:cs typeface="Times New Roman" panose="02020603050405020304" pitchFamily="18" charset="0"/>
              </a:rPr>
              <a:t>-	Nếu tài khoản bị ảnh hưởng có liên quan đến nhà trường hay một cơ quan, tổ chức, cần thông báo ngay cho người có trách nhiệm.</a:t>
            </a:r>
          </a:p>
          <a:p>
            <a:pPr marL="463550" lvl="0" indent="3175" algn="just">
              <a:buNone/>
            </a:pPr>
            <a:r>
              <a:rPr lang="vi-VN" sz="2900">
                <a:solidFill>
                  <a:schemeClr val="tx1"/>
                </a:solidFill>
                <a:cs typeface="Times New Roman" panose="02020603050405020304" pitchFamily="18" charset="0"/>
              </a:rPr>
              <a:t>-	Nếu đã lỡ chia sẻ thông tin về thẻ tín dụng, tài khoản cá nhân, hãy báo ngay cho ngân hàng biết.</a:t>
            </a:r>
          </a:p>
          <a:p>
            <a:pPr marL="463550" lvl="0" indent="3175" algn="just">
              <a:buNone/>
            </a:pPr>
            <a:r>
              <a:rPr lang="vi-VN" sz="2900">
                <a:solidFill>
                  <a:schemeClr val="tx1"/>
                </a:solidFill>
                <a:cs typeface="Times New Roman" panose="02020603050405020304" pitchFamily="18" charset="0"/>
              </a:rPr>
              <a:t>-	Nếu đã bị thiệt hại, hãy báo ngay cho cơ quan chức năng</a:t>
            </a:r>
            <a:r>
              <a:rPr lang="vi-VN" sz="2900" smtClean="0">
                <a:solidFill>
                  <a:schemeClr val="tx1"/>
                </a:solidFill>
                <a:cs typeface="Times New Roman" panose="02020603050405020304" pitchFamily="18" charset="0"/>
              </a:rPr>
              <a:t>.</a:t>
            </a:r>
            <a:endParaRPr lang="vi-VN" sz="2900">
              <a:solidFill>
                <a:schemeClr val="tx1"/>
              </a:solidFill>
              <a:cs typeface="Times New Roman" panose="02020603050405020304" pitchFamily="18" charset="0"/>
            </a:endParaRPr>
          </a:p>
        </p:txBody>
      </p:sp>
    </p:spTree>
    <p:extLst>
      <p:ext uri="{BB962C8B-B14F-4D97-AF65-F5344CB8AC3E}">
        <p14:creationId xmlns:p14="http://schemas.microsoft.com/office/powerpoint/2010/main" val="291674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400537" y="1830858"/>
          <a:ext cx="9433368" cy="2706418"/>
        </p:xfrm>
        <a:graphic>
          <a:graphicData uri="http://schemas.openxmlformats.org/drawingml/2006/table">
            <a:tbl>
              <a:tblPr firstRow="1" firstCol="1" bandRow="1"/>
              <a:tblGrid>
                <a:gridCol w="9433368">
                  <a:extLst>
                    <a:ext uri="{9D8B030D-6E8A-4147-A177-3AD203B41FA5}">
                      <a16:colId xmlns:a16="http://schemas.microsoft.com/office/drawing/2014/main" val="3400380947"/>
                    </a:ext>
                  </a:extLst>
                </a:gridCol>
              </a:tblGrid>
              <a:tr h="2706418">
                <a:tc>
                  <a:txBody>
                    <a:bodyPr/>
                    <a:lstStyle/>
                    <a:p>
                      <a:pPr indent="269875" algn="ctr">
                        <a:lnSpc>
                          <a:spcPct val="120000"/>
                        </a:lnSpc>
                        <a:spcBef>
                          <a:spcPts val="600"/>
                        </a:spcBef>
                        <a:spcAft>
                          <a:spcPts val="600"/>
                        </a:spcAft>
                      </a:pPr>
                      <a:r>
                        <a:rPr lang="pt-BR" sz="2700" b="1">
                          <a:solidFill>
                            <a:srgbClr val="FF0000"/>
                          </a:solidFill>
                          <a:effectLst/>
                          <a:latin typeface="Times New Roman" panose="02020603050405020304" pitchFamily="18" charset="0"/>
                          <a:ea typeface="PMingLiU"/>
                          <a:cs typeface="Times New Roman" panose="02020603050405020304" pitchFamily="18" charset="0"/>
                        </a:rPr>
                        <a:t>PHIẾU HỌC TẬP SỐ 2</a:t>
                      </a:r>
                      <a:endParaRPr lang="en-US" sz="27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9875" algn="l">
                        <a:lnSpc>
                          <a:spcPct val="120000"/>
                        </a:lnSpc>
                        <a:spcBef>
                          <a:spcPts val="600"/>
                        </a:spcBef>
                        <a:spcAft>
                          <a:spcPts val="600"/>
                        </a:spcAft>
                      </a:pPr>
                      <a:r>
                        <a:rPr lang="pt-BR" sz="2700">
                          <a:solidFill>
                            <a:srgbClr val="000000"/>
                          </a:solidFill>
                          <a:effectLst/>
                          <a:latin typeface="Times New Roman" panose="02020603050405020304" pitchFamily="18" charset="0"/>
                          <a:ea typeface="PMingLiU"/>
                          <a:cs typeface="Times New Roman" panose="02020603050405020304" pitchFamily="18" charset="0"/>
                        </a:rPr>
                        <a:t>(1) Thực hiện yêu cầu của HĐ 2, SGK trang 44.</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9875" algn="l">
                        <a:lnSpc>
                          <a:spcPct val="120000"/>
                        </a:lnSpc>
                        <a:spcBef>
                          <a:spcPts val="600"/>
                        </a:spcBef>
                        <a:spcAft>
                          <a:spcPts val="600"/>
                        </a:spcAft>
                      </a:pPr>
                      <a:r>
                        <a:rPr lang="pt-BR" sz="2700">
                          <a:solidFill>
                            <a:srgbClr val="000000"/>
                          </a:solidFill>
                          <a:effectLst/>
                          <a:latin typeface="Times New Roman" panose="02020603050405020304" pitchFamily="18" charset="0"/>
                          <a:ea typeface="PMingLiU"/>
                          <a:cs typeface="Times New Roman" panose="02020603050405020304" pitchFamily="18" charset="0"/>
                        </a:rPr>
                        <a:t>(2) Nêu quy tắc nền tảng: Thế giới ảo, cuộc sống thực.</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9875" algn="l">
                        <a:lnSpc>
                          <a:spcPct val="120000"/>
                        </a:lnSpc>
                        <a:spcBef>
                          <a:spcPts val="600"/>
                        </a:spcBef>
                        <a:spcAft>
                          <a:spcPts val="600"/>
                        </a:spcAft>
                      </a:pPr>
                      <a:r>
                        <a:rPr lang="pt-BR" sz="2700">
                          <a:solidFill>
                            <a:srgbClr val="000000"/>
                          </a:solidFill>
                          <a:effectLst/>
                          <a:latin typeface="Times New Roman" panose="02020603050405020304" pitchFamily="18" charset="0"/>
                          <a:ea typeface="PMingLiU"/>
                          <a:cs typeface="Times New Roman" panose="02020603050405020304" pitchFamily="18" charset="0"/>
                        </a:rPr>
                        <a:t>(3) Nêu </a:t>
                      </a:r>
                      <a:r>
                        <a:rPr lang="en-US" sz="2700">
                          <a:solidFill>
                            <a:srgbClr val="000000"/>
                          </a:solidFill>
                          <a:effectLst/>
                          <a:latin typeface="Times New Roman" panose="02020603050405020304" pitchFamily="18" charset="0"/>
                          <a:ea typeface="PMingLiU"/>
                          <a:cs typeface="Times New Roman" panose="02020603050405020304" pitchFamily="18" charset="0"/>
                        </a:rPr>
                        <a:t>một số nguyên tắc về ứng xử trên mạng.</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867730"/>
                  </a:ext>
                </a:extLst>
              </a:tr>
            </a:tbl>
          </a:graphicData>
        </a:graphic>
      </p:graphicFrame>
    </p:spTree>
    <p:extLst>
      <p:ext uri="{BB962C8B-B14F-4D97-AF65-F5344CB8AC3E}">
        <p14:creationId xmlns:p14="http://schemas.microsoft.com/office/powerpoint/2010/main" val="405922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smtClean="0">
                <a:solidFill>
                  <a:srgbClr val="FF0000"/>
                </a:solidFill>
                <a:latin typeface="Times New Roman" panose="02020603050405020304" pitchFamily="18" charset="0"/>
                <a:cs typeface="Times New Roman" panose="02020603050405020304" pitchFamily="18" charset="0"/>
              </a:rPr>
              <a:t>NỘI DUNG</a:t>
            </a:r>
            <a:endParaRPr lang="en-US" sz="450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55795" y="2556932"/>
            <a:ext cx="7740801" cy="3318936"/>
          </a:xfrm>
        </p:spPr>
        <p:txBody>
          <a:bodyPr>
            <a:normAutofit/>
          </a:bodyPr>
          <a:lstStyle/>
          <a:p>
            <a:pPr marL="0" indent="0">
              <a:buNone/>
            </a:pPr>
            <a:r>
              <a:rPr lang="en-US" sz="3600" smtClean="0">
                <a:solidFill>
                  <a:srgbClr val="0000FF"/>
                </a:solidFill>
                <a:latin typeface="Times New Roman" panose="02020603050405020304" pitchFamily="18" charset="0"/>
                <a:cs typeface="Times New Roman" panose="02020603050405020304" pitchFamily="18" charset="0"/>
              </a:rPr>
              <a:t>1. </a:t>
            </a:r>
            <a:r>
              <a:rPr lang="en-US" sz="3600" err="1" smtClean="0">
                <a:solidFill>
                  <a:srgbClr val="0000FF"/>
                </a:solidFill>
                <a:latin typeface="Times New Roman" panose="02020603050405020304" pitchFamily="18" charset="0"/>
                <a:cs typeface="Times New Roman" panose="02020603050405020304" pitchFamily="18" charset="0"/>
              </a:rPr>
              <a:t>Lừa</a:t>
            </a:r>
            <a:r>
              <a:rPr lang="en-US" sz="3600" smtClean="0">
                <a:solidFill>
                  <a:srgbClr val="0000FF"/>
                </a:solidFill>
                <a:latin typeface="Times New Roman" panose="02020603050405020304" pitchFamily="18" charset="0"/>
                <a:cs typeface="Times New Roman" panose="02020603050405020304" pitchFamily="18" charset="0"/>
              </a:rPr>
              <a:t> </a:t>
            </a:r>
            <a:r>
              <a:rPr lang="en-US" sz="3600" err="1">
                <a:solidFill>
                  <a:srgbClr val="0000FF"/>
                </a:solidFill>
                <a:latin typeface="Times New Roman" panose="02020603050405020304" pitchFamily="18" charset="0"/>
                <a:cs typeface="Times New Roman" panose="02020603050405020304" pitchFamily="18" charset="0"/>
              </a:rPr>
              <a:t>đảo</a:t>
            </a:r>
            <a:r>
              <a:rPr lang="en-US" sz="3600">
                <a:solidFill>
                  <a:srgbClr val="0000FF"/>
                </a:solidFill>
                <a:latin typeface="Times New Roman" panose="02020603050405020304" pitchFamily="18" charset="0"/>
                <a:cs typeface="Times New Roman" panose="02020603050405020304" pitchFamily="18" charset="0"/>
              </a:rPr>
              <a:t> </a:t>
            </a:r>
            <a:r>
              <a:rPr lang="en-US" sz="3600" smtClean="0">
                <a:solidFill>
                  <a:srgbClr val="0000FF"/>
                </a:solidFill>
                <a:latin typeface="Times New Roman" panose="02020603050405020304" pitchFamily="18" charset="0"/>
                <a:cs typeface="Times New Roman" panose="02020603050405020304" pitchFamily="18" charset="0"/>
              </a:rPr>
              <a:t>qua </a:t>
            </a:r>
            <a:r>
              <a:rPr lang="en-US" sz="3600" err="1">
                <a:solidFill>
                  <a:srgbClr val="0000FF"/>
                </a:solidFill>
                <a:latin typeface="Times New Roman" panose="02020603050405020304" pitchFamily="18" charset="0"/>
                <a:cs typeface="Times New Roman" panose="02020603050405020304" pitchFamily="18" charset="0"/>
              </a:rPr>
              <a:t>mạng</a:t>
            </a:r>
            <a:r>
              <a:rPr lang="en-US" sz="3600">
                <a:solidFill>
                  <a:srgbClr val="0000FF"/>
                </a:solidFill>
                <a:latin typeface="Times New Roman" panose="02020603050405020304" pitchFamily="18" charset="0"/>
                <a:cs typeface="Times New Roman" panose="02020603050405020304" pitchFamily="18" charset="0"/>
              </a:rPr>
              <a:t> </a:t>
            </a:r>
            <a:endParaRPr lang="en-US" sz="3600" smtClean="0">
              <a:solidFill>
                <a:srgbClr val="0000FF"/>
              </a:solidFill>
              <a:latin typeface="Times New Roman" panose="02020603050405020304" pitchFamily="18" charset="0"/>
              <a:cs typeface="Times New Roman" panose="02020603050405020304" pitchFamily="18" charset="0"/>
            </a:endParaRPr>
          </a:p>
          <a:p>
            <a:pPr marL="0" indent="0">
              <a:buNone/>
            </a:pPr>
            <a:r>
              <a:rPr lang="en-US" sz="3600" smtClean="0">
                <a:solidFill>
                  <a:srgbClr val="0000FF"/>
                </a:solidFill>
                <a:latin typeface="Times New Roman" panose="02020603050405020304" pitchFamily="18" charset="0"/>
                <a:cs typeface="Times New Roman" panose="02020603050405020304" pitchFamily="18" charset="0"/>
              </a:rPr>
              <a:t>2. </a:t>
            </a:r>
            <a:r>
              <a:rPr lang="en-US" sz="3600" err="1" smtClean="0">
                <a:solidFill>
                  <a:srgbClr val="0000FF"/>
                </a:solidFill>
                <a:latin typeface="Times New Roman" panose="02020603050405020304" pitchFamily="18" charset="0"/>
                <a:cs typeface="Times New Roman" panose="02020603050405020304" pitchFamily="18" charset="0"/>
              </a:rPr>
              <a:t>Văn</a:t>
            </a:r>
            <a:r>
              <a:rPr lang="en-US" sz="3600" smtClean="0">
                <a:solidFill>
                  <a:srgbClr val="0000FF"/>
                </a:solidFill>
                <a:latin typeface="Times New Roman" panose="02020603050405020304" pitchFamily="18" charset="0"/>
                <a:cs typeface="Times New Roman" panose="02020603050405020304" pitchFamily="18" charset="0"/>
              </a:rPr>
              <a:t> </a:t>
            </a:r>
            <a:r>
              <a:rPr lang="en-US" sz="3600" err="1">
                <a:solidFill>
                  <a:srgbClr val="0000FF"/>
                </a:solidFill>
                <a:latin typeface="Times New Roman" panose="02020603050405020304" pitchFamily="18" charset="0"/>
                <a:cs typeface="Times New Roman" panose="02020603050405020304" pitchFamily="18" charset="0"/>
              </a:rPr>
              <a:t>hóa</a:t>
            </a:r>
            <a:r>
              <a:rPr lang="en-US" sz="3600">
                <a:solidFill>
                  <a:srgbClr val="0000FF"/>
                </a:solidFill>
                <a:latin typeface="Times New Roman" panose="02020603050405020304" pitchFamily="18" charset="0"/>
                <a:cs typeface="Times New Roman" panose="02020603050405020304" pitchFamily="18" charset="0"/>
              </a:rPr>
              <a:t> </a:t>
            </a:r>
            <a:r>
              <a:rPr lang="en-US" sz="3600" err="1">
                <a:solidFill>
                  <a:srgbClr val="0000FF"/>
                </a:solidFill>
                <a:latin typeface="Times New Roman" panose="02020603050405020304" pitchFamily="18" charset="0"/>
                <a:cs typeface="Times New Roman" panose="02020603050405020304" pitchFamily="18" charset="0"/>
              </a:rPr>
              <a:t>ứng</a:t>
            </a:r>
            <a:r>
              <a:rPr lang="en-US" sz="3600">
                <a:solidFill>
                  <a:srgbClr val="0000FF"/>
                </a:solidFill>
                <a:latin typeface="Times New Roman" panose="02020603050405020304" pitchFamily="18" charset="0"/>
                <a:cs typeface="Times New Roman" panose="02020603050405020304" pitchFamily="18" charset="0"/>
              </a:rPr>
              <a:t> </a:t>
            </a:r>
            <a:r>
              <a:rPr lang="en-US" sz="3600" err="1">
                <a:solidFill>
                  <a:srgbClr val="0000FF"/>
                </a:solidFill>
                <a:latin typeface="Times New Roman" panose="02020603050405020304" pitchFamily="18" charset="0"/>
                <a:cs typeface="Times New Roman" panose="02020603050405020304" pitchFamily="18" charset="0"/>
              </a:rPr>
              <a:t>xử</a:t>
            </a:r>
            <a:r>
              <a:rPr lang="en-US" sz="3600">
                <a:solidFill>
                  <a:srgbClr val="0000FF"/>
                </a:solidFill>
                <a:latin typeface="Times New Roman" panose="02020603050405020304" pitchFamily="18" charset="0"/>
                <a:cs typeface="Times New Roman" panose="02020603050405020304" pitchFamily="18" charset="0"/>
              </a:rPr>
              <a:t> </a:t>
            </a:r>
            <a:r>
              <a:rPr lang="en-US" sz="3600" err="1">
                <a:solidFill>
                  <a:srgbClr val="0000FF"/>
                </a:solidFill>
                <a:latin typeface="Times New Roman" panose="02020603050405020304" pitchFamily="18" charset="0"/>
                <a:cs typeface="Times New Roman" panose="02020603050405020304" pitchFamily="18" charset="0"/>
              </a:rPr>
              <a:t>trên</a:t>
            </a:r>
            <a:r>
              <a:rPr lang="en-US" sz="3600">
                <a:solidFill>
                  <a:srgbClr val="0000FF"/>
                </a:solidFill>
                <a:latin typeface="Times New Roman" panose="02020603050405020304" pitchFamily="18" charset="0"/>
                <a:cs typeface="Times New Roman" panose="02020603050405020304" pitchFamily="18" charset="0"/>
              </a:rPr>
              <a:t> </a:t>
            </a:r>
            <a:r>
              <a:rPr lang="en-US" sz="3600" err="1">
                <a:solidFill>
                  <a:srgbClr val="0000FF"/>
                </a:solidFill>
                <a:latin typeface="Times New Roman" panose="02020603050405020304" pitchFamily="18" charset="0"/>
                <a:cs typeface="Times New Roman" panose="02020603050405020304" pitchFamily="18" charset="0"/>
              </a:rPr>
              <a:t>mạng</a:t>
            </a:r>
            <a:endParaRPr lang="en-US" sz="36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5525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221" y="625293"/>
            <a:ext cx="9904376"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2. Văn hóa ứng xử trên mạng</a:t>
            </a:r>
          </a:p>
        </p:txBody>
      </p:sp>
      <p:pic>
        <p:nvPicPr>
          <p:cNvPr id="4" name="Content Placeholder 3"/>
          <p:cNvPicPr>
            <a:picLocks noGrp="1" noChangeAspect="1"/>
          </p:cNvPicPr>
          <p:nvPr>
            <p:ph idx="1"/>
          </p:nvPr>
        </p:nvPicPr>
        <p:blipFill>
          <a:blip r:embed="rId2"/>
          <a:stretch>
            <a:fillRect/>
          </a:stretch>
        </p:blipFill>
        <p:spPr>
          <a:xfrm>
            <a:off x="1383378" y="1463288"/>
            <a:ext cx="9513219" cy="3088392"/>
          </a:xfrm>
          <a:prstGeom prst="rect">
            <a:avLst/>
          </a:prstGeom>
        </p:spPr>
      </p:pic>
    </p:spTree>
    <p:extLst>
      <p:ext uri="{BB962C8B-B14F-4D97-AF65-F5344CB8AC3E}">
        <p14:creationId xmlns:p14="http://schemas.microsoft.com/office/powerpoint/2010/main" val="116691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221" y="625293"/>
            <a:ext cx="9904376"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2. Văn hóa ứng xử trên mạng</a:t>
            </a:r>
          </a:p>
        </p:txBody>
      </p:sp>
      <p:sp>
        <p:nvSpPr>
          <p:cNvPr id="3" name="Content Placeholder 2"/>
          <p:cNvSpPr>
            <a:spLocks noGrp="1"/>
          </p:cNvSpPr>
          <p:nvPr>
            <p:ph idx="1"/>
          </p:nvPr>
        </p:nvSpPr>
        <p:spPr>
          <a:xfrm>
            <a:off x="1295401" y="1582121"/>
            <a:ext cx="9601196" cy="4937512"/>
          </a:xfrm>
        </p:spPr>
        <p:txBody>
          <a:bodyPr>
            <a:normAutofit/>
          </a:bodyPr>
          <a:lstStyle/>
          <a:p>
            <a:pPr indent="455613" algn="just">
              <a:buFont typeface="Wingdings" panose="05000000000000000000" pitchFamily="2" charset="2"/>
              <a:buChar char="§"/>
            </a:pPr>
            <a:r>
              <a:rPr lang="vi-VN" sz="2700"/>
              <a:t>Thuật ngữ "anh hùng bàn phím" (keyboard warrior) </a:t>
            </a:r>
            <a:r>
              <a:rPr lang="en-US" sz="2700" smtClean="0">
                <a:latin typeface="Times New Roman" panose="02020603050405020304" pitchFamily="18" charset="0"/>
                <a:cs typeface="Times New Roman" panose="02020603050405020304" pitchFamily="18" charset="0"/>
              </a:rPr>
              <a:t>là</a:t>
            </a:r>
            <a:r>
              <a:rPr lang="en-US" sz="2700" smtClean="0"/>
              <a:t> </a:t>
            </a:r>
            <a:r>
              <a:rPr lang="en-US" sz="2700" smtClean="0">
                <a:latin typeface="Times New Roman" panose="02020603050405020304" pitchFamily="18" charset="0"/>
                <a:cs typeface="Times New Roman" panose="02020603050405020304" pitchFamily="18" charset="0"/>
              </a:rPr>
              <a:t>chỉ</a:t>
            </a:r>
            <a:r>
              <a:rPr lang="en-US" sz="2700" smtClean="0"/>
              <a:t> </a:t>
            </a:r>
            <a:r>
              <a:rPr lang="vi-VN" sz="2700" smtClean="0"/>
              <a:t>những </a:t>
            </a:r>
            <a:r>
              <a:rPr lang="vi-VN" sz="2700"/>
              <a:t>người ngồi sau màn hình máy tính và gõ bàn phím, bình luận về mọi vấn đề họ thấy trên mạng, không trực tiếp ra mặt và nói chuyện trực tiếp. Anh hùng bàn phím dùng để chỉ một bộ phận cư dân mạng thường bình luận những lời phán xét thiếu suy nghĩ, phiến diện và đôi khi quá khích</a:t>
            </a:r>
            <a:r>
              <a:rPr lang="vi-VN" sz="2700" smtClean="0"/>
              <a:t>. </a:t>
            </a:r>
            <a:endParaRPr lang="en-US" sz="2700" smtClean="0"/>
          </a:p>
          <a:p>
            <a:pPr indent="455613" algn="just">
              <a:buFont typeface="Wingdings" panose="05000000000000000000" pitchFamily="2" charset="2"/>
              <a:buChar char="§"/>
            </a:pPr>
            <a:r>
              <a:rPr lang="en-US" sz="2700" smtClean="0">
                <a:solidFill>
                  <a:srgbClr val="0000FF"/>
                </a:solidFill>
                <a:latin typeface="Times New Roman" panose="02020603050405020304" pitchFamily="18" charset="0"/>
                <a:cs typeface="Times New Roman" panose="02020603050405020304" pitchFamily="18" charset="0"/>
              </a:rPr>
              <a:t>Ví dụ: </a:t>
            </a:r>
            <a:r>
              <a:rPr lang="en-US" sz="2700" smtClean="0">
                <a:solidFill>
                  <a:schemeClr val="tx1"/>
                </a:solidFill>
                <a:latin typeface="Times New Roman" panose="02020603050405020304" pitchFamily="18" charset="0"/>
                <a:cs typeface="Times New Roman" panose="02020603050405020304" pitchFamily="18" charset="0"/>
              </a:rPr>
              <a:t>Họ</a:t>
            </a:r>
            <a:r>
              <a:rPr lang="en-US" sz="2700" smtClean="0">
                <a:solidFill>
                  <a:srgbClr val="0000FF"/>
                </a:solidFill>
                <a:latin typeface="Times New Roman" panose="02020603050405020304" pitchFamily="18" charset="0"/>
                <a:cs typeface="Times New Roman" panose="02020603050405020304" pitchFamily="18" charset="0"/>
              </a:rPr>
              <a:t> </a:t>
            </a:r>
            <a:r>
              <a:rPr lang="vi-VN" sz="2700" smtClean="0">
                <a:cs typeface="Times New Roman" panose="02020603050405020304" pitchFamily="18" charset="0"/>
              </a:rPr>
              <a:t>phát </a:t>
            </a:r>
            <a:r>
              <a:rPr lang="vi-VN" sz="2700">
                <a:cs typeface="Times New Roman" panose="02020603050405020304" pitchFamily="18" charset="0"/>
              </a:rPr>
              <a:t>ngôn một cách hùng hổ, liều lĩnh, bừa bãi mà không cần biết đúng sai hay suy nghĩ quá nhiều về việc nó có tổn hại đến danh dự, tinh thần hay thể chất của người khác hay không.</a:t>
            </a:r>
          </a:p>
          <a:p>
            <a:pPr indent="455613" algn="just">
              <a:buFont typeface="Wingdings" panose="05000000000000000000" pitchFamily="2" charset="2"/>
              <a:buChar char="§"/>
            </a:pPr>
            <a:endParaRPr lang="en-US" sz="27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95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221" y="625293"/>
            <a:ext cx="9904376"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2. Văn hóa ứng xử trên mạng</a:t>
            </a:r>
          </a:p>
        </p:txBody>
      </p:sp>
      <p:sp>
        <p:nvSpPr>
          <p:cNvPr id="3" name="Content Placeholder 2"/>
          <p:cNvSpPr>
            <a:spLocks noGrp="1"/>
          </p:cNvSpPr>
          <p:nvPr>
            <p:ph idx="1"/>
          </p:nvPr>
        </p:nvSpPr>
        <p:spPr>
          <a:xfrm>
            <a:off x="1295401" y="1524248"/>
            <a:ext cx="9601196" cy="4937512"/>
          </a:xfrm>
        </p:spPr>
        <p:txBody>
          <a:bodyPr>
            <a:normAutofit/>
          </a:bodyPr>
          <a:lstStyle/>
          <a:p>
            <a:pPr marL="0" indent="463550" algn="just">
              <a:buClrTx/>
              <a:buFont typeface="Wingdings" panose="05000000000000000000" pitchFamily="2" charset="2"/>
              <a:buChar char="§"/>
            </a:pPr>
            <a:r>
              <a:rPr lang="vi-VN" sz="2700" smtClean="0">
                <a:cs typeface="Times New Roman" panose="02020603050405020304" pitchFamily="18" charset="0"/>
              </a:rPr>
              <a:t>Nếu </a:t>
            </a:r>
            <a:r>
              <a:rPr lang="vi-VN" sz="2700">
                <a:cs typeface="Times New Roman" panose="02020603050405020304" pitchFamily="18" charset="0"/>
              </a:rPr>
              <a:t>em là người có nhiều fan hâm mộ trên mạng xã hội, em sẽ giao tiếp tích cực, chia sẻ nội dung chất lượng, thể hiện cá tính của bản thân và tạo sự kết nối với người hâm mộ. Em sẽ tránh lạm dụng quyền lực, phản ứng thái quá hoặc thiếu tôn trọng với người hâm mộ, không phát tán các thông tin sai lệch …</a:t>
            </a:r>
            <a:endParaRPr lang="en-US" sz="27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746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221" y="625293"/>
            <a:ext cx="9904376"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2. Văn hóa ứng xử trên mạng</a:t>
            </a:r>
          </a:p>
        </p:txBody>
      </p:sp>
      <p:sp>
        <p:nvSpPr>
          <p:cNvPr id="3" name="Content Placeholder 2"/>
          <p:cNvSpPr>
            <a:spLocks noGrp="1"/>
          </p:cNvSpPr>
          <p:nvPr>
            <p:ph idx="1"/>
          </p:nvPr>
        </p:nvSpPr>
        <p:spPr>
          <a:xfrm>
            <a:off x="1295401" y="1260088"/>
            <a:ext cx="9601196" cy="4615780"/>
          </a:xfrm>
        </p:spPr>
        <p:txBody>
          <a:bodyPr>
            <a:normAutofit/>
          </a:bodyPr>
          <a:lstStyle/>
          <a:p>
            <a:r>
              <a:rPr lang="en-US" sz="3200" b="1">
                <a:solidFill>
                  <a:srgbClr val="0000FF"/>
                </a:solidFill>
                <a:latin typeface="Times New Roman" panose="02020603050405020304" pitchFamily="18" charset="0"/>
                <a:cs typeface="Times New Roman" panose="02020603050405020304" pitchFamily="18" charset="0"/>
              </a:rPr>
              <a:t>a. </a:t>
            </a:r>
            <a:r>
              <a:rPr lang="en-US" sz="3200" b="1" smtClean="0">
                <a:solidFill>
                  <a:srgbClr val="0000FF"/>
                </a:solidFill>
                <a:latin typeface="Times New Roman" panose="02020603050405020304" pitchFamily="18" charset="0"/>
                <a:cs typeface="Times New Roman" panose="02020603050405020304" pitchFamily="18" charset="0"/>
              </a:rPr>
              <a:t>Quy </a:t>
            </a:r>
            <a:r>
              <a:rPr lang="en-US" sz="3200" b="1">
                <a:solidFill>
                  <a:srgbClr val="0000FF"/>
                </a:solidFill>
                <a:latin typeface="Times New Roman" panose="02020603050405020304" pitchFamily="18" charset="0"/>
                <a:cs typeface="Times New Roman" panose="02020603050405020304" pitchFamily="18" charset="0"/>
              </a:rPr>
              <a:t>tắc nền tảng: Thế giới ảo, cuộc sống </a:t>
            </a:r>
            <a:r>
              <a:rPr lang="en-US" sz="3200" b="1" smtClean="0">
                <a:solidFill>
                  <a:srgbClr val="0000FF"/>
                </a:solidFill>
                <a:latin typeface="Times New Roman" panose="02020603050405020304" pitchFamily="18" charset="0"/>
                <a:cs typeface="Times New Roman" panose="02020603050405020304" pitchFamily="18" charset="0"/>
              </a:rPr>
              <a:t>thực</a:t>
            </a:r>
          </a:p>
        </p:txBody>
      </p:sp>
      <p:sp>
        <p:nvSpPr>
          <p:cNvPr id="4" name="TextBox 3"/>
          <p:cNvSpPr txBox="1"/>
          <p:nvPr/>
        </p:nvSpPr>
        <p:spPr>
          <a:xfrm>
            <a:off x="1412320" y="1894883"/>
            <a:ext cx="4086826" cy="3000821"/>
          </a:xfrm>
          <a:prstGeom prst="rect">
            <a:avLst/>
          </a:prstGeom>
          <a:noFill/>
        </p:spPr>
        <p:txBody>
          <a:bodyPr wrap="square" rtlCol="0">
            <a:spAutoFit/>
          </a:bodyPr>
          <a:lstStyle/>
          <a:p>
            <a:pPr algn="just"/>
            <a:r>
              <a:rPr lang="vi-VN" sz="2700"/>
              <a:t>- </a:t>
            </a:r>
            <a:r>
              <a:rPr lang="vi-VN" sz="2700" smtClean="0"/>
              <a:t>Trên </a:t>
            </a:r>
            <a:r>
              <a:rPr lang="vi-VN" sz="2700"/>
              <a:t>không gian mạng, các tiêu chuẩn về hành xử có đạo đức, có văn hóa, tuân thủ pháp luật cũng như trong cuộc sống thực. Hãy ý thức rằng, khi lên mạng là đang ở giữa cộng đồng.</a:t>
            </a:r>
          </a:p>
        </p:txBody>
      </p:sp>
      <p:pic>
        <p:nvPicPr>
          <p:cNvPr id="5" name="Picture 4"/>
          <p:cNvPicPr>
            <a:picLocks noChangeAspect="1"/>
          </p:cNvPicPr>
          <p:nvPr/>
        </p:nvPicPr>
        <p:blipFill>
          <a:blip r:embed="rId2"/>
          <a:stretch>
            <a:fillRect/>
          </a:stretch>
        </p:blipFill>
        <p:spPr>
          <a:xfrm>
            <a:off x="5791508" y="2044050"/>
            <a:ext cx="4812726" cy="3831818"/>
          </a:xfrm>
          <a:prstGeom prst="rect">
            <a:avLst/>
          </a:prstGeom>
        </p:spPr>
      </p:pic>
    </p:spTree>
    <p:extLst>
      <p:ext uri="{BB962C8B-B14F-4D97-AF65-F5344CB8AC3E}">
        <p14:creationId xmlns:p14="http://schemas.microsoft.com/office/powerpoint/2010/main" val="361616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601" y="758236"/>
            <a:ext cx="9904376"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2. Văn hóa ứng xử trên mạng</a:t>
            </a:r>
          </a:p>
        </p:txBody>
      </p:sp>
      <p:sp>
        <p:nvSpPr>
          <p:cNvPr id="3" name="Content Placeholder 2"/>
          <p:cNvSpPr>
            <a:spLocks noGrp="1"/>
          </p:cNvSpPr>
          <p:nvPr>
            <p:ph idx="1"/>
          </p:nvPr>
        </p:nvSpPr>
        <p:spPr>
          <a:xfrm>
            <a:off x="716667" y="1410558"/>
            <a:ext cx="6262867" cy="4615780"/>
          </a:xfrm>
        </p:spPr>
        <p:txBody>
          <a:bodyPr>
            <a:normAutofit fontScale="92500" lnSpcReduction="10000"/>
          </a:bodyPr>
          <a:lstStyle/>
          <a:p>
            <a:r>
              <a:rPr lang="en-US" sz="3200" b="1">
                <a:solidFill>
                  <a:srgbClr val="0000FF"/>
                </a:solidFill>
                <a:latin typeface="Times New Roman" panose="02020603050405020304" pitchFamily="18" charset="0"/>
                <a:cs typeface="Times New Roman" panose="02020603050405020304" pitchFamily="18" charset="0"/>
              </a:rPr>
              <a:t>a. </a:t>
            </a:r>
            <a:r>
              <a:rPr lang="en-US" sz="3200" b="1" smtClean="0">
                <a:solidFill>
                  <a:srgbClr val="0000FF"/>
                </a:solidFill>
                <a:latin typeface="Times New Roman" panose="02020603050405020304" pitchFamily="18" charset="0"/>
                <a:cs typeface="Times New Roman" panose="02020603050405020304" pitchFamily="18" charset="0"/>
              </a:rPr>
              <a:t>Quy </a:t>
            </a:r>
            <a:r>
              <a:rPr lang="en-US" sz="3200" b="1">
                <a:solidFill>
                  <a:srgbClr val="0000FF"/>
                </a:solidFill>
                <a:latin typeface="Times New Roman" panose="02020603050405020304" pitchFamily="18" charset="0"/>
                <a:cs typeface="Times New Roman" panose="02020603050405020304" pitchFamily="18" charset="0"/>
              </a:rPr>
              <a:t>tắc nền tảng: Thế giới ảo, cuộc sống </a:t>
            </a:r>
            <a:r>
              <a:rPr lang="en-US" sz="3200" b="1" smtClean="0">
                <a:solidFill>
                  <a:srgbClr val="0000FF"/>
                </a:solidFill>
                <a:latin typeface="Times New Roman" panose="02020603050405020304" pitchFamily="18" charset="0"/>
                <a:cs typeface="Times New Roman" panose="02020603050405020304" pitchFamily="18" charset="0"/>
              </a:rPr>
              <a:t>thực</a:t>
            </a:r>
          </a:p>
          <a:p>
            <a:pPr algn="just"/>
            <a:r>
              <a:rPr lang="vi-VN" sz="3200">
                <a:solidFill>
                  <a:schemeClr val="tx1"/>
                </a:solidFill>
                <a:cs typeface="Times New Roman" panose="02020603050405020304" pitchFamily="18" charset="0"/>
              </a:rPr>
              <a:t>-	</a:t>
            </a:r>
            <a:r>
              <a:rPr lang="en-US" sz="3200">
                <a:solidFill>
                  <a:schemeClr val="tx1"/>
                </a:solidFill>
                <a:cs typeface="Times New Roman" panose="02020603050405020304" pitchFamily="18" charset="0"/>
              </a:rPr>
              <a:t> </a:t>
            </a:r>
            <a:r>
              <a:rPr lang="vi-VN" sz="3200" smtClean="0">
                <a:solidFill>
                  <a:schemeClr val="tx1"/>
                </a:solidFill>
                <a:cs typeface="Times New Roman" panose="02020603050405020304" pitchFamily="18" charset="0"/>
              </a:rPr>
              <a:t>Trong </a:t>
            </a:r>
            <a:r>
              <a:rPr lang="vi-VN" sz="3200">
                <a:solidFill>
                  <a:schemeClr val="tx1"/>
                </a:solidFill>
                <a:cs typeface="Times New Roman" panose="02020603050405020304" pitchFamily="18" charset="0"/>
              </a:rPr>
              <a:t>cuộc sống thực, hầu hết mọi người đều tuân thủ pháp luật, hành xử lịch sự, có văn hóa. Một số người hành xử trên mạng theo cách khác hẳn với khi đối mặt trực tiếp vì họ cho rằng, trên không gian mạng thì yêu cầu thấp hơn về đạo đức, văn hóa trong hành xử.</a:t>
            </a:r>
            <a:endParaRPr lang="en-US" sz="320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933234" y="1134319"/>
            <a:ext cx="5258766" cy="5104435"/>
          </a:xfrm>
          <a:prstGeom prst="rect">
            <a:avLst/>
          </a:prstGeom>
        </p:spPr>
      </p:pic>
    </p:spTree>
    <p:extLst>
      <p:ext uri="{BB962C8B-B14F-4D97-AF65-F5344CB8AC3E}">
        <p14:creationId xmlns:p14="http://schemas.microsoft.com/office/powerpoint/2010/main" val="425283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221" y="625293"/>
            <a:ext cx="9904376"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2. Văn hóa ứng xử trên mạng</a:t>
            </a:r>
          </a:p>
        </p:txBody>
      </p:sp>
      <p:sp>
        <p:nvSpPr>
          <p:cNvPr id="3" name="Content Placeholder 2"/>
          <p:cNvSpPr>
            <a:spLocks noGrp="1"/>
          </p:cNvSpPr>
          <p:nvPr>
            <p:ph idx="1"/>
          </p:nvPr>
        </p:nvSpPr>
        <p:spPr>
          <a:xfrm>
            <a:off x="1295401" y="1260088"/>
            <a:ext cx="9601196" cy="4615780"/>
          </a:xfrm>
        </p:spPr>
        <p:txBody>
          <a:bodyPr>
            <a:normAutofit/>
          </a:bodyPr>
          <a:lstStyle/>
          <a:p>
            <a:r>
              <a:rPr lang="en-US" sz="3200" b="1">
                <a:solidFill>
                  <a:srgbClr val="0000FF"/>
                </a:solidFill>
                <a:latin typeface="Times New Roman" panose="02020603050405020304" pitchFamily="18" charset="0"/>
                <a:cs typeface="Times New Roman" panose="02020603050405020304" pitchFamily="18" charset="0"/>
              </a:rPr>
              <a:t>b. </a:t>
            </a:r>
            <a:r>
              <a:rPr lang="en-US" sz="3200" b="1" smtClean="0">
                <a:solidFill>
                  <a:srgbClr val="0000FF"/>
                </a:solidFill>
                <a:latin typeface="Times New Roman" panose="02020603050405020304" pitchFamily="18" charset="0"/>
                <a:cs typeface="Times New Roman" panose="02020603050405020304" pitchFamily="18" charset="0"/>
              </a:rPr>
              <a:t>Một số nguyên </a:t>
            </a:r>
            <a:r>
              <a:rPr lang="en-US" sz="3200" b="1">
                <a:solidFill>
                  <a:srgbClr val="0000FF"/>
                </a:solidFill>
                <a:latin typeface="Times New Roman" panose="02020603050405020304" pitchFamily="18" charset="0"/>
                <a:cs typeface="Times New Roman" panose="02020603050405020304" pitchFamily="18" charset="0"/>
              </a:rPr>
              <a:t>tắc về ứng xử trên </a:t>
            </a:r>
            <a:r>
              <a:rPr lang="en-US" sz="3200" b="1" smtClean="0">
                <a:solidFill>
                  <a:srgbClr val="0000FF"/>
                </a:solidFill>
                <a:latin typeface="Times New Roman" panose="02020603050405020304" pitchFamily="18" charset="0"/>
                <a:cs typeface="Times New Roman" panose="02020603050405020304" pitchFamily="18" charset="0"/>
              </a:rPr>
              <a:t>mạng</a:t>
            </a:r>
          </a:p>
          <a:p>
            <a:pPr marL="0" lvl="0" indent="0">
              <a:buNone/>
            </a:pPr>
            <a:r>
              <a:rPr lang="vi-VN" sz="3200"/>
              <a:t>-	Hãy đặt mình vào vị trí người khác.</a:t>
            </a:r>
            <a:endParaRPr lang="en-US" sz="32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861699" y="2522428"/>
            <a:ext cx="6165419" cy="3614212"/>
          </a:xfrm>
          <a:prstGeom prst="rect">
            <a:avLst/>
          </a:prstGeom>
        </p:spPr>
      </p:pic>
    </p:spTree>
    <p:extLst>
      <p:ext uri="{BB962C8B-B14F-4D97-AF65-F5344CB8AC3E}">
        <p14:creationId xmlns:p14="http://schemas.microsoft.com/office/powerpoint/2010/main" val="340872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221" y="625293"/>
            <a:ext cx="9904376"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2. Văn hóa ứng xử trên mạng</a:t>
            </a:r>
          </a:p>
        </p:txBody>
      </p:sp>
      <p:sp>
        <p:nvSpPr>
          <p:cNvPr id="3" name="Content Placeholder 2"/>
          <p:cNvSpPr>
            <a:spLocks noGrp="1"/>
          </p:cNvSpPr>
          <p:nvPr>
            <p:ph idx="1"/>
          </p:nvPr>
        </p:nvSpPr>
        <p:spPr>
          <a:xfrm>
            <a:off x="1295400" y="1260088"/>
            <a:ext cx="10063479" cy="4615780"/>
          </a:xfrm>
        </p:spPr>
        <p:txBody>
          <a:bodyPr>
            <a:normAutofit/>
          </a:bodyPr>
          <a:lstStyle/>
          <a:p>
            <a:r>
              <a:rPr lang="en-US" sz="3200" b="1">
                <a:solidFill>
                  <a:srgbClr val="0000FF"/>
                </a:solidFill>
                <a:latin typeface="Times New Roman" panose="02020603050405020304" pitchFamily="18" charset="0"/>
                <a:cs typeface="Times New Roman" panose="02020603050405020304" pitchFamily="18" charset="0"/>
              </a:rPr>
              <a:t>b. </a:t>
            </a:r>
            <a:r>
              <a:rPr lang="en-US" sz="3200" b="1" smtClean="0">
                <a:solidFill>
                  <a:srgbClr val="0000FF"/>
                </a:solidFill>
                <a:latin typeface="Times New Roman" panose="02020603050405020304" pitchFamily="18" charset="0"/>
                <a:cs typeface="Times New Roman" panose="02020603050405020304" pitchFamily="18" charset="0"/>
              </a:rPr>
              <a:t>Một số nguyên </a:t>
            </a:r>
            <a:r>
              <a:rPr lang="en-US" sz="3200" b="1">
                <a:solidFill>
                  <a:srgbClr val="0000FF"/>
                </a:solidFill>
                <a:latin typeface="Times New Roman" panose="02020603050405020304" pitchFamily="18" charset="0"/>
                <a:cs typeface="Times New Roman" panose="02020603050405020304" pitchFamily="18" charset="0"/>
              </a:rPr>
              <a:t>tắc về ứng xử trên </a:t>
            </a:r>
            <a:r>
              <a:rPr lang="en-US" sz="3200" b="1" smtClean="0">
                <a:solidFill>
                  <a:srgbClr val="0000FF"/>
                </a:solidFill>
                <a:latin typeface="Times New Roman" panose="02020603050405020304" pitchFamily="18" charset="0"/>
                <a:cs typeface="Times New Roman" panose="02020603050405020304" pitchFamily="18" charset="0"/>
              </a:rPr>
              <a:t>mạng</a:t>
            </a:r>
          </a:p>
          <a:p>
            <a:pPr marL="0" lvl="0" indent="0">
              <a:buNone/>
            </a:pPr>
            <a:r>
              <a:rPr lang="vi-VN" sz="3200"/>
              <a:t>-	Rộng lượng với người khác, không gây chiến trên mạng.</a:t>
            </a:r>
            <a:endParaRPr lang="en-US" sz="3200" b="1">
              <a:solidFill>
                <a:srgbClr val="0000FF"/>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230880" y="2479040"/>
            <a:ext cx="5527040" cy="3881120"/>
          </a:xfrm>
          <a:prstGeom prst="rect">
            <a:avLst/>
          </a:prstGeom>
        </p:spPr>
      </p:pic>
    </p:spTree>
    <p:extLst>
      <p:ext uri="{BB962C8B-B14F-4D97-AF65-F5344CB8AC3E}">
        <p14:creationId xmlns:p14="http://schemas.microsoft.com/office/powerpoint/2010/main" val="71102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221" y="625293"/>
            <a:ext cx="9904376"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2. Văn hóa ứng xử trên mạng</a:t>
            </a:r>
          </a:p>
        </p:txBody>
      </p:sp>
      <p:sp>
        <p:nvSpPr>
          <p:cNvPr id="3" name="Content Placeholder 2"/>
          <p:cNvSpPr>
            <a:spLocks noGrp="1"/>
          </p:cNvSpPr>
          <p:nvPr>
            <p:ph idx="1"/>
          </p:nvPr>
        </p:nvSpPr>
        <p:spPr>
          <a:xfrm>
            <a:off x="1295401" y="1260088"/>
            <a:ext cx="9601196" cy="4615780"/>
          </a:xfrm>
        </p:spPr>
        <p:txBody>
          <a:bodyPr>
            <a:normAutofit/>
          </a:bodyPr>
          <a:lstStyle/>
          <a:p>
            <a:r>
              <a:rPr lang="en-US" sz="3200" b="1">
                <a:solidFill>
                  <a:srgbClr val="0000FF"/>
                </a:solidFill>
                <a:latin typeface="Times New Roman" panose="02020603050405020304" pitchFamily="18" charset="0"/>
                <a:cs typeface="Times New Roman" panose="02020603050405020304" pitchFamily="18" charset="0"/>
              </a:rPr>
              <a:t>b. </a:t>
            </a:r>
            <a:r>
              <a:rPr lang="en-US" sz="3200" b="1" smtClean="0">
                <a:solidFill>
                  <a:srgbClr val="0000FF"/>
                </a:solidFill>
                <a:latin typeface="Times New Roman" panose="02020603050405020304" pitchFamily="18" charset="0"/>
                <a:cs typeface="Times New Roman" panose="02020603050405020304" pitchFamily="18" charset="0"/>
              </a:rPr>
              <a:t>Một số nguyên </a:t>
            </a:r>
            <a:r>
              <a:rPr lang="en-US" sz="3200" b="1">
                <a:solidFill>
                  <a:srgbClr val="0000FF"/>
                </a:solidFill>
                <a:latin typeface="Times New Roman" panose="02020603050405020304" pitchFamily="18" charset="0"/>
                <a:cs typeface="Times New Roman" panose="02020603050405020304" pitchFamily="18" charset="0"/>
              </a:rPr>
              <a:t>tắc về ứng xử trên </a:t>
            </a:r>
            <a:r>
              <a:rPr lang="en-US" sz="3200" b="1" smtClean="0">
                <a:solidFill>
                  <a:srgbClr val="0000FF"/>
                </a:solidFill>
                <a:latin typeface="Times New Roman" panose="02020603050405020304" pitchFamily="18" charset="0"/>
                <a:cs typeface="Times New Roman" panose="02020603050405020304" pitchFamily="18" charset="0"/>
              </a:rPr>
              <a:t>mạng</a:t>
            </a:r>
          </a:p>
          <a:p>
            <a:pPr marL="0" lvl="0" indent="0">
              <a:buNone/>
            </a:pPr>
            <a:r>
              <a:rPr lang="vi-VN" sz="3200" smtClean="0"/>
              <a:t>-</a:t>
            </a:r>
            <a:r>
              <a:rPr lang="vi-VN" sz="3200"/>
              <a:t>	Tôn trọng văn hóa nhóm.</a:t>
            </a:r>
            <a:endParaRPr lang="en-US" sz="3200" b="1">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825289" y="2482796"/>
            <a:ext cx="6238240" cy="3755444"/>
          </a:xfrm>
          <a:prstGeom prst="rect">
            <a:avLst/>
          </a:prstGeom>
        </p:spPr>
      </p:pic>
    </p:spTree>
    <p:extLst>
      <p:ext uri="{BB962C8B-B14F-4D97-AF65-F5344CB8AC3E}">
        <p14:creationId xmlns:p14="http://schemas.microsoft.com/office/powerpoint/2010/main" val="360289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221" y="625293"/>
            <a:ext cx="9904376"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2. Văn hóa ứng xử trên mạng</a:t>
            </a:r>
          </a:p>
        </p:txBody>
      </p:sp>
      <p:sp>
        <p:nvSpPr>
          <p:cNvPr id="3" name="Content Placeholder 2"/>
          <p:cNvSpPr>
            <a:spLocks noGrp="1"/>
          </p:cNvSpPr>
          <p:nvPr>
            <p:ph idx="1"/>
          </p:nvPr>
        </p:nvSpPr>
        <p:spPr>
          <a:xfrm>
            <a:off x="1295401" y="1260088"/>
            <a:ext cx="9601196" cy="4615780"/>
          </a:xfrm>
        </p:spPr>
        <p:txBody>
          <a:bodyPr>
            <a:normAutofit/>
          </a:bodyPr>
          <a:lstStyle/>
          <a:p>
            <a:r>
              <a:rPr lang="en-US" sz="3200" b="1">
                <a:solidFill>
                  <a:srgbClr val="0000FF"/>
                </a:solidFill>
                <a:latin typeface="Times New Roman" panose="02020603050405020304" pitchFamily="18" charset="0"/>
                <a:cs typeface="Times New Roman" panose="02020603050405020304" pitchFamily="18" charset="0"/>
              </a:rPr>
              <a:t>b. </a:t>
            </a:r>
            <a:r>
              <a:rPr lang="en-US" sz="3200" b="1" smtClean="0">
                <a:solidFill>
                  <a:srgbClr val="0000FF"/>
                </a:solidFill>
                <a:latin typeface="Times New Roman" panose="02020603050405020304" pitchFamily="18" charset="0"/>
                <a:cs typeface="Times New Roman" panose="02020603050405020304" pitchFamily="18" charset="0"/>
              </a:rPr>
              <a:t>Một số nguyên </a:t>
            </a:r>
            <a:r>
              <a:rPr lang="en-US" sz="3200" b="1">
                <a:solidFill>
                  <a:srgbClr val="0000FF"/>
                </a:solidFill>
                <a:latin typeface="Times New Roman" panose="02020603050405020304" pitchFamily="18" charset="0"/>
                <a:cs typeface="Times New Roman" panose="02020603050405020304" pitchFamily="18" charset="0"/>
              </a:rPr>
              <a:t>tắc về ứng xử trên </a:t>
            </a:r>
            <a:r>
              <a:rPr lang="en-US" sz="3200" b="1" smtClean="0">
                <a:solidFill>
                  <a:srgbClr val="0000FF"/>
                </a:solidFill>
                <a:latin typeface="Times New Roman" panose="02020603050405020304" pitchFamily="18" charset="0"/>
                <a:cs typeface="Times New Roman" panose="02020603050405020304" pitchFamily="18" charset="0"/>
              </a:rPr>
              <a:t>mạng</a:t>
            </a:r>
          </a:p>
          <a:p>
            <a:pPr marL="0" lvl="0" indent="0">
              <a:buNone/>
            </a:pPr>
            <a:r>
              <a:rPr lang="vi-VN" sz="3200"/>
              <a:t>-	Tôn trọng thời gian và công sức của người khác.</a:t>
            </a:r>
            <a:endParaRPr lang="en-US" sz="32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699858" y="2625333"/>
            <a:ext cx="4489102" cy="3679974"/>
          </a:xfrm>
          <a:prstGeom prst="rect">
            <a:avLst/>
          </a:prstGeom>
        </p:spPr>
      </p:pic>
    </p:spTree>
    <p:extLst>
      <p:ext uri="{BB962C8B-B14F-4D97-AF65-F5344CB8AC3E}">
        <p14:creationId xmlns:p14="http://schemas.microsoft.com/office/powerpoint/2010/main" val="327495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221" y="625293"/>
            <a:ext cx="9904376"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2. Văn hóa ứng xử trên mạng</a:t>
            </a:r>
          </a:p>
        </p:txBody>
      </p:sp>
      <p:sp>
        <p:nvSpPr>
          <p:cNvPr id="3" name="Content Placeholder 2"/>
          <p:cNvSpPr>
            <a:spLocks noGrp="1"/>
          </p:cNvSpPr>
          <p:nvPr>
            <p:ph idx="1"/>
          </p:nvPr>
        </p:nvSpPr>
        <p:spPr>
          <a:xfrm>
            <a:off x="1295401" y="1260088"/>
            <a:ext cx="9601196" cy="4615780"/>
          </a:xfrm>
        </p:spPr>
        <p:txBody>
          <a:bodyPr>
            <a:normAutofit/>
          </a:bodyPr>
          <a:lstStyle/>
          <a:p>
            <a:r>
              <a:rPr lang="en-US" sz="3200" b="1">
                <a:solidFill>
                  <a:srgbClr val="0000FF"/>
                </a:solidFill>
                <a:latin typeface="Times New Roman" panose="02020603050405020304" pitchFamily="18" charset="0"/>
                <a:cs typeface="Times New Roman" panose="02020603050405020304" pitchFamily="18" charset="0"/>
              </a:rPr>
              <a:t>b. </a:t>
            </a:r>
            <a:r>
              <a:rPr lang="en-US" sz="3200" b="1" smtClean="0">
                <a:solidFill>
                  <a:srgbClr val="0000FF"/>
                </a:solidFill>
                <a:latin typeface="Times New Roman" panose="02020603050405020304" pitchFamily="18" charset="0"/>
                <a:cs typeface="Times New Roman" panose="02020603050405020304" pitchFamily="18" charset="0"/>
              </a:rPr>
              <a:t>Một số nguyên </a:t>
            </a:r>
            <a:r>
              <a:rPr lang="en-US" sz="3200" b="1">
                <a:solidFill>
                  <a:srgbClr val="0000FF"/>
                </a:solidFill>
                <a:latin typeface="Times New Roman" panose="02020603050405020304" pitchFamily="18" charset="0"/>
                <a:cs typeface="Times New Roman" panose="02020603050405020304" pitchFamily="18" charset="0"/>
              </a:rPr>
              <a:t>tắc về ứng xử trên </a:t>
            </a:r>
            <a:r>
              <a:rPr lang="en-US" sz="3200" b="1" smtClean="0">
                <a:solidFill>
                  <a:srgbClr val="0000FF"/>
                </a:solidFill>
                <a:latin typeface="Times New Roman" panose="02020603050405020304" pitchFamily="18" charset="0"/>
                <a:cs typeface="Times New Roman" panose="02020603050405020304" pitchFamily="18" charset="0"/>
              </a:rPr>
              <a:t>mạng</a:t>
            </a:r>
          </a:p>
          <a:p>
            <a:pPr marL="0" lvl="0" indent="0">
              <a:buNone/>
            </a:pPr>
            <a:r>
              <a:rPr lang="vi-VN" sz="3200"/>
              <a:t>-	Tôn trọng quyền riêng tư của người khác.</a:t>
            </a:r>
            <a:endParaRPr lang="en-US" sz="3200" b="1">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221539" y="2485812"/>
            <a:ext cx="5748920" cy="3796456"/>
          </a:xfrm>
          <a:prstGeom prst="rect">
            <a:avLst/>
          </a:prstGeom>
        </p:spPr>
      </p:pic>
    </p:spTree>
    <p:extLst>
      <p:ext uri="{BB962C8B-B14F-4D97-AF65-F5344CB8AC3E}">
        <p14:creationId xmlns:p14="http://schemas.microsoft.com/office/powerpoint/2010/main" val="296215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388961" y="1161223"/>
          <a:ext cx="9444943" cy="3572256"/>
        </p:xfrm>
        <a:graphic>
          <a:graphicData uri="http://schemas.openxmlformats.org/drawingml/2006/table">
            <a:tbl>
              <a:tblPr firstRow="1" firstCol="1" bandRow="1"/>
              <a:tblGrid>
                <a:gridCol w="9444943">
                  <a:extLst>
                    <a:ext uri="{9D8B030D-6E8A-4147-A177-3AD203B41FA5}">
                      <a16:colId xmlns:a16="http://schemas.microsoft.com/office/drawing/2014/main" val="1942745401"/>
                    </a:ext>
                  </a:extLst>
                </a:gridCol>
              </a:tblGrid>
              <a:tr h="0">
                <a:tc>
                  <a:txBody>
                    <a:bodyPr/>
                    <a:lstStyle/>
                    <a:p>
                      <a:pPr indent="269875" algn="ctr">
                        <a:lnSpc>
                          <a:spcPct val="120000"/>
                        </a:lnSpc>
                        <a:spcBef>
                          <a:spcPts val="600"/>
                        </a:spcBef>
                        <a:spcAft>
                          <a:spcPts val="600"/>
                        </a:spcAft>
                      </a:pPr>
                      <a:r>
                        <a:rPr lang="pt-BR" sz="2700" b="1">
                          <a:solidFill>
                            <a:srgbClr val="FF0000"/>
                          </a:solidFill>
                          <a:effectLst/>
                          <a:latin typeface="Times New Roman" panose="02020603050405020304" pitchFamily="18" charset="0"/>
                          <a:ea typeface="PMingLiU"/>
                          <a:cs typeface="Times New Roman" panose="02020603050405020304" pitchFamily="18" charset="0"/>
                        </a:rPr>
                        <a:t>PHIẾU HỌC TẬP SỐ 1</a:t>
                      </a:r>
                      <a:endParaRPr lang="en-US" sz="27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9875" algn="l">
                        <a:lnSpc>
                          <a:spcPct val="120000"/>
                        </a:lnSpc>
                        <a:spcBef>
                          <a:spcPts val="600"/>
                        </a:spcBef>
                        <a:spcAft>
                          <a:spcPts val="600"/>
                        </a:spcAft>
                      </a:pPr>
                      <a:r>
                        <a:rPr lang="pt-BR" sz="2700">
                          <a:solidFill>
                            <a:srgbClr val="000000"/>
                          </a:solidFill>
                          <a:effectLst/>
                          <a:latin typeface="Times New Roman" panose="02020603050405020304" pitchFamily="18" charset="0"/>
                          <a:ea typeface="PMingLiU"/>
                          <a:cs typeface="Times New Roman" panose="02020603050405020304" pitchFamily="18" charset="0"/>
                        </a:rPr>
                        <a:t>(1) Thực hiện yêu cầu của HĐ 1, SGK trang 42.</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9875" algn="l">
                        <a:lnSpc>
                          <a:spcPct val="120000"/>
                        </a:lnSpc>
                        <a:spcBef>
                          <a:spcPts val="600"/>
                        </a:spcBef>
                        <a:spcAft>
                          <a:spcPts val="600"/>
                        </a:spcAft>
                      </a:pPr>
                      <a:r>
                        <a:rPr lang="pt-BR" sz="2700">
                          <a:solidFill>
                            <a:srgbClr val="000000"/>
                          </a:solidFill>
                          <a:effectLst/>
                          <a:latin typeface="Times New Roman" panose="02020603050405020304" pitchFamily="18" charset="0"/>
                          <a:ea typeface="PMingLiU"/>
                          <a:cs typeface="Times New Roman" panose="02020603050405020304" pitchFamily="18" charset="0"/>
                        </a:rPr>
                        <a:t>(2) Nêu một số hình thức lừa đảo qua mạng Intenet.</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9875" algn="l">
                        <a:lnSpc>
                          <a:spcPct val="120000"/>
                        </a:lnSpc>
                        <a:spcBef>
                          <a:spcPts val="600"/>
                        </a:spcBef>
                        <a:spcAft>
                          <a:spcPts val="600"/>
                        </a:spcAft>
                      </a:pPr>
                      <a:r>
                        <a:rPr lang="pt-BR" sz="2700">
                          <a:solidFill>
                            <a:srgbClr val="000000"/>
                          </a:solidFill>
                          <a:effectLst/>
                          <a:latin typeface="Times New Roman" panose="02020603050405020304" pitchFamily="18" charset="0"/>
                          <a:ea typeface="PMingLiU"/>
                          <a:cs typeface="Times New Roman" panose="02020603050405020304" pitchFamily="18" charset="0"/>
                        </a:rPr>
                        <a:t>(3) Cách nhận biết được các dấu hiệu lừa đảo và biết một số lời khuyên phòng ngừa.</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9875" algn="l">
                        <a:lnSpc>
                          <a:spcPct val="120000"/>
                        </a:lnSpc>
                        <a:spcBef>
                          <a:spcPts val="600"/>
                        </a:spcBef>
                        <a:spcAft>
                          <a:spcPts val="600"/>
                        </a:spcAft>
                      </a:pPr>
                      <a:r>
                        <a:rPr lang="pt-BR" sz="2700">
                          <a:solidFill>
                            <a:srgbClr val="000000"/>
                          </a:solidFill>
                          <a:effectLst/>
                          <a:latin typeface="Times New Roman" panose="02020603050405020304" pitchFamily="18" charset="0"/>
                          <a:ea typeface="PMingLiU"/>
                          <a:cs typeface="Times New Roman" panose="02020603050405020304" pitchFamily="18" charset="0"/>
                        </a:rPr>
                        <a:t>(4) Nêu </a:t>
                      </a:r>
                      <a:r>
                        <a:rPr lang="en-US" sz="2700">
                          <a:solidFill>
                            <a:srgbClr val="000000"/>
                          </a:solidFill>
                          <a:effectLst/>
                          <a:latin typeface="Times New Roman" panose="02020603050405020304" pitchFamily="18" charset="0"/>
                          <a:ea typeface="PMingLiU"/>
                          <a:cs typeface="Times New Roman" panose="02020603050405020304" pitchFamily="18" charset="0"/>
                        </a:rPr>
                        <a:t>các nguyên tắc để hạn chế thiệt hại.</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783924"/>
                  </a:ext>
                </a:extLst>
              </a:tr>
            </a:tbl>
          </a:graphicData>
        </a:graphic>
      </p:graphicFrame>
    </p:spTree>
    <p:extLst>
      <p:ext uri="{BB962C8B-B14F-4D97-AF65-F5344CB8AC3E}">
        <p14:creationId xmlns:p14="http://schemas.microsoft.com/office/powerpoint/2010/main" val="1119064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221" y="625293"/>
            <a:ext cx="9904376"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2. Văn hóa ứng xử trên mạng</a:t>
            </a:r>
          </a:p>
        </p:txBody>
      </p:sp>
      <p:sp>
        <p:nvSpPr>
          <p:cNvPr id="3" name="Content Placeholder 2"/>
          <p:cNvSpPr>
            <a:spLocks noGrp="1"/>
          </p:cNvSpPr>
          <p:nvPr>
            <p:ph idx="1"/>
          </p:nvPr>
        </p:nvSpPr>
        <p:spPr>
          <a:xfrm>
            <a:off x="1295401" y="1260088"/>
            <a:ext cx="9601196" cy="4615780"/>
          </a:xfrm>
        </p:spPr>
        <p:txBody>
          <a:bodyPr>
            <a:normAutofit/>
          </a:bodyPr>
          <a:lstStyle/>
          <a:p>
            <a:r>
              <a:rPr lang="en-US" sz="3200" b="1">
                <a:solidFill>
                  <a:srgbClr val="0000FF"/>
                </a:solidFill>
                <a:latin typeface="Times New Roman" panose="02020603050405020304" pitchFamily="18" charset="0"/>
                <a:cs typeface="Times New Roman" panose="02020603050405020304" pitchFamily="18" charset="0"/>
              </a:rPr>
              <a:t>b. </a:t>
            </a:r>
            <a:r>
              <a:rPr lang="en-US" sz="3200" b="1" smtClean="0">
                <a:solidFill>
                  <a:srgbClr val="0000FF"/>
                </a:solidFill>
                <a:latin typeface="Times New Roman" panose="02020603050405020304" pitchFamily="18" charset="0"/>
                <a:cs typeface="Times New Roman" panose="02020603050405020304" pitchFamily="18" charset="0"/>
              </a:rPr>
              <a:t>Một số nguyên </a:t>
            </a:r>
            <a:r>
              <a:rPr lang="en-US" sz="3200" b="1">
                <a:solidFill>
                  <a:srgbClr val="0000FF"/>
                </a:solidFill>
                <a:latin typeface="Times New Roman" panose="02020603050405020304" pitchFamily="18" charset="0"/>
                <a:cs typeface="Times New Roman" panose="02020603050405020304" pitchFamily="18" charset="0"/>
              </a:rPr>
              <a:t>tắc về ứng xử trên </a:t>
            </a:r>
            <a:r>
              <a:rPr lang="en-US" sz="3200" b="1" smtClean="0">
                <a:solidFill>
                  <a:srgbClr val="0000FF"/>
                </a:solidFill>
                <a:latin typeface="Times New Roman" panose="02020603050405020304" pitchFamily="18" charset="0"/>
                <a:cs typeface="Times New Roman" panose="02020603050405020304" pitchFamily="18" charset="0"/>
              </a:rPr>
              <a:t>mạng</a:t>
            </a:r>
          </a:p>
          <a:p>
            <a:pPr marL="0" lvl="0" indent="0">
              <a:buNone/>
            </a:pPr>
            <a:r>
              <a:rPr lang="vi-VN" sz="3200"/>
              <a:t>-	Không lợi dụng vị thế của mình để làm việc xấu.</a:t>
            </a:r>
            <a:endParaRPr lang="en-US" sz="32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463038" y="2788832"/>
            <a:ext cx="9265922" cy="3231056"/>
          </a:xfrm>
          <a:prstGeom prst="rect">
            <a:avLst/>
          </a:prstGeom>
        </p:spPr>
      </p:pic>
    </p:spTree>
    <p:extLst>
      <p:ext uri="{BB962C8B-B14F-4D97-AF65-F5344CB8AC3E}">
        <p14:creationId xmlns:p14="http://schemas.microsoft.com/office/powerpoint/2010/main" val="211262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221" y="625293"/>
            <a:ext cx="9904376"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2. Văn hóa ứng xử trên mạng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747" y="1468432"/>
            <a:ext cx="9623850" cy="4782217"/>
          </a:xfrm>
          <a:prstGeom prst="rect">
            <a:avLst/>
          </a:prstGeom>
        </p:spPr>
      </p:pic>
    </p:spTree>
    <p:extLst>
      <p:ext uri="{BB962C8B-B14F-4D97-AF65-F5344CB8AC3E}">
        <p14:creationId xmlns:p14="http://schemas.microsoft.com/office/powerpoint/2010/main" val="952093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221" y="625293"/>
            <a:ext cx="9904376"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2. Văn hóa ứng xử trên mạng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08" y="1279140"/>
            <a:ext cx="5039428" cy="503942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170" y="1279140"/>
            <a:ext cx="5048955" cy="5020376"/>
          </a:xfrm>
          <a:prstGeom prst="rect">
            <a:avLst/>
          </a:prstGeom>
        </p:spPr>
      </p:pic>
    </p:spTree>
    <p:extLst>
      <p:ext uri="{BB962C8B-B14F-4D97-AF65-F5344CB8AC3E}">
        <p14:creationId xmlns:p14="http://schemas.microsoft.com/office/powerpoint/2010/main" val="250486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221" y="625293"/>
            <a:ext cx="9904376"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2. Văn hóa ứng xử trên mạng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923" y="1260088"/>
            <a:ext cx="5068007" cy="502990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407" y="1241035"/>
            <a:ext cx="5058481" cy="5048955"/>
          </a:xfrm>
          <a:prstGeom prst="rect">
            <a:avLst/>
          </a:prstGeom>
        </p:spPr>
      </p:pic>
    </p:spTree>
    <p:extLst>
      <p:ext uri="{BB962C8B-B14F-4D97-AF65-F5344CB8AC3E}">
        <p14:creationId xmlns:p14="http://schemas.microsoft.com/office/powerpoint/2010/main" val="41124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221" y="625293"/>
            <a:ext cx="9904376"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2. Văn hóa ứng xử trên mạng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85" y="1260088"/>
            <a:ext cx="5077534" cy="50870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934" y="1260088"/>
            <a:ext cx="5039428" cy="5068007"/>
          </a:xfrm>
          <a:prstGeom prst="rect">
            <a:avLst/>
          </a:prstGeom>
        </p:spPr>
      </p:pic>
    </p:spTree>
    <p:extLst>
      <p:ext uri="{BB962C8B-B14F-4D97-AF65-F5344CB8AC3E}">
        <p14:creationId xmlns:p14="http://schemas.microsoft.com/office/powerpoint/2010/main" val="398567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1062116"/>
            <a:ext cx="9601196" cy="868284"/>
          </a:xfrm>
        </p:spPr>
        <p:txBody>
          <a:bodyPr>
            <a:normAutofit/>
          </a:bodyPr>
          <a:lstStyle/>
          <a:p>
            <a:r>
              <a:rPr lang="en-US" sz="3600" b="1">
                <a:solidFill>
                  <a:srgbClr val="FF0000"/>
                </a:solidFill>
                <a:latin typeface="Times New Roman" panose="02020603050405020304" pitchFamily="18" charset="0"/>
                <a:cs typeface="Times New Roman" panose="02020603050405020304" pitchFamily="18" charset="0"/>
              </a:rPr>
              <a:t>LUYỆN TẬP</a:t>
            </a:r>
          </a:p>
        </p:txBody>
      </p:sp>
      <p:sp>
        <p:nvSpPr>
          <p:cNvPr id="5" name="Content Placeholder 2"/>
          <p:cNvSpPr txBox="1">
            <a:spLocks/>
          </p:cNvSpPr>
          <p:nvPr/>
        </p:nvSpPr>
        <p:spPr>
          <a:xfrm>
            <a:off x="1180618" y="2431701"/>
            <a:ext cx="10208870" cy="332091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vi-VN" sz="3200" b="1" smtClean="0">
                <a:solidFill>
                  <a:schemeClr val="tx1"/>
                </a:solidFill>
                <a:cs typeface="Times New Roman" panose="02020603050405020304" pitchFamily="18" charset="0"/>
              </a:rPr>
              <a:t>Câu </a:t>
            </a:r>
            <a:r>
              <a:rPr lang="vi-VN" sz="3200" b="1">
                <a:solidFill>
                  <a:schemeClr val="tx1"/>
                </a:solidFill>
                <a:cs typeface="Times New Roman" panose="02020603050405020304" pitchFamily="18" charset="0"/>
              </a:rPr>
              <a:t>1: </a:t>
            </a:r>
            <a:r>
              <a:rPr lang="vi-VN" sz="3200">
                <a:solidFill>
                  <a:schemeClr val="tx1"/>
                </a:solidFill>
                <a:cs typeface="Times New Roman" panose="02020603050405020304" pitchFamily="18" charset="0"/>
              </a:rPr>
              <a:t>Hãy cho biết những dấu hiệu để phát hiện lừa đảo qua mạng?</a:t>
            </a:r>
          </a:p>
          <a:p>
            <a:pPr marL="342900" lvl="0" indent="-342900" algn="just">
              <a:lnSpc>
                <a:spcPct val="120000"/>
              </a:lnSpc>
              <a:spcBef>
                <a:spcPts val="300"/>
              </a:spcBef>
              <a:spcAft>
                <a:spcPts val="0"/>
              </a:spcAft>
              <a:buFont typeface="Wingdings" panose="05000000000000000000" pitchFamily="2" charset="2"/>
              <a:buChar char=""/>
            </a:pPr>
            <a:r>
              <a:rPr lang="en-US" sz="3200">
                <a:solidFill>
                  <a:schemeClr val="tx1"/>
                </a:solidFill>
                <a:latin typeface="Times New Roman" panose="02020603050405020304" pitchFamily="18" charset="0"/>
                <a:ea typeface="Times New Roman" panose="02020603050405020304" pitchFamily="18" charset="0"/>
              </a:rPr>
              <a:t>Lừa đảo trúng thưởng, tặng quà để lấy tiền phí vận chuyển.</a:t>
            </a:r>
          </a:p>
          <a:p>
            <a:pPr marL="342900" lvl="0" indent="-342900" algn="just">
              <a:lnSpc>
                <a:spcPct val="120000"/>
              </a:lnSpc>
              <a:spcAft>
                <a:spcPts val="0"/>
              </a:spcAft>
              <a:buFont typeface="Wingdings" panose="05000000000000000000" pitchFamily="2" charset="2"/>
              <a:buChar char=""/>
            </a:pPr>
            <a:r>
              <a:rPr lang="en-US" sz="3200">
                <a:solidFill>
                  <a:schemeClr val="tx1"/>
                </a:solidFill>
                <a:latin typeface="Times New Roman" panose="02020603050405020304" pitchFamily="18" charset="0"/>
                <a:ea typeface="Times New Roman" panose="02020603050405020304" pitchFamily="18" charset="0"/>
              </a:rPr>
              <a:t>Lừa đảo chiếm tiền đặt cọc hoặc bán hàng giả.</a:t>
            </a:r>
          </a:p>
          <a:p>
            <a:pPr marL="342900" lvl="0" indent="-342900" algn="just">
              <a:lnSpc>
                <a:spcPct val="120000"/>
              </a:lnSpc>
              <a:spcAft>
                <a:spcPts val="300"/>
              </a:spcAft>
              <a:buFont typeface="Wingdings" panose="05000000000000000000" pitchFamily="2" charset="2"/>
              <a:buChar char=""/>
            </a:pPr>
            <a:r>
              <a:rPr lang="en-US" sz="3200">
                <a:solidFill>
                  <a:schemeClr val="tx1"/>
                </a:solidFill>
                <a:latin typeface="Times New Roman" panose="02020603050405020304" pitchFamily="18" charset="0"/>
                <a:ea typeface="Times New Roman" panose="02020603050405020304" pitchFamily="18" charset="0"/>
              </a:rPr>
              <a:t>Lừa đảo để lấy cắp thông tin cá nhân.</a:t>
            </a:r>
          </a:p>
          <a:p>
            <a:pPr marL="0" indent="0" algn="just">
              <a:buFont typeface="Arial"/>
              <a:buNone/>
            </a:pPr>
            <a:endParaRPr lang="en-US" sz="27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711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1062116"/>
            <a:ext cx="9601196" cy="868284"/>
          </a:xfrm>
        </p:spPr>
        <p:txBody>
          <a:bodyPr>
            <a:normAutofit/>
          </a:bodyPr>
          <a:lstStyle/>
          <a:p>
            <a:r>
              <a:rPr lang="en-US" sz="3600" b="1">
                <a:solidFill>
                  <a:srgbClr val="FF0000"/>
                </a:solidFill>
                <a:latin typeface="Times New Roman" panose="02020603050405020304" pitchFamily="18" charset="0"/>
                <a:cs typeface="Times New Roman" panose="02020603050405020304" pitchFamily="18" charset="0"/>
              </a:rPr>
              <a:t>LUYỆN TẬP</a:t>
            </a:r>
          </a:p>
        </p:txBody>
      </p:sp>
      <p:sp>
        <p:nvSpPr>
          <p:cNvPr id="5" name="Content Placeholder 2"/>
          <p:cNvSpPr txBox="1">
            <a:spLocks/>
          </p:cNvSpPr>
          <p:nvPr/>
        </p:nvSpPr>
        <p:spPr>
          <a:xfrm>
            <a:off x="1128017" y="2433808"/>
            <a:ext cx="10220445" cy="206226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vi-VN" sz="3200" b="1" smtClean="0">
                <a:solidFill>
                  <a:schemeClr val="tx1"/>
                </a:solidFill>
                <a:cs typeface="Times New Roman" panose="02020603050405020304" pitchFamily="18" charset="0"/>
              </a:rPr>
              <a:t>Câu </a:t>
            </a:r>
            <a:r>
              <a:rPr lang="vi-VN" sz="3200" b="1">
                <a:solidFill>
                  <a:schemeClr val="tx1"/>
                </a:solidFill>
                <a:cs typeface="Times New Roman" panose="02020603050405020304" pitchFamily="18" charset="0"/>
              </a:rPr>
              <a:t>2: </a:t>
            </a:r>
            <a:r>
              <a:rPr lang="vi-VN" sz="3200">
                <a:solidFill>
                  <a:schemeClr val="tx1"/>
                </a:solidFill>
                <a:cs typeface="Times New Roman" panose="02020603050405020304" pitchFamily="18" charset="0"/>
              </a:rPr>
              <a:t>Hãy cho biết quy tắc nền tảng về văn hóa, đạo đức trên mạng</a:t>
            </a:r>
            <a:r>
              <a:rPr lang="vi-VN" sz="3200" smtClean="0">
                <a:solidFill>
                  <a:schemeClr val="tx1"/>
                </a:solidFill>
                <a:cs typeface="Times New Roman" panose="02020603050405020304" pitchFamily="18" charset="0"/>
              </a:rPr>
              <a:t>?</a:t>
            </a:r>
            <a:endParaRPr lang="en-US" sz="3200" smtClean="0">
              <a:solidFill>
                <a:schemeClr val="tx1"/>
              </a:solidFill>
              <a:cs typeface="Times New Roman" panose="02020603050405020304" pitchFamily="18" charset="0"/>
            </a:endParaRPr>
          </a:p>
        </p:txBody>
      </p:sp>
    </p:spTree>
    <p:extLst>
      <p:ext uri="{BB962C8B-B14F-4D97-AF65-F5344CB8AC3E}">
        <p14:creationId xmlns:p14="http://schemas.microsoft.com/office/powerpoint/2010/main" val="261851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284792" y="1157469"/>
            <a:ext cx="10613984" cy="540537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42900" lvl="0" indent="-342900" algn="just">
              <a:lnSpc>
                <a:spcPct val="120000"/>
              </a:lnSpc>
              <a:spcBef>
                <a:spcPts val="300"/>
              </a:spcBef>
              <a:spcAft>
                <a:spcPts val="0"/>
              </a:spcAft>
              <a:buFont typeface="Wingdings" panose="05000000000000000000" pitchFamily="2" charset="2"/>
              <a:buChar char=""/>
            </a:pPr>
            <a:r>
              <a:rPr lang="en-US" sz="3200" smtClean="0">
                <a:solidFill>
                  <a:srgbClr val="000000"/>
                </a:solidFill>
                <a:latin typeface="Times New Roman" panose="02020603050405020304" pitchFamily="18" charset="0"/>
                <a:ea typeface="PMingLiU"/>
              </a:rPr>
              <a:t>Hãy </a:t>
            </a:r>
            <a:r>
              <a:rPr lang="en-US" sz="3200">
                <a:solidFill>
                  <a:srgbClr val="000000"/>
                </a:solidFill>
                <a:latin typeface="Times New Roman" panose="02020603050405020304" pitchFamily="18" charset="0"/>
                <a:ea typeface="PMingLiU"/>
              </a:rPr>
              <a:t>đặt mình vào vị trí người khác.</a:t>
            </a:r>
            <a:endParaRPr lang="en-US" sz="3200">
              <a:latin typeface="Times New Roman" panose="02020603050405020304" pitchFamily="18" charset="0"/>
              <a:ea typeface="Times New Roman" panose="02020603050405020304" pitchFamily="18" charset="0"/>
            </a:endParaRPr>
          </a:p>
          <a:p>
            <a:pPr marL="342900" lvl="0" indent="-342900" algn="just">
              <a:lnSpc>
                <a:spcPct val="120000"/>
              </a:lnSpc>
              <a:spcAft>
                <a:spcPts val="0"/>
              </a:spcAft>
              <a:buFont typeface="Wingdings" panose="05000000000000000000" pitchFamily="2" charset="2"/>
              <a:buChar char=""/>
            </a:pPr>
            <a:r>
              <a:rPr lang="en-US" sz="3200">
                <a:solidFill>
                  <a:srgbClr val="000000"/>
                </a:solidFill>
                <a:latin typeface="Times New Roman" panose="02020603050405020304" pitchFamily="18" charset="0"/>
                <a:ea typeface="PMingLiU"/>
              </a:rPr>
              <a:t>Rộng lượng với người khác, không gây chiến trên mạng.</a:t>
            </a:r>
            <a:endParaRPr lang="en-US" sz="3200">
              <a:latin typeface="Times New Roman" panose="02020603050405020304" pitchFamily="18" charset="0"/>
              <a:ea typeface="Times New Roman" panose="02020603050405020304" pitchFamily="18" charset="0"/>
            </a:endParaRPr>
          </a:p>
          <a:p>
            <a:pPr marL="342900" lvl="0" indent="-342900" algn="just">
              <a:lnSpc>
                <a:spcPct val="120000"/>
              </a:lnSpc>
              <a:spcAft>
                <a:spcPts val="0"/>
              </a:spcAft>
              <a:buFont typeface="Wingdings" panose="05000000000000000000" pitchFamily="2" charset="2"/>
              <a:buChar char=""/>
            </a:pPr>
            <a:r>
              <a:rPr lang="en-US" sz="3200">
                <a:solidFill>
                  <a:srgbClr val="000000"/>
                </a:solidFill>
                <a:latin typeface="Times New Roman" panose="02020603050405020304" pitchFamily="18" charset="0"/>
                <a:ea typeface="PMingLiU"/>
              </a:rPr>
              <a:t>Tôn trọng văn hóa nhóm.</a:t>
            </a:r>
            <a:endParaRPr lang="en-US" sz="3200">
              <a:latin typeface="Times New Roman" panose="02020603050405020304" pitchFamily="18" charset="0"/>
              <a:ea typeface="Times New Roman" panose="02020603050405020304" pitchFamily="18" charset="0"/>
            </a:endParaRPr>
          </a:p>
          <a:p>
            <a:pPr marL="342900" lvl="0" indent="-342900" algn="just">
              <a:lnSpc>
                <a:spcPct val="120000"/>
              </a:lnSpc>
              <a:spcAft>
                <a:spcPts val="0"/>
              </a:spcAft>
              <a:buFont typeface="Wingdings" panose="05000000000000000000" pitchFamily="2" charset="2"/>
              <a:buChar char=""/>
            </a:pPr>
            <a:r>
              <a:rPr lang="en-US" sz="3200">
                <a:solidFill>
                  <a:srgbClr val="000000"/>
                </a:solidFill>
                <a:latin typeface="Times New Roman" panose="02020603050405020304" pitchFamily="18" charset="0"/>
                <a:ea typeface="PMingLiU"/>
              </a:rPr>
              <a:t>Tôn trọng thời gian và công sức của người khác.</a:t>
            </a:r>
            <a:endParaRPr lang="en-US" sz="3200">
              <a:latin typeface="Times New Roman" panose="02020603050405020304" pitchFamily="18" charset="0"/>
              <a:ea typeface="Times New Roman" panose="02020603050405020304" pitchFamily="18" charset="0"/>
            </a:endParaRPr>
          </a:p>
          <a:p>
            <a:pPr marL="342900" lvl="0" indent="-342900" algn="just">
              <a:lnSpc>
                <a:spcPct val="120000"/>
              </a:lnSpc>
              <a:spcAft>
                <a:spcPts val="0"/>
              </a:spcAft>
              <a:buFont typeface="Wingdings" panose="05000000000000000000" pitchFamily="2" charset="2"/>
              <a:buChar char=""/>
            </a:pPr>
            <a:r>
              <a:rPr lang="en-US" sz="3200">
                <a:solidFill>
                  <a:srgbClr val="000000"/>
                </a:solidFill>
                <a:latin typeface="Times New Roman" panose="02020603050405020304" pitchFamily="18" charset="0"/>
                <a:ea typeface="PMingLiU"/>
              </a:rPr>
              <a:t>Tôn trọng quyền riêng tư của người khác.</a:t>
            </a:r>
            <a:endParaRPr lang="en-US" sz="3200">
              <a:latin typeface="Times New Roman" panose="02020603050405020304" pitchFamily="18" charset="0"/>
              <a:ea typeface="Times New Roman" panose="02020603050405020304" pitchFamily="18" charset="0"/>
            </a:endParaRPr>
          </a:p>
          <a:p>
            <a:pPr marL="342900" lvl="0" indent="-342900" algn="just">
              <a:lnSpc>
                <a:spcPct val="120000"/>
              </a:lnSpc>
              <a:spcAft>
                <a:spcPts val="300"/>
              </a:spcAft>
              <a:buFont typeface="Wingdings" panose="05000000000000000000" pitchFamily="2" charset="2"/>
              <a:buChar char=""/>
            </a:pPr>
            <a:r>
              <a:rPr lang="en-US" sz="3200">
                <a:solidFill>
                  <a:srgbClr val="000000"/>
                </a:solidFill>
                <a:latin typeface="Times New Roman" panose="02020603050405020304" pitchFamily="18" charset="0"/>
                <a:ea typeface="PMingLiU"/>
              </a:rPr>
              <a:t>Không lợi dụng vị thế của mình để làm việc xấu.</a:t>
            </a:r>
            <a:endParaRPr lang="en-US" sz="3200">
              <a:latin typeface="Times New Roman" panose="02020603050405020304" pitchFamily="18" charset="0"/>
              <a:ea typeface="Times New Roman" panose="02020603050405020304" pitchFamily="18" charset="0"/>
            </a:endParaRPr>
          </a:p>
          <a:p>
            <a:pPr marL="0" indent="0" algn="just">
              <a:buNone/>
            </a:pPr>
            <a:endParaRPr lang="vi-VN" sz="3200">
              <a:solidFill>
                <a:schemeClr val="tx1"/>
              </a:solidFill>
              <a:cs typeface="Times New Roman" panose="02020603050405020304" pitchFamily="18" charset="0"/>
            </a:endParaRPr>
          </a:p>
          <a:p>
            <a:pPr marL="0" indent="0" algn="just">
              <a:buFont typeface="Arial"/>
              <a:buNone/>
            </a:pPr>
            <a:endParaRPr lang="en-US" sz="27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463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1062116"/>
            <a:ext cx="9601196" cy="868284"/>
          </a:xfrm>
        </p:spPr>
        <p:txBody>
          <a:bodyPr>
            <a:normAutofit/>
          </a:bodyPr>
          <a:lstStyle/>
          <a:p>
            <a:r>
              <a:rPr lang="en-US" sz="3600" b="1">
                <a:solidFill>
                  <a:srgbClr val="FF0000"/>
                </a:solidFill>
                <a:latin typeface="Times New Roman" panose="02020603050405020304" pitchFamily="18" charset="0"/>
                <a:cs typeface="Times New Roman" panose="02020603050405020304" pitchFamily="18" charset="0"/>
              </a:rPr>
              <a:t>VẬN </a:t>
            </a:r>
            <a:r>
              <a:rPr lang="en-US" sz="3600" b="1" smtClean="0">
                <a:solidFill>
                  <a:srgbClr val="FF0000"/>
                </a:solidFill>
                <a:latin typeface="Times New Roman" panose="02020603050405020304" pitchFamily="18" charset="0"/>
                <a:cs typeface="Times New Roman" panose="02020603050405020304" pitchFamily="18" charset="0"/>
              </a:rPr>
              <a:t>DỤNG</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1437642" y="2431701"/>
            <a:ext cx="9413238" cy="382685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lnSpc>
                <a:spcPct val="120000"/>
              </a:lnSpc>
              <a:spcBef>
                <a:spcPts val="300"/>
              </a:spcBef>
              <a:spcAft>
                <a:spcPts val="300"/>
              </a:spcAft>
              <a:buNone/>
            </a:pPr>
            <a:r>
              <a:rPr lang="pt-BR" sz="3200" b="1">
                <a:solidFill>
                  <a:srgbClr val="000000"/>
                </a:solidFill>
                <a:latin typeface="Times New Roman" panose="02020603050405020304" pitchFamily="18" charset="0"/>
                <a:ea typeface="PMingLiU"/>
              </a:rPr>
              <a:t>Câu 1:</a:t>
            </a:r>
            <a:r>
              <a:rPr lang="pt-BR" sz="3200">
                <a:solidFill>
                  <a:srgbClr val="000000"/>
                </a:solidFill>
                <a:latin typeface="Times New Roman" panose="02020603050405020304" pitchFamily="18" charset="0"/>
                <a:ea typeface="PMingLiU"/>
              </a:rPr>
              <a:t> Em sẽ làm gì khi nhận được email báo được thưởng một phần quà vì là khách hàng trung thành và phải gửi ngay một khoản tiền để nhận thưởng</a:t>
            </a:r>
            <a:r>
              <a:rPr lang="pt-BR" sz="3200" smtClean="0">
                <a:solidFill>
                  <a:srgbClr val="000000"/>
                </a:solidFill>
                <a:latin typeface="Times New Roman" panose="02020603050405020304" pitchFamily="18" charset="0"/>
                <a:ea typeface="PMingLiU"/>
              </a:rPr>
              <a:t>?</a:t>
            </a:r>
          </a:p>
          <a:p>
            <a:pPr marL="0" indent="0" algn="just">
              <a:lnSpc>
                <a:spcPct val="120000"/>
              </a:lnSpc>
              <a:spcBef>
                <a:spcPts val="300"/>
              </a:spcBef>
              <a:spcAft>
                <a:spcPts val="300"/>
              </a:spcAft>
              <a:buNone/>
            </a:pPr>
            <a:endParaRPr lang="en-US" sz="3200">
              <a:latin typeface="Times New Roman" panose="02020603050405020304" pitchFamily="18" charset="0"/>
              <a:ea typeface="Times New Roman" panose="02020603050405020304" pitchFamily="18" charset="0"/>
            </a:endParaRPr>
          </a:p>
          <a:p>
            <a:pPr marL="0" indent="0" algn="just">
              <a:buFont typeface="Arial"/>
              <a:buNone/>
            </a:pPr>
            <a:endParaRPr lang="en-US" sz="27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00310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1062116"/>
            <a:ext cx="9601196" cy="868284"/>
          </a:xfrm>
        </p:spPr>
        <p:txBody>
          <a:bodyPr>
            <a:normAutofit/>
          </a:bodyPr>
          <a:lstStyle/>
          <a:p>
            <a:r>
              <a:rPr lang="en-US" sz="3600" b="1">
                <a:solidFill>
                  <a:srgbClr val="FF0000"/>
                </a:solidFill>
                <a:latin typeface="Times New Roman" panose="02020603050405020304" pitchFamily="18" charset="0"/>
                <a:cs typeface="Times New Roman" panose="02020603050405020304" pitchFamily="18" charset="0"/>
              </a:rPr>
              <a:t>VẬN DỤNG</a:t>
            </a:r>
          </a:p>
        </p:txBody>
      </p:sp>
      <p:sp>
        <p:nvSpPr>
          <p:cNvPr id="5" name="Content Placeholder 2"/>
          <p:cNvSpPr txBox="1">
            <a:spLocks/>
          </p:cNvSpPr>
          <p:nvPr/>
        </p:nvSpPr>
        <p:spPr>
          <a:xfrm>
            <a:off x="1437642" y="2431701"/>
            <a:ext cx="9413238" cy="382685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lnSpc>
                <a:spcPct val="120000"/>
              </a:lnSpc>
              <a:spcBef>
                <a:spcPts val="300"/>
              </a:spcBef>
              <a:spcAft>
                <a:spcPts val="300"/>
              </a:spcAft>
              <a:buNone/>
            </a:pPr>
            <a:r>
              <a:rPr lang="en-US" sz="3200" smtClean="0">
                <a:solidFill>
                  <a:srgbClr val="000000"/>
                </a:solidFill>
                <a:ea typeface="PMingLiU"/>
              </a:rPr>
              <a:t>=&gt;&gt;</a:t>
            </a:r>
            <a:r>
              <a:rPr lang="vi-VN" sz="3200">
                <a:solidFill>
                  <a:srgbClr val="000000"/>
                </a:solidFill>
                <a:ea typeface="PMingLiU"/>
              </a:rPr>
              <a:t>	Trước </a:t>
            </a:r>
            <a:r>
              <a:rPr lang="vi-VN" sz="3200" smtClean="0">
                <a:solidFill>
                  <a:srgbClr val="000000"/>
                </a:solidFill>
                <a:ea typeface="PMingLiU"/>
              </a:rPr>
              <a:t>tiên</a:t>
            </a:r>
            <a:r>
              <a:rPr lang="en-US" sz="3200" smtClean="0">
                <a:solidFill>
                  <a:srgbClr val="000000"/>
                </a:solidFill>
                <a:ea typeface="PMingLiU"/>
              </a:rPr>
              <a:t>,</a:t>
            </a:r>
            <a:r>
              <a:rPr lang="vi-VN" sz="3200" smtClean="0">
                <a:solidFill>
                  <a:srgbClr val="000000"/>
                </a:solidFill>
                <a:ea typeface="PMingLiU"/>
              </a:rPr>
              <a:t> </a:t>
            </a:r>
            <a:r>
              <a:rPr lang="vi-VN" sz="3200">
                <a:solidFill>
                  <a:srgbClr val="000000"/>
                </a:solidFill>
                <a:ea typeface="PMingLiU"/>
              </a:rPr>
              <a:t>xác minh </a:t>
            </a:r>
            <a:r>
              <a:rPr lang="en-US" sz="3200" smtClean="0">
                <a:solidFill>
                  <a:srgbClr val="000000"/>
                </a:solidFill>
                <a:latin typeface="Times New Roman" panose="02020603050405020304" pitchFamily="18" charset="0"/>
                <a:ea typeface="PMingLiU"/>
                <a:cs typeface="Times New Roman" panose="02020603050405020304" pitchFamily="18" charset="0"/>
              </a:rPr>
              <a:t>tính xác thực </a:t>
            </a:r>
            <a:r>
              <a:rPr lang="vi-VN" sz="3200" smtClean="0">
                <a:solidFill>
                  <a:srgbClr val="000000"/>
                </a:solidFill>
                <a:ea typeface="PMingLiU"/>
              </a:rPr>
              <a:t>thông </a:t>
            </a:r>
            <a:r>
              <a:rPr lang="vi-VN" sz="3200">
                <a:solidFill>
                  <a:srgbClr val="000000"/>
                </a:solidFill>
                <a:ea typeface="PMingLiU"/>
              </a:rPr>
              <a:t>tin như thế nào, thông tin công ty ở đâu, nội dung có đúng hay không, báo cho người thân biết, đến cơ quan công an gần nhất để xác minh và không nên tin vào những tin nhắn như thế này mà chuyển tiền, vì đa số đều là lừa đảo.</a:t>
            </a:r>
            <a:endParaRPr lang="en-US" sz="3200">
              <a:latin typeface="Times New Roman" panose="02020603050405020304" pitchFamily="18" charset="0"/>
              <a:ea typeface="Times New Roman" panose="02020603050405020304" pitchFamily="18" charset="0"/>
            </a:endParaRPr>
          </a:p>
          <a:p>
            <a:pPr marL="0" indent="0" algn="just">
              <a:buFont typeface="Arial"/>
              <a:buNone/>
            </a:pPr>
            <a:endParaRPr lang="en-US" sz="27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605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590" y="717392"/>
            <a:ext cx="9601196" cy="671570"/>
          </a:xfrm>
        </p:spPr>
        <p:txBody>
          <a:bodyPr>
            <a:normAutofit/>
          </a:bodyPr>
          <a:lstStyle/>
          <a:p>
            <a:r>
              <a:rPr lang="en-US" sz="3600" b="1" smtClean="0">
                <a:solidFill>
                  <a:srgbClr val="FF0000"/>
                </a:solidFill>
                <a:latin typeface="Times New Roman" panose="02020603050405020304" pitchFamily="18" charset="0"/>
                <a:cs typeface="Times New Roman" panose="02020603050405020304" pitchFamily="18" charset="0"/>
              </a:rPr>
              <a:t>KHỞI ĐỘNG</a:t>
            </a:r>
            <a:endParaRPr lang="en-US" sz="3600" b="1">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a:stretch>
            <a:fillRect/>
          </a:stretch>
        </p:blipFill>
        <p:spPr>
          <a:xfrm>
            <a:off x="1081253" y="1388962"/>
            <a:ext cx="9815344" cy="1733619"/>
          </a:xfrm>
          <a:prstGeom prst="rect">
            <a:avLst/>
          </a:prstGeom>
        </p:spPr>
      </p:pic>
      <p:sp>
        <p:nvSpPr>
          <p:cNvPr id="5" name="Content Placeholder 2"/>
          <p:cNvSpPr txBox="1">
            <a:spLocks/>
          </p:cNvSpPr>
          <p:nvPr/>
        </p:nvSpPr>
        <p:spPr>
          <a:xfrm>
            <a:off x="1295401" y="3122581"/>
            <a:ext cx="9601196" cy="206226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vi-VN" sz="2700">
                <a:solidFill>
                  <a:schemeClr val="tx1"/>
                </a:solidFill>
                <a:cs typeface="Times New Roman" panose="02020603050405020304" pitchFamily="18" charset="0"/>
              </a:rPr>
              <a:t>-	Lừa đảo trên không gian mạng (hay còn gọi là lừa đảo trực tuyến) là một vấn đề phổ biến và có thể gặp phải trong quá trình sử dụng Internet.</a:t>
            </a:r>
          </a:p>
          <a:p>
            <a:pPr marL="0" indent="0" algn="just">
              <a:buNone/>
            </a:pPr>
            <a:r>
              <a:rPr lang="vi-VN" sz="2700">
                <a:solidFill>
                  <a:schemeClr val="tx1"/>
                </a:solidFill>
                <a:cs typeface="Times New Roman" panose="02020603050405020304" pitchFamily="18" charset="0"/>
              </a:rPr>
              <a:t>-	Rất khó để trả lời dễ tránh hay khó tránh, nó tùy thuộc vào nhiều yếu tố khác nhau, bao gồm kiến thức và trình độ của người dùng </a:t>
            </a:r>
            <a:r>
              <a:rPr lang="en-US" sz="2700" smtClean="0">
                <a:solidFill>
                  <a:schemeClr val="tx1"/>
                </a:solidFill>
                <a:cs typeface="Times New Roman" panose="02020603050405020304" pitchFamily="18" charset="0"/>
              </a:rPr>
              <a:t>I</a:t>
            </a:r>
            <a:r>
              <a:rPr lang="vi-VN" sz="2700" smtClean="0">
                <a:solidFill>
                  <a:schemeClr val="tx1"/>
                </a:solidFill>
                <a:cs typeface="Times New Roman" panose="02020603050405020304" pitchFamily="18" charset="0"/>
              </a:rPr>
              <a:t>nternet </a:t>
            </a:r>
            <a:r>
              <a:rPr lang="vi-VN" sz="2700">
                <a:solidFill>
                  <a:schemeClr val="tx1"/>
                </a:solidFill>
                <a:cs typeface="Times New Roman" panose="02020603050405020304" pitchFamily="18" charset="0"/>
              </a:rPr>
              <a:t>và tính cảnh giác của họ đối với các mối đe dọa tiềm ẩn trên không gian mạng.</a:t>
            </a:r>
          </a:p>
          <a:p>
            <a:pPr marL="0" indent="0" algn="just">
              <a:buFont typeface="Arial"/>
              <a:buNone/>
            </a:pPr>
            <a:endParaRPr lang="en-US" sz="27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3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1062116"/>
            <a:ext cx="9601196" cy="868284"/>
          </a:xfrm>
        </p:spPr>
        <p:txBody>
          <a:bodyPr>
            <a:normAutofit/>
          </a:bodyPr>
          <a:lstStyle/>
          <a:p>
            <a:r>
              <a:rPr lang="en-US" sz="3600" b="1">
                <a:solidFill>
                  <a:srgbClr val="FF0000"/>
                </a:solidFill>
                <a:latin typeface="Times New Roman" panose="02020603050405020304" pitchFamily="18" charset="0"/>
                <a:cs typeface="Times New Roman" panose="02020603050405020304" pitchFamily="18" charset="0"/>
              </a:rPr>
              <a:t>VẬN DỤNG</a:t>
            </a:r>
          </a:p>
        </p:txBody>
      </p:sp>
      <p:sp>
        <p:nvSpPr>
          <p:cNvPr id="5" name="Content Placeholder 2"/>
          <p:cNvSpPr txBox="1">
            <a:spLocks/>
          </p:cNvSpPr>
          <p:nvPr/>
        </p:nvSpPr>
        <p:spPr>
          <a:xfrm>
            <a:off x="1437642" y="2431701"/>
            <a:ext cx="9352278" cy="368461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pt-BR" sz="3200" b="1">
                <a:latin typeface="Times New Roman" panose="02020603050405020304" pitchFamily="18" charset="0"/>
                <a:cs typeface="Times New Roman" panose="02020603050405020304" pitchFamily="18" charset="0"/>
              </a:rPr>
              <a:t>Câu 2:</a:t>
            </a:r>
            <a:r>
              <a:rPr lang="pt-BR" sz="3200">
                <a:latin typeface="Times New Roman" panose="02020603050405020304" pitchFamily="18" charset="0"/>
                <a:cs typeface="Times New Roman" panose="02020603050405020304" pitchFamily="18" charset="0"/>
              </a:rPr>
              <a:t> Ngày 17/6/2021, Bộ Thông tin và Truyền thông ban hành Bộ Quy tắc ứng xử trên mạng xã hội, trong đó có quy định chung về Quy tắc Lành mạnh: hành vi, ứng xử trên mạng xã hội phù hợp với các giá trị đạo đức, văn hóa, truyền thống tốt đẹp của dân tộc Việt Nam. Em hãy trích ra một số quy tắc ứng xử cho cá nhân về điều này.</a:t>
            </a:r>
            <a:endParaRPr lang="en-US" sz="3200">
              <a:latin typeface="Times New Roman" panose="02020603050405020304" pitchFamily="18" charset="0"/>
              <a:cs typeface="Times New Roman" panose="02020603050405020304" pitchFamily="18" charset="0"/>
            </a:endParaRPr>
          </a:p>
          <a:p>
            <a:pPr marL="0" indent="0" algn="just">
              <a:buFont typeface="Arial"/>
              <a:buNone/>
            </a:pP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6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1062116"/>
            <a:ext cx="9601196" cy="868284"/>
          </a:xfrm>
        </p:spPr>
        <p:txBody>
          <a:bodyPr>
            <a:normAutofit/>
          </a:bodyPr>
          <a:lstStyle/>
          <a:p>
            <a:r>
              <a:rPr lang="en-US" sz="3600" b="1">
                <a:solidFill>
                  <a:srgbClr val="FF0000"/>
                </a:solidFill>
                <a:latin typeface="Times New Roman" panose="02020603050405020304" pitchFamily="18" charset="0"/>
                <a:cs typeface="Times New Roman" panose="02020603050405020304" pitchFamily="18" charset="0"/>
              </a:rPr>
              <a:t>VẬN DỤNG</a:t>
            </a:r>
          </a:p>
        </p:txBody>
      </p:sp>
      <p:sp>
        <p:nvSpPr>
          <p:cNvPr id="5" name="Content Placeholder 2"/>
          <p:cNvSpPr txBox="1">
            <a:spLocks/>
          </p:cNvSpPr>
          <p:nvPr/>
        </p:nvSpPr>
        <p:spPr>
          <a:xfrm>
            <a:off x="1437642" y="2431701"/>
            <a:ext cx="9352278" cy="368461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just">
              <a:buNone/>
            </a:pPr>
            <a:r>
              <a:rPr lang="en-US" sz="3200" b="1" smtClean="0">
                <a:latin typeface="Times New Roman" panose="02020603050405020304" pitchFamily="18" charset="0"/>
                <a:cs typeface="Times New Roman" panose="02020603050405020304" pitchFamily="18" charset="0"/>
              </a:rPr>
              <a:t>=&gt;&gt; </a:t>
            </a:r>
            <a:r>
              <a:rPr lang="pt-BR" sz="3200" smtClean="0">
                <a:latin typeface="Times New Roman" panose="02020603050405020304" pitchFamily="18" charset="0"/>
                <a:cs typeface="Times New Roman" panose="02020603050405020304" pitchFamily="18" charset="0"/>
              </a:rPr>
              <a:t>Không </a:t>
            </a:r>
            <a:r>
              <a:rPr lang="pt-BR" sz="3200">
                <a:latin typeface="Times New Roman" panose="02020603050405020304" pitchFamily="18" charset="0"/>
                <a:cs typeface="Times New Roman" panose="02020603050405020304" pitchFamily="18" charset="0"/>
              </a:rPr>
              <a:t>sử dụng từ ngữ gây thù hận, kích động bạo lực, phân biệt vùng miền, giới tính, tôn giáo.</a:t>
            </a:r>
            <a:endParaRPr lang="en-US" sz="3200">
              <a:latin typeface="Times New Roman" panose="02020603050405020304" pitchFamily="18" charset="0"/>
              <a:cs typeface="Times New Roman" panose="02020603050405020304" pitchFamily="18" charset="0"/>
            </a:endParaRPr>
          </a:p>
          <a:p>
            <a:pPr marL="0" indent="0" algn="just">
              <a:buNone/>
            </a:pPr>
            <a:r>
              <a:rPr lang="en-US" sz="3200" b="1"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pPr marL="0" indent="0" algn="just">
              <a:buFont typeface="Arial"/>
              <a:buNone/>
            </a:pP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0130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1062116"/>
            <a:ext cx="9601196" cy="868284"/>
          </a:xfrm>
        </p:spPr>
        <p:txBody>
          <a:bodyPr>
            <a:normAutofit/>
          </a:bodyPr>
          <a:lstStyle/>
          <a:p>
            <a:r>
              <a:rPr lang="en-US" sz="3600" b="1" smtClean="0">
                <a:solidFill>
                  <a:srgbClr val="FF0000"/>
                </a:solidFill>
                <a:latin typeface="Times New Roman" panose="02020603050405020304" pitchFamily="18" charset="0"/>
                <a:cs typeface="Times New Roman" panose="02020603050405020304" pitchFamily="18" charset="0"/>
              </a:rPr>
              <a:t>MỘT SỐ CÂU HỎI TRẮC NGHIỆM</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9762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1346596"/>
            <a:ext cx="9601196" cy="868284"/>
          </a:xfrm>
        </p:spPr>
        <p:txBody>
          <a:bodyPr>
            <a:normAutofit fontScale="90000"/>
          </a:bodyPr>
          <a:lstStyle/>
          <a:p>
            <a:pPr algn="just"/>
            <a:r>
              <a:rPr lang="en-US" sz="3200" b="1">
                <a:solidFill>
                  <a:schemeClr val="tx1"/>
                </a:solidFill>
                <a:latin typeface="Times New Roman" panose="02020603050405020304" pitchFamily="18" charset="0"/>
                <a:cs typeface="Times New Roman" panose="02020603050405020304" pitchFamily="18" charset="0"/>
              </a:rPr>
              <a:t>Câu 1: </a:t>
            </a:r>
            <a:r>
              <a:rPr lang="en-US" sz="3200" b="1">
                <a:solidFill>
                  <a:srgbClr val="0000FF"/>
                </a:solidFill>
                <a:latin typeface="Times New Roman" panose="02020603050405020304" pitchFamily="18" charset="0"/>
                <a:cs typeface="Times New Roman" panose="02020603050405020304" pitchFamily="18" charset="0"/>
              </a:rPr>
              <a:t>Hành vi nào sau đây là hành vi nghiện </a:t>
            </a:r>
            <a:r>
              <a:rPr lang="en-US" sz="3200" b="1" smtClean="0">
                <a:solidFill>
                  <a:srgbClr val="0000FF"/>
                </a:solidFill>
                <a:latin typeface="Times New Roman" panose="02020603050405020304" pitchFamily="18" charset="0"/>
                <a:cs typeface="Times New Roman" panose="02020603050405020304" pitchFamily="18" charset="0"/>
              </a:rPr>
              <a:t>internet?</a:t>
            </a:r>
            <a:endParaRPr lang="en-US" sz="3200" b="1">
              <a:solidFill>
                <a:srgbClr val="0000FF"/>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061722" y="2393076"/>
            <a:ext cx="9601196" cy="86828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600" b="1">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37642" y="2700892"/>
            <a:ext cx="9392918" cy="3046988"/>
          </a:xfrm>
          <a:prstGeom prst="rect">
            <a:avLst/>
          </a:prstGeom>
        </p:spPr>
        <p:txBody>
          <a:bodyPr wrap="square">
            <a:spAutoFit/>
          </a:bodyPr>
          <a:lstStyle/>
          <a:p>
            <a:pPr algn="just"/>
            <a:r>
              <a:rPr lang="vi-VN" sz="3200" b="1"/>
              <a:t>A. </a:t>
            </a:r>
            <a:r>
              <a:rPr lang="vi-VN" sz="3200"/>
              <a:t>Tranh thủ mọi lúc mọi nơi để lên mạng xã hội, sống ảo nhiều hơn ngoài đời thực, rụt rè, thiếu tự tin khi giao tiếp.</a:t>
            </a:r>
          </a:p>
          <a:p>
            <a:r>
              <a:rPr lang="vi-VN" sz="3200" b="1"/>
              <a:t>B. </a:t>
            </a:r>
            <a:r>
              <a:rPr lang="vi-VN" sz="3200"/>
              <a:t>Thức thâu đêm để chơi game trực tuyến.</a:t>
            </a:r>
          </a:p>
          <a:p>
            <a:r>
              <a:rPr lang="vi-VN" sz="3200" b="1"/>
              <a:t>C. </a:t>
            </a:r>
            <a:r>
              <a:rPr lang="vi-VN" sz="3200"/>
              <a:t>Trộm cắp, lừa đảo để có tiền chơi game.</a:t>
            </a:r>
          </a:p>
          <a:p>
            <a:r>
              <a:rPr lang="vi-VN" sz="3200" b="1"/>
              <a:t>D. </a:t>
            </a:r>
            <a:r>
              <a:rPr lang="vi-VN" sz="3200"/>
              <a:t>Tất cả các hành vi trên.</a:t>
            </a:r>
          </a:p>
        </p:txBody>
      </p:sp>
      <p:sp>
        <p:nvSpPr>
          <p:cNvPr id="6" name="Oval 5"/>
          <p:cNvSpPr/>
          <p:nvPr/>
        </p:nvSpPr>
        <p:spPr>
          <a:xfrm>
            <a:off x="1298747" y="5095989"/>
            <a:ext cx="703674" cy="6518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535596" y="5878748"/>
            <a:ext cx="1017029" cy="31251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latin typeface="Times New Roman" panose="02020603050405020304" pitchFamily="18" charset="0"/>
                <a:cs typeface="Times New Roman" panose="02020603050405020304" pitchFamily="18" charset="0"/>
              </a:rPr>
              <a:t>ĐÁP ÁN</a:t>
            </a:r>
            <a:endParaRPr lang="en-US" sz="15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9771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828436"/>
            <a:ext cx="9601196" cy="1564640"/>
          </a:xfrm>
        </p:spPr>
        <p:txBody>
          <a:bodyPr>
            <a:normAutofit/>
          </a:bodyPr>
          <a:lstStyle/>
          <a:p>
            <a:pPr algn="just"/>
            <a:r>
              <a:rPr lang="en-US" sz="3200" b="1">
                <a:solidFill>
                  <a:schemeClr val="tx1"/>
                </a:solidFill>
                <a:latin typeface="Times New Roman" panose="02020603050405020304" pitchFamily="18" charset="0"/>
                <a:cs typeface="Times New Roman" panose="02020603050405020304" pitchFamily="18" charset="0"/>
              </a:rPr>
              <a:t>Câu </a:t>
            </a:r>
            <a:r>
              <a:rPr lang="vi-VN" sz="3200" b="1">
                <a:solidFill>
                  <a:schemeClr val="tx1"/>
                </a:solidFill>
                <a:latin typeface="Times New Roman" panose="02020603050405020304" pitchFamily="18" charset="0"/>
                <a:cs typeface="Times New Roman" panose="02020603050405020304" pitchFamily="18" charset="0"/>
              </a:rPr>
              <a:t>2: </a:t>
            </a:r>
            <a:r>
              <a:rPr lang="vi-VN" sz="3200" b="1">
                <a:solidFill>
                  <a:srgbClr val="0000FF"/>
                </a:solidFill>
                <a:latin typeface="Times New Roman" panose="02020603050405020304" pitchFamily="18" charset="0"/>
                <a:cs typeface="Times New Roman" panose="02020603050405020304" pitchFamily="18" charset="0"/>
              </a:rPr>
              <a:t>Em mới quen được một bạn trên mạng, bạn đó muốn nhờ em chia sẻ giúp bạn một video bạo lực. Em sẽ làm gì?</a:t>
            </a:r>
            <a:endParaRPr lang="en-US" sz="3200" b="1">
              <a:solidFill>
                <a:srgbClr val="0000FF"/>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061722" y="2393076"/>
            <a:ext cx="9601196" cy="86828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600" b="1">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37642" y="2700892"/>
            <a:ext cx="9392918" cy="2554545"/>
          </a:xfrm>
          <a:prstGeom prst="rect">
            <a:avLst/>
          </a:prstGeom>
        </p:spPr>
        <p:txBody>
          <a:bodyPr wrap="square">
            <a:spAutoFit/>
          </a:bodyPr>
          <a:lstStyle/>
          <a:p>
            <a:pPr algn="just"/>
            <a:r>
              <a:rPr lang="vi-VN" sz="3200" b="1"/>
              <a:t>A. </a:t>
            </a:r>
            <a:r>
              <a:rPr lang="vi-VN" sz="3200"/>
              <a:t>Chia sẻ giúp bạn.</a:t>
            </a:r>
          </a:p>
          <a:p>
            <a:pPr algn="just"/>
            <a:r>
              <a:rPr lang="vi-VN" sz="3200" b="1"/>
              <a:t>B. </a:t>
            </a:r>
            <a:r>
              <a:rPr lang="vi-VN" sz="3200"/>
              <a:t>Không chia sẻ và nói với bạn không nên làm vậy.</a:t>
            </a:r>
          </a:p>
          <a:p>
            <a:pPr algn="just"/>
            <a:r>
              <a:rPr lang="vi-VN" sz="3200" b="1" smtClean="0"/>
              <a:t>C.</a:t>
            </a:r>
            <a:r>
              <a:rPr lang="en-US" sz="3200" b="1" smtClean="0"/>
              <a:t> </a:t>
            </a:r>
            <a:r>
              <a:rPr lang="vi-VN" sz="3200" smtClean="0"/>
              <a:t>Không </a:t>
            </a:r>
            <a:r>
              <a:rPr lang="vi-VN" sz="3200"/>
              <a:t>chia sẻ công khai nhưng sẽ gửi cho từng người trong danh sách bạn bè của em.</a:t>
            </a:r>
          </a:p>
          <a:p>
            <a:pPr algn="just"/>
            <a:r>
              <a:rPr lang="vi-VN" sz="3200" b="1"/>
              <a:t>D. </a:t>
            </a:r>
            <a:r>
              <a:rPr lang="vi-VN" sz="3200"/>
              <a:t>Chỉ chia sẻ trong những nhóm kín.</a:t>
            </a:r>
          </a:p>
        </p:txBody>
      </p:sp>
      <p:sp>
        <p:nvSpPr>
          <p:cNvPr id="6" name="Oval 5"/>
          <p:cNvSpPr/>
          <p:nvPr/>
        </p:nvSpPr>
        <p:spPr>
          <a:xfrm>
            <a:off x="1298746" y="3158075"/>
            <a:ext cx="703674" cy="6518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535596" y="5878748"/>
            <a:ext cx="1017029" cy="31251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latin typeface="Times New Roman" panose="02020603050405020304" pitchFamily="18" charset="0"/>
                <a:cs typeface="Times New Roman" panose="02020603050405020304" pitchFamily="18" charset="0"/>
              </a:rPr>
              <a:t>ĐÁP ÁN</a:t>
            </a:r>
            <a:endParaRPr lang="en-US" sz="15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9601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828436"/>
            <a:ext cx="9601196" cy="1564640"/>
          </a:xfrm>
        </p:spPr>
        <p:txBody>
          <a:bodyPr>
            <a:normAutofit/>
          </a:bodyPr>
          <a:lstStyle/>
          <a:p>
            <a:pPr algn="just"/>
            <a:r>
              <a:rPr lang="en-US" sz="3200" b="1">
                <a:solidFill>
                  <a:schemeClr val="tx1"/>
                </a:solidFill>
                <a:latin typeface="Times New Roman" panose="02020603050405020304" pitchFamily="18" charset="0"/>
                <a:cs typeface="Times New Roman" panose="02020603050405020304" pitchFamily="18" charset="0"/>
              </a:rPr>
              <a:t>Câu </a:t>
            </a:r>
            <a:r>
              <a:rPr lang="en-US" sz="3200" b="1" smtClean="0">
                <a:solidFill>
                  <a:schemeClr val="tx1"/>
                </a:solidFill>
                <a:latin typeface="Times New Roman" panose="02020603050405020304" pitchFamily="18" charset="0"/>
                <a:cs typeface="Times New Roman" panose="02020603050405020304" pitchFamily="18" charset="0"/>
              </a:rPr>
              <a:t>3: </a:t>
            </a:r>
            <a:r>
              <a:rPr lang="vi-VN" sz="3200" b="1">
                <a:solidFill>
                  <a:srgbClr val="0000FF"/>
                </a:solidFill>
                <a:latin typeface="Times New Roman" panose="02020603050405020304" pitchFamily="18" charset="0"/>
                <a:cs typeface="Times New Roman" panose="02020603050405020304" pitchFamily="18" charset="0"/>
              </a:rPr>
              <a:t>Em phát hiện ra có người giả mạo tài khoản Facebook của em để nhắn tin mượn tiền bạn bè hoặc người thân của em. Em sẽ làm gì?</a:t>
            </a:r>
            <a:endParaRPr lang="en-US" sz="3200" b="1">
              <a:solidFill>
                <a:srgbClr val="0000FF"/>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061722" y="2393076"/>
            <a:ext cx="9601196" cy="86828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600" b="1">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37642" y="2700892"/>
            <a:ext cx="9392918" cy="3046988"/>
          </a:xfrm>
          <a:prstGeom prst="rect">
            <a:avLst/>
          </a:prstGeom>
        </p:spPr>
        <p:txBody>
          <a:bodyPr wrap="square">
            <a:spAutoFit/>
          </a:bodyPr>
          <a:lstStyle/>
          <a:p>
            <a:pPr algn="just"/>
            <a:r>
              <a:rPr lang="vi-VN" sz="3200" b="1"/>
              <a:t>A. </a:t>
            </a:r>
            <a:r>
              <a:rPr lang="vi-VN" sz="3200"/>
              <a:t>Mặc kệ, vì đó chỉ là kẻ mạo danh.</a:t>
            </a:r>
          </a:p>
          <a:p>
            <a:pPr algn="just"/>
            <a:r>
              <a:rPr lang="vi-VN" sz="3200" b="1"/>
              <a:t>B. </a:t>
            </a:r>
            <a:r>
              <a:rPr lang="vi-VN" sz="3200"/>
              <a:t>Coi như không biết.</a:t>
            </a:r>
          </a:p>
          <a:p>
            <a:pPr algn="just"/>
            <a:r>
              <a:rPr lang="vi-VN" sz="3200" b="1"/>
              <a:t>C. </a:t>
            </a:r>
            <a:r>
              <a:rPr lang="vi-VN" sz="3200"/>
              <a:t>Lập tài khoản Facebook khác để dùng.</a:t>
            </a:r>
          </a:p>
          <a:p>
            <a:pPr algn="just"/>
            <a:r>
              <a:rPr lang="vi-VN" sz="3200" b="1"/>
              <a:t>D. </a:t>
            </a:r>
            <a:r>
              <a:rPr lang="vi-VN" sz="3200"/>
              <a:t>Cảnh báo người thân, bạn bè để tránh bị lừa đảo, sau đó báo cáo tài khoản mạo danh để Facebook khóa tài khoản mạo danh.</a:t>
            </a:r>
          </a:p>
        </p:txBody>
      </p:sp>
      <p:sp>
        <p:nvSpPr>
          <p:cNvPr id="6" name="Oval 5"/>
          <p:cNvSpPr/>
          <p:nvPr/>
        </p:nvSpPr>
        <p:spPr>
          <a:xfrm>
            <a:off x="1321896" y="4174109"/>
            <a:ext cx="703674" cy="6518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535596" y="5878748"/>
            <a:ext cx="1017029" cy="31251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latin typeface="Times New Roman" panose="02020603050405020304" pitchFamily="18" charset="0"/>
                <a:cs typeface="Times New Roman" panose="02020603050405020304" pitchFamily="18" charset="0"/>
              </a:rPr>
              <a:t>ĐÁP ÁN</a:t>
            </a:r>
            <a:endParaRPr lang="en-US" sz="15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051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828436"/>
            <a:ext cx="9601196" cy="1564640"/>
          </a:xfrm>
        </p:spPr>
        <p:txBody>
          <a:bodyPr>
            <a:normAutofit/>
          </a:bodyPr>
          <a:lstStyle/>
          <a:p>
            <a:pPr algn="just"/>
            <a:r>
              <a:rPr lang="en-US" sz="3200" b="1">
                <a:solidFill>
                  <a:schemeClr val="tx1"/>
                </a:solidFill>
                <a:latin typeface="Times New Roman" panose="02020603050405020304" pitchFamily="18" charset="0"/>
                <a:cs typeface="Times New Roman" panose="02020603050405020304" pitchFamily="18" charset="0"/>
              </a:rPr>
              <a:t>Câu </a:t>
            </a:r>
            <a:r>
              <a:rPr lang="en-US" sz="3200" b="1" smtClean="0">
                <a:solidFill>
                  <a:schemeClr val="tx1"/>
                </a:solidFill>
                <a:latin typeface="Times New Roman" panose="02020603050405020304" pitchFamily="18" charset="0"/>
                <a:cs typeface="Times New Roman" panose="02020603050405020304" pitchFamily="18" charset="0"/>
              </a:rPr>
              <a:t>4: </a:t>
            </a:r>
            <a:r>
              <a:rPr lang="vi-VN" sz="3200" b="1">
                <a:solidFill>
                  <a:srgbClr val="0000FF"/>
                </a:solidFill>
                <a:latin typeface="Times New Roman" panose="02020603050405020304" pitchFamily="18" charset="0"/>
                <a:cs typeface="Times New Roman" panose="02020603050405020304" pitchFamily="18" charset="0"/>
              </a:rPr>
              <a:t>Thế nào là dụ dỗ và bắt nạt trên mạng?</a:t>
            </a:r>
            <a:endParaRPr lang="en-US" sz="3200" b="1">
              <a:solidFill>
                <a:srgbClr val="0000FF"/>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061722" y="2393076"/>
            <a:ext cx="9601196" cy="86828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600" b="1">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37642" y="2700892"/>
            <a:ext cx="9392918" cy="2554545"/>
          </a:xfrm>
          <a:prstGeom prst="rect">
            <a:avLst/>
          </a:prstGeom>
        </p:spPr>
        <p:txBody>
          <a:bodyPr wrap="square">
            <a:spAutoFit/>
          </a:bodyPr>
          <a:lstStyle/>
          <a:p>
            <a:pPr algn="just"/>
            <a:r>
              <a:rPr lang="vi-VN" sz="3200" b="1"/>
              <a:t>A. </a:t>
            </a:r>
            <a:r>
              <a:rPr lang="vi-VN" sz="3200"/>
              <a:t>Bạn bè lôi kéo, chửi bới, hăm dọa, khống chế em làm theo yêu cầu của chúng.</a:t>
            </a:r>
          </a:p>
          <a:p>
            <a:pPr algn="just"/>
            <a:r>
              <a:rPr lang="vi-VN" sz="3200" b="1"/>
              <a:t>B. </a:t>
            </a:r>
            <a:r>
              <a:rPr lang="vi-VN" sz="3200"/>
              <a:t>Bạn bè tặng quà sinh nhật.</a:t>
            </a:r>
          </a:p>
          <a:p>
            <a:pPr algn="just"/>
            <a:r>
              <a:rPr lang="vi-VN" sz="3200" b="1"/>
              <a:t>C. </a:t>
            </a:r>
            <a:r>
              <a:rPr lang="vi-VN" sz="3200"/>
              <a:t>Bạn bè gửi lời chúc mừng sinh nhật qua mạng.</a:t>
            </a:r>
          </a:p>
          <a:p>
            <a:pPr algn="just"/>
            <a:r>
              <a:rPr lang="vi-VN" sz="3200" b="1"/>
              <a:t>D. </a:t>
            </a:r>
            <a:r>
              <a:rPr lang="vi-VN" sz="3200"/>
              <a:t>Bạn bè nhắn tin hỏi thăm qua mạng.</a:t>
            </a:r>
          </a:p>
        </p:txBody>
      </p:sp>
      <p:sp>
        <p:nvSpPr>
          <p:cNvPr id="6" name="Oval 5"/>
          <p:cNvSpPr/>
          <p:nvPr/>
        </p:nvSpPr>
        <p:spPr>
          <a:xfrm>
            <a:off x="1333470" y="2700892"/>
            <a:ext cx="703674" cy="6518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535596" y="5878748"/>
            <a:ext cx="1017029" cy="31251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latin typeface="Times New Roman" panose="02020603050405020304" pitchFamily="18" charset="0"/>
                <a:cs typeface="Times New Roman" panose="02020603050405020304" pitchFamily="18" charset="0"/>
              </a:rPr>
              <a:t>ĐÁP ÁN</a:t>
            </a:r>
            <a:endParaRPr lang="en-US" sz="15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80803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828436"/>
            <a:ext cx="9601196" cy="1564640"/>
          </a:xfrm>
        </p:spPr>
        <p:txBody>
          <a:bodyPr>
            <a:normAutofit/>
          </a:bodyPr>
          <a:lstStyle/>
          <a:p>
            <a:pPr algn="just"/>
            <a:r>
              <a:rPr lang="en-US" sz="3200" b="1">
                <a:solidFill>
                  <a:schemeClr val="tx1"/>
                </a:solidFill>
                <a:latin typeface="Times New Roman" panose="02020603050405020304" pitchFamily="18" charset="0"/>
                <a:cs typeface="Times New Roman" panose="02020603050405020304" pitchFamily="18" charset="0"/>
              </a:rPr>
              <a:t>Câu </a:t>
            </a:r>
            <a:r>
              <a:rPr lang="en-US" sz="3200" b="1" smtClean="0">
                <a:solidFill>
                  <a:schemeClr val="tx1"/>
                </a:solidFill>
                <a:latin typeface="Times New Roman" panose="02020603050405020304" pitchFamily="18" charset="0"/>
                <a:cs typeface="Times New Roman" panose="02020603050405020304" pitchFamily="18" charset="0"/>
              </a:rPr>
              <a:t>5: </a:t>
            </a:r>
            <a:r>
              <a:rPr lang="vi-VN" sz="3200" b="1">
                <a:solidFill>
                  <a:srgbClr val="0000FF"/>
                </a:solidFill>
                <a:latin typeface="Times New Roman" panose="02020603050405020304" pitchFamily="18" charset="0"/>
                <a:cs typeface="Times New Roman" panose="02020603050405020304" pitchFamily="18" charset="0"/>
              </a:rPr>
              <a:t>Hành động nào sau đây là đúng?</a:t>
            </a:r>
            <a:endParaRPr lang="en-US" sz="3200" b="1">
              <a:solidFill>
                <a:srgbClr val="0000FF"/>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061722" y="2393076"/>
            <a:ext cx="9601196" cy="86828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600" b="1">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37642" y="2700892"/>
            <a:ext cx="9392918" cy="3046988"/>
          </a:xfrm>
          <a:prstGeom prst="rect">
            <a:avLst/>
          </a:prstGeom>
        </p:spPr>
        <p:txBody>
          <a:bodyPr wrap="square">
            <a:spAutoFit/>
          </a:bodyPr>
          <a:lstStyle/>
          <a:p>
            <a:pPr algn="just"/>
            <a:r>
              <a:rPr lang="vi-VN" sz="3200" b="1"/>
              <a:t>A. </a:t>
            </a:r>
            <a:r>
              <a:rPr lang="vi-VN" sz="3200"/>
              <a:t>Luôn chấp nhận lời mời kết bạn của người lạ.</a:t>
            </a:r>
          </a:p>
          <a:p>
            <a:pPr algn="just"/>
            <a:r>
              <a:rPr lang="vi-VN" sz="3200" b="1"/>
              <a:t>B. </a:t>
            </a:r>
            <a:r>
              <a:rPr lang="vi-VN" sz="3200"/>
              <a:t>Nói với bố mẹ và thầy cô về việc em bị đe dọa qua mạng.</a:t>
            </a:r>
          </a:p>
          <a:p>
            <a:pPr algn="just"/>
            <a:r>
              <a:rPr lang="vi-VN" sz="3200" b="1"/>
              <a:t>C. </a:t>
            </a:r>
            <a:r>
              <a:rPr lang="vi-VN" sz="3200"/>
              <a:t>Chia sẻ cho các bạn những video bạo lực.</a:t>
            </a:r>
          </a:p>
          <a:p>
            <a:pPr algn="just"/>
            <a:r>
              <a:rPr lang="vi-VN" sz="3200" b="1"/>
              <a:t>D. </a:t>
            </a:r>
            <a:r>
              <a:rPr lang="vi-VN" sz="3200"/>
              <a:t>Đăng thông tin không đúng về một người bạn cùng lớp lên mạng xã hội.</a:t>
            </a:r>
          </a:p>
        </p:txBody>
      </p:sp>
      <p:sp>
        <p:nvSpPr>
          <p:cNvPr id="6" name="Oval 5"/>
          <p:cNvSpPr/>
          <p:nvPr/>
        </p:nvSpPr>
        <p:spPr>
          <a:xfrm>
            <a:off x="1321895" y="3158075"/>
            <a:ext cx="703674" cy="6518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535596" y="5878748"/>
            <a:ext cx="1017029" cy="31251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latin typeface="Times New Roman" panose="02020603050405020304" pitchFamily="18" charset="0"/>
                <a:cs typeface="Times New Roman" panose="02020603050405020304" pitchFamily="18" charset="0"/>
              </a:rPr>
              <a:t>ĐÁP ÁN</a:t>
            </a:r>
            <a:endParaRPr lang="en-US" sz="15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8928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828436"/>
            <a:ext cx="9601196" cy="1564640"/>
          </a:xfrm>
        </p:spPr>
        <p:txBody>
          <a:bodyPr>
            <a:normAutofit/>
          </a:bodyPr>
          <a:lstStyle/>
          <a:p>
            <a:pPr algn="just"/>
            <a:r>
              <a:rPr lang="en-US" sz="3200" b="1">
                <a:solidFill>
                  <a:schemeClr val="tx1"/>
                </a:solidFill>
                <a:latin typeface="Times New Roman" panose="02020603050405020304" pitchFamily="18" charset="0"/>
                <a:cs typeface="Times New Roman" panose="02020603050405020304" pitchFamily="18" charset="0"/>
              </a:rPr>
              <a:t>Câu </a:t>
            </a:r>
            <a:r>
              <a:rPr lang="en-US" sz="3200" b="1" smtClean="0">
                <a:solidFill>
                  <a:schemeClr val="tx1"/>
                </a:solidFill>
                <a:latin typeface="Times New Roman" panose="02020603050405020304" pitchFamily="18" charset="0"/>
                <a:cs typeface="Times New Roman" panose="02020603050405020304" pitchFamily="18" charset="0"/>
              </a:rPr>
              <a:t>6: </a:t>
            </a:r>
            <a:r>
              <a:rPr lang="vi-VN" sz="3200" b="1">
                <a:solidFill>
                  <a:srgbClr val="0000FF"/>
                </a:solidFill>
                <a:latin typeface="Times New Roman" panose="02020603050405020304" pitchFamily="18" charset="0"/>
                <a:cs typeface="Times New Roman" panose="02020603050405020304" pitchFamily="18" charset="0"/>
              </a:rPr>
              <a:t>Bạn của em nói cho em biết một số thông tin riêng tư không tốt về một bạn khác cùng lớp. Em nên làm gì?</a:t>
            </a:r>
            <a:endParaRPr lang="en-US" sz="3200" b="1">
              <a:solidFill>
                <a:srgbClr val="0000FF"/>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061722" y="2393076"/>
            <a:ext cx="9601196" cy="86828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600" b="1">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37642" y="2393076"/>
            <a:ext cx="9961878" cy="4031873"/>
          </a:xfrm>
          <a:prstGeom prst="rect">
            <a:avLst/>
          </a:prstGeom>
        </p:spPr>
        <p:txBody>
          <a:bodyPr wrap="square">
            <a:spAutoFit/>
          </a:bodyPr>
          <a:lstStyle/>
          <a:p>
            <a:pPr algn="just"/>
            <a:r>
              <a:rPr lang="vi-VN" sz="3200" b="1"/>
              <a:t>A. </a:t>
            </a:r>
            <a:r>
              <a:rPr lang="vi-VN" sz="3200"/>
              <a:t>Đăng thông tin đó lên mạng để mọi người đều đọc được.</a:t>
            </a:r>
          </a:p>
          <a:p>
            <a:pPr algn="just"/>
            <a:r>
              <a:rPr lang="vi-VN" sz="3200" b="1"/>
              <a:t>B. </a:t>
            </a:r>
            <a:r>
              <a:rPr lang="vi-VN" sz="3200"/>
              <a:t>Đăng thông tin đó lên mạng nhưng giới hạn chỉ để bạn bè đọc được.</a:t>
            </a:r>
          </a:p>
          <a:p>
            <a:pPr algn="just"/>
            <a:r>
              <a:rPr lang="vi-VN" sz="3200" b="1"/>
              <a:t>C. </a:t>
            </a:r>
            <a:r>
              <a:rPr lang="vi-VN" sz="3200"/>
              <a:t>Đi hỏi thêm thông tin, nếu đúng thì sẽ đăng lên mạng cho mọi người biết.</a:t>
            </a:r>
          </a:p>
          <a:p>
            <a:pPr algn="just"/>
            <a:r>
              <a:rPr lang="vi-VN" sz="3200" b="1"/>
              <a:t>D. </a:t>
            </a:r>
            <a:r>
              <a:rPr lang="vi-VN" sz="3200"/>
              <a:t>Bỏ qua không để ý vì thông tin đó có thể không đúng, nếu đúng thì cũng không nên xâm phạm vào những thông tin riêng tư của bạn.</a:t>
            </a:r>
          </a:p>
        </p:txBody>
      </p:sp>
      <p:sp>
        <p:nvSpPr>
          <p:cNvPr id="6" name="Oval 5"/>
          <p:cNvSpPr/>
          <p:nvPr/>
        </p:nvSpPr>
        <p:spPr>
          <a:xfrm>
            <a:off x="1284537" y="4826000"/>
            <a:ext cx="703674" cy="6518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535596" y="5878748"/>
            <a:ext cx="1017029" cy="31251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latin typeface="Times New Roman" panose="02020603050405020304" pitchFamily="18" charset="0"/>
                <a:cs typeface="Times New Roman" panose="02020603050405020304" pitchFamily="18" charset="0"/>
              </a:rPr>
              <a:t>ĐÁP ÁN</a:t>
            </a:r>
            <a:endParaRPr lang="en-US" sz="15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2754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670560"/>
            <a:ext cx="9718038" cy="2590800"/>
          </a:xfrm>
        </p:spPr>
        <p:txBody>
          <a:bodyPr>
            <a:normAutofit/>
          </a:bodyPr>
          <a:lstStyle/>
          <a:p>
            <a:pPr algn="just"/>
            <a:r>
              <a:rPr lang="en-US" sz="3200" b="1">
                <a:solidFill>
                  <a:schemeClr val="tx1"/>
                </a:solidFill>
                <a:latin typeface="Times New Roman" panose="02020603050405020304" pitchFamily="18" charset="0"/>
                <a:cs typeface="Times New Roman" panose="02020603050405020304" pitchFamily="18" charset="0"/>
              </a:rPr>
              <a:t>Câu </a:t>
            </a:r>
            <a:r>
              <a:rPr lang="en-US" sz="3200" b="1" smtClean="0">
                <a:solidFill>
                  <a:schemeClr val="tx1"/>
                </a:solidFill>
                <a:latin typeface="Times New Roman" panose="02020603050405020304" pitchFamily="18" charset="0"/>
                <a:cs typeface="Times New Roman" panose="02020603050405020304" pitchFamily="18" charset="0"/>
              </a:rPr>
              <a:t>7: </a:t>
            </a:r>
            <a:r>
              <a:rPr lang="vi-VN" sz="3200" b="1">
                <a:solidFill>
                  <a:srgbClr val="0000FF"/>
                </a:solidFill>
                <a:latin typeface="Times New Roman" panose="02020603050405020304" pitchFamily="18" charset="0"/>
                <a:cs typeface="Times New Roman" panose="02020603050405020304" pitchFamily="18" charset="0"/>
              </a:rPr>
              <a:t>Em thường xuyên nhận được các tin nhắn trên mạng có nội dung như: “mày là một đứa ngu ngốc, béo ú”, “mày là một đứa xấu xa, không đáng làm bạn”,… từ một người lớn mà em quen. Em nên làm gì?</a:t>
            </a:r>
            <a:endParaRPr lang="en-US" sz="3200" b="1">
              <a:solidFill>
                <a:srgbClr val="0000FF"/>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061722" y="2393076"/>
            <a:ext cx="9601196" cy="86828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600" b="1">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37642" y="3027680"/>
            <a:ext cx="9961878" cy="3046988"/>
          </a:xfrm>
          <a:prstGeom prst="rect">
            <a:avLst/>
          </a:prstGeom>
        </p:spPr>
        <p:txBody>
          <a:bodyPr wrap="square">
            <a:spAutoFit/>
          </a:bodyPr>
          <a:lstStyle/>
          <a:p>
            <a:pPr algn="just"/>
            <a:r>
              <a:rPr lang="vi-VN" sz="3200" b="1"/>
              <a:t>A. </a:t>
            </a:r>
            <a:r>
              <a:rPr lang="vi-VN" sz="3200"/>
              <a:t>Nói chuyện với thầy cô giáo, bố mẹ về sự việc để xin ý kiến giải quyết.</a:t>
            </a:r>
          </a:p>
          <a:p>
            <a:pPr algn="just"/>
            <a:r>
              <a:rPr lang="vi-VN" sz="3200" b="1"/>
              <a:t>B. </a:t>
            </a:r>
            <a:r>
              <a:rPr lang="vi-VN" sz="3200"/>
              <a:t>Bỏ qua, chắc họ chỉ trêu thôi.</a:t>
            </a:r>
          </a:p>
          <a:p>
            <a:pPr algn="just"/>
            <a:r>
              <a:rPr lang="vi-VN" sz="3200" b="1"/>
              <a:t>C. </a:t>
            </a:r>
            <a:r>
              <a:rPr lang="vi-VN" sz="3200"/>
              <a:t>Nhắn tin lại cho người đó các nội dung tương tự.</a:t>
            </a:r>
          </a:p>
          <a:p>
            <a:pPr algn="just"/>
            <a:r>
              <a:rPr lang="vi-VN" sz="3200" b="1"/>
              <a:t>D. </a:t>
            </a:r>
            <a:r>
              <a:rPr lang="vi-VN" sz="3200"/>
              <a:t>Gặp thẳng người đó hỏi tại sao lại làm thế và yêu cầu dừng ngay.</a:t>
            </a:r>
          </a:p>
        </p:txBody>
      </p:sp>
      <p:sp>
        <p:nvSpPr>
          <p:cNvPr id="6" name="Oval 5"/>
          <p:cNvSpPr/>
          <p:nvPr/>
        </p:nvSpPr>
        <p:spPr>
          <a:xfrm>
            <a:off x="1284537" y="2993713"/>
            <a:ext cx="703674" cy="6518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535596" y="5878748"/>
            <a:ext cx="1017029" cy="31251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latin typeface="Times New Roman" panose="02020603050405020304" pitchFamily="18" charset="0"/>
                <a:cs typeface="Times New Roman" panose="02020603050405020304" pitchFamily="18" charset="0"/>
              </a:rPr>
              <a:t>ĐÁP ÁN</a:t>
            </a:r>
            <a:endParaRPr lang="en-US" sz="15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9462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043" y="625293"/>
            <a:ext cx="9826554"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1. Lừa đảo </a:t>
            </a:r>
            <a:r>
              <a:rPr lang="en-US" sz="3600" b="1" smtClean="0">
                <a:solidFill>
                  <a:srgbClr val="0000FF"/>
                </a:solidFill>
                <a:latin typeface="Times New Roman" panose="02020603050405020304" pitchFamily="18" charset="0"/>
                <a:cs typeface="Times New Roman" panose="02020603050405020304" pitchFamily="18" charset="0"/>
              </a:rPr>
              <a:t>qua </a:t>
            </a:r>
            <a:r>
              <a:rPr lang="en-US" sz="3600" b="1">
                <a:solidFill>
                  <a:srgbClr val="0000FF"/>
                </a:solidFill>
                <a:latin typeface="Times New Roman" panose="02020603050405020304" pitchFamily="18" charset="0"/>
                <a:cs typeface="Times New Roman" panose="02020603050405020304" pitchFamily="18" charset="0"/>
              </a:rPr>
              <a:t>mạng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2922" y="1260088"/>
            <a:ext cx="9836251" cy="3230632"/>
          </a:xfrm>
        </p:spPr>
      </p:pic>
      <p:sp>
        <p:nvSpPr>
          <p:cNvPr id="3" name="TextBox 2">
            <a:hlinkClick r:id="rId3"/>
          </p:cNvPr>
          <p:cNvSpPr txBox="1"/>
          <p:nvPr/>
        </p:nvSpPr>
        <p:spPr>
          <a:xfrm>
            <a:off x="2478080" y="4833127"/>
            <a:ext cx="7385933" cy="584775"/>
          </a:xfrm>
          <a:prstGeom prst="rect">
            <a:avLst/>
          </a:prstGeom>
          <a:noFill/>
        </p:spPr>
        <p:txBody>
          <a:bodyPr wrap="none" rtlCol="0">
            <a:spAutoFit/>
          </a:bodyPr>
          <a:lstStyle/>
          <a:p>
            <a:r>
              <a:rPr lang="en-US" sz="3200" smtClean="0">
                <a:latin typeface="Times New Roman" panose="02020603050405020304" pitchFamily="18" charset="0"/>
                <a:cs typeface="Times New Roman" panose="02020603050405020304" pitchFamily="18" charset="0"/>
              </a:rPr>
              <a:t>Công cụ tìm kiếm: https</a:t>
            </a:r>
            <a:r>
              <a:rPr lang="en-US" sz="3200">
                <a:latin typeface="Times New Roman" panose="02020603050405020304" pitchFamily="18" charset="0"/>
                <a:cs typeface="Times New Roman" panose="02020603050405020304" pitchFamily="18" charset="0"/>
              </a:rPr>
              <a:t>://</a:t>
            </a:r>
            <a:r>
              <a:rPr lang="en-US" sz="3200" smtClean="0">
                <a:latin typeface="Times New Roman" panose="02020603050405020304" pitchFamily="18" charset="0"/>
                <a:cs typeface="Times New Roman" panose="02020603050405020304" pitchFamily="18" charset="0"/>
              </a:rPr>
              <a:t>www.google.com</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14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828436"/>
            <a:ext cx="9601196" cy="1564640"/>
          </a:xfrm>
        </p:spPr>
        <p:txBody>
          <a:bodyPr>
            <a:normAutofit/>
          </a:bodyPr>
          <a:lstStyle/>
          <a:p>
            <a:pPr algn="just"/>
            <a:r>
              <a:rPr lang="en-US" sz="3200" b="1">
                <a:solidFill>
                  <a:schemeClr val="tx1"/>
                </a:solidFill>
                <a:latin typeface="Times New Roman" panose="02020603050405020304" pitchFamily="18" charset="0"/>
                <a:cs typeface="Times New Roman" panose="02020603050405020304" pitchFamily="18" charset="0"/>
              </a:rPr>
              <a:t>Câu </a:t>
            </a:r>
            <a:r>
              <a:rPr lang="en-US" sz="3200" b="1" smtClean="0">
                <a:solidFill>
                  <a:schemeClr val="tx1"/>
                </a:solidFill>
                <a:latin typeface="Times New Roman" panose="02020603050405020304" pitchFamily="18" charset="0"/>
                <a:cs typeface="Times New Roman" panose="02020603050405020304" pitchFamily="18" charset="0"/>
              </a:rPr>
              <a:t>8: </a:t>
            </a:r>
            <a:r>
              <a:rPr lang="vi-VN" sz="3200" b="1">
                <a:solidFill>
                  <a:srgbClr val="0000FF"/>
                </a:solidFill>
                <a:latin typeface="Times New Roman" panose="02020603050405020304" pitchFamily="18" charset="0"/>
                <a:cs typeface="Times New Roman" panose="02020603050405020304" pitchFamily="18" charset="0"/>
              </a:rPr>
              <a:t>Đâu không phải là biện pháp phòng ngừa tác hại khi tham gia internet?</a:t>
            </a:r>
            <a:endParaRPr lang="en-US" sz="3200" b="1">
              <a:solidFill>
                <a:srgbClr val="0000FF"/>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061722" y="2393076"/>
            <a:ext cx="9601196" cy="86828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600" b="1">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37642" y="2393076"/>
            <a:ext cx="9961878" cy="2062103"/>
          </a:xfrm>
          <a:prstGeom prst="rect">
            <a:avLst/>
          </a:prstGeom>
        </p:spPr>
        <p:txBody>
          <a:bodyPr wrap="square">
            <a:spAutoFit/>
          </a:bodyPr>
          <a:lstStyle/>
          <a:p>
            <a:pPr algn="just"/>
            <a:r>
              <a:rPr lang="vi-VN" sz="3200" b="1"/>
              <a:t>A. </a:t>
            </a:r>
            <a:r>
              <a:rPr lang="vi-VN" sz="3200"/>
              <a:t>Vào mạng xã hội thâu đêm suốt sáng.</a:t>
            </a:r>
          </a:p>
          <a:p>
            <a:pPr algn="just"/>
            <a:r>
              <a:rPr lang="vi-VN" sz="3200" b="1"/>
              <a:t>B. </a:t>
            </a:r>
            <a:r>
              <a:rPr lang="vi-VN" sz="3200"/>
              <a:t>Không mở email từ địa chỉ lạ.</a:t>
            </a:r>
          </a:p>
          <a:p>
            <a:pPr algn="just"/>
            <a:r>
              <a:rPr lang="vi-VN" sz="3200" b="1"/>
              <a:t>C. </a:t>
            </a:r>
            <a:r>
              <a:rPr lang="vi-VN" sz="3200"/>
              <a:t>Không truy cập các trang web không lành mạnh.</a:t>
            </a:r>
          </a:p>
          <a:p>
            <a:pPr algn="just"/>
            <a:r>
              <a:rPr lang="vi-VN" sz="3200" b="1"/>
              <a:t>D. </a:t>
            </a:r>
            <a:r>
              <a:rPr lang="vi-VN" sz="3200"/>
              <a:t>Tự suy nghĩ thay vì lập tức tìm sự trợ giúp của Internet.</a:t>
            </a:r>
          </a:p>
        </p:txBody>
      </p:sp>
      <p:sp>
        <p:nvSpPr>
          <p:cNvPr id="6" name="Oval 5"/>
          <p:cNvSpPr/>
          <p:nvPr/>
        </p:nvSpPr>
        <p:spPr>
          <a:xfrm>
            <a:off x="1333471" y="2338094"/>
            <a:ext cx="703674" cy="6518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535596" y="5878748"/>
            <a:ext cx="1017029" cy="31251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latin typeface="Times New Roman" panose="02020603050405020304" pitchFamily="18" charset="0"/>
                <a:cs typeface="Times New Roman" panose="02020603050405020304" pitchFamily="18" charset="0"/>
              </a:rPr>
              <a:t>ĐÁP ÁN</a:t>
            </a:r>
            <a:endParaRPr lang="en-US" sz="15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1169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650240"/>
            <a:ext cx="9961878" cy="1742836"/>
          </a:xfrm>
        </p:spPr>
        <p:txBody>
          <a:bodyPr>
            <a:normAutofit fontScale="90000"/>
          </a:bodyPr>
          <a:lstStyle/>
          <a:p>
            <a:pPr algn="just"/>
            <a:r>
              <a:rPr lang="en-US" sz="3200" b="1">
                <a:solidFill>
                  <a:schemeClr val="tx1"/>
                </a:solidFill>
                <a:latin typeface="Times New Roman" panose="02020603050405020304" pitchFamily="18" charset="0"/>
                <a:cs typeface="Times New Roman" panose="02020603050405020304" pitchFamily="18" charset="0"/>
              </a:rPr>
              <a:t>Câu </a:t>
            </a:r>
            <a:r>
              <a:rPr lang="en-US" sz="3200" b="1" smtClean="0">
                <a:solidFill>
                  <a:schemeClr val="tx1"/>
                </a:solidFill>
                <a:latin typeface="Times New Roman" panose="02020603050405020304" pitchFamily="18" charset="0"/>
                <a:cs typeface="Times New Roman" panose="02020603050405020304" pitchFamily="18" charset="0"/>
              </a:rPr>
              <a:t>9: </a:t>
            </a:r>
            <a:r>
              <a:rPr lang="vi-VN" sz="3200" b="1">
                <a:solidFill>
                  <a:srgbClr val="0000FF"/>
                </a:solidFill>
                <a:latin typeface="Times New Roman" panose="02020603050405020304" pitchFamily="18" charset="0"/>
                <a:cs typeface="Times New Roman" panose="02020603050405020304" pitchFamily="18" charset="0"/>
              </a:rPr>
              <a:t>Em dùng mạng xã hội trên máy tính công cộng nhưng quên không thoát đăng nhập ra, bạn thân của em thấy thế không bảo em mà dùng tài khoản của em nhắn tin cho bạn bè của em với lời lẽ không hay. Em sẽ làm gì?</a:t>
            </a:r>
            <a:endParaRPr lang="en-US" sz="3200" b="1">
              <a:solidFill>
                <a:srgbClr val="0000FF"/>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061722" y="2393076"/>
            <a:ext cx="9601196" cy="86828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600" b="1">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37642" y="2612418"/>
            <a:ext cx="9961878" cy="3046988"/>
          </a:xfrm>
          <a:prstGeom prst="rect">
            <a:avLst/>
          </a:prstGeom>
        </p:spPr>
        <p:txBody>
          <a:bodyPr wrap="square">
            <a:spAutoFit/>
          </a:bodyPr>
          <a:lstStyle/>
          <a:p>
            <a:pPr algn="just"/>
            <a:r>
              <a:rPr lang="vi-VN" sz="3200" b="1"/>
              <a:t>A. </a:t>
            </a:r>
            <a:r>
              <a:rPr lang="vi-VN" sz="3200"/>
              <a:t>Đăng lên mạng xã hội để chửi mắng người bạn này.</a:t>
            </a:r>
          </a:p>
          <a:p>
            <a:pPr algn="just"/>
            <a:r>
              <a:rPr lang="vi-VN" sz="3200" b="1"/>
              <a:t>B. </a:t>
            </a:r>
            <a:r>
              <a:rPr lang="vi-VN" sz="3200"/>
              <a:t>Nhắn tin lên án, phê bình gay gắt bạn.</a:t>
            </a:r>
          </a:p>
          <a:p>
            <a:pPr algn="just"/>
            <a:r>
              <a:rPr lang="vi-VN" sz="3200" b="1"/>
              <a:t>C. </a:t>
            </a:r>
            <a:r>
              <a:rPr lang="vi-VN" sz="3200"/>
              <a:t>Gặp trực tiếp hoặc nhắn tin bảo bạn không nên làm thế vì đó là tài khoản cá nhân, nếu mình quên thoát đăng nhập thì bạn nên bảo mình hoặc thoát đăng nhập hộ mình.</a:t>
            </a:r>
          </a:p>
          <a:p>
            <a:pPr algn="just"/>
            <a:r>
              <a:rPr lang="vi-VN" sz="3200" b="1"/>
              <a:t>D. </a:t>
            </a:r>
            <a:r>
              <a:rPr lang="vi-VN" sz="3200"/>
              <a:t>Bình luận vào bài của mình để chỉ trích bạn đó.</a:t>
            </a:r>
          </a:p>
        </p:txBody>
      </p:sp>
      <p:sp>
        <p:nvSpPr>
          <p:cNvPr id="6" name="Oval 5"/>
          <p:cNvSpPr/>
          <p:nvPr/>
        </p:nvSpPr>
        <p:spPr>
          <a:xfrm>
            <a:off x="1321896" y="3596017"/>
            <a:ext cx="703674" cy="6518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535596" y="5878748"/>
            <a:ext cx="1017029" cy="31251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latin typeface="Times New Roman" panose="02020603050405020304" pitchFamily="18" charset="0"/>
                <a:cs typeface="Times New Roman" panose="02020603050405020304" pitchFamily="18" charset="0"/>
              </a:rPr>
              <a:t>ĐÁP ÁN</a:t>
            </a:r>
            <a:endParaRPr lang="en-US" sz="15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12293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650240"/>
            <a:ext cx="10688320" cy="1742836"/>
          </a:xfrm>
        </p:spPr>
        <p:txBody>
          <a:bodyPr>
            <a:normAutofit fontScale="90000"/>
          </a:bodyPr>
          <a:lstStyle/>
          <a:p>
            <a:pPr algn="just"/>
            <a:r>
              <a:rPr lang="en-US" sz="3200" b="1">
                <a:solidFill>
                  <a:schemeClr val="tx1"/>
                </a:solidFill>
                <a:latin typeface="Times New Roman" panose="02020603050405020304" pitchFamily="18" charset="0"/>
                <a:cs typeface="Times New Roman" panose="02020603050405020304" pitchFamily="18" charset="0"/>
              </a:rPr>
              <a:t>Câu </a:t>
            </a:r>
            <a:r>
              <a:rPr lang="en-US" sz="3200" b="1" smtClean="0">
                <a:solidFill>
                  <a:schemeClr val="tx1"/>
                </a:solidFill>
                <a:latin typeface="Times New Roman" panose="02020603050405020304" pitchFamily="18" charset="0"/>
                <a:cs typeface="Times New Roman" panose="02020603050405020304" pitchFamily="18" charset="0"/>
              </a:rPr>
              <a:t>10: </a:t>
            </a:r>
            <a:r>
              <a:rPr lang="vi-VN" sz="3200" b="1">
                <a:solidFill>
                  <a:srgbClr val="0000FF"/>
                </a:solidFill>
                <a:latin typeface="Times New Roman" panose="02020603050405020304" pitchFamily="18" charset="0"/>
                <a:cs typeface="Times New Roman" panose="02020603050405020304" pitchFamily="18" charset="0"/>
              </a:rPr>
              <a:t>Nếu em nhận được một tin nhắn trúng thưởng qua Zalo, phần thưởng gồm một xe máy SH, một điện thoại Iphone, một máy vi tính xách tay và 150 triệu tiền mặt … Họ yêu cầu em chuyển tiền làm hồ sơ để nhận phần thưởng, em sẽ làm gì?</a:t>
            </a:r>
            <a:endParaRPr lang="en-US" sz="3200" b="1">
              <a:solidFill>
                <a:srgbClr val="0000FF"/>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061722" y="2393076"/>
            <a:ext cx="9601196" cy="86828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600" b="1">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37642" y="2612418"/>
            <a:ext cx="9961878" cy="3046988"/>
          </a:xfrm>
          <a:prstGeom prst="rect">
            <a:avLst/>
          </a:prstGeom>
        </p:spPr>
        <p:txBody>
          <a:bodyPr wrap="square">
            <a:spAutoFit/>
          </a:bodyPr>
          <a:lstStyle/>
          <a:p>
            <a:pPr algn="just"/>
            <a:r>
              <a:rPr lang="vi-VN" sz="3200" b="1"/>
              <a:t>A. </a:t>
            </a:r>
            <a:r>
              <a:rPr lang="vi-VN" sz="3200"/>
              <a:t>Kiểm tra tổng giá trị các phần thưởng.</a:t>
            </a:r>
          </a:p>
          <a:p>
            <a:pPr algn="just"/>
            <a:r>
              <a:rPr lang="vi-VN" sz="3200" b="1"/>
              <a:t>B. </a:t>
            </a:r>
            <a:r>
              <a:rPr lang="vi-VN" sz="3200"/>
              <a:t>Làm theo mọi yêu cầu để nhận phần thưởng.</a:t>
            </a:r>
          </a:p>
          <a:p>
            <a:pPr algn="just"/>
            <a:r>
              <a:rPr lang="vi-VN" sz="3200" b="1"/>
              <a:t>C. </a:t>
            </a:r>
            <a:r>
              <a:rPr lang="vi-VN" sz="3200"/>
              <a:t>Không thông báo cho bất kì ai về tin nhắn trúng thưởng này.</a:t>
            </a:r>
          </a:p>
          <a:p>
            <a:pPr algn="just"/>
            <a:r>
              <a:rPr lang="vi-VN" sz="3200" b="1"/>
              <a:t>D. </a:t>
            </a:r>
            <a:r>
              <a:rPr lang="vi-VN" sz="3200"/>
              <a:t>Xác minh độ tin cậy của thông tin, thông báo cho người thân trong gia đình biết để có hướng giải quyết.</a:t>
            </a:r>
          </a:p>
        </p:txBody>
      </p:sp>
      <p:sp>
        <p:nvSpPr>
          <p:cNvPr id="6" name="Oval 5"/>
          <p:cNvSpPr/>
          <p:nvPr/>
        </p:nvSpPr>
        <p:spPr>
          <a:xfrm>
            <a:off x="1345045" y="4533566"/>
            <a:ext cx="703674" cy="6518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535596" y="5878748"/>
            <a:ext cx="1017029" cy="31251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latin typeface="Times New Roman" panose="02020603050405020304" pitchFamily="18" charset="0"/>
                <a:cs typeface="Times New Roman" panose="02020603050405020304" pitchFamily="18" charset="0"/>
              </a:rPr>
              <a:t>ĐÁP ÁN</a:t>
            </a:r>
            <a:endParaRPr lang="en-US" sz="15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4345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34572" y="1524001"/>
            <a:ext cx="10522856" cy="3809998"/>
          </a:xfrm>
          <a:prstGeom prst="rect">
            <a:avLst/>
          </a:prstGeom>
        </p:spPr>
      </p:pic>
    </p:spTree>
    <p:extLst>
      <p:ext uri="{BB962C8B-B14F-4D97-AF65-F5344CB8AC3E}">
        <p14:creationId xmlns:p14="http://schemas.microsoft.com/office/powerpoint/2010/main" val="27460116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1062116"/>
            <a:ext cx="9601196" cy="868284"/>
          </a:xfrm>
        </p:spPr>
        <p:txBody>
          <a:bodyPr>
            <a:normAutofit/>
          </a:bodyPr>
          <a:lstStyle/>
          <a:p>
            <a:r>
              <a:rPr lang="en-US" sz="3600" b="1" smtClean="0">
                <a:solidFill>
                  <a:srgbClr val="FF0000"/>
                </a:solidFill>
                <a:latin typeface="Times New Roman" panose="02020603050405020304" pitchFamily="18" charset="0"/>
                <a:cs typeface="Times New Roman" panose="02020603050405020304" pitchFamily="18" charset="0"/>
              </a:rPr>
              <a:t>BÀI TẬP VỀ NHÀ</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1437642" y="2431701"/>
            <a:ext cx="9352278" cy="368461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just">
              <a:buNone/>
            </a:pPr>
            <a:r>
              <a:rPr lang="vi-VN" sz="3200" b="1">
                <a:cs typeface="Times New Roman" panose="02020603050405020304" pitchFamily="18" charset="0"/>
              </a:rPr>
              <a:t>Câu 1: </a:t>
            </a:r>
            <a:r>
              <a:rPr lang="vi-VN" sz="3200">
                <a:cs typeface="Times New Roman" panose="02020603050405020304" pitchFamily="18" charset="0"/>
              </a:rPr>
              <a:t>Cần làm gì trước khi nháy vào một liên kết trong email từ người gửi chưa chắc chắn đáng tin?</a:t>
            </a:r>
          </a:p>
          <a:p>
            <a:pPr marL="0" lvl="0" indent="0" algn="just">
              <a:buNone/>
            </a:pPr>
            <a:r>
              <a:rPr lang="vi-VN" sz="3200" b="1">
                <a:cs typeface="Times New Roman" panose="02020603050405020304" pitchFamily="18" charset="0"/>
              </a:rPr>
              <a:t>Câu 2: </a:t>
            </a:r>
            <a:r>
              <a:rPr lang="vi-VN" sz="3200">
                <a:cs typeface="Times New Roman" panose="02020603050405020304" pitchFamily="18" charset="0"/>
              </a:rPr>
              <a:t>Quy tắc ứng xử văn minh và có đạo đức trên mạng có gì khác với trong cuộc sống thực?</a:t>
            </a:r>
          </a:p>
          <a:p>
            <a:pPr marL="0" indent="0" algn="just">
              <a:buNone/>
            </a:pPr>
            <a:r>
              <a:rPr lang="en-US" sz="3200" b="1"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pPr marL="0" indent="0" algn="just">
              <a:buFont typeface="Arial"/>
              <a:buNone/>
            </a:pP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4495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2" y="1150318"/>
            <a:ext cx="9601196" cy="868284"/>
          </a:xfrm>
        </p:spPr>
        <p:txBody>
          <a:bodyPr>
            <a:normAutofit/>
          </a:bodyPr>
          <a:lstStyle/>
          <a:p>
            <a:r>
              <a:rPr lang="en-US" sz="4500" b="1" smtClean="0">
                <a:solidFill>
                  <a:srgbClr val="FF0000"/>
                </a:solidFill>
                <a:latin typeface="Times New Roman" panose="02020603050405020304" pitchFamily="18" charset="0"/>
                <a:cs typeface="Times New Roman" panose="02020603050405020304" pitchFamily="18" charset="0"/>
              </a:rPr>
              <a:t>KẾT THÚC.</a:t>
            </a:r>
            <a:endParaRPr lang="en-US" sz="4500" b="1">
              <a:solidFill>
                <a:srgbClr val="FF0000"/>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1437642" y="2431701"/>
            <a:ext cx="9352278" cy="368461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en-US" sz="3200" b="1"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pPr marL="0" indent="0" algn="just">
              <a:buFont typeface="Arial"/>
              <a:buNone/>
            </a:pP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8947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043" y="625293"/>
            <a:ext cx="9826554"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1. Lừa đảo </a:t>
            </a:r>
            <a:r>
              <a:rPr lang="en-US" sz="3600" b="1" smtClean="0">
                <a:solidFill>
                  <a:srgbClr val="0000FF"/>
                </a:solidFill>
                <a:latin typeface="Times New Roman" panose="02020603050405020304" pitchFamily="18" charset="0"/>
                <a:cs typeface="Times New Roman" panose="02020603050405020304" pitchFamily="18" charset="0"/>
              </a:rPr>
              <a:t>qua </a:t>
            </a:r>
            <a:r>
              <a:rPr lang="en-US" sz="3600" b="1">
                <a:solidFill>
                  <a:srgbClr val="0000FF"/>
                </a:solidFill>
                <a:latin typeface="Times New Roman" panose="02020603050405020304" pitchFamily="18" charset="0"/>
                <a:cs typeface="Times New Roman" panose="02020603050405020304" pitchFamily="18" charset="0"/>
              </a:rPr>
              <a:t>mạng </a:t>
            </a:r>
          </a:p>
        </p:txBody>
      </p:sp>
      <p:pic>
        <p:nvPicPr>
          <p:cNvPr id="4" name="Content Placeholder 3"/>
          <p:cNvPicPr>
            <a:picLocks noGrp="1" noChangeAspect="1"/>
          </p:cNvPicPr>
          <p:nvPr>
            <p:ph idx="1"/>
          </p:nvPr>
        </p:nvPicPr>
        <p:blipFill>
          <a:blip r:embed="rId2"/>
          <a:stretch>
            <a:fillRect/>
          </a:stretch>
        </p:blipFill>
        <p:spPr>
          <a:xfrm>
            <a:off x="821803" y="1179065"/>
            <a:ext cx="10567686" cy="3890646"/>
          </a:xfrm>
          <a:prstGeom prst="rect">
            <a:avLst/>
          </a:prstGeom>
        </p:spPr>
      </p:pic>
      <p:sp>
        <p:nvSpPr>
          <p:cNvPr id="3" name="Rectangle 2"/>
          <p:cNvSpPr/>
          <p:nvPr/>
        </p:nvSpPr>
        <p:spPr>
          <a:xfrm>
            <a:off x="1458409" y="4560887"/>
            <a:ext cx="10278319" cy="1754326"/>
          </a:xfrm>
          <a:prstGeom prst="rect">
            <a:avLst/>
          </a:prstGeom>
        </p:spPr>
        <p:txBody>
          <a:bodyPr wrap="square">
            <a:spAutoFit/>
          </a:bodyPr>
          <a:lstStyle/>
          <a:p>
            <a:pPr marL="285750" indent="-285750">
              <a:buFont typeface="Wingdings" panose="05000000000000000000" pitchFamily="2" charset="2"/>
              <a:buChar char="v"/>
            </a:pPr>
            <a:r>
              <a:rPr lang="vi-VN" sz="2700">
                <a:solidFill>
                  <a:srgbClr val="0000FF"/>
                </a:solidFill>
              </a:rPr>
              <a:t>Kết </a:t>
            </a:r>
            <a:r>
              <a:rPr lang="vi-VN" sz="2700" smtClean="0">
                <a:solidFill>
                  <a:srgbClr val="0000FF"/>
                </a:solidFill>
              </a:rPr>
              <a:t>quả:</a:t>
            </a:r>
            <a:endParaRPr lang="vi-VN" sz="2700">
              <a:solidFill>
                <a:srgbClr val="0000FF"/>
              </a:solidFill>
            </a:endParaRPr>
          </a:p>
          <a:p>
            <a:pPr marL="566738" indent="-277813">
              <a:buFont typeface="Wingdings" panose="05000000000000000000" pitchFamily="2" charset="2"/>
              <a:buChar char="§"/>
            </a:pPr>
            <a:r>
              <a:rPr lang="vi-VN" sz="2700" smtClean="0"/>
              <a:t>Số </a:t>
            </a:r>
            <a:r>
              <a:rPr lang="vi-VN" sz="2700"/>
              <a:t>kết quả trả về </a:t>
            </a:r>
            <a:r>
              <a:rPr lang="en-US" sz="2700" smtClean="0">
                <a:latin typeface="Times New Roman" panose="02020603050405020304" pitchFamily="18" charset="0"/>
                <a:cs typeface="Times New Roman" panose="02020603050405020304" pitchFamily="18" charset="0"/>
              </a:rPr>
              <a:t>hơn 3 </a:t>
            </a:r>
            <a:r>
              <a:rPr lang="vi-VN" sz="2700" smtClean="0"/>
              <a:t>triệu</a:t>
            </a:r>
            <a:r>
              <a:rPr lang="vi-VN" sz="2700"/>
              <a:t>, một con số rất lớn.</a:t>
            </a:r>
          </a:p>
          <a:p>
            <a:pPr marL="566738" indent="-277813">
              <a:buFont typeface="Wingdings" panose="05000000000000000000" pitchFamily="2" charset="2"/>
              <a:buChar char="§"/>
            </a:pPr>
            <a:r>
              <a:rPr lang="vi-VN" sz="2700" smtClean="0"/>
              <a:t>Không </a:t>
            </a:r>
            <a:r>
              <a:rPr lang="vi-VN" sz="2700"/>
              <a:t>có con số chính xác nhưng có rất nhiều thủ đoạn lừa đảo trên mạng. </a:t>
            </a:r>
          </a:p>
        </p:txBody>
      </p:sp>
    </p:spTree>
    <p:extLst>
      <p:ext uri="{BB962C8B-B14F-4D97-AF65-F5344CB8AC3E}">
        <p14:creationId xmlns:p14="http://schemas.microsoft.com/office/powerpoint/2010/main" val="59556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043" y="625293"/>
            <a:ext cx="9826554"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1. Lừa đảo </a:t>
            </a:r>
            <a:r>
              <a:rPr lang="en-US" sz="3600" b="1" smtClean="0">
                <a:solidFill>
                  <a:srgbClr val="0000FF"/>
                </a:solidFill>
                <a:latin typeface="Times New Roman" panose="02020603050405020304" pitchFamily="18" charset="0"/>
                <a:cs typeface="Times New Roman" panose="02020603050405020304" pitchFamily="18" charset="0"/>
              </a:rPr>
              <a:t>qua </a:t>
            </a:r>
            <a:r>
              <a:rPr lang="en-US" sz="3600" b="1">
                <a:solidFill>
                  <a:srgbClr val="0000FF"/>
                </a:solidFill>
                <a:latin typeface="Times New Roman" panose="02020603050405020304" pitchFamily="18" charset="0"/>
                <a:cs typeface="Times New Roman" panose="02020603050405020304" pitchFamily="18" charset="0"/>
              </a:rPr>
              <a:t>mạng </a:t>
            </a:r>
          </a:p>
        </p:txBody>
      </p:sp>
      <p:sp>
        <p:nvSpPr>
          <p:cNvPr id="3" name="Content Placeholder 2"/>
          <p:cNvSpPr>
            <a:spLocks noGrp="1"/>
          </p:cNvSpPr>
          <p:nvPr>
            <p:ph idx="1"/>
          </p:nvPr>
        </p:nvSpPr>
        <p:spPr>
          <a:xfrm>
            <a:off x="1295401" y="1260088"/>
            <a:ext cx="9601196" cy="5120392"/>
          </a:xfrm>
        </p:spPr>
        <p:txBody>
          <a:bodyPr/>
          <a:lstStyle/>
          <a:p>
            <a:pPr marL="0" lvl="0" indent="0">
              <a:buNone/>
            </a:pPr>
            <a:r>
              <a:rPr lang="en-US" sz="3200" b="1" smtClean="0">
                <a:solidFill>
                  <a:srgbClr val="0000FF"/>
                </a:solidFill>
                <a:latin typeface="Times New Roman" panose="02020603050405020304" pitchFamily="18" charset="0"/>
                <a:cs typeface="Times New Roman" panose="02020603050405020304" pitchFamily="18" charset="0"/>
              </a:rPr>
              <a:t>a. Một </a:t>
            </a:r>
            <a:r>
              <a:rPr lang="en-US" sz="3200" b="1">
                <a:solidFill>
                  <a:srgbClr val="0000FF"/>
                </a:solidFill>
                <a:latin typeface="Times New Roman" panose="02020603050405020304" pitchFamily="18" charset="0"/>
                <a:cs typeface="Times New Roman" panose="02020603050405020304" pitchFamily="18" charset="0"/>
              </a:rPr>
              <a:t>số dạng lừa </a:t>
            </a:r>
            <a:r>
              <a:rPr lang="en-US" sz="3200" b="1" smtClean="0">
                <a:solidFill>
                  <a:srgbClr val="0000FF"/>
                </a:solidFill>
                <a:latin typeface="Times New Roman" panose="02020603050405020304" pitchFamily="18" charset="0"/>
                <a:cs typeface="Times New Roman" panose="02020603050405020304" pitchFamily="18" charset="0"/>
              </a:rPr>
              <a:t>đảo</a:t>
            </a:r>
          </a:p>
          <a:p>
            <a:pPr marL="0" lvl="0" indent="466725" algn="just">
              <a:buNone/>
            </a:pPr>
            <a:r>
              <a:rPr lang="vi-VN" sz="2700">
                <a:solidFill>
                  <a:schemeClr val="tx1"/>
                </a:solidFill>
                <a:cs typeface="Times New Roman" panose="02020603050405020304" pitchFamily="18" charset="0"/>
              </a:rPr>
              <a:t>Không thể tin tưởng mọi điều nhìn thấy, nghe thấy trên mạng. Biết cách phát hiện nội dung giả mạo, lừa đảo là một kĩ năng quan trọng khi sử dụng Internet. Dưới đây là một số thủ đoạn lừa đảo qua mạng:</a:t>
            </a:r>
            <a:endParaRPr lang="en-US" sz="27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4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043" y="625293"/>
            <a:ext cx="9826554"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1. Lừa đảo </a:t>
            </a:r>
            <a:r>
              <a:rPr lang="en-US" sz="3600" b="1" smtClean="0">
                <a:solidFill>
                  <a:srgbClr val="0000FF"/>
                </a:solidFill>
                <a:latin typeface="Times New Roman" panose="02020603050405020304" pitchFamily="18" charset="0"/>
                <a:cs typeface="Times New Roman" panose="02020603050405020304" pitchFamily="18" charset="0"/>
              </a:rPr>
              <a:t>qua </a:t>
            </a:r>
            <a:r>
              <a:rPr lang="en-US" sz="3600" b="1">
                <a:solidFill>
                  <a:srgbClr val="0000FF"/>
                </a:solidFill>
                <a:latin typeface="Times New Roman" panose="02020603050405020304" pitchFamily="18" charset="0"/>
                <a:cs typeface="Times New Roman" panose="02020603050405020304" pitchFamily="18" charset="0"/>
              </a:rPr>
              <a:t>mạng </a:t>
            </a:r>
          </a:p>
        </p:txBody>
      </p:sp>
      <p:sp>
        <p:nvSpPr>
          <p:cNvPr id="3" name="Content Placeholder 2"/>
          <p:cNvSpPr>
            <a:spLocks noGrp="1"/>
          </p:cNvSpPr>
          <p:nvPr>
            <p:ph idx="1"/>
          </p:nvPr>
        </p:nvSpPr>
        <p:spPr>
          <a:xfrm>
            <a:off x="1295401" y="1260088"/>
            <a:ext cx="9601196" cy="5120392"/>
          </a:xfrm>
        </p:spPr>
        <p:txBody>
          <a:bodyPr/>
          <a:lstStyle/>
          <a:p>
            <a:pPr marL="0" lvl="0" indent="0">
              <a:buNone/>
            </a:pPr>
            <a:r>
              <a:rPr lang="en-US" sz="3200" b="1" smtClean="0">
                <a:solidFill>
                  <a:srgbClr val="0000FF"/>
                </a:solidFill>
                <a:latin typeface="Times New Roman" panose="02020603050405020304" pitchFamily="18" charset="0"/>
                <a:cs typeface="Times New Roman" panose="02020603050405020304" pitchFamily="18" charset="0"/>
              </a:rPr>
              <a:t>a. Một số </a:t>
            </a:r>
            <a:r>
              <a:rPr lang="en-US" sz="3200" b="1">
                <a:solidFill>
                  <a:srgbClr val="0000FF"/>
                </a:solidFill>
                <a:latin typeface="Times New Roman" panose="02020603050405020304" pitchFamily="18" charset="0"/>
                <a:cs typeface="Times New Roman" panose="02020603050405020304" pitchFamily="18" charset="0"/>
              </a:rPr>
              <a:t>dạng lừa </a:t>
            </a:r>
            <a:r>
              <a:rPr lang="en-US" sz="3200" b="1" smtClean="0">
                <a:solidFill>
                  <a:srgbClr val="0000FF"/>
                </a:solidFill>
                <a:latin typeface="Times New Roman" panose="02020603050405020304" pitchFamily="18" charset="0"/>
                <a:cs typeface="Times New Roman" panose="02020603050405020304" pitchFamily="18" charset="0"/>
              </a:rPr>
              <a:t>đảo</a:t>
            </a:r>
          </a:p>
          <a:p>
            <a:pPr marL="0" lvl="0" indent="0">
              <a:buNone/>
            </a:pPr>
            <a:r>
              <a:rPr lang="vi-VN" sz="2700">
                <a:solidFill>
                  <a:schemeClr val="tx1"/>
                </a:solidFill>
                <a:cs typeface="Times New Roman" panose="02020603050405020304" pitchFamily="18" charset="0"/>
              </a:rPr>
              <a:t>-	Lừa đảo trúng thưởng, tặng quà để lấy tiền phí vận chuyển.</a:t>
            </a:r>
            <a:endParaRPr lang="en-US" sz="2700" smtClean="0">
              <a:solidFill>
                <a:schemeClr val="tx1"/>
              </a:solidFill>
              <a:latin typeface="Times New Roman" panose="02020603050405020304" pitchFamily="18" charset="0"/>
              <a:cs typeface="Times New Roman" panose="02020603050405020304" pitchFamily="18" charset="0"/>
            </a:endParaRPr>
          </a:p>
        </p:txBody>
      </p:sp>
      <p:pic>
        <p:nvPicPr>
          <p:cNvPr id="4" name="Picture 3" descr="C:\Users\TUNG DO\Desktop\TIN 11_CD_CHU DE D\05.png"/>
          <p:cNvPicPr/>
          <p:nvPr/>
        </p:nvPicPr>
        <p:blipFill>
          <a:blip r:embed="rId2">
            <a:extLst>
              <a:ext uri="{28A0092B-C50C-407E-A947-70E740481C1C}">
                <a14:useLocalDpi xmlns:a14="http://schemas.microsoft.com/office/drawing/2010/main" val="0"/>
              </a:ext>
            </a:extLst>
          </a:blip>
          <a:srcRect/>
          <a:stretch>
            <a:fillRect/>
          </a:stretch>
        </p:blipFill>
        <p:spPr bwMode="auto">
          <a:xfrm>
            <a:off x="6422846" y="2345054"/>
            <a:ext cx="4473751" cy="3908105"/>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641" y="2455011"/>
            <a:ext cx="4995205" cy="3798148"/>
          </a:xfrm>
          <a:prstGeom prst="rect">
            <a:avLst/>
          </a:prstGeom>
        </p:spPr>
      </p:pic>
    </p:spTree>
    <p:extLst>
      <p:ext uri="{BB962C8B-B14F-4D97-AF65-F5344CB8AC3E}">
        <p14:creationId xmlns:p14="http://schemas.microsoft.com/office/powerpoint/2010/main" val="131320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043" y="625293"/>
            <a:ext cx="9826554" cy="634795"/>
          </a:xfrm>
        </p:spPr>
        <p:txBody>
          <a:bodyPr>
            <a:normAutofit fontScale="90000"/>
          </a:bodyPr>
          <a:lstStyle/>
          <a:p>
            <a:pPr algn="l"/>
            <a:r>
              <a:rPr lang="en-US" sz="3600" b="1">
                <a:solidFill>
                  <a:srgbClr val="0000FF"/>
                </a:solidFill>
                <a:latin typeface="Times New Roman" panose="02020603050405020304" pitchFamily="18" charset="0"/>
                <a:cs typeface="Times New Roman" panose="02020603050405020304" pitchFamily="18" charset="0"/>
              </a:rPr>
              <a:t>1. Lừa đảo </a:t>
            </a:r>
            <a:r>
              <a:rPr lang="en-US" sz="3600" b="1" smtClean="0">
                <a:solidFill>
                  <a:srgbClr val="0000FF"/>
                </a:solidFill>
                <a:latin typeface="Times New Roman" panose="02020603050405020304" pitchFamily="18" charset="0"/>
                <a:cs typeface="Times New Roman" panose="02020603050405020304" pitchFamily="18" charset="0"/>
              </a:rPr>
              <a:t>qua </a:t>
            </a:r>
            <a:r>
              <a:rPr lang="en-US" sz="3600" b="1">
                <a:solidFill>
                  <a:srgbClr val="0000FF"/>
                </a:solidFill>
                <a:latin typeface="Times New Roman" panose="02020603050405020304" pitchFamily="18" charset="0"/>
                <a:cs typeface="Times New Roman" panose="02020603050405020304" pitchFamily="18" charset="0"/>
              </a:rPr>
              <a:t>mạng </a:t>
            </a:r>
          </a:p>
        </p:txBody>
      </p:sp>
      <p:sp>
        <p:nvSpPr>
          <p:cNvPr id="3" name="Content Placeholder 2"/>
          <p:cNvSpPr>
            <a:spLocks noGrp="1"/>
          </p:cNvSpPr>
          <p:nvPr>
            <p:ph idx="1"/>
          </p:nvPr>
        </p:nvSpPr>
        <p:spPr>
          <a:xfrm>
            <a:off x="1295401" y="1260088"/>
            <a:ext cx="9601196" cy="5120392"/>
          </a:xfrm>
        </p:spPr>
        <p:txBody>
          <a:bodyPr/>
          <a:lstStyle/>
          <a:p>
            <a:pPr marL="0" lvl="0" indent="0">
              <a:buNone/>
            </a:pPr>
            <a:r>
              <a:rPr lang="en-US" sz="3200" b="1" smtClean="0">
                <a:solidFill>
                  <a:srgbClr val="0000FF"/>
                </a:solidFill>
                <a:latin typeface="Times New Roman" panose="02020603050405020304" pitchFamily="18" charset="0"/>
                <a:cs typeface="Times New Roman" panose="02020603050405020304" pitchFamily="18" charset="0"/>
              </a:rPr>
              <a:t>a. Một số </a:t>
            </a:r>
            <a:r>
              <a:rPr lang="en-US" sz="3200" b="1">
                <a:solidFill>
                  <a:srgbClr val="0000FF"/>
                </a:solidFill>
                <a:latin typeface="Times New Roman" panose="02020603050405020304" pitchFamily="18" charset="0"/>
                <a:cs typeface="Times New Roman" panose="02020603050405020304" pitchFamily="18" charset="0"/>
              </a:rPr>
              <a:t>dạng lừa </a:t>
            </a:r>
            <a:r>
              <a:rPr lang="en-US" sz="3200" b="1" smtClean="0">
                <a:solidFill>
                  <a:srgbClr val="0000FF"/>
                </a:solidFill>
                <a:latin typeface="Times New Roman" panose="02020603050405020304" pitchFamily="18" charset="0"/>
                <a:cs typeface="Times New Roman" panose="02020603050405020304" pitchFamily="18" charset="0"/>
              </a:rPr>
              <a:t>đảo</a:t>
            </a:r>
          </a:p>
          <a:p>
            <a:pPr marL="0" lvl="0" indent="0">
              <a:buNone/>
            </a:pPr>
            <a:r>
              <a:rPr lang="vi-VN" sz="2700">
                <a:solidFill>
                  <a:schemeClr val="tx1"/>
                </a:solidFill>
                <a:cs typeface="Times New Roman" panose="02020603050405020304" pitchFamily="18" charset="0"/>
              </a:rPr>
              <a:t>-	Lừa đảo trúng thưởng, tặng quà để lấy tiền phí vận chuyển.</a:t>
            </a:r>
            <a:endParaRPr lang="en-US" sz="2700" smtClean="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627" y="2379778"/>
            <a:ext cx="3945750" cy="390810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2379777"/>
            <a:ext cx="4382386" cy="3908105"/>
          </a:xfrm>
          <a:prstGeom prst="rect">
            <a:avLst/>
          </a:prstGeom>
        </p:spPr>
      </p:pic>
    </p:spTree>
    <p:extLst>
      <p:ext uri="{BB962C8B-B14F-4D97-AF65-F5344CB8AC3E}">
        <p14:creationId xmlns:p14="http://schemas.microsoft.com/office/powerpoint/2010/main" val="120646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399</TotalTime>
  <Words>2332</Words>
  <Application>Microsoft Office PowerPoint</Application>
  <PresentationFormat>Widescreen</PresentationFormat>
  <Paragraphs>183</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Garamond</vt:lpstr>
      <vt:lpstr>PMingLiU</vt:lpstr>
      <vt:lpstr>Times New Roman</vt:lpstr>
      <vt:lpstr>Wingdings</vt:lpstr>
      <vt:lpstr>Organic</vt:lpstr>
      <vt:lpstr>CHỦ ĐỀ D: ĐẠO ĐỨC, PHÁP LUẬT VÀ VĂN HOÁ TRONG MÔI TRƯỜNG SỐ ỨNG XỬ VĂN HÓA VÀ AN TOÀN MẠNG</vt:lpstr>
      <vt:lpstr>NỘI DUNG</vt:lpstr>
      <vt:lpstr>PowerPoint Presentation</vt:lpstr>
      <vt:lpstr>KHỞI ĐỘNG</vt:lpstr>
      <vt:lpstr>1. Lừa đảo qua mạng </vt:lpstr>
      <vt:lpstr>1. Lừa đảo qua mạng </vt:lpstr>
      <vt:lpstr>1. Lừa đảo qua mạng </vt:lpstr>
      <vt:lpstr>1. Lừa đảo qua mạng </vt:lpstr>
      <vt:lpstr>1. Lừa đảo qua mạng </vt:lpstr>
      <vt:lpstr>1. Lừa đảo qua mạng </vt:lpstr>
      <vt:lpstr>1. Lừa đảo qua mạng </vt:lpstr>
      <vt:lpstr>1. Lừa đảo qua mạng </vt:lpstr>
      <vt:lpstr>1. Lừa đảo qua mạng </vt:lpstr>
      <vt:lpstr>PowerPoint Presentation</vt:lpstr>
      <vt:lpstr>PowerPoint Presentation</vt:lpstr>
      <vt:lpstr>PowerPoint Presentation</vt:lpstr>
      <vt:lpstr>1. Lừa đảo qua mạng </vt:lpstr>
      <vt:lpstr>1. Lừa đảo qua mạng </vt:lpstr>
      <vt:lpstr>PowerPoint Presentation</vt:lpstr>
      <vt:lpstr>2. Văn hóa ứng xử trên mạng</vt:lpstr>
      <vt:lpstr>2. Văn hóa ứng xử trên mạng</vt:lpstr>
      <vt:lpstr>2. Văn hóa ứng xử trên mạng</vt:lpstr>
      <vt:lpstr>2. Văn hóa ứng xử trên mạng</vt:lpstr>
      <vt:lpstr>2. Văn hóa ứng xử trên mạng</vt:lpstr>
      <vt:lpstr>2. Văn hóa ứng xử trên mạng</vt:lpstr>
      <vt:lpstr>2. Văn hóa ứng xử trên mạng</vt:lpstr>
      <vt:lpstr>2. Văn hóa ứng xử trên mạng</vt:lpstr>
      <vt:lpstr>2. Văn hóa ứng xử trên mạng</vt:lpstr>
      <vt:lpstr>2. Văn hóa ứng xử trên mạng</vt:lpstr>
      <vt:lpstr>2. Văn hóa ứng xử trên mạng</vt:lpstr>
      <vt:lpstr>2. Văn hóa ứng xử trên mạng</vt:lpstr>
      <vt:lpstr>2. Văn hóa ứng xử trên mạng</vt:lpstr>
      <vt:lpstr>2. Văn hóa ứng xử trên mạng</vt:lpstr>
      <vt:lpstr>2. Văn hóa ứng xử trên mạng</vt:lpstr>
      <vt:lpstr>LUYỆN TẬP</vt:lpstr>
      <vt:lpstr>LUYỆN TẬP</vt:lpstr>
      <vt:lpstr>PowerPoint Presentation</vt:lpstr>
      <vt:lpstr>VẬN DỤNG</vt:lpstr>
      <vt:lpstr>VẬN DỤNG</vt:lpstr>
      <vt:lpstr>VẬN DỤNG</vt:lpstr>
      <vt:lpstr>VẬN DỤNG</vt:lpstr>
      <vt:lpstr>MỘT SỐ CÂU HỎI TRẮC NGHIỆM</vt:lpstr>
      <vt:lpstr>Câu 1: Hành vi nào sau đây là hành vi nghiện internet?</vt:lpstr>
      <vt:lpstr>Câu 2: Em mới quen được một bạn trên mạng, bạn đó muốn nhờ em chia sẻ giúp bạn một video bạo lực. Em sẽ làm gì?</vt:lpstr>
      <vt:lpstr>Câu 3: Em phát hiện ra có người giả mạo tài khoản Facebook của em để nhắn tin mượn tiền bạn bè hoặc người thân của em. Em sẽ làm gì?</vt:lpstr>
      <vt:lpstr>Câu 4: Thế nào là dụ dỗ và bắt nạt trên mạng?</vt:lpstr>
      <vt:lpstr>Câu 5: Hành động nào sau đây là đúng?</vt:lpstr>
      <vt:lpstr>Câu 6: Bạn của em nói cho em biết một số thông tin riêng tư không tốt về một bạn khác cùng lớp. Em nên làm gì?</vt:lpstr>
      <vt:lpstr>Câu 7: Em thường xuyên nhận được các tin nhắn trên mạng có nội dung như: “mày là một đứa ngu ngốc, béo ú”, “mày là một đứa xấu xa, không đáng làm bạn”,… từ một người lớn mà em quen. Em nên làm gì?</vt:lpstr>
      <vt:lpstr>Câu 8: Đâu không phải là biện pháp phòng ngừa tác hại khi tham gia internet?</vt:lpstr>
      <vt:lpstr>Câu 9: Em dùng mạng xã hội trên máy tính công cộng nhưng quên không thoát đăng nhập ra, bạn thân của em thấy thế không bảo em mà dùng tài khoản của em nhắn tin cho bạn bè của em với lời lẽ không hay. Em sẽ làm gì?</vt:lpstr>
      <vt:lpstr>Câu 10: Nếu em nhận được một tin nhắn trúng thưởng qua Zalo, phần thưởng gồm một xe máy SH, một điện thoại Iphone, một máy vi tính xách tay và 150 triệu tiền mặt … Họ yêu cầu em chuyển tiền làm hồ sơ để nhận phần thưởng, em sẽ làm gì?</vt:lpstr>
      <vt:lpstr>PowerPoint Presentation</vt:lpstr>
      <vt:lpstr>BÀI TẬP VỀ NHÀ</vt:lpstr>
      <vt:lpstr>KẾT THÚC.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TUNG DO</dc:creator>
  <cp:lastModifiedBy>SingPC</cp:lastModifiedBy>
  <cp:revision>267</cp:revision>
  <dcterms:created xsi:type="dcterms:W3CDTF">2023-06-08T12:13:38Z</dcterms:created>
  <dcterms:modified xsi:type="dcterms:W3CDTF">2024-12-11T01:47:16Z</dcterms:modified>
</cp:coreProperties>
</file>