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Garamond"/>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jooOQOjitR6gGqdf/kS+s59i8v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aramond-bold.fntdata"/><Relationship Id="rId25" Type="http://schemas.openxmlformats.org/officeDocument/2006/relationships/font" Target="fonts/Garamond-regular.fntdata"/><Relationship Id="rId28" Type="http://schemas.openxmlformats.org/officeDocument/2006/relationships/font" Target="fonts/Garamond-boldItalic.fntdata"/><Relationship Id="rId27" Type="http://schemas.openxmlformats.org/officeDocument/2006/relationships/font" Target="fonts/Garamond-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grpSp>
        <p:nvGrpSpPr>
          <p:cNvPr id="17" name="Google Shape;17;p22"/>
          <p:cNvGrpSpPr/>
          <p:nvPr/>
        </p:nvGrpSpPr>
        <p:grpSpPr>
          <a:xfrm>
            <a:off x="-16934" y="0"/>
            <a:ext cx="12231160" cy="6856214"/>
            <a:chOff x="-16934" y="0"/>
            <a:chExt cx="12231160" cy="6856214"/>
          </a:xfrm>
        </p:grpSpPr>
        <p:pic>
          <p:nvPicPr>
            <p:cNvPr descr="HD-PanelTitleR1.png" id="18" name="Google Shape;18;p22"/>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9" name="Google Shape;19;p22"/>
            <p:cNvSpPr/>
            <p:nvPr/>
          </p:nvSpPr>
          <p:spPr>
            <a:xfrm>
              <a:off x="2328332" y="1540931"/>
              <a:ext cx="7543802" cy="3835401"/>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Title-UniformTrim.png" id="20" name="Google Shape;20;p22"/>
            <p:cNvPicPr preferRelativeResize="0"/>
            <p:nvPr/>
          </p:nvPicPr>
          <p:blipFill rotWithShape="1">
            <a:blip r:embed="rId3">
              <a:alphaModFix/>
            </a:blip>
            <a:srcRect b="0" l="0" r="0" t="0"/>
            <a:stretch/>
          </p:blipFill>
          <p:spPr>
            <a:xfrm>
              <a:off x="-16934" y="3147609"/>
              <a:ext cx="2478024" cy="612648"/>
            </a:xfrm>
            <a:prstGeom prst="rect">
              <a:avLst/>
            </a:prstGeom>
            <a:noFill/>
            <a:ln>
              <a:noFill/>
            </a:ln>
          </p:spPr>
        </p:pic>
        <p:pic>
          <p:nvPicPr>
            <p:cNvPr descr="HDRibbonTitle-UniformTrim.png" id="21" name="Google Shape;21;p22"/>
            <p:cNvPicPr preferRelativeResize="0"/>
            <p:nvPr/>
          </p:nvPicPr>
          <p:blipFill rotWithShape="1">
            <a:blip r:embed="rId3">
              <a:alphaModFix/>
            </a:blip>
            <a:srcRect b="0" l="0" r="0" t="0"/>
            <a:stretch/>
          </p:blipFill>
          <p:spPr>
            <a:xfrm>
              <a:off x="9736202" y="3147609"/>
              <a:ext cx="2478024" cy="612648"/>
            </a:xfrm>
            <a:prstGeom prst="rect">
              <a:avLst/>
            </a:prstGeom>
            <a:noFill/>
            <a:ln>
              <a:noFill/>
            </a:ln>
          </p:spPr>
        </p:pic>
      </p:grpSp>
      <p:sp>
        <p:nvSpPr>
          <p:cNvPr id="22" name="Google Shape;22;p22"/>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2"/>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p:txBody>
      </p:sp>
      <p:sp>
        <p:nvSpPr>
          <p:cNvPr id="24" name="Google Shape;24;p22"/>
          <p:cNvSpPr txBox="1"/>
          <p:nvPr>
            <p:ph idx="10" type="dt"/>
          </p:nvPr>
        </p:nvSpPr>
        <p:spPr>
          <a:xfrm>
            <a:off x="7983232" y="5037663"/>
            <a:ext cx="897467"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2692397" y="5037663"/>
            <a:ext cx="5214635"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8956900" y="5037663"/>
            <a:ext cx="55116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7" name="Google Shape;27;p22"/>
          <p:cNvCxnSpPr/>
          <p:nvPr/>
        </p:nvCxnSpPr>
        <p:spPr>
          <a:xfrm>
            <a:off x="2692399" y="3522131"/>
            <a:ext cx="681566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5" name="Shape 85"/>
        <p:cNvGrpSpPr/>
        <p:nvPr/>
      </p:nvGrpSpPr>
      <p:grpSpPr>
        <a:xfrm>
          <a:off x="0" y="0"/>
          <a:ext cx="0" cy="0"/>
          <a:chOff x="0" y="0"/>
          <a:chExt cx="0" cy="0"/>
        </a:xfrm>
      </p:grpSpPr>
      <p:sp>
        <p:nvSpPr>
          <p:cNvPr id="86" name="Google Shape;86;p31"/>
          <p:cNvSpPr txBox="1"/>
          <p:nvPr>
            <p:ph type="title"/>
          </p:nvPr>
        </p:nvSpPr>
        <p:spPr>
          <a:xfrm>
            <a:off x="1295401" y="4815415"/>
            <a:ext cx="9609666"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1"/>
          <p:cNvSpPr/>
          <p:nvPr>
            <p:ph idx="2" type="pic"/>
          </p:nvPr>
        </p:nvSpPr>
        <p:spPr>
          <a:xfrm>
            <a:off x="1041427" y="1041399"/>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8" name="Google Shape;88;p31"/>
          <p:cNvSpPr txBox="1"/>
          <p:nvPr>
            <p:ph idx="1" type="body"/>
          </p:nvPr>
        </p:nvSpPr>
        <p:spPr>
          <a:xfrm>
            <a:off x="1295401" y="5382153"/>
            <a:ext cx="9609666" cy="493712"/>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610"/>
              <a:buNone/>
              <a:defRPr sz="14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9" name="Google Shape;89;p3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2" name="Shape 92"/>
        <p:cNvGrpSpPr/>
        <p:nvPr/>
      </p:nvGrpSpPr>
      <p:grpSpPr>
        <a:xfrm>
          <a:off x="0" y="0"/>
          <a:ext cx="0" cy="0"/>
          <a:chOff x="0" y="0"/>
          <a:chExt cx="0" cy="0"/>
        </a:xfrm>
      </p:grpSpPr>
      <p:sp>
        <p:nvSpPr>
          <p:cNvPr id="93" name="Google Shape;93;p32"/>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2"/>
          <p:cNvSpPr txBox="1"/>
          <p:nvPr>
            <p:ph idx="1" type="body"/>
          </p:nvPr>
        </p:nvSpPr>
        <p:spPr>
          <a:xfrm>
            <a:off x="1303868" y="4343399"/>
            <a:ext cx="9592732"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95" name="Google Shape;95;p3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8" name="Google Shape;98;p32"/>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9" name="Shape 99"/>
        <p:cNvGrpSpPr/>
        <p:nvPr/>
      </p:nvGrpSpPr>
      <p:grpSpPr>
        <a:xfrm>
          <a:off x="0" y="0"/>
          <a:ext cx="0" cy="0"/>
          <a:chOff x="0" y="0"/>
          <a:chExt cx="0" cy="0"/>
        </a:xfrm>
      </p:grpSpPr>
      <p:sp>
        <p:nvSpPr>
          <p:cNvPr id="100" name="Google Shape;100;p33"/>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3"/>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lvl1pPr indent="-228600" lvl="0" marL="457200" algn="r">
              <a:spcBef>
                <a:spcPts val="400"/>
              </a:spcBef>
              <a:spcAft>
                <a:spcPts val="0"/>
              </a:spcAft>
              <a:buSzPts val="2300"/>
              <a:buFont typeface="Garamond"/>
              <a:buNone/>
              <a:defRPr sz="2000"/>
            </a:lvl1pPr>
            <a:lvl2pPr indent="-228600" lvl="1" marL="914400" algn="l">
              <a:spcBef>
                <a:spcPts val="600"/>
              </a:spcBef>
              <a:spcAft>
                <a:spcPts val="0"/>
              </a:spcAft>
              <a:buSzPts val="2300"/>
              <a:buFont typeface="Garamond"/>
              <a:buNone/>
              <a:defRPr/>
            </a:lvl2pPr>
            <a:lvl3pPr indent="-228600" lvl="2" marL="1371600" algn="l">
              <a:spcBef>
                <a:spcPts val="600"/>
              </a:spcBef>
              <a:spcAft>
                <a:spcPts val="0"/>
              </a:spcAft>
              <a:buSzPts val="2070"/>
              <a:buFont typeface="Garamond"/>
              <a:buNone/>
              <a:defRPr/>
            </a:lvl3pPr>
            <a:lvl4pPr indent="-228600" lvl="3" marL="1828800" algn="l">
              <a:spcBef>
                <a:spcPts val="600"/>
              </a:spcBef>
              <a:spcAft>
                <a:spcPts val="0"/>
              </a:spcAft>
              <a:buSzPts val="1840"/>
              <a:buFont typeface="Garamond"/>
              <a:buNone/>
              <a:defRPr/>
            </a:lvl4pPr>
            <a:lvl5pPr indent="-228600" lvl="4" marL="2286000" algn="l">
              <a:spcBef>
                <a:spcPts val="600"/>
              </a:spcBef>
              <a:spcAft>
                <a:spcPts val="0"/>
              </a:spcAft>
              <a:buSzPts val="1610"/>
              <a:buFont typeface="Garamond"/>
              <a:buNone/>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02" name="Google Shape;102;p33"/>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03" name="Google Shape;103;p3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33"/>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07" name="Google Shape;107;p33"/>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08" name="Google Shape;108;p33"/>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9" name="Shape 109"/>
        <p:cNvGrpSpPr/>
        <p:nvPr/>
      </p:nvGrpSpPr>
      <p:grpSpPr>
        <a:xfrm>
          <a:off x="0" y="0"/>
          <a:ext cx="0" cy="0"/>
          <a:chOff x="0" y="0"/>
          <a:chExt cx="0" cy="0"/>
        </a:xfrm>
      </p:grpSpPr>
      <p:sp>
        <p:nvSpPr>
          <p:cNvPr id="110" name="Google Shape;110;p34"/>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4"/>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2" name="Google Shape;112;p3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5" name="Shape 115"/>
        <p:cNvGrpSpPr/>
        <p:nvPr/>
      </p:nvGrpSpPr>
      <p:grpSpPr>
        <a:xfrm>
          <a:off x="0" y="0"/>
          <a:ext cx="0" cy="0"/>
          <a:chOff x="0" y="0"/>
          <a:chExt cx="0" cy="0"/>
        </a:xfrm>
      </p:grpSpPr>
      <p:sp>
        <p:nvSpPr>
          <p:cNvPr id="116" name="Google Shape;116;p35"/>
          <p:cNvSpPr txBox="1"/>
          <p:nvPr>
            <p:ph type="title"/>
          </p:nvPr>
        </p:nvSpPr>
        <p:spPr>
          <a:xfrm>
            <a:off x="1446213" y="982132"/>
            <a:ext cx="9296398"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5"/>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8" name="Google Shape;118;p35"/>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9" name="Google Shape;119;p3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35"/>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23" name="Google Shape;123;p35"/>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24" name="Google Shape;124;p35"/>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5" name="Shape 125"/>
        <p:cNvGrpSpPr/>
        <p:nvPr/>
      </p:nvGrpSpPr>
      <p:grpSpPr>
        <a:xfrm>
          <a:off x="0" y="0"/>
          <a:ext cx="0" cy="0"/>
          <a:chOff x="0" y="0"/>
          <a:chExt cx="0" cy="0"/>
        </a:xfrm>
      </p:grpSpPr>
      <p:sp>
        <p:nvSpPr>
          <p:cNvPr id="126" name="Google Shape;126;p36"/>
          <p:cNvSpPr txBox="1"/>
          <p:nvPr>
            <p:ph type="title"/>
          </p:nvPr>
        </p:nvSpPr>
        <p:spPr>
          <a:xfrm>
            <a:off x="1295401" y="982132"/>
            <a:ext cx="9609666"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6"/>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3220"/>
              <a:buNone/>
              <a:defRPr sz="2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8" name="Google Shape;128;p36"/>
          <p:cNvSpPr txBox="1"/>
          <p:nvPr>
            <p:ph idx="2" type="body"/>
          </p:nvPr>
        </p:nvSpPr>
        <p:spPr>
          <a:xfrm>
            <a:off x="1295400" y="4470399"/>
            <a:ext cx="9609670" cy="14054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9" name="Google Shape;129;p3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2" name="Google Shape;132;p36"/>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3" name="Shape 133"/>
        <p:cNvGrpSpPr/>
        <p:nvPr/>
      </p:nvGrpSpPr>
      <p:grpSpPr>
        <a:xfrm>
          <a:off x="0" y="0"/>
          <a:ext cx="0" cy="0"/>
          <a:chOff x="0" y="0"/>
          <a:chExt cx="0" cy="0"/>
        </a:xfrm>
      </p:grpSpPr>
      <p:sp>
        <p:nvSpPr>
          <p:cNvPr id="134" name="Google Shape;134;p3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7"/>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36" name="Google Shape;136;p3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9" name="Google Shape;139;p37"/>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0" name="Shape 140"/>
        <p:cNvGrpSpPr/>
        <p:nvPr/>
      </p:nvGrpSpPr>
      <p:grpSpPr>
        <a:xfrm>
          <a:off x="0" y="0"/>
          <a:ext cx="0" cy="0"/>
          <a:chOff x="0" y="0"/>
          <a:chExt cx="0" cy="0"/>
        </a:xfrm>
      </p:grpSpPr>
      <p:sp>
        <p:nvSpPr>
          <p:cNvPr id="141" name="Google Shape;141;p38"/>
          <p:cNvSpPr txBox="1"/>
          <p:nvPr>
            <p:ph type="title"/>
          </p:nvPr>
        </p:nvSpPr>
        <p:spPr>
          <a:xfrm rot="5400000">
            <a:off x="7497936" y="2483551"/>
            <a:ext cx="4893735" cy="189089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8"/>
          <p:cNvSpPr txBox="1"/>
          <p:nvPr>
            <p:ph idx="1" type="body"/>
          </p:nvPr>
        </p:nvSpPr>
        <p:spPr>
          <a:xfrm rot="5400000">
            <a:off x="2565043" y="-287514"/>
            <a:ext cx="4893734" cy="743302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43" name="Google Shape;143;p3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46" name="Google Shape;146;p38"/>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cxnSp>
        <p:nvCxnSpPr>
          <p:cNvPr id="29" name="Google Shape;29;p23"/>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30" name="Google Shape;30;p2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32" name="Google Shape;32;p2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2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25"/>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4400"/>
              <a:buFont typeface="Garamon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5"/>
          <p:cNvSpPr txBox="1"/>
          <p:nvPr>
            <p:ph idx="1" type="body"/>
          </p:nvPr>
        </p:nvSpPr>
        <p:spPr>
          <a:xfrm>
            <a:off x="2015067" y="3846051"/>
            <a:ext cx="8158690" cy="954547"/>
          </a:xfrm>
          <a:prstGeom prst="rect">
            <a:avLst/>
          </a:prstGeom>
          <a:noFill/>
          <a:ln>
            <a:noFill/>
          </a:ln>
        </p:spPr>
        <p:txBody>
          <a:bodyPr anchorCtr="0" anchor="t" bIns="45700" lIns="91425" spcFirstLastPara="1" rIns="91425" wrap="square" tIns="45700">
            <a:normAutofit/>
          </a:bodyPr>
          <a:lstStyle>
            <a:lvl1pPr indent="-228600" lvl="0" marL="457200" algn="ctr">
              <a:spcBef>
                <a:spcPts val="48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42" name="Google Shape;42;p2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5" name="Google Shape;45;p25"/>
          <p:cNvCxnSpPr/>
          <p:nvPr/>
        </p:nvCxnSpPr>
        <p:spPr>
          <a:xfrm>
            <a:off x="2012723" y="3710585"/>
            <a:ext cx="816338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cxnSp>
        <p:nvCxnSpPr>
          <p:cNvPr id="47" name="Google Shape;47;p26"/>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48" name="Google Shape;48;p26"/>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6"/>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0" name="Google Shape;50;p26"/>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1" name="Google Shape;51;p2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2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672"/>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57" name="Google Shape;57;p27"/>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8" name="Google Shape;58;p27"/>
          <p:cNvSpPr txBox="1"/>
          <p:nvPr>
            <p:ph idx="3" type="body"/>
          </p:nvPr>
        </p:nvSpPr>
        <p:spPr>
          <a:xfrm>
            <a:off x="618067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672"/>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59" name="Google Shape;59;p27"/>
          <p:cNvSpPr txBox="1"/>
          <p:nvPr>
            <p:ph idx="4" type="body"/>
          </p:nvPr>
        </p:nvSpPr>
        <p:spPr>
          <a:xfrm>
            <a:off x="618067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60" name="Google Shape;60;p2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3" name="Google Shape;63;p27"/>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2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9" name="Google Shape;69;p28"/>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29"/>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73" name="Google Shape;73;p29"/>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840"/>
              <a:buNone/>
              <a:defRPr sz="16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74" name="Google Shape;74;p2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7" name="Google Shape;77;p29"/>
          <p:cNvCxnSpPr/>
          <p:nvPr/>
        </p:nvCxnSpPr>
        <p:spPr>
          <a:xfrm>
            <a:off x="1396169"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30"/>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800"/>
              <a:buFont typeface="Garamond"/>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0"/>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1" name="Google Shape;81;p30"/>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2070"/>
              <a:buNone/>
              <a:defRPr sz="18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2" name="Google Shape;82;p3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10" Type="http://schemas.openxmlformats.org/officeDocument/2006/relationships/slideLayout" Target="../slideLayouts/slideLayout7.xml"/><Relationship Id="rId21" Type="http://schemas.openxmlformats.org/officeDocument/2006/relationships/theme" Target="../theme/theme1.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9.jpg"/><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grpSp>
        <p:nvGrpSpPr>
          <p:cNvPr id="6" name="Google Shape;6;p21"/>
          <p:cNvGrpSpPr/>
          <p:nvPr/>
        </p:nvGrpSpPr>
        <p:grpSpPr>
          <a:xfrm>
            <a:off x="-15736" y="0"/>
            <a:ext cx="12229962" cy="6856214"/>
            <a:chOff x="-15736" y="0"/>
            <a:chExt cx="12229962" cy="6856214"/>
          </a:xfrm>
        </p:grpSpPr>
        <p:pic>
          <p:nvPicPr>
            <p:cNvPr descr="HD-PanelContent.png" id="7" name="Google Shape;7;p2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8" name="Google Shape;8;p21"/>
            <p:cNvSpPr/>
            <p:nvPr/>
          </p:nvSpPr>
          <p:spPr>
            <a:xfrm>
              <a:off x="608012" y="609600"/>
              <a:ext cx="10972800" cy="5638800"/>
            </a:xfrm>
            <a:prstGeom prst="rect">
              <a:avLst/>
            </a:prstGeom>
            <a:noFill/>
            <a:ln cap="flat" cmpd="sng" w="15875">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DRibbonContent-UniformTrim.png" id="9" name="Google Shape;9;p21"/>
            <p:cNvPicPr preferRelativeResize="0"/>
            <p:nvPr/>
          </p:nvPicPr>
          <p:blipFill rotWithShape="1">
            <a:blip r:embed="rId3">
              <a:alphaModFix/>
            </a:blip>
            <a:srcRect b="0" l="0" r="0" t="0"/>
            <a:stretch/>
          </p:blipFill>
          <p:spPr>
            <a:xfrm>
              <a:off x="-15736" y="3153832"/>
              <a:ext cx="777240" cy="606425"/>
            </a:xfrm>
            <a:prstGeom prst="rect">
              <a:avLst/>
            </a:prstGeom>
            <a:noFill/>
            <a:ln>
              <a:noFill/>
            </a:ln>
          </p:spPr>
        </p:pic>
        <p:pic>
          <p:nvPicPr>
            <p:cNvPr descr="HDRibbonContent-UniformTrim.png" id="10" name="Google Shape;10;p21"/>
            <p:cNvPicPr preferRelativeResize="0"/>
            <p:nvPr/>
          </p:nvPicPr>
          <p:blipFill rotWithShape="1">
            <a:blip r:embed="rId3">
              <a:alphaModFix/>
            </a:blip>
            <a:srcRect b="0" l="0" r="0" t="0"/>
            <a:stretch/>
          </p:blipFill>
          <p:spPr>
            <a:xfrm>
              <a:off x="11436986" y="3153832"/>
              <a:ext cx="777240" cy="606425"/>
            </a:xfrm>
            <a:prstGeom prst="rect">
              <a:avLst/>
            </a:prstGeom>
            <a:noFill/>
            <a:ln>
              <a:noFill/>
            </a:ln>
          </p:spPr>
        </p:pic>
      </p:grpSp>
      <p:sp>
        <p:nvSpPr>
          <p:cNvPr id="11" name="Google Shape;11;p2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2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403860" lvl="0" marL="457200" marR="0" rtl="0" algn="l">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3" name="Google Shape;13;p2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4" name="Google Shape;14;p2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5" name="Google Shape;15;p2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0" marR="0" rtl="0" algn="r">
              <a:spcBef>
                <a:spcPts val="0"/>
              </a:spcBef>
              <a:buNone/>
              <a:defRPr b="0" i="0" sz="1000" u="none" cap="none" strike="noStrike">
                <a:solidFill>
                  <a:schemeClr val="dk1"/>
                </a:solidFill>
                <a:latin typeface="Garamond"/>
                <a:ea typeface="Garamond"/>
                <a:cs typeface="Garamond"/>
                <a:sym typeface="Garamond"/>
              </a:defRPr>
            </a:lvl2pPr>
            <a:lvl3pPr indent="0" lvl="2" marL="0" marR="0" rtl="0" algn="r">
              <a:spcBef>
                <a:spcPts val="0"/>
              </a:spcBef>
              <a:buNone/>
              <a:defRPr b="0" i="0" sz="1000" u="none" cap="none" strike="noStrike">
                <a:solidFill>
                  <a:schemeClr val="dk1"/>
                </a:solidFill>
                <a:latin typeface="Garamond"/>
                <a:ea typeface="Garamond"/>
                <a:cs typeface="Garamond"/>
                <a:sym typeface="Garamond"/>
              </a:defRPr>
            </a:lvl3pPr>
            <a:lvl4pPr indent="0" lvl="3" marL="0" marR="0" rtl="0" algn="r">
              <a:spcBef>
                <a:spcPts val="0"/>
              </a:spcBef>
              <a:buNone/>
              <a:defRPr b="0" i="0" sz="1000" u="none" cap="none" strike="noStrike">
                <a:solidFill>
                  <a:schemeClr val="dk1"/>
                </a:solidFill>
                <a:latin typeface="Garamond"/>
                <a:ea typeface="Garamond"/>
                <a:cs typeface="Garamond"/>
                <a:sym typeface="Garamond"/>
              </a:defRPr>
            </a:lvl4pPr>
            <a:lvl5pPr indent="0" lvl="4" marL="0" marR="0" rtl="0" algn="r">
              <a:spcBef>
                <a:spcPts val="0"/>
              </a:spcBef>
              <a:buNone/>
              <a:defRPr b="0" i="0" sz="1000" u="none" cap="none" strike="noStrike">
                <a:solidFill>
                  <a:schemeClr val="dk1"/>
                </a:solidFill>
                <a:latin typeface="Garamond"/>
                <a:ea typeface="Garamond"/>
                <a:cs typeface="Garamond"/>
                <a:sym typeface="Garamond"/>
              </a:defRPr>
            </a:lvl5pPr>
            <a:lvl6pPr indent="0" lvl="5" marL="0" marR="0" rtl="0" algn="r">
              <a:spcBef>
                <a:spcPts val="0"/>
              </a:spcBef>
              <a:buNone/>
              <a:defRPr b="0" i="0" sz="1000" u="none" cap="none" strike="noStrike">
                <a:solidFill>
                  <a:schemeClr val="dk1"/>
                </a:solidFill>
                <a:latin typeface="Garamond"/>
                <a:ea typeface="Garamond"/>
                <a:cs typeface="Garamond"/>
                <a:sym typeface="Garamond"/>
              </a:defRPr>
            </a:lvl6pPr>
            <a:lvl7pPr indent="0" lvl="6" marL="0" marR="0" rtl="0" algn="r">
              <a:spcBef>
                <a:spcPts val="0"/>
              </a:spcBef>
              <a:buNone/>
              <a:defRPr b="0" i="0" sz="1000" u="none" cap="none" strike="noStrike">
                <a:solidFill>
                  <a:schemeClr val="dk1"/>
                </a:solidFill>
                <a:latin typeface="Garamond"/>
                <a:ea typeface="Garamond"/>
                <a:cs typeface="Garamond"/>
                <a:sym typeface="Garamond"/>
              </a:defRPr>
            </a:lvl7pPr>
            <a:lvl8pPr indent="0" lvl="7" marL="0" marR="0" rtl="0" algn="r">
              <a:spcBef>
                <a:spcPts val="0"/>
              </a:spcBef>
              <a:buNone/>
              <a:defRPr b="0" i="0" sz="1000" u="none" cap="none" strike="noStrike">
                <a:solidFill>
                  <a:schemeClr val="dk1"/>
                </a:solidFill>
                <a:latin typeface="Garamond"/>
                <a:ea typeface="Garamond"/>
                <a:cs typeface="Garamond"/>
                <a:sym typeface="Garamond"/>
              </a:defRPr>
            </a:lvl8pPr>
            <a:lvl9pPr indent="0" lvl="8" marL="0" marR="0" rtl="0" algn="r">
              <a:spcBef>
                <a:spcPts val="0"/>
              </a:spcBef>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7.jpg"/><Relationship Id="rId5" Type="http://schemas.openxmlformats.org/officeDocument/2006/relationships/image" Target="../media/image10.jpg"/><Relationship Id="rId6"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
          <p:cNvSpPr txBox="1"/>
          <p:nvPr>
            <p:ph type="ctrTitle"/>
          </p:nvPr>
        </p:nvSpPr>
        <p:spPr>
          <a:xfrm>
            <a:off x="2482119" y="3666914"/>
            <a:ext cx="7195280" cy="1399761"/>
          </a:xfrm>
          <a:prstGeom prst="rect">
            <a:avLst/>
          </a:prstGeom>
          <a:noFill/>
          <a:ln>
            <a:noFill/>
          </a:ln>
        </p:spPr>
        <p:txBody>
          <a:bodyPr anchorCtr="0" anchor="b" bIns="45700" lIns="91425" spcFirstLastPara="1" rIns="91425" wrap="square" tIns="45700">
            <a:noAutofit/>
          </a:bodyPr>
          <a:lstStyle/>
          <a:p>
            <a:pPr indent="0" lvl="0" marL="0" rtl="0" algn="ctr">
              <a:lnSpc>
                <a:spcPct val="150000"/>
              </a:lnSpc>
              <a:spcBef>
                <a:spcPts val="0"/>
              </a:spcBef>
              <a:spcAft>
                <a:spcPts val="0"/>
              </a:spcAft>
              <a:buClr>
                <a:srgbClr val="0070C0"/>
              </a:buClr>
              <a:buSzPts val="2800"/>
              <a:buFont typeface="Times New Roman"/>
              <a:buNone/>
            </a:pPr>
            <a:r>
              <a:rPr b="1" lang="en-US" sz="2800">
                <a:solidFill>
                  <a:srgbClr val="0070C0"/>
                </a:solidFill>
                <a:latin typeface="Times New Roman"/>
                <a:ea typeface="Times New Roman"/>
                <a:cs typeface="Times New Roman"/>
                <a:sym typeface="Times New Roman"/>
              </a:rPr>
              <a:t>BÀI 8: BẢO VỆ AN TOÀN CỦA HỆ CSDL VÀ BẢO MẬT THÔNG TIN TRONG CSDL</a:t>
            </a:r>
            <a:endParaRPr sz="2800">
              <a:solidFill>
                <a:srgbClr val="0070C0"/>
              </a:solidFill>
              <a:latin typeface="Times New Roman"/>
              <a:ea typeface="Times New Roman"/>
              <a:cs typeface="Times New Roman"/>
              <a:sym typeface="Times New Roman"/>
            </a:endParaRPr>
          </a:p>
        </p:txBody>
      </p:sp>
      <p:sp>
        <p:nvSpPr>
          <p:cNvPr id="152" name="Google Shape;152;p1"/>
          <p:cNvSpPr txBox="1"/>
          <p:nvPr/>
        </p:nvSpPr>
        <p:spPr>
          <a:xfrm>
            <a:off x="2355952" y="1603947"/>
            <a:ext cx="7447615" cy="1857419"/>
          </a:xfrm>
          <a:prstGeom prst="rect">
            <a:avLst/>
          </a:prstGeom>
          <a:noFill/>
          <a:ln>
            <a:noFill/>
          </a:ln>
        </p:spPr>
        <p:txBody>
          <a:bodyPr anchorCtr="0" anchor="b" bIns="45700" lIns="91425" spcFirstLastPara="1" rIns="91425" wrap="square" tIns="45700">
            <a:noAutofit/>
          </a:bodyPr>
          <a:lstStyle/>
          <a:p>
            <a:pPr indent="0" lvl="0" marL="0" marR="0" rtl="0" algn="ctr">
              <a:lnSpc>
                <a:spcPct val="150000"/>
              </a:lnSpc>
              <a:spcBef>
                <a:spcPts val="0"/>
              </a:spcBef>
              <a:spcAft>
                <a:spcPts val="0"/>
              </a:spcAft>
              <a:buClr>
                <a:srgbClr val="FF0000"/>
              </a:buClr>
              <a:buSzPts val="2800"/>
              <a:buFont typeface="Times New Roman"/>
              <a:buNone/>
            </a:pPr>
            <a:r>
              <a:rPr b="1" i="0" lang="en-US" sz="2800" u="none" cap="none" strike="noStrike">
                <a:solidFill>
                  <a:srgbClr val="FF0000"/>
                </a:solidFill>
                <a:latin typeface="Times New Roman"/>
                <a:ea typeface="Times New Roman"/>
                <a:cs typeface="Times New Roman"/>
                <a:sym typeface="Times New Roman"/>
              </a:rPr>
              <a:t>CHỦ ĐỀ F: GIẢI QUYẾT VẤN ĐỀ VỚI SỰ TRỢ GIÚP CỦA MÁY TÍNH -</a:t>
            </a:r>
            <a:br>
              <a:rPr b="0" i="0" lang="en-US" sz="2800" u="none" cap="none" strike="noStrike">
                <a:solidFill>
                  <a:srgbClr val="FF0000"/>
                </a:solidFill>
                <a:latin typeface="Times New Roman"/>
                <a:ea typeface="Times New Roman"/>
                <a:cs typeface="Times New Roman"/>
                <a:sym typeface="Times New Roman"/>
              </a:rPr>
            </a:br>
            <a:r>
              <a:rPr b="1" i="0" lang="en-US" sz="2800" u="none" cap="none" strike="noStrike">
                <a:solidFill>
                  <a:srgbClr val="002060"/>
                </a:solidFill>
                <a:latin typeface="Times New Roman"/>
                <a:ea typeface="Times New Roman"/>
                <a:cs typeface="Times New Roman"/>
                <a:sym typeface="Times New Roman"/>
              </a:rPr>
              <a:t>GIỚI THIỆU CÁC HỆ CƠ SỞ DỮ LIỆU</a:t>
            </a:r>
            <a:endParaRPr b="0" i="0" sz="2800" u="none" cap="none" strike="noStrike">
              <a:solidFill>
                <a:srgbClr val="0070C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Effect filter="fade" transition="in">
                                      <p:cBhvr>
                                        <p:cTn dur="500"/>
                                        <p:tgtEl>
                                          <p:spTgt spid="1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descr="Các quy định về tạo chữ ký điện tử, chữ ký số trên hóa đơn" id="218" name="Google Shape;218;p10"/>
          <p:cNvPicPr preferRelativeResize="0"/>
          <p:nvPr/>
        </p:nvPicPr>
        <p:blipFill rotWithShape="1">
          <a:blip r:embed="rId3">
            <a:alphaModFix/>
          </a:blip>
          <a:srcRect b="0" l="0" r="0" t="0"/>
          <a:stretch/>
        </p:blipFill>
        <p:spPr>
          <a:xfrm>
            <a:off x="7041932" y="1181803"/>
            <a:ext cx="4109544" cy="4010305"/>
          </a:xfrm>
          <a:prstGeom prst="rect">
            <a:avLst/>
          </a:prstGeom>
          <a:noFill/>
          <a:ln>
            <a:noFill/>
          </a:ln>
        </p:spPr>
      </p:pic>
      <p:sp>
        <p:nvSpPr>
          <p:cNvPr id="219" name="Google Shape;219;p10"/>
          <p:cNvSpPr/>
          <p:nvPr/>
        </p:nvSpPr>
        <p:spPr>
          <a:xfrm>
            <a:off x="5312977" y="5517426"/>
            <a:ext cx="2906112"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Chữ kí điện tử</a:t>
            </a:r>
            <a:endParaRPr sz="2600">
              <a:solidFill>
                <a:schemeClr val="dk1"/>
              </a:solidFill>
              <a:latin typeface="Times New Roman"/>
              <a:ea typeface="Times New Roman"/>
              <a:cs typeface="Times New Roman"/>
              <a:sym typeface="Times New Roman"/>
            </a:endParaRPr>
          </a:p>
        </p:txBody>
      </p:sp>
      <p:pic>
        <p:nvPicPr>
          <p:cNvPr id="220" name="Google Shape;220;p10"/>
          <p:cNvPicPr preferRelativeResize="0"/>
          <p:nvPr/>
        </p:nvPicPr>
        <p:blipFill rotWithShape="1">
          <a:blip r:embed="rId4">
            <a:alphaModFix/>
          </a:blip>
          <a:srcRect b="0" l="0" r="0" t="0"/>
          <a:stretch/>
        </p:blipFill>
        <p:spPr>
          <a:xfrm>
            <a:off x="956441" y="1181804"/>
            <a:ext cx="5591503" cy="40103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descr="Hướng dẫn dùng vân tay, nhận diện khuôn mặt cho VNEID - Báo điện tử VnMedia  - Tin nóng Việt Nam và thế giới" id="225" name="Google Shape;225;p11"/>
          <p:cNvPicPr preferRelativeResize="0"/>
          <p:nvPr/>
        </p:nvPicPr>
        <p:blipFill rotWithShape="1">
          <a:blip r:embed="rId3">
            <a:alphaModFix/>
          </a:blip>
          <a:srcRect b="0" l="0" r="0" t="0"/>
          <a:stretch/>
        </p:blipFill>
        <p:spPr>
          <a:xfrm>
            <a:off x="675801" y="1229630"/>
            <a:ext cx="3867806" cy="3594844"/>
          </a:xfrm>
          <a:prstGeom prst="rect">
            <a:avLst/>
          </a:prstGeom>
          <a:noFill/>
          <a:ln>
            <a:noFill/>
          </a:ln>
        </p:spPr>
      </p:pic>
      <p:sp>
        <p:nvSpPr>
          <p:cNvPr id="226" name="Google Shape;226;p11"/>
          <p:cNvSpPr/>
          <p:nvPr/>
        </p:nvSpPr>
        <p:spPr>
          <a:xfrm>
            <a:off x="2406869" y="5780415"/>
            <a:ext cx="767255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Nhận dạng vân tay, nhận dạng khuôn mặt, giọng nói,…</a:t>
            </a:r>
            <a:endParaRPr sz="2600">
              <a:solidFill>
                <a:schemeClr val="dk1"/>
              </a:solidFill>
              <a:latin typeface="Times New Roman"/>
              <a:ea typeface="Times New Roman"/>
              <a:cs typeface="Times New Roman"/>
              <a:sym typeface="Times New Roman"/>
            </a:endParaRPr>
          </a:p>
        </p:txBody>
      </p:sp>
      <p:pic>
        <p:nvPicPr>
          <p:cNvPr descr="Ứng dụng công nghệ nhận dạng giọng nói trong doanh nghiệp - V-IONE" id="227" name="Google Shape;227;p11"/>
          <p:cNvPicPr preferRelativeResize="0"/>
          <p:nvPr/>
        </p:nvPicPr>
        <p:blipFill rotWithShape="1">
          <a:blip r:embed="rId4">
            <a:alphaModFix/>
          </a:blip>
          <a:srcRect b="0" l="0" r="0" t="0"/>
          <a:stretch/>
        </p:blipFill>
        <p:spPr>
          <a:xfrm>
            <a:off x="8411413" y="1229630"/>
            <a:ext cx="3109750" cy="2905352"/>
          </a:xfrm>
          <a:prstGeom prst="rect">
            <a:avLst/>
          </a:prstGeom>
          <a:noFill/>
          <a:ln>
            <a:noFill/>
          </a:ln>
        </p:spPr>
      </p:pic>
      <p:pic>
        <p:nvPicPr>
          <p:cNvPr descr="Tìm hiểu về thiết bị kiểm soát ra vào cửa bằng thẻ từ" id="228" name="Google Shape;228;p11"/>
          <p:cNvPicPr preferRelativeResize="0"/>
          <p:nvPr/>
        </p:nvPicPr>
        <p:blipFill rotWithShape="1">
          <a:blip r:embed="rId5">
            <a:alphaModFix/>
          </a:blip>
          <a:srcRect b="0" l="0" r="0" t="0"/>
          <a:stretch/>
        </p:blipFill>
        <p:spPr>
          <a:xfrm>
            <a:off x="4543607" y="3240306"/>
            <a:ext cx="3759565" cy="2561404"/>
          </a:xfrm>
          <a:prstGeom prst="rect">
            <a:avLst/>
          </a:prstGeom>
          <a:noFill/>
          <a:ln>
            <a:noFill/>
          </a:ln>
        </p:spPr>
      </p:pic>
      <p:pic>
        <p:nvPicPr>
          <p:cNvPr id="229" name="Google Shape;229;p11"/>
          <p:cNvPicPr preferRelativeResize="0"/>
          <p:nvPr/>
        </p:nvPicPr>
        <p:blipFill rotWithShape="1">
          <a:blip r:embed="rId6">
            <a:alphaModFix/>
          </a:blip>
          <a:srcRect b="0" l="0" r="0" t="0"/>
          <a:stretch/>
        </p:blipFill>
        <p:spPr>
          <a:xfrm>
            <a:off x="4741479" y="639480"/>
            <a:ext cx="3467100" cy="25062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2"/>
          <p:cNvSpPr/>
          <p:nvPr/>
        </p:nvSpPr>
        <p:spPr>
          <a:xfrm>
            <a:off x="680209" y="858303"/>
            <a:ext cx="10719321"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 </a:t>
            </a:r>
            <a:r>
              <a:rPr lang="en-US" sz="2600" u="sng">
                <a:solidFill>
                  <a:schemeClr val="dk1"/>
                </a:solidFill>
                <a:latin typeface="Times New Roman"/>
                <a:ea typeface="Times New Roman"/>
                <a:cs typeface="Times New Roman"/>
                <a:sym typeface="Times New Roman"/>
              </a:rPr>
              <a:t>Sử dụng tường lửa</a:t>
            </a:r>
            <a:r>
              <a:rPr lang="en-US" sz="2600">
                <a:solidFill>
                  <a:schemeClr val="dk1"/>
                </a:solidFill>
                <a:latin typeface="Times New Roman"/>
                <a:ea typeface="Times New Roman"/>
                <a:cs typeface="Times New Roman"/>
                <a:sym typeface="Times New Roman"/>
              </a:rPr>
              <a:t>: Thiết lập rào cản giữa mạng nội bộ và mạng bên ngoài.</a:t>
            </a:r>
            <a:endParaRPr/>
          </a:p>
        </p:txBody>
      </p:sp>
      <p:pic>
        <p:nvPicPr>
          <p:cNvPr descr="Tường lửa firewall là gì? Hướng dẫn cách sử dụng Firewall" id="235" name="Google Shape;235;p12"/>
          <p:cNvPicPr preferRelativeResize="0"/>
          <p:nvPr/>
        </p:nvPicPr>
        <p:blipFill rotWithShape="1">
          <a:blip r:embed="rId3">
            <a:alphaModFix/>
          </a:blip>
          <a:srcRect b="0" l="0" r="0" t="0"/>
          <a:stretch/>
        </p:blipFill>
        <p:spPr>
          <a:xfrm>
            <a:off x="973588" y="1702676"/>
            <a:ext cx="4670468" cy="4088524"/>
          </a:xfrm>
          <a:prstGeom prst="rect">
            <a:avLst/>
          </a:prstGeom>
          <a:noFill/>
          <a:ln>
            <a:noFill/>
          </a:ln>
        </p:spPr>
      </p:pic>
      <p:pic>
        <p:nvPicPr>
          <p:cNvPr descr="Tường lửa trên Windows là gì? Cách bật, tắt tường lửa Windows 10 -  Thegioididong.com" id="236" name="Google Shape;236;p12"/>
          <p:cNvPicPr preferRelativeResize="0"/>
          <p:nvPr/>
        </p:nvPicPr>
        <p:blipFill rotWithShape="1">
          <a:blip r:embed="rId4">
            <a:alphaModFix/>
          </a:blip>
          <a:srcRect b="0" l="0" r="0" t="0"/>
          <a:stretch/>
        </p:blipFill>
        <p:spPr>
          <a:xfrm>
            <a:off x="6039870" y="1702677"/>
            <a:ext cx="5068215" cy="40098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Các giải pháp sao lưu dự phòng dữ liệu (Enterprise Backup and Recovery) -  PEACESAP" id="241" name="Google Shape;241;p13"/>
          <p:cNvPicPr preferRelativeResize="0"/>
          <p:nvPr/>
        </p:nvPicPr>
        <p:blipFill rotWithShape="1">
          <a:blip r:embed="rId3">
            <a:alphaModFix/>
          </a:blip>
          <a:srcRect b="0" l="0" r="0" t="0"/>
          <a:stretch/>
        </p:blipFill>
        <p:spPr>
          <a:xfrm>
            <a:off x="943851" y="2301767"/>
            <a:ext cx="4616121" cy="3184580"/>
          </a:xfrm>
          <a:prstGeom prst="rect">
            <a:avLst/>
          </a:prstGeom>
          <a:noFill/>
          <a:ln>
            <a:noFill/>
          </a:ln>
        </p:spPr>
      </p:pic>
      <p:pic>
        <p:nvPicPr>
          <p:cNvPr descr="Backup là gì? Tầm quan trọng của sao lưu dữ liệu | BKHOST" id="242" name="Google Shape;242;p13"/>
          <p:cNvPicPr preferRelativeResize="0"/>
          <p:nvPr/>
        </p:nvPicPr>
        <p:blipFill rotWithShape="1">
          <a:blip r:embed="rId4">
            <a:alphaModFix/>
          </a:blip>
          <a:srcRect b="0" l="0" r="0" t="0"/>
          <a:stretch/>
        </p:blipFill>
        <p:spPr>
          <a:xfrm>
            <a:off x="5896303" y="2196662"/>
            <a:ext cx="5255719" cy="3626068"/>
          </a:xfrm>
          <a:prstGeom prst="rect">
            <a:avLst/>
          </a:prstGeom>
          <a:noFill/>
          <a:ln>
            <a:noFill/>
          </a:ln>
        </p:spPr>
      </p:pic>
      <p:sp>
        <p:nvSpPr>
          <p:cNvPr id="243" name="Google Shape;243;p13"/>
          <p:cNvSpPr/>
          <p:nvPr/>
        </p:nvSpPr>
        <p:spPr>
          <a:xfrm>
            <a:off x="840827" y="856621"/>
            <a:ext cx="10426262"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 </a:t>
            </a:r>
            <a:r>
              <a:rPr lang="en-US" sz="2600" u="sng">
                <a:solidFill>
                  <a:schemeClr val="dk1"/>
                </a:solidFill>
                <a:latin typeface="Times New Roman"/>
                <a:ea typeface="Times New Roman"/>
                <a:cs typeface="Times New Roman"/>
                <a:sym typeface="Times New Roman"/>
              </a:rPr>
              <a:t>Sao lưu dự phòng và duy trì biên bản hệ thống</a:t>
            </a:r>
            <a:r>
              <a:rPr lang="en-US" sz="2600">
                <a:solidFill>
                  <a:schemeClr val="dk1"/>
                </a:solidFill>
                <a:latin typeface="Times New Roman"/>
                <a:ea typeface="Times New Roman"/>
                <a:cs typeface="Times New Roman"/>
                <a:sym typeface="Times New Roman"/>
              </a:rPr>
              <a:t>: Tạo bản sao lưu của CSDL và các tệp biên bản theo định kì.</a:t>
            </a:r>
            <a:endParaRPr sz="26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4"/>
          <p:cNvSpPr txBox="1"/>
          <p:nvPr>
            <p:ph type="title"/>
          </p:nvPr>
        </p:nvSpPr>
        <p:spPr>
          <a:xfrm>
            <a:off x="822332" y="730224"/>
            <a:ext cx="10547334" cy="1128556"/>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00FF"/>
              </a:buClr>
              <a:buSzPct val="100000"/>
              <a:buFont typeface="Times New Roman"/>
              <a:buNone/>
            </a:pPr>
            <a:r>
              <a:rPr b="1" lang="en-US" sz="3600">
                <a:solidFill>
                  <a:srgbClr val="0000FF"/>
                </a:solidFill>
                <a:latin typeface="Times New Roman"/>
                <a:ea typeface="Times New Roman"/>
                <a:cs typeface="Times New Roman"/>
                <a:sym typeface="Times New Roman"/>
              </a:rPr>
              <a:t>2. Một số biện pháp bảo vệ sự an toàn của hệ CSDL và bảo mật thông tin trong CSDL</a:t>
            </a:r>
            <a:endParaRPr b="1" sz="3600">
              <a:solidFill>
                <a:srgbClr val="0000FF"/>
              </a:solidFill>
              <a:latin typeface="Times New Roman"/>
              <a:ea typeface="Times New Roman"/>
              <a:cs typeface="Times New Roman"/>
              <a:sym typeface="Times New Roman"/>
            </a:endParaRPr>
          </a:p>
        </p:txBody>
      </p:sp>
      <p:sp>
        <p:nvSpPr>
          <p:cNvPr id="249" name="Google Shape;249;p14"/>
          <p:cNvSpPr/>
          <p:nvPr/>
        </p:nvSpPr>
        <p:spPr>
          <a:xfrm>
            <a:off x="1116747" y="1909580"/>
            <a:ext cx="1027831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700">
                <a:solidFill>
                  <a:schemeClr val="dk1"/>
                </a:solidFill>
                <a:latin typeface="Times New Roman"/>
                <a:ea typeface="Times New Roman"/>
                <a:cs typeface="Times New Roman"/>
                <a:sym typeface="Times New Roman"/>
              </a:rPr>
              <a:t>a. Bảo vệ thông tin trong CSDL</a:t>
            </a:r>
            <a:endParaRPr b="1" sz="2700">
              <a:solidFill>
                <a:schemeClr val="dk1"/>
              </a:solidFill>
              <a:latin typeface="Times New Roman"/>
              <a:ea typeface="Times New Roman"/>
              <a:cs typeface="Times New Roman"/>
              <a:sym typeface="Times New Roman"/>
            </a:endParaRPr>
          </a:p>
        </p:txBody>
      </p:sp>
      <p:sp>
        <p:nvSpPr>
          <p:cNvPr id="250" name="Google Shape;250;p14"/>
          <p:cNvSpPr txBox="1"/>
          <p:nvPr>
            <p:ph idx="1" type="body"/>
          </p:nvPr>
        </p:nvSpPr>
        <p:spPr>
          <a:xfrm>
            <a:off x="1116747" y="3139784"/>
            <a:ext cx="4176964" cy="156885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990"/>
              <a:buNone/>
            </a:pPr>
            <a:r>
              <a:rPr lang="en-US" sz="2600">
                <a:latin typeface="Times New Roman"/>
                <a:ea typeface="Times New Roman"/>
                <a:cs typeface="Times New Roman"/>
                <a:sym typeface="Times New Roman"/>
              </a:rPr>
              <a:t>- </a:t>
            </a:r>
            <a:r>
              <a:rPr lang="en-US" sz="2600" u="sng">
                <a:latin typeface="Times New Roman"/>
                <a:ea typeface="Times New Roman"/>
                <a:cs typeface="Times New Roman"/>
                <a:sym typeface="Times New Roman"/>
              </a:rPr>
              <a:t>Mã hóa dữ liệu</a:t>
            </a:r>
            <a:r>
              <a:rPr lang="en-US" sz="2600">
                <a:latin typeface="Times New Roman"/>
                <a:ea typeface="Times New Roman"/>
                <a:cs typeface="Times New Roman"/>
                <a:sym typeface="Times New Roman"/>
              </a:rPr>
              <a:t>: Là chuyển đổi dữ liệu sang một định dạng khác (gọi là bản mã). </a:t>
            </a:r>
            <a:endParaRPr/>
          </a:p>
        </p:txBody>
      </p:sp>
      <p:sp>
        <p:nvSpPr>
          <p:cNvPr id="251" name="Google Shape;251;p14"/>
          <p:cNvSpPr/>
          <p:nvPr/>
        </p:nvSpPr>
        <p:spPr>
          <a:xfrm>
            <a:off x="1214842" y="2471785"/>
            <a:ext cx="9621324"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600">
                <a:solidFill>
                  <a:schemeClr val="dk1"/>
                </a:solidFill>
                <a:latin typeface="Times New Roman"/>
                <a:ea typeface="Times New Roman"/>
                <a:cs typeface="Times New Roman"/>
                <a:sym typeface="Times New Roman"/>
              </a:rPr>
              <a:t>* Một số biện pháp bảo mật thông tin trong CSDL: </a:t>
            </a:r>
            <a:endParaRPr/>
          </a:p>
        </p:txBody>
      </p:sp>
      <p:pic>
        <p:nvPicPr>
          <p:cNvPr descr="Tại Sao Cần Mã Hóa Dữ Liệu Hóa Đơn Điện Tử? - MIFI" id="252" name="Google Shape;252;p14"/>
          <p:cNvPicPr preferRelativeResize="0"/>
          <p:nvPr/>
        </p:nvPicPr>
        <p:blipFill rotWithShape="1">
          <a:blip r:embed="rId3">
            <a:alphaModFix/>
          </a:blip>
          <a:srcRect b="0" l="0" r="0" t="0"/>
          <a:stretch/>
        </p:blipFill>
        <p:spPr>
          <a:xfrm>
            <a:off x="6379779" y="3018602"/>
            <a:ext cx="4874171" cy="2982805"/>
          </a:xfrm>
          <a:prstGeom prst="rect">
            <a:avLst/>
          </a:prstGeom>
          <a:noFill/>
          <a:ln>
            <a:noFill/>
          </a:ln>
        </p:spPr>
      </p:pic>
      <p:sp>
        <p:nvSpPr>
          <p:cNvPr id="253" name="Google Shape;253;p14"/>
          <p:cNvSpPr/>
          <p:nvPr/>
        </p:nvSpPr>
        <p:spPr>
          <a:xfrm>
            <a:off x="1116747" y="4708636"/>
            <a:ext cx="4176964"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 Để xem được dữ liệu cần biết khóa giải mã.</a:t>
            </a:r>
            <a:endParaRPr sz="2600">
              <a:solidFill>
                <a:schemeClr val="dk1"/>
              </a:solidFill>
              <a:latin typeface="Times New Roman"/>
              <a:ea typeface="Times New Roman"/>
              <a:cs typeface="Times New Roman"/>
              <a:sym typeface="Times New Roman"/>
            </a:endParaRPr>
          </a:p>
        </p:txBody>
      </p:sp>
      <p:pic>
        <p:nvPicPr>
          <p:cNvPr descr="Mã hóa dữ liệu là gì? Top 4 phương pháp mã hóa dữ liệu phổ biến" id="254" name="Google Shape;254;p14"/>
          <p:cNvPicPr preferRelativeResize="0"/>
          <p:nvPr/>
        </p:nvPicPr>
        <p:blipFill rotWithShape="1">
          <a:blip r:embed="rId4">
            <a:alphaModFix/>
          </a:blip>
          <a:srcRect b="0" l="0" r="0" t="0"/>
          <a:stretch/>
        </p:blipFill>
        <p:spPr>
          <a:xfrm>
            <a:off x="5623034" y="3006270"/>
            <a:ext cx="5630916" cy="29951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animEffect filter="fade" transition="in">
                                      <p:cBhvr>
                                        <p:cTn dur="500"/>
                                        <p:tgtEl>
                                          <p:spTgt spid="2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5"/>
          <p:cNvSpPr txBox="1"/>
          <p:nvPr>
            <p:ph type="title"/>
          </p:nvPr>
        </p:nvSpPr>
        <p:spPr>
          <a:xfrm>
            <a:off x="822332" y="730224"/>
            <a:ext cx="10547334" cy="1128556"/>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00FF"/>
              </a:buClr>
              <a:buSzPct val="100000"/>
              <a:buFont typeface="Times New Roman"/>
              <a:buNone/>
            </a:pPr>
            <a:r>
              <a:rPr b="1" lang="en-US" sz="3600">
                <a:solidFill>
                  <a:srgbClr val="0000FF"/>
                </a:solidFill>
                <a:latin typeface="Times New Roman"/>
                <a:ea typeface="Times New Roman"/>
                <a:cs typeface="Times New Roman"/>
                <a:sym typeface="Times New Roman"/>
              </a:rPr>
              <a:t>2. Một số biện pháp bảo vệ sự an toàn của hệ CSDL và bảo mật thông tin trong CSDL</a:t>
            </a:r>
            <a:endParaRPr b="1" sz="3600">
              <a:solidFill>
                <a:srgbClr val="0000FF"/>
              </a:solidFill>
              <a:latin typeface="Times New Roman"/>
              <a:ea typeface="Times New Roman"/>
              <a:cs typeface="Times New Roman"/>
              <a:sym typeface="Times New Roman"/>
            </a:endParaRPr>
          </a:p>
        </p:txBody>
      </p:sp>
      <p:sp>
        <p:nvSpPr>
          <p:cNvPr id="260" name="Google Shape;260;p15"/>
          <p:cNvSpPr/>
          <p:nvPr/>
        </p:nvSpPr>
        <p:spPr>
          <a:xfrm>
            <a:off x="1116747" y="1909580"/>
            <a:ext cx="1027831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700">
                <a:solidFill>
                  <a:schemeClr val="dk1"/>
                </a:solidFill>
                <a:latin typeface="Times New Roman"/>
                <a:ea typeface="Times New Roman"/>
                <a:cs typeface="Times New Roman"/>
                <a:sym typeface="Times New Roman"/>
              </a:rPr>
              <a:t>a. Bảo vệ thông tin trong CSDL</a:t>
            </a:r>
            <a:endParaRPr b="1" sz="2700">
              <a:solidFill>
                <a:schemeClr val="dk1"/>
              </a:solidFill>
              <a:latin typeface="Times New Roman"/>
              <a:ea typeface="Times New Roman"/>
              <a:cs typeface="Times New Roman"/>
              <a:sym typeface="Times New Roman"/>
            </a:endParaRPr>
          </a:p>
        </p:txBody>
      </p:sp>
      <p:sp>
        <p:nvSpPr>
          <p:cNvPr id="261" name="Google Shape;261;p15"/>
          <p:cNvSpPr/>
          <p:nvPr/>
        </p:nvSpPr>
        <p:spPr>
          <a:xfrm>
            <a:off x="1214842" y="2471785"/>
            <a:ext cx="9621324"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600">
                <a:solidFill>
                  <a:schemeClr val="dk1"/>
                </a:solidFill>
                <a:latin typeface="Times New Roman"/>
                <a:ea typeface="Times New Roman"/>
                <a:cs typeface="Times New Roman"/>
                <a:sym typeface="Times New Roman"/>
              </a:rPr>
              <a:t>* Một số biện pháp bảo mật thông tin trong CSDL: </a:t>
            </a:r>
            <a:endParaRPr/>
          </a:p>
        </p:txBody>
      </p:sp>
      <p:sp>
        <p:nvSpPr>
          <p:cNvPr id="262" name="Google Shape;262;p15"/>
          <p:cNvSpPr/>
          <p:nvPr/>
        </p:nvSpPr>
        <p:spPr>
          <a:xfrm>
            <a:off x="1166648" y="3117674"/>
            <a:ext cx="4929351" cy="12926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 </a:t>
            </a:r>
            <a:r>
              <a:rPr lang="en-US" sz="2600" u="sng">
                <a:solidFill>
                  <a:schemeClr val="dk1"/>
                </a:solidFill>
                <a:latin typeface="Times New Roman"/>
                <a:ea typeface="Times New Roman"/>
                <a:cs typeface="Times New Roman"/>
                <a:sym typeface="Times New Roman"/>
              </a:rPr>
              <a:t>Nén dữ liệu</a:t>
            </a:r>
            <a:r>
              <a:rPr lang="en-US" sz="2600">
                <a:solidFill>
                  <a:schemeClr val="dk1"/>
                </a:solidFill>
                <a:latin typeface="Times New Roman"/>
                <a:ea typeface="Times New Roman"/>
                <a:cs typeface="Times New Roman"/>
                <a:sym typeface="Times New Roman"/>
              </a:rPr>
              <a:t>: Làm giảm dung lượng lưu trữ và tăng cường tính bảo mật. </a:t>
            </a:r>
            <a:endParaRPr sz="2600">
              <a:solidFill>
                <a:schemeClr val="dk1"/>
              </a:solidFill>
              <a:latin typeface="Times New Roman"/>
              <a:ea typeface="Times New Roman"/>
              <a:cs typeface="Times New Roman"/>
              <a:sym typeface="Times New Roman"/>
            </a:endParaRPr>
          </a:p>
        </p:txBody>
      </p:sp>
      <p:pic>
        <p:nvPicPr>
          <p:cNvPr id="263" name="Google Shape;263;p15"/>
          <p:cNvPicPr preferRelativeResize="0"/>
          <p:nvPr/>
        </p:nvPicPr>
        <p:blipFill rotWithShape="1">
          <a:blip r:embed="rId3">
            <a:alphaModFix/>
          </a:blip>
          <a:srcRect b="0" l="0" r="0" t="0"/>
          <a:stretch/>
        </p:blipFill>
        <p:spPr>
          <a:xfrm>
            <a:off x="6520208" y="3117674"/>
            <a:ext cx="4448796" cy="1657581"/>
          </a:xfrm>
          <a:prstGeom prst="rect">
            <a:avLst/>
          </a:prstGeom>
          <a:noFill/>
          <a:ln>
            <a:noFill/>
          </a:ln>
        </p:spPr>
      </p:pic>
      <p:sp>
        <p:nvSpPr>
          <p:cNvPr id="264" name="Google Shape;264;p15"/>
          <p:cNvSpPr/>
          <p:nvPr/>
        </p:nvSpPr>
        <p:spPr>
          <a:xfrm>
            <a:off x="1025823" y="4661886"/>
            <a:ext cx="4565679"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 Để xem được dữ liệu gốc cần biết quy tắc nén và giải nén.</a:t>
            </a:r>
            <a:endParaRPr sz="2600">
              <a:solidFill>
                <a:schemeClr val="dk1"/>
              </a:solidFill>
              <a:latin typeface="Times New Roman"/>
              <a:ea typeface="Times New Roman"/>
              <a:cs typeface="Times New Roman"/>
              <a:sym typeface="Times New Roman"/>
            </a:endParaRPr>
          </a:p>
        </p:txBody>
      </p:sp>
      <p:pic>
        <p:nvPicPr>
          <p:cNvPr descr="Cách Nén File Và Giải Nén File - [.RAR .ZIP .PDF] | VinaHost.VN" id="265" name="Google Shape;265;p15"/>
          <p:cNvPicPr preferRelativeResize="0"/>
          <p:nvPr/>
        </p:nvPicPr>
        <p:blipFill rotWithShape="1">
          <a:blip r:embed="rId4">
            <a:alphaModFix/>
          </a:blip>
          <a:srcRect b="0" l="0" r="0" t="0"/>
          <a:stretch/>
        </p:blipFill>
        <p:spPr>
          <a:xfrm>
            <a:off x="6095999" y="3117674"/>
            <a:ext cx="5034456" cy="28283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5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6"/>
          <p:cNvSpPr txBox="1"/>
          <p:nvPr>
            <p:ph type="title"/>
          </p:nvPr>
        </p:nvSpPr>
        <p:spPr>
          <a:xfrm>
            <a:off x="1437642" y="1062116"/>
            <a:ext cx="9601196" cy="86828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3600"/>
              <a:buFont typeface="Times New Roman"/>
              <a:buNone/>
            </a:pPr>
            <a:r>
              <a:rPr b="1" lang="en-US" sz="3600">
                <a:solidFill>
                  <a:srgbClr val="FF0000"/>
                </a:solidFill>
                <a:latin typeface="Times New Roman"/>
                <a:ea typeface="Times New Roman"/>
                <a:cs typeface="Times New Roman"/>
                <a:sym typeface="Times New Roman"/>
              </a:rPr>
              <a:t>LUYỆN TẬP</a:t>
            </a:r>
            <a:endParaRPr/>
          </a:p>
        </p:txBody>
      </p:sp>
      <p:sp>
        <p:nvSpPr>
          <p:cNvPr id="271" name="Google Shape;271;p16"/>
          <p:cNvSpPr txBox="1"/>
          <p:nvPr/>
        </p:nvSpPr>
        <p:spPr>
          <a:xfrm>
            <a:off x="1437642" y="2507901"/>
            <a:ext cx="9352278" cy="292769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chemeClr val="accent1"/>
              </a:buClr>
              <a:buSzPts val="3680"/>
              <a:buFont typeface="Arial"/>
              <a:buNone/>
            </a:pPr>
            <a:r>
              <a:rPr lang="en-US" sz="3200" cap="none">
                <a:solidFill>
                  <a:srgbClr val="262626"/>
                </a:solidFill>
                <a:latin typeface="Times New Roman"/>
                <a:ea typeface="Times New Roman"/>
                <a:cs typeface="Times New Roman"/>
                <a:sym typeface="Times New Roman"/>
              </a:rPr>
              <a:t>Câu hỏi: Em hãy nêu một số trường hợp cụ thể về hệ CSDL không được an toàn hoặc lộ bí mật thông tin. Với trường hợp đó, cần áp dụng biện pháp nào để tăng cường khả năng bảo vệ sự an toàn của hệ CSDL và bảo mật thông tin trong CSDL?</a:t>
            </a:r>
            <a:endParaRPr sz="3200" cap="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7"/>
          <p:cNvSpPr txBox="1"/>
          <p:nvPr>
            <p:ph type="title"/>
          </p:nvPr>
        </p:nvSpPr>
        <p:spPr>
          <a:xfrm>
            <a:off x="1437642" y="1062116"/>
            <a:ext cx="9601196" cy="86828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3600"/>
              <a:buFont typeface="Times New Roman"/>
              <a:buNone/>
            </a:pPr>
            <a:r>
              <a:rPr b="1" lang="en-US" sz="3600">
                <a:solidFill>
                  <a:srgbClr val="FF0000"/>
                </a:solidFill>
                <a:latin typeface="Times New Roman"/>
                <a:ea typeface="Times New Roman"/>
                <a:cs typeface="Times New Roman"/>
                <a:sym typeface="Times New Roman"/>
              </a:rPr>
              <a:t>VẬN DỤNG</a:t>
            </a:r>
            <a:endParaRPr b="1" sz="3600">
              <a:solidFill>
                <a:srgbClr val="FF0000"/>
              </a:solidFill>
              <a:latin typeface="Times New Roman"/>
              <a:ea typeface="Times New Roman"/>
              <a:cs typeface="Times New Roman"/>
              <a:sym typeface="Times New Roman"/>
            </a:endParaRPr>
          </a:p>
        </p:txBody>
      </p:sp>
      <p:sp>
        <p:nvSpPr>
          <p:cNvPr id="277" name="Google Shape;277;p17"/>
          <p:cNvSpPr txBox="1"/>
          <p:nvPr/>
        </p:nvSpPr>
        <p:spPr>
          <a:xfrm>
            <a:off x="1531621" y="2489200"/>
            <a:ext cx="9413238" cy="2197100"/>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Clr>
                <a:schemeClr val="accent1"/>
              </a:buClr>
              <a:buSzPts val="3680"/>
              <a:buFont typeface="Arial"/>
              <a:buNone/>
            </a:pPr>
            <a:r>
              <a:rPr lang="en-US" sz="3200" cap="none">
                <a:solidFill>
                  <a:srgbClr val="000000"/>
                </a:solidFill>
                <a:latin typeface="Times New Roman"/>
                <a:ea typeface="Times New Roman"/>
                <a:cs typeface="Times New Roman"/>
                <a:sym typeface="Times New Roman"/>
              </a:rPr>
              <a:t>Câu hỏi: Em hãy tìm hiểu các giải pháp đảm bảo an toàn cho hệ CSDL của trường em và đề xuất bổ sung giải pháp cụ thể để nâng cao tính an toàn cho hệ thống đó?</a:t>
            </a:r>
            <a:endParaRPr sz="3200" cap="none">
              <a:solidFill>
                <a:srgbClr val="262626"/>
              </a:solidFill>
              <a:latin typeface="Times New Roman"/>
              <a:ea typeface="Times New Roman"/>
              <a:cs typeface="Times New Roman"/>
              <a:sym typeface="Times New Roman"/>
            </a:endParaRPr>
          </a:p>
          <a:p>
            <a:pPr indent="0" lvl="0" marL="0" marR="0" rtl="0" algn="just">
              <a:spcBef>
                <a:spcPts val="1140"/>
              </a:spcBef>
              <a:spcAft>
                <a:spcPts val="0"/>
              </a:spcAft>
              <a:buClr>
                <a:schemeClr val="accent1"/>
              </a:buClr>
              <a:buSzPts val="3105"/>
              <a:buFont typeface="Arial"/>
              <a:buNone/>
            </a:pPr>
            <a:r>
              <a:t/>
            </a:r>
            <a:endParaRPr sz="2700" cap="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18"/>
          <p:cNvPicPr preferRelativeResize="0"/>
          <p:nvPr/>
        </p:nvPicPr>
        <p:blipFill rotWithShape="1">
          <a:blip r:embed="rId3">
            <a:alphaModFix/>
          </a:blip>
          <a:srcRect b="0" l="0" r="0" t="0"/>
          <a:stretch/>
        </p:blipFill>
        <p:spPr>
          <a:xfrm>
            <a:off x="1240220" y="1219201"/>
            <a:ext cx="9900745" cy="452995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9"/>
          <p:cNvSpPr txBox="1"/>
          <p:nvPr>
            <p:ph type="title"/>
          </p:nvPr>
        </p:nvSpPr>
        <p:spPr>
          <a:xfrm>
            <a:off x="1437642" y="1062116"/>
            <a:ext cx="9601196" cy="86828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3600"/>
              <a:buFont typeface="Times New Roman"/>
              <a:buNone/>
            </a:pPr>
            <a:r>
              <a:rPr b="1" lang="en-US" sz="3600">
                <a:solidFill>
                  <a:srgbClr val="FF0000"/>
                </a:solidFill>
                <a:latin typeface="Times New Roman"/>
                <a:ea typeface="Times New Roman"/>
                <a:cs typeface="Times New Roman"/>
                <a:sym typeface="Times New Roman"/>
              </a:rPr>
              <a:t>BÀI TẬP VỀ NHÀ</a:t>
            </a:r>
            <a:endParaRPr b="1" sz="3600">
              <a:solidFill>
                <a:srgbClr val="FF0000"/>
              </a:solidFill>
              <a:latin typeface="Times New Roman"/>
              <a:ea typeface="Times New Roman"/>
              <a:cs typeface="Times New Roman"/>
              <a:sym typeface="Times New Roman"/>
            </a:endParaRPr>
          </a:p>
        </p:txBody>
      </p:sp>
      <p:sp>
        <p:nvSpPr>
          <p:cNvPr id="288" name="Google Shape;288;p19"/>
          <p:cNvSpPr txBox="1"/>
          <p:nvPr/>
        </p:nvSpPr>
        <p:spPr>
          <a:xfrm>
            <a:off x="1437642" y="2431701"/>
            <a:ext cx="9352278" cy="3684619"/>
          </a:xfrm>
          <a:prstGeom prst="rect">
            <a:avLst/>
          </a:prstGeom>
          <a:noFill/>
          <a:ln>
            <a:noFill/>
          </a:ln>
        </p:spPr>
        <p:txBody>
          <a:bodyPr anchorCtr="0" anchor="t" bIns="45700" lIns="91425" spcFirstLastPara="1" rIns="91425" wrap="square" tIns="45700">
            <a:noAutofit/>
          </a:bodyPr>
          <a:lstStyle/>
          <a:p>
            <a:pPr indent="0" lvl="0" marL="285750" marR="0" rtl="0" algn="just">
              <a:lnSpc>
                <a:spcPct val="120000"/>
              </a:lnSpc>
              <a:spcBef>
                <a:spcPts val="0"/>
              </a:spcBef>
              <a:spcAft>
                <a:spcPts val="0"/>
              </a:spcAft>
              <a:buClr>
                <a:schemeClr val="accent1"/>
              </a:buClr>
              <a:buSzPts val="3680"/>
              <a:buFont typeface="Arial"/>
              <a:buNone/>
            </a:pPr>
            <a:r>
              <a:rPr b="1" lang="en-US" sz="3200" cap="none">
                <a:solidFill>
                  <a:srgbClr val="333333"/>
                </a:solidFill>
                <a:latin typeface="Times New Roman"/>
                <a:ea typeface="Times New Roman"/>
                <a:cs typeface="Times New Roman"/>
                <a:sym typeface="Times New Roman"/>
              </a:rPr>
              <a:t>Câu 1: </a:t>
            </a:r>
            <a:r>
              <a:rPr lang="en-US" sz="3200" cap="none">
                <a:solidFill>
                  <a:srgbClr val="333333"/>
                </a:solidFill>
                <a:latin typeface="Times New Roman"/>
                <a:ea typeface="Times New Roman"/>
                <a:cs typeface="Times New Roman"/>
                <a:sym typeface="Times New Roman"/>
              </a:rPr>
              <a:t>Vì sao cần đảm bảo sự an toàn của hệ CSDL và bảo mật thông tin trong CSDL?</a:t>
            </a:r>
            <a:r>
              <a:rPr i="1" lang="en-US" sz="3200" cap="none">
                <a:solidFill>
                  <a:srgbClr val="262626"/>
                </a:solidFill>
                <a:latin typeface="Times New Roman"/>
                <a:ea typeface="Times New Roman"/>
                <a:cs typeface="Times New Roman"/>
                <a:sym typeface="Times New Roman"/>
              </a:rPr>
              <a:t> </a:t>
            </a:r>
            <a:endParaRPr sz="3200" cap="none">
              <a:solidFill>
                <a:srgbClr val="262626"/>
              </a:solidFill>
              <a:latin typeface="Times New Roman"/>
              <a:ea typeface="Times New Roman"/>
              <a:cs typeface="Times New Roman"/>
              <a:sym typeface="Times New Roman"/>
            </a:endParaRPr>
          </a:p>
          <a:p>
            <a:pPr indent="0" lvl="0" marL="285750" marR="0" rtl="0" algn="just">
              <a:lnSpc>
                <a:spcPct val="120000"/>
              </a:lnSpc>
              <a:spcBef>
                <a:spcPts val="1200"/>
              </a:spcBef>
              <a:spcAft>
                <a:spcPts val="0"/>
              </a:spcAft>
              <a:buClr>
                <a:schemeClr val="accent1"/>
              </a:buClr>
              <a:buSzPts val="3680"/>
              <a:buFont typeface="Arial"/>
              <a:buNone/>
            </a:pPr>
            <a:r>
              <a:rPr b="1" lang="en-US" sz="3200" cap="none">
                <a:solidFill>
                  <a:srgbClr val="262626"/>
                </a:solidFill>
                <a:latin typeface="Times New Roman"/>
                <a:ea typeface="Times New Roman"/>
                <a:cs typeface="Times New Roman"/>
                <a:sym typeface="Times New Roman"/>
              </a:rPr>
              <a:t>Câu 2:</a:t>
            </a:r>
            <a:r>
              <a:rPr b="1" i="1" lang="en-US" sz="3200" cap="none">
                <a:solidFill>
                  <a:srgbClr val="262626"/>
                </a:solidFill>
                <a:latin typeface="Times New Roman"/>
                <a:ea typeface="Times New Roman"/>
                <a:cs typeface="Times New Roman"/>
                <a:sym typeface="Times New Roman"/>
              </a:rPr>
              <a:t> </a:t>
            </a:r>
            <a:r>
              <a:rPr lang="en-US" sz="3200" cap="none">
                <a:solidFill>
                  <a:srgbClr val="333333"/>
                </a:solidFill>
                <a:latin typeface="Times New Roman"/>
                <a:ea typeface="Times New Roman"/>
                <a:cs typeface="Times New Roman"/>
                <a:sym typeface="Times New Roman"/>
              </a:rPr>
              <a:t>Hãy nêu một vài biện pháp thông dụng bảo vệ sự an toàn cho hệ CSDL và giải thích mục đích của việc mã hoá dữ liệu.</a:t>
            </a:r>
            <a:r>
              <a:rPr i="1" lang="en-US" sz="3200" cap="none">
                <a:solidFill>
                  <a:srgbClr val="262626"/>
                </a:solidFill>
                <a:latin typeface="Times New Roman"/>
                <a:ea typeface="Times New Roman"/>
                <a:cs typeface="Times New Roman"/>
                <a:sym typeface="Times New Roman"/>
              </a:rPr>
              <a:t> </a:t>
            </a:r>
            <a:r>
              <a:rPr b="1" lang="en-US" sz="3200" cap="none">
                <a:solidFill>
                  <a:srgbClr val="262626"/>
                </a:solidFill>
                <a:latin typeface="Times New Roman"/>
                <a:ea typeface="Times New Roman"/>
                <a:cs typeface="Times New Roman"/>
                <a:sym typeface="Times New Roman"/>
              </a:rPr>
              <a:t> </a:t>
            </a:r>
            <a:endParaRPr sz="3200" cap="none">
              <a:solidFill>
                <a:srgbClr val="262626"/>
              </a:solidFill>
              <a:latin typeface="Times New Roman"/>
              <a:ea typeface="Times New Roman"/>
              <a:cs typeface="Times New Roman"/>
              <a:sym typeface="Times New Roman"/>
            </a:endParaRPr>
          </a:p>
          <a:p>
            <a:pPr indent="0" lvl="0" marL="0" marR="0" rtl="0" algn="just">
              <a:spcBef>
                <a:spcPts val="1240"/>
              </a:spcBef>
              <a:spcAft>
                <a:spcPts val="0"/>
              </a:spcAft>
              <a:buClr>
                <a:schemeClr val="accent1"/>
              </a:buClr>
              <a:buSzPts val="3680"/>
              <a:buFont typeface="Arial"/>
              <a:buNone/>
            </a:pPr>
            <a:r>
              <a:t/>
            </a:r>
            <a:endParaRPr sz="3200" cap="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
          <p:cNvSpPr txBox="1"/>
          <p:nvPr>
            <p:ph type="title"/>
          </p:nvPr>
        </p:nvSpPr>
        <p:spPr>
          <a:xfrm>
            <a:off x="1295403" y="817240"/>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500"/>
              <a:buFont typeface="Times New Roman"/>
              <a:buNone/>
            </a:pPr>
            <a:r>
              <a:rPr b="1" lang="en-US" sz="4500">
                <a:solidFill>
                  <a:srgbClr val="FF0000"/>
                </a:solidFill>
                <a:latin typeface="Times New Roman"/>
                <a:ea typeface="Times New Roman"/>
                <a:cs typeface="Times New Roman"/>
                <a:sym typeface="Times New Roman"/>
              </a:rPr>
              <a:t>NỘI DUNG</a:t>
            </a:r>
            <a:endParaRPr b="1" sz="4500">
              <a:solidFill>
                <a:srgbClr val="FF0000"/>
              </a:solidFill>
              <a:latin typeface="Times New Roman"/>
              <a:ea typeface="Times New Roman"/>
              <a:cs typeface="Times New Roman"/>
              <a:sym typeface="Times New Roman"/>
            </a:endParaRPr>
          </a:p>
        </p:txBody>
      </p:sp>
      <p:sp>
        <p:nvSpPr>
          <p:cNvPr id="158" name="Google Shape;158;p2"/>
          <p:cNvSpPr txBox="1"/>
          <p:nvPr>
            <p:ph idx="1" type="body"/>
          </p:nvPr>
        </p:nvSpPr>
        <p:spPr>
          <a:xfrm>
            <a:off x="1295403" y="2556932"/>
            <a:ext cx="9601194" cy="25616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4140"/>
              <a:buNone/>
            </a:pPr>
            <a:r>
              <a:rPr b="1" lang="en-US" sz="3600">
                <a:solidFill>
                  <a:srgbClr val="0000FF"/>
                </a:solidFill>
                <a:latin typeface="Times New Roman"/>
                <a:ea typeface="Times New Roman"/>
                <a:cs typeface="Times New Roman"/>
                <a:sym typeface="Times New Roman"/>
              </a:rPr>
              <a:t>1. Tầm quan trọng của việc bảo vệ sự an toàn của hệ CSDL và bảo mật thông tin trong CSDL</a:t>
            </a:r>
            <a:endParaRPr/>
          </a:p>
          <a:p>
            <a:pPr indent="0" lvl="0" marL="0" rtl="0" algn="l">
              <a:spcBef>
                <a:spcPts val="1320"/>
              </a:spcBef>
              <a:spcAft>
                <a:spcPts val="0"/>
              </a:spcAft>
              <a:buSzPts val="4140"/>
              <a:buNone/>
            </a:pPr>
            <a:r>
              <a:rPr b="1" lang="en-US" sz="3600">
                <a:solidFill>
                  <a:srgbClr val="0000FF"/>
                </a:solidFill>
                <a:latin typeface="Times New Roman"/>
                <a:ea typeface="Times New Roman"/>
                <a:cs typeface="Times New Roman"/>
                <a:sym typeface="Times New Roman"/>
              </a:rPr>
              <a:t>2. Một số biện pháp bảo vệ sự an toàn của hệ CSDL và bảo mật thông tin trong CSDL</a:t>
            </a:r>
            <a:endParaRPr b="1" sz="3600">
              <a:solidFill>
                <a:srgbClr val="0000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500"/>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animEffect filter="fade" transition="in">
                                      <p:cBhvr>
                                        <p:cTn dur="500"/>
                                        <p:tgtEl>
                                          <p:spTgt spid="15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0"/>
          <p:cNvSpPr txBox="1"/>
          <p:nvPr/>
        </p:nvSpPr>
        <p:spPr>
          <a:xfrm>
            <a:off x="1437642" y="2431701"/>
            <a:ext cx="9352278" cy="368461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Clr>
                <a:schemeClr val="accent1"/>
              </a:buClr>
              <a:buSzPts val="3680"/>
              <a:buFont typeface="Arial"/>
              <a:buNone/>
            </a:pPr>
            <a:r>
              <a:rPr b="1" lang="en-US" sz="3200" cap="none">
                <a:solidFill>
                  <a:srgbClr val="262626"/>
                </a:solidFill>
                <a:latin typeface="Times New Roman"/>
                <a:ea typeface="Times New Roman"/>
                <a:cs typeface="Times New Roman"/>
                <a:sym typeface="Times New Roman"/>
              </a:rPr>
              <a:t>  </a:t>
            </a:r>
            <a:endParaRPr sz="3200" cap="none">
              <a:solidFill>
                <a:srgbClr val="262626"/>
              </a:solidFill>
              <a:latin typeface="Times New Roman"/>
              <a:ea typeface="Times New Roman"/>
              <a:cs typeface="Times New Roman"/>
              <a:sym typeface="Times New Roman"/>
            </a:endParaRPr>
          </a:p>
          <a:p>
            <a:pPr indent="0" lvl="0" marL="0" marR="0" rtl="0" algn="just">
              <a:spcBef>
                <a:spcPts val="1240"/>
              </a:spcBef>
              <a:spcAft>
                <a:spcPts val="0"/>
              </a:spcAft>
              <a:buClr>
                <a:schemeClr val="accent1"/>
              </a:buClr>
              <a:buSzPts val="3680"/>
              <a:buFont typeface="Arial"/>
              <a:buNone/>
            </a:pPr>
            <a:r>
              <a:t/>
            </a:r>
            <a:endParaRPr sz="3200" cap="none">
              <a:solidFill>
                <a:schemeClr val="dk1"/>
              </a:solidFill>
              <a:latin typeface="Times New Roman"/>
              <a:ea typeface="Times New Roman"/>
              <a:cs typeface="Times New Roman"/>
              <a:sym typeface="Times New Roman"/>
            </a:endParaRPr>
          </a:p>
        </p:txBody>
      </p:sp>
      <p:sp>
        <p:nvSpPr>
          <p:cNvPr id="294" name="Google Shape;294;p20"/>
          <p:cNvSpPr/>
          <p:nvPr/>
        </p:nvSpPr>
        <p:spPr>
          <a:xfrm>
            <a:off x="2117705" y="2522483"/>
            <a:ext cx="7992152" cy="2280744"/>
          </a:xfrm>
          <a:prstGeom prst="ellipseRibbon2">
            <a:avLst>
              <a:gd fmla="val 25000" name="adj1"/>
              <a:gd fmla="val 50000" name="adj2"/>
              <a:gd fmla="val 12500" name="adj3"/>
            </a:avLst>
          </a:prstGeom>
          <a:solidFill>
            <a:schemeClr val="accent1"/>
          </a:solidFill>
          <a:ln cap="flat" cmpd="sng" w="15875">
            <a:solidFill>
              <a:srgbClr val="5F6F1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0">
                <a:solidFill>
                  <a:schemeClr val="lt1"/>
                </a:solidFill>
                <a:latin typeface="Times New Roman"/>
                <a:ea typeface="Times New Roman"/>
                <a:cs typeface="Times New Roman"/>
                <a:sym typeface="Times New Roman"/>
              </a:rPr>
              <a:t>Thank you</a:t>
            </a:r>
            <a:endParaRPr b="1" sz="60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2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
          <p:cNvSpPr/>
          <p:nvPr/>
        </p:nvSpPr>
        <p:spPr>
          <a:xfrm>
            <a:off x="689548" y="2596059"/>
            <a:ext cx="10768678" cy="3647152"/>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rgbClr val="000000"/>
              </a:buClr>
              <a:buSzPts val="2700"/>
              <a:buFont typeface="Arial"/>
              <a:buChar char="•"/>
            </a:pPr>
            <a:r>
              <a:rPr b="0" i="0" lang="en-US" sz="2700" u="none" cap="none" strike="noStrike">
                <a:solidFill>
                  <a:srgbClr val="000000"/>
                </a:solidFill>
                <a:latin typeface="Times New Roman"/>
                <a:ea typeface="Times New Roman"/>
                <a:cs typeface="Times New Roman"/>
                <a:sym typeface="Times New Roman"/>
              </a:rPr>
              <a:t>Các lỗ hổng bảo mật trong các hệ thống quản trị CSDL được phát hiện ngày càng nhiều như:</a:t>
            </a:r>
            <a:endParaRPr/>
          </a:p>
          <a:p>
            <a:pPr indent="-457200" lvl="0" marL="457200" marR="0" rtl="0" algn="just">
              <a:lnSpc>
                <a:spcPct val="120000"/>
              </a:lnSpc>
              <a:spcBef>
                <a:spcPts val="0"/>
              </a:spcBef>
              <a:spcAft>
                <a:spcPts val="0"/>
              </a:spcAft>
              <a:buClr>
                <a:srgbClr val="000000"/>
              </a:buClr>
              <a:buSzPts val="2700"/>
              <a:buFont typeface="Times New Roman"/>
              <a:buChar char="-"/>
            </a:pPr>
            <a:r>
              <a:rPr b="0" i="0" lang="en-US" sz="2700" u="none" cap="none" strike="noStrike">
                <a:solidFill>
                  <a:srgbClr val="000000"/>
                </a:solidFill>
                <a:latin typeface="Times New Roman"/>
                <a:ea typeface="Times New Roman"/>
                <a:cs typeface="Times New Roman"/>
                <a:sym typeface="Times New Roman"/>
              </a:rPr>
              <a:t>Dùng cấu hình chuẩn với tên người dùng và mật khẩu mặc định.</a:t>
            </a:r>
            <a:endParaRPr b="0" i="0" sz="2700" u="none" cap="none" strike="noStrike">
              <a:solidFill>
                <a:schemeClr val="dk1"/>
              </a:solidFill>
              <a:latin typeface="Times New Roman"/>
              <a:ea typeface="Times New Roman"/>
              <a:cs typeface="Times New Roman"/>
              <a:sym typeface="Times New Roman"/>
            </a:endParaRPr>
          </a:p>
          <a:p>
            <a:pPr indent="-457200" lvl="0" marL="457200" marR="0" rtl="0" algn="just">
              <a:lnSpc>
                <a:spcPct val="120000"/>
              </a:lnSpc>
              <a:spcBef>
                <a:spcPts val="600"/>
              </a:spcBef>
              <a:spcAft>
                <a:spcPts val="0"/>
              </a:spcAft>
              <a:buClr>
                <a:srgbClr val="000000"/>
              </a:buClr>
              <a:buSzPts val="2700"/>
              <a:buFont typeface="Times New Roman"/>
              <a:buChar char="-"/>
            </a:pPr>
            <a:r>
              <a:rPr b="0" i="0" lang="en-US" sz="2700" u="none" cap="none" strike="noStrike">
                <a:solidFill>
                  <a:srgbClr val="000000"/>
                </a:solidFill>
                <a:latin typeface="Times New Roman"/>
                <a:ea typeface="Times New Roman"/>
                <a:cs typeface="Times New Roman"/>
                <a:sym typeface="Times New Roman"/>
              </a:rPr>
              <a:t>Tấn công SQL Injection qua công cụ của CSDL, ứng dụng thứ ba hay các ứng dụng web của người dùng.</a:t>
            </a:r>
            <a:endParaRPr b="0" i="0" sz="2700" u="none" cap="none" strike="noStrike">
              <a:solidFill>
                <a:schemeClr val="dk1"/>
              </a:solidFill>
              <a:latin typeface="Times New Roman"/>
              <a:ea typeface="Times New Roman"/>
              <a:cs typeface="Times New Roman"/>
              <a:sym typeface="Times New Roman"/>
            </a:endParaRPr>
          </a:p>
          <a:p>
            <a:pPr indent="-457200" lvl="0" marL="457200" marR="0" rtl="0" algn="just">
              <a:lnSpc>
                <a:spcPct val="120000"/>
              </a:lnSpc>
              <a:spcBef>
                <a:spcPts val="600"/>
              </a:spcBef>
              <a:spcAft>
                <a:spcPts val="0"/>
              </a:spcAft>
              <a:buClr>
                <a:srgbClr val="000000"/>
              </a:buClr>
              <a:buSzPts val="2700"/>
              <a:buFont typeface="Times New Roman"/>
              <a:buChar char="-"/>
            </a:pPr>
            <a:r>
              <a:rPr b="0" i="0" lang="en-US" sz="2700" u="none" cap="none" strike="noStrike">
                <a:solidFill>
                  <a:srgbClr val="000000"/>
                </a:solidFill>
                <a:latin typeface="Times New Roman"/>
                <a:ea typeface="Times New Roman"/>
                <a:cs typeface="Times New Roman"/>
                <a:sym typeface="Times New Roman"/>
              </a:rPr>
              <a:t>Dùng mật khẩu dễ dò tìm cho các tài khoản cao cấp.</a:t>
            </a:r>
            <a:endParaRPr/>
          </a:p>
          <a:p>
            <a:pPr indent="-457200" lvl="0" marL="457200" marR="0" rtl="0" algn="just">
              <a:lnSpc>
                <a:spcPct val="120000"/>
              </a:lnSpc>
              <a:spcBef>
                <a:spcPts val="600"/>
              </a:spcBef>
              <a:spcAft>
                <a:spcPts val="0"/>
              </a:spcAft>
              <a:buClr>
                <a:srgbClr val="000000"/>
              </a:buClr>
              <a:buSzPts val="2700"/>
              <a:buFont typeface="Times New Roman"/>
              <a:buChar char="-"/>
            </a:pPr>
            <a:r>
              <a:rPr b="0" i="0" lang="en-US" sz="2700" u="none" cap="none" strike="noStrike">
                <a:solidFill>
                  <a:srgbClr val="000000"/>
                </a:solidFill>
                <a:latin typeface="Times New Roman"/>
                <a:ea typeface="Times New Roman"/>
                <a:cs typeface="Times New Roman"/>
                <a:sym typeface="Times New Roman"/>
              </a:rPr>
              <a:t>Các lỗi tràn bộ đệm trong các tiến trình “lắng nghe” các cổng phổ biến…</a:t>
            </a:r>
            <a:endParaRPr b="0" i="0" sz="2700" u="none" cap="none" strike="noStrike">
              <a:solidFill>
                <a:schemeClr val="dk1"/>
              </a:solidFill>
              <a:latin typeface="Times New Roman"/>
              <a:ea typeface="Times New Roman"/>
              <a:cs typeface="Times New Roman"/>
              <a:sym typeface="Times New Roman"/>
            </a:endParaRPr>
          </a:p>
        </p:txBody>
      </p:sp>
      <p:pic>
        <p:nvPicPr>
          <p:cNvPr id="164" name="Google Shape;164;p3"/>
          <p:cNvPicPr preferRelativeResize="0"/>
          <p:nvPr/>
        </p:nvPicPr>
        <p:blipFill rotWithShape="1">
          <a:blip r:embed="rId3">
            <a:alphaModFix/>
          </a:blip>
          <a:srcRect b="0" l="0" r="0" t="0"/>
          <a:stretch/>
        </p:blipFill>
        <p:spPr>
          <a:xfrm>
            <a:off x="584616" y="917160"/>
            <a:ext cx="10873610" cy="1678899"/>
          </a:xfrm>
          <a:prstGeom prst="rect">
            <a:avLst/>
          </a:prstGeom>
          <a:noFill/>
          <a:ln>
            <a:noFill/>
          </a:ln>
        </p:spPr>
      </p:pic>
      <p:sp>
        <p:nvSpPr>
          <p:cNvPr id="165" name="Google Shape;165;p3"/>
          <p:cNvSpPr txBox="1"/>
          <p:nvPr>
            <p:ph idx="4294967295" type="title"/>
          </p:nvPr>
        </p:nvSpPr>
        <p:spPr>
          <a:xfrm>
            <a:off x="1646420" y="581403"/>
            <a:ext cx="9601200" cy="67151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3600"/>
              <a:buFont typeface="Times New Roman"/>
              <a:buNone/>
            </a:pPr>
            <a:r>
              <a:rPr b="1" lang="en-US" sz="3600">
                <a:solidFill>
                  <a:srgbClr val="FF0000"/>
                </a:solidFill>
                <a:latin typeface="Times New Roman"/>
                <a:ea typeface="Times New Roman"/>
                <a:cs typeface="Times New Roman"/>
                <a:sym typeface="Times New Roman"/>
              </a:rPr>
              <a:t>KHỞI ĐỘNG</a:t>
            </a:r>
            <a:endParaRPr b="1" sz="36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
          <p:cNvSpPr txBox="1"/>
          <p:nvPr>
            <p:ph idx="4294967295" type="title"/>
          </p:nvPr>
        </p:nvSpPr>
        <p:spPr>
          <a:xfrm>
            <a:off x="744747" y="670445"/>
            <a:ext cx="10367962" cy="1158875"/>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00FF"/>
              </a:buClr>
              <a:buSzPct val="100000"/>
              <a:buFont typeface="Times New Roman"/>
              <a:buNone/>
            </a:pPr>
            <a:r>
              <a:rPr b="1" lang="en-US" sz="3600">
                <a:solidFill>
                  <a:srgbClr val="0000FF"/>
                </a:solidFill>
                <a:latin typeface="Times New Roman"/>
                <a:ea typeface="Times New Roman"/>
                <a:cs typeface="Times New Roman"/>
                <a:sym typeface="Times New Roman"/>
              </a:rPr>
              <a:t>1. Tầm quan trọng của việc bảo vệ sự an toàn của hệ CSDL và bảo mật thông tin trong CSDL</a:t>
            </a:r>
            <a:endParaRPr/>
          </a:p>
        </p:txBody>
      </p:sp>
      <p:pic>
        <p:nvPicPr>
          <p:cNvPr id="171" name="Google Shape;171;p4"/>
          <p:cNvPicPr preferRelativeResize="0"/>
          <p:nvPr/>
        </p:nvPicPr>
        <p:blipFill rotWithShape="1">
          <a:blip r:embed="rId3">
            <a:alphaModFix/>
          </a:blip>
          <a:srcRect b="0" l="0" r="0" t="0"/>
          <a:stretch/>
        </p:blipFill>
        <p:spPr>
          <a:xfrm>
            <a:off x="5111646" y="1702676"/>
            <a:ext cx="6325849" cy="4471035"/>
          </a:xfrm>
          <a:prstGeom prst="rect">
            <a:avLst/>
          </a:prstGeom>
          <a:noFill/>
          <a:ln>
            <a:noFill/>
          </a:ln>
        </p:spPr>
      </p:pic>
      <p:sp>
        <p:nvSpPr>
          <p:cNvPr id="172" name="Google Shape;172;p4"/>
          <p:cNvSpPr/>
          <p:nvPr/>
        </p:nvSpPr>
        <p:spPr>
          <a:xfrm>
            <a:off x="744748" y="2631721"/>
            <a:ext cx="4132054" cy="2444257"/>
          </a:xfrm>
          <a:prstGeom prst="wedgeEllipseCallout">
            <a:avLst>
              <a:gd fmla="val -21661" name="adj1"/>
              <a:gd fmla="val 63636" name="adj2"/>
            </a:avLst>
          </a:prstGeom>
          <a:solidFill>
            <a:srgbClr val="335375"/>
          </a:solidFill>
          <a:ln cap="flat" cmpd="sng" w="15875">
            <a:solidFill>
              <a:srgbClr val="5F6F1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Times New Roman"/>
                <a:ea typeface="Times New Roman"/>
                <a:cs typeface="Times New Roman"/>
                <a:sym typeface="Times New Roman"/>
              </a:rPr>
              <a:t>Đọc SGK và hoàn thành phiếu học tập số 1</a:t>
            </a:r>
            <a:endParaRPr b="1" i="0" sz="28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5"/>
          <p:cNvSpPr txBox="1"/>
          <p:nvPr>
            <p:ph idx="4294967295" type="title"/>
          </p:nvPr>
        </p:nvSpPr>
        <p:spPr>
          <a:xfrm>
            <a:off x="693683" y="625475"/>
            <a:ext cx="11498317" cy="1158875"/>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00FF"/>
              </a:buClr>
              <a:buSzPct val="100000"/>
              <a:buFont typeface="Times New Roman"/>
              <a:buNone/>
            </a:pPr>
            <a:r>
              <a:rPr b="1" lang="en-US" sz="3600">
                <a:solidFill>
                  <a:srgbClr val="0000FF"/>
                </a:solidFill>
                <a:latin typeface="Times New Roman"/>
                <a:ea typeface="Times New Roman"/>
                <a:cs typeface="Times New Roman"/>
                <a:sym typeface="Times New Roman"/>
              </a:rPr>
              <a:t>1. Tầm quan trọng của việc bảo vệ sự an toàn của hệ CSDL và bảo mật thông tin trong CSDL</a:t>
            </a:r>
            <a:endParaRPr/>
          </a:p>
        </p:txBody>
      </p:sp>
      <p:sp>
        <p:nvSpPr>
          <p:cNvPr id="178" name="Google Shape;178;p5"/>
          <p:cNvSpPr/>
          <p:nvPr/>
        </p:nvSpPr>
        <p:spPr>
          <a:xfrm>
            <a:off x="849132" y="1765895"/>
            <a:ext cx="10985516"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600" u="none" cap="none" strike="noStrike">
                <a:solidFill>
                  <a:schemeClr val="dk1"/>
                </a:solidFill>
                <a:latin typeface="Times New Roman"/>
                <a:ea typeface="Times New Roman"/>
                <a:cs typeface="Times New Roman"/>
                <a:sym typeface="Times New Roman"/>
              </a:rPr>
              <a:t>* Bảo vệ sự an toàn của hệ CSDL và tầm quan trọng của an toàn hệ CSDL</a:t>
            </a:r>
            <a:endParaRPr b="1" sz="2600">
              <a:solidFill>
                <a:schemeClr val="dk1"/>
              </a:solidFill>
              <a:latin typeface="Times New Roman"/>
              <a:ea typeface="Times New Roman"/>
              <a:cs typeface="Times New Roman"/>
              <a:sym typeface="Times New Roman"/>
            </a:endParaRPr>
          </a:p>
        </p:txBody>
      </p:sp>
      <p:sp>
        <p:nvSpPr>
          <p:cNvPr id="179" name="Google Shape;179;p5"/>
          <p:cNvSpPr/>
          <p:nvPr/>
        </p:nvSpPr>
        <p:spPr>
          <a:xfrm>
            <a:off x="815588" y="2417401"/>
            <a:ext cx="10588363" cy="892552"/>
          </a:xfrm>
          <a:prstGeom prst="rect">
            <a:avLst/>
          </a:prstGeom>
          <a:noFill/>
          <a:ln>
            <a:noFill/>
          </a:ln>
        </p:spPr>
        <p:txBody>
          <a:bodyPr anchorCtr="0" anchor="t" bIns="45700" lIns="91425" spcFirstLastPara="1" rIns="91425" wrap="square" tIns="45700">
            <a:spAutoFit/>
          </a:bodyPr>
          <a:lstStyle/>
          <a:p>
            <a:pPr indent="231775" lvl="0" marL="0" marR="0" rtl="0" algn="l">
              <a:spcBef>
                <a:spcPts val="0"/>
              </a:spcBef>
              <a:spcAft>
                <a:spcPts val="0"/>
              </a:spcAft>
              <a:buNone/>
            </a:pPr>
            <a:r>
              <a:rPr lang="en-US" sz="2600">
                <a:solidFill>
                  <a:srgbClr val="000000"/>
                </a:solidFill>
                <a:latin typeface="Times New Roman"/>
                <a:ea typeface="Times New Roman"/>
                <a:cs typeface="Times New Roman"/>
                <a:sym typeface="Times New Roman"/>
              </a:rPr>
              <a:t>- Bảo vệ sự an toàn của hệ CSDL là bảo vệ hệ CSDL khỏi các mối đe dọa cố ý hoặc vô tình. </a:t>
            </a:r>
            <a:endParaRPr sz="2600">
              <a:solidFill>
                <a:schemeClr val="dk1"/>
              </a:solidFill>
              <a:latin typeface="Garamond"/>
              <a:ea typeface="Garamond"/>
              <a:cs typeface="Garamond"/>
              <a:sym typeface="Garamond"/>
            </a:endParaRPr>
          </a:p>
        </p:txBody>
      </p:sp>
      <p:sp>
        <p:nvSpPr>
          <p:cNvPr id="180" name="Google Shape;180;p5"/>
          <p:cNvSpPr/>
          <p:nvPr/>
        </p:nvSpPr>
        <p:spPr>
          <a:xfrm>
            <a:off x="849132" y="3297938"/>
            <a:ext cx="10621907" cy="1532727"/>
          </a:xfrm>
          <a:prstGeom prst="rect">
            <a:avLst/>
          </a:prstGeom>
          <a:noFill/>
          <a:ln>
            <a:noFill/>
          </a:ln>
        </p:spPr>
        <p:txBody>
          <a:bodyPr anchorCtr="0" anchor="t" bIns="45700" lIns="91425" spcFirstLastPara="1" rIns="91425" wrap="square" tIns="45700">
            <a:spAutoFit/>
          </a:bodyPr>
          <a:lstStyle/>
          <a:p>
            <a:pPr indent="231775" lvl="0" marL="0" marR="0" rtl="0" algn="just">
              <a:lnSpc>
                <a:spcPct val="120000"/>
              </a:lnSpc>
              <a:spcBef>
                <a:spcPts val="0"/>
              </a:spcBef>
              <a:spcAft>
                <a:spcPts val="0"/>
              </a:spcAft>
              <a:buNone/>
            </a:pPr>
            <a:r>
              <a:rPr lang="en-US" sz="2600">
                <a:solidFill>
                  <a:srgbClr val="000000"/>
                </a:solidFill>
                <a:latin typeface="Times New Roman"/>
                <a:ea typeface="Times New Roman"/>
                <a:cs typeface="Times New Roman"/>
                <a:sym typeface="Times New Roman"/>
              </a:rPr>
              <a:t>- Nguyên nhân gây phá vỡ sự an toàn của hệ CSDL: Do sự cố, tai họa ngẫu nhiên như: hỏng ổ đĩa lưu trữ dữ liệu, cháy nổ, phá hoại hoạt động của hệ CSDL, sử dụng hệ CSDL bất hợp pháp, đánh cắp dữ liệu,...</a:t>
            </a:r>
            <a:endParaRPr sz="2600">
              <a:solidFill>
                <a:schemeClr val="dk1"/>
              </a:solidFill>
              <a:latin typeface="Times New Roman"/>
              <a:ea typeface="Times New Roman"/>
              <a:cs typeface="Times New Roman"/>
              <a:sym typeface="Times New Roman"/>
            </a:endParaRPr>
          </a:p>
        </p:txBody>
      </p:sp>
      <p:sp>
        <p:nvSpPr>
          <p:cNvPr id="181" name="Google Shape;181;p5"/>
          <p:cNvSpPr/>
          <p:nvPr/>
        </p:nvSpPr>
        <p:spPr>
          <a:xfrm>
            <a:off x="849132" y="4896731"/>
            <a:ext cx="10676222" cy="1292662"/>
          </a:xfrm>
          <a:prstGeom prst="rect">
            <a:avLst/>
          </a:prstGeom>
          <a:noFill/>
          <a:ln>
            <a:noFill/>
          </a:ln>
        </p:spPr>
        <p:txBody>
          <a:bodyPr anchorCtr="0" anchor="t" bIns="45700" lIns="91425" spcFirstLastPara="1" rIns="91425" wrap="square" tIns="45700">
            <a:spAutoFit/>
          </a:bodyPr>
          <a:lstStyle/>
          <a:p>
            <a:pPr indent="168275" lvl="0" marL="0" marR="0" rtl="0" algn="l">
              <a:spcBef>
                <a:spcPts val="0"/>
              </a:spcBef>
              <a:spcAft>
                <a:spcPts val="0"/>
              </a:spcAft>
              <a:buNone/>
            </a:pPr>
            <a:r>
              <a:rPr lang="en-US" sz="2600">
                <a:solidFill>
                  <a:srgbClr val="000000"/>
                </a:solidFill>
                <a:latin typeface="Times New Roman"/>
                <a:ea typeface="Times New Roman"/>
                <a:cs typeface="Times New Roman"/>
                <a:sym typeface="Times New Roman"/>
              </a:rPr>
              <a:t>- Tầm quan trọng của an toàn hệ CSDL: Bất kì hỏng hóc hay mất mát nào cũng sẽ ảnh hưởng đến hoạt động hàng ngày của tổ chức và hiệu suất làm việc của mọi người.</a:t>
            </a:r>
            <a:endParaRPr sz="2600">
              <a:solidFill>
                <a:schemeClr val="dk1"/>
              </a:solidFill>
              <a:latin typeface="Garamond"/>
              <a:ea typeface="Garamond"/>
              <a:cs typeface="Garamond"/>
              <a:sym typeface="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6"/>
          <p:cNvSpPr txBox="1"/>
          <p:nvPr>
            <p:ph idx="4294967295" type="title"/>
          </p:nvPr>
        </p:nvSpPr>
        <p:spPr>
          <a:xfrm>
            <a:off x="683172" y="627691"/>
            <a:ext cx="10867697" cy="1158875"/>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00FF"/>
              </a:buClr>
              <a:buSzPct val="100000"/>
              <a:buFont typeface="Times New Roman"/>
              <a:buNone/>
            </a:pPr>
            <a:r>
              <a:rPr b="1" lang="en-US" sz="3600">
                <a:solidFill>
                  <a:srgbClr val="0000FF"/>
                </a:solidFill>
                <a:latin typeface="Times New Roman"/>
                <a:ea typeface="Times New Roman"/>
                <a:cs typeface="Times New Roman"/>
                <a:sym typeface="Times New Roman"/>
              </a:rPr>
              <a:t>1. Tầm quan trọng của việc bảo vệ sự an toàn của hệ CSDL và bảo mật thông tin (BMTT) trong CSDL</a:t>
            </a:r>
            <a:endParaRPr/>
          </a:p>
        </p:txBody>
      </p:sp>
      <p:sp>
        <p:nvSpPr>
          <p:cNvPr id="187" name="Google Shape;187;p6"/>
          <p:cNvSpPr/>
          <p:nvPr/>
        </p:nvSpPr>
        <p:spPr>
          <a:xfrm>
            <a:off x="896425" y="1783830"/>
            <a:ext cx="10541070"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chemeClr val="dk1"/>
                </a:solidFill>
                <a:latin typeface="Times New Roman"/>
                <a:ea typeface="Times New Roman"/>
                <a:cs typeface="Times New Roman"/>
                <a:sym typeface="Times New Roman"/>
              </a:rPr>
              <a:t>* Bảo mật thông tin trong CSDL và tầm quan trọng của bảo mật thông tin</a:t>
            </a:r>
            <a:endParaRPr b="1" sz="2500">
              <a:solidFill>
                <a:schemeClr val="dk1"/>
              </a:solidFill>
              <a:latin typeface="Times New Roman"/>
              <a:ea typeface="Times New Roman"/>
              <a:cs typeface="Times New Roman"/>
              <a:sym typeface="Times New Roman"/>
            </a:endParaRPr>
          </a:p>
        </p:txBody>
      </p:sp>
      <p:sp>
        <p:nvSpPr>
          <p:cNvPr id="188" name="Google Shape;188;p6"/>
          <p:cNvSpPr/>
          <p:nvPr/>
        </p:nvSpPr>
        <p:spPr>
          <a:xfrm>
            <a:off x="967468" y="2388252"/>
            <a:ext cx="10289111" cy="1154162"/>
          </a:xfrm>
          <a:prstGeom prst="rect">
            <a:avLst/>
          </a:prstGeom>
          <a:noFill/>
          <a:ln>
            <a:noFill/>
          </a:ln>
        </p:spPr>
        <p:txBody>
          <a:bodyPr anchorCtr="0" anchor="t" bIns="45700" lIns="91425" spcFirstLastPara="1" rIns="91425" wrap="square" tIns="45700">
            <a:spAutoFit/>
          </a:bodyPr>
          <a:lstStyle/>
          <a:p>
            <a:pPr indent="231775" lvl="0" marL="0" marR="0" rtl="0" algn="l">
              <a:spcBef>
                <a:spcPts val="0"/>
              </a:spcBef>
              <a:spcAft>
                <a:spcPts val="0"/>
              </a:spcAft>
              <a:buNone/>
            </a:pPr>
            <a:r>
              <a:rPr lang="en-US" sz="2300">
                <a:solidFill>
                  <a:schemeClr val="dk1"/>
                </a:solidFill>
                <a:latin typeface="Times New Roman"/>
                <a:ea typeface="Times New Roman"/>
                <a:cs typeface="Times New Roman"/>
                <a:sym typeface="Times New Roman"/>
              </a:rPr>
              <a:t>- Bảo mật thông tin trong CSDL: Là bảo vệ tính bí mật của những thông tin có tính riêng tư của cá nhân hay tổ chức như: thông tin cá nhân, bí mật thương mại, phân tích cạnh tranh, kế hoạch tiếp thị của công ty,…</a:t>
            </a:r>
            <a:endParaRPr sz="2300">
              <a:solidFill>
                <a:schemeClr val="dk1"/>
              </a:solidFill>
              <a:latin typeface="Times New Roman"/>
              <a:ea typeface="Times New Roman"/>
              <a:cs typeface="Times New Roman"/>
              <a:sym typeface="Times New Roman"/>
            </a:endParaRPr>
          </a:p>
        </p:txBody>
      </p:sp>
      <p:sp>
        <p:nvSpPr>
          <p:cNvPr id="189" name="Google Shape;189;p6"/>
          <p:cNvSpPr/>
          <p:nvPr/>
        </p:nvSpPr>
        <p:spPr>
          <a:xfrm>
            <a:off x="896425" y="3455583"/>
            <a:ext cx="10265561" cy="1366528"/>
          </a:xfrm>
          <a:prstGeom prst="rect">
            <a:avLst/>
          </a:prstGeom>
          <a:noFill/>
          <a:ln>
            <a:noFill/>
          </a:ln>
        </p:spPr>
        <p:txBody>
          <a:bodyPr anchorCtr="0" anchor="t" bIns="45700" lIns="91425" spcFirstLastPara="1" rIns="91425" wrap="square" tIns="45700">
            <a:spAutoFit/>
          </a:bodyPr>
          <a:lstStyle/>
          <a:p>
            <a:pPr indent="231775" lvl="0" marL="0" marR="0" rtl="0" algn="just">
              <a:lnSpc>
                <a:spcPct val="120000"/>
              </a:lnSpc>
              <a:spcBef>
                <a:spcPts val="0"/>
              </a:spcBef>
              <a:spcAft>
                <a:spcPts val="0"/>
              </a:spcAft>
              <a:buNone/>
            </a:pPr>
            <a:r>
              <a:rPr lang="en-US" sz="2300">
                <a:solidFill>
                  <a:srgbClr val="000000"/>
                </a:solidFill>
                <a:latin typeface="Times New Roman"/>
                <a:ea typeface="Times New Roman"/>
                <a:cs typeface="Times New Roman"/>
                <a:sym typeface="Times New Roman"/>
              </a:rPr>
              <a:t>- </a:t>
            </a:r>
            <a:r>
              <a:rPr lang="en-US" sz="2300">
                <a:solidFill>
                  <a:schemeClr val="dk1"/>
                </a:solidFill>
                <a:latin typeface="Times New Roman"/>
                <a:ea typeface="Times New Roman"/>
                <a:cs typeface="Times New Roman"/>
                <a:sym typeface="Times New Roman"/>
              </a:rPr>
              <a:t>Tầm quan trọng của BMTT: Nếu những thông tin cần bảo mật bị lộ sẽ phải gánh chịu nhiều tổn thất hoặc hậu quả nặng nề như: Phải bồi thường thiệt hại, mất uy tín trong kinh doanh hoặc phải chịu trách nhiệm trước pháp luật.</a:t>
            </a:r>
            <a:endParaRPr sz="2300">
              <a:solidFill>
                <a:schemeClr val="dk1"/>
              </a:solidFill>
              <a:latin typeface="Times New Roman"/>
              <a:ea typeface="Times New Roman"/>
              <a:cs typeface="Times New Roman"/>
              <a:sym typeface="Times New Roman"/>
            </a:endParaRPr>
          </a:p>
        </p:txBody>
      </p:sp>
      <p:sp>
        <p:nvSpPr>
          <p:cNvPr id="190" name="Google Shape;190;p6"/>
          <p:cNvSpPr/>
          <p:nvPr/>
        </p:nvSpPr>
        <p:spPr>
          <a:xfrm>
            <a:off x="891817" y="4745785"/>
            <a:ext cx="10469866" cy="1508105"/>
          </a:xfrm>
          <a:prstGeom prst="rect">
            <a:avLst/>
          </a:prstGeom>
          <a:noFill/>
          <a:ln>
            <a:noFill/>
          </a:ln>
        </p:spPr>
        <p:txBody>
          <a:bodyPr anchorCtr="0" anchor="t" bIns="45700" lIns="91425" spcFirstLastPara="1" rIns="91425" wrap="square" tIns="45700">
            <a:spAutoFit/>
          </a:bodyPr>
          <a:lstStyle/>
          <a:p>
            <a:pPr indent="168275" lvl="0" marL="0" marR="0" rtl="0" algn="l">
              <a:spcBef>
                <a:spcPts val="0"/>
              </a:spcBef>
              <a:spcAft>
                <a:spcPts val="0"/>
              </a:spcAft>
              <a:buNone/>
            </a:pPr>
            <a:r>
              <a:rPr lang="en-US" sz="2300">
                <a:solidFill>
                  <a:schemeClr val="dk1"/>
                </a:solidFill>
                <a:latin typeface="Times New Roman"/>
                <a:ea typeface="Times New Roman"/>
                <a:cs typeface="Times New Roman"/>
                <a:sym typeface="Times New Roman"/>
              </a:rPr>
              <a:t>🡪 Bảo vệ tính an toàn của hệ CSDL và bảo mật thông tin trong CSDL là rất cần thiết. Nó bao gồm bảo vệ dữ liệu bên trong CSDL + bảo vệ tính bí mật của thông tin + bảo vệ hệ quản trị CSDL và tất cả các ứng dụng CSDL sao cho không có truy cập sử dụng dữ liệu sai mục đích và làm hư hỏng dữ liệu.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7"/>
          <p:cNvSpPr txBox="1"/>
          <p:nvPr>
            <p:ph idx="4294967295" type="title"/>
          </p:nvPr>
        </p:nvSpPr>
        <p:spPr>
          <a:xfrm>
            <a:off x="1092201" y="760047"/>
            <a:ext cx="10547350" cy="1128713"/>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00FF"/>
              </a:buClr>
              <a:buSzPct val="100000"/>
              <a:buFont typeface="Times New Roman"/>
              <a:buNone/>
            </a:pPr>
            <a:r>
              <a:rPr b="1" lang="en-US" sz="3600">
                <a:solidFill>
                  <a:srgbClr val="0000FF"/>
                </a:solidFill>
                <a:latin typeface="Times New Roman"/>
                <a:ea typeface="Times New Roman"/>
                <a:cs typeface="Times New Roman"/>
                <a:sym typeface="Times New Roman"/>
              </a:rPr>
              <a:t>2. Một số biện pháp bảo vệ sự an toàn của hệ CSDL và bảo mật thông tin trong CSDL</a:t>
            </a:r>
            <a:endParaRPr b="1" sz="3600">
              <a:solidFill>
                <a:srgbClr val="0000FF"/>
              </a:solidFill>
              <a:latin typeface="Times New Roman"/>
              <a:ea typeface="Times New Roman"/>
              <a:cs typeface="Times New Roman"/>
              <a:sym typeface="Times New Roman"/>
            </a:endParaRPr>
          </a:p>
        </p:txBody>
      </p:sp>
      <p:pic>
        <p:nvPicPr>
          <p:cNvPr id="196" name="Google Shape;196;p7"/>
          <p:cNvPicPr preferRelativeResize="0"/>
          <p:nvPr/>
        </p:nvPicPr>
        <p:blipFill rotWithShape="1">
          <a:blip r:embed="rId3">
            <a:alphaModFix/>
          </a:blip>
          <a:srcRect b="0" l="0" r="0" t="0"/>
          <a:stretch/>
        </p:blipFill>
        <p:spPr>
          <a:xfrm>
            <a:off x="1092201" y="1990510"/>
            <a:ext cx="9601197" cy="24730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8"/>
          <p:cNvSpPr txBox="1"/>
          <p:nvPr>
            <p:ph type="title"/>
          </p:nvPr>
        </p:nvSpPr>
        <p:spPr>
          <a:xfrm>
            <a:off x="822332" y="730224"/>
            <a:ext cx="10547334" cy="1128556"/>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00FF"/>
              </a:buClr>
              <a:buSzPct val="100000"/>
              <a:buFont typeface="Times New Roman"/>
              <a:buNone/>
            </a:pPr>
            <a:r>
              <a:rPr b="1" lang="en-US" sz="3600">
                <a:solidFill>
                  <a:srgbClr val="0000FF"/>
                </a:solidFill>
                <a:latin typeface="Times New Roman"/>
                <a:ea typeface="Times New Roman"/>
                <a:cs typeface="Times New Roman"/>
                <a:sym typeface="Times New Roman"/>
              </a:rPr>
              <a:t>2. Một số biện pháp bảo vệ sự an toàn của hệ CSDL và bảo mật thông tin trong CSDL</a:t>
            </a:r>
            <a:endParaRPr b="1" sz="3600">
              <a:solidFill>
                <a:srgbClr val="0000FF"/>
              </a:solidFill>
              <a:latin typeface="Times New Roman"/>
              <a:ea typeface="Times New Roman"/>
              <a:cs typeface="Times New Roman"/>
              <a:sym typeface="Times New Roman"/>
            </a:endParaRPr>
          </a:p>
        </p:txBody>
      </p:sp>
      <p:sp>
        <p:nvSpPr>
          <p:cNvPr id="202" name="Google Shape;202;p8"/>
          <p:cNvSpPr/>
          <p:nvPr/>
        </p:nvSpPr>
        <p:spPr>
          <a:xfrm>
            <a:off x="1190320" y="1858780"/>
            <a:ext cx="1027831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700">
                <a:solidFill>
                  <a:schemeClr val="dk1"/>
                </a:solidFill>
                <a:latin typeface="Times New Roman"/>
                <a:ea typeface="Times New Roman"/>
                <a:cs typeface="Times New Roman"/>
                <a:sym typeface="Times New Roman"/>
              </a:rPr>
              <a:t>a. Bảo vệ sự an toàn của hệ CSDL</a:t>
            </a:r>
            <a:endParaRPr b="1" sz="2700">
              <a:solidFill>
                <a:schemeClr val="dk1"/>
              </a:solidFill>
              <a:latin typeface="Times New Roman"/>
              <a:ea typeface="Times New Roman"/>
              <a:cs typeface="Times New Roman"/>
              <a:sym typeface="Times New Roman"/>
            </a:endParaRPr>
          </a:p>
        </p:txBody>
      </p:sp>
      <p:sp>
        <p:nvSpPr>
          <p:cNvPr id="203" name="Google Shape;203;p8"/>
          <p:cNvSpPr txBox="1"/>
          <p:nvPr>
            <p:ph idx="1" type="body"/>
          </p:nvPr>
        </p:nvSpPr>
        <p:spPr>
          <a:xfrm>
            <a:off x="1151923" y="2527483"/>
            <a:ext cx="9724175" cy="45985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990"/>
              <a:buNone/>
            </a:pPr>
            <a:r>
              <a:rPr b="1" i="1" lang="en-US" sz="2600">
                <a:latin typeface="Times New Roman"/>
                <a:ea typeface="Times New Roman"/>
                <a:cs typeface="Times New Roman"/>
                <a:sym typeface="Times New Roman"/>
              </a:rPr>
              <a:t>* Một số biện pháp bảo vệ sự an toàn của hệ CSDL:</a:t>
            </a:r>
            <a:endParaRPr b="1" i="1" sz="2600">
              <a:latin typeface="Times New Roman"/>
              <a:ea typeface="Times New Roman"/>
              <a:cs typeface="Times New Roman"/>
              <a:sym typeface="Times New Roman"/>
            </a:endParaRPr>
          </a:p>
        </p:txBody>
      </p:sp>
      <p:sp>
        <p:nvSpPr>
          <p:cNvPr id="204" name="Google Shape;204;p8"/>
          <p:cNvSpPr/>
          <p:nvPr/>
        </p:nvSpPr>
        <p:spPr>
          <a:xfrm>
            <a:off x="1555531" y="3716435"/>
            <a:ext cx="10005848"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 Xác thực bằng thẻ vào cửa: Thông qua người bảo vệ và camera an ninh.</a:t>
            </a:r>
            <a:endParaRPr sz="2600">
              <a:solidFill>
                <a:schemeClr val="dk1"/>
              </a:solidFill>
              <a:latin typeface="Times New Roman"/>
              <a:ea typeface="Times New Roman"/>
              <a:cs typeface="Times New Roman"/>
              <a:sym typeface="Times New Roman"/>
            </a:endParaRPr>
          </a:p>
        </p:txBody>
      </p:sp>
      <p:sp>
        <p:nvSpPr>
          <p:cNvPr id="205" name="Google Shape;205;p8"/>
          <p:cNvSpPr/>
          <p:nvPr/>
        </p:nvSpPr>
        <p:spPr>
          <a:xfrm>
            <a:off x="1557384" y="4337160"/>
            <a:ext cx="9911255"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chemeClr val="dk1"/>
                </a:solidFill>
                <a:latin typeface="Times New Roman"/>
                <a:ea typeface="Times New Roman"/>
                <a:cs typeface="Times New Roman"/>
                <a:sym typeface="Times New Roman"/>
              </a:rPr>
              <a:t>+ Xác thực bằng kiểm tra quyền truy cập tài khoản: Thông qua mật khẩu, chữ kí điện tử, nhận dạng vân tay, nhận dạng khuôn mặt, giọng nói,…</a:t>
            </a:r>
            <a:endParaRPr sz="2600">
              <a:solidFill>
                <a:schemeClr val="dk1"/>
              </a:solidFill>
              <a:latin typeface="Times New Roman"/>
              <a:ea typeface="Times New Roman"/>
              <a:cs typeface="Times New Roman"/>
              <a:sym typeface="Times New Roman"/>
            </a:endParaRPr>
          </a:p>
        </p:txBody>
      </p:sp>
      <p:sp>
        <p:nvSpPr>
          <p:cNvPr id="206" name="Google Shape;206;p8"/>
          <p:cNvSpPr/>
          <p:nvPr/>
        </p:nvSpPr>
        <p:spPr>
          <a:xfrm>
            <a:off x="1151923" y="3095710"/>
            <a:ext cx="3711272"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600">
                <a:solidFill>
                  <a:srgbClr val="000000"/>
                </a:solidFill>
                <a:latin typeface="Times New Roman"/>
                <a:ea typeface="Times New Roman"/>
                <a:cs typeface="Times New Roman"/>
                <a:sym typeface="Times New Roman"/>
              </a:rPr>
              <a:t>- </a:t>
            </a:r>
            <a:r>
              <a:rPr lang="en-US" sz="2600" u="sng">
                <a:solidFill>
                  <a:srgbClr val="000000"/>
                </a:solidFill>
                <a:latin typeface="Times New Roman"/>
                <a:ea typeface="Times New Roman"/>
                <a:cs typeface="Times New Roman"/>
                <a:sym typeface="Times New Roman"/>
              </a:rPr>
              <a:t>Xác thực người truy cập</a:t>
            </a:r>
            <a:r>
              <a:rPr lang="en-US" sz="2600">
                <a:solidFill>
                  <a:srgbClr val="000000"/>
                </a:solidFill>
                <a:latin typeface="Times New Roman"/>
                <a:ea typeface="Times New Roman"/>
                <a:cs typeface="Times New Roman"/>
                <a:sym typeface="Times New Roman"/>
              </a:rPr>
              <a:t>:</a:t>
            </a:r>
            <a:endParaRPr sz="2600">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500"/>
                                        <p:tgtEl>
                                          <p:spTgt spid="2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Một số cơ chế an toàn cơ bản trong các hệ quản trị cơ sở dữ liệu (phần một)" id="211" name="Google Shape;211;p9"/>
          <p:cNvPicPr preferRelativeResize="0"/>
          <p:nvPr/>
        </p:nvPicPr>
        <p:blipFill rotWithShape="1">
          <a:blip r:embed="rId3">
            <a:alphaModFix/>
          </a:blip>
          <a:srcRect b="0" l="0" r="0" t="0"/>
          <a:stretch/>
        </p:blipFill>
        <p:spPr>
          <a:xfrm>
            <a:off x="841996" y="808791"/>
            <a:ext cx="4744251" cy="4267705"/>
          </a:xfrm>
          <a:prstGeom prst="rect">
            <a:avLst/>
          </a:prstGeom>
          <a:noFill/>
          <a:ln>
            <a:noFill/>
          </a:ln>
        </p:spPr>
      </p:pic>
      <p:pic>
        <p:nvPicPr>
          <p:cNvPr descr="Một số cơ chế an toàn cơ bản trong các hệ quản trị cơ sở dữ liệu (phần một)" id="212" name="Google Shape;212;p9"/>
          <p:cNvPicPr preferRelativeResize="0"/>
          <p:nvPr/>
        </p:nvPicPr>
        <p:blipFill rotWithShape="1">
          <a:blip r:embed="rId4">
            <a:alphaModFix/>
          </a:blip>
          <a:srcRect b="0" l="0" r="0" t="0"/>
          <a:stretch/>
        </p:blipFill>
        <p:spPr>
          <a:xfrm>
            <a:off x="6232634" y="808791"/>
            <a:ext cx="4908331" cy="4267705"/>
          </a:xfrm>
          <a:prstGeom prst="rect">
            <a:avLst/>
          </a:prstGeom>
          <a:noFill/>
          <a:ln>
            <a:noFill/>
          </a:ln>
        </p:spPr>
      </p:pic>
      <p:sp>
        <p:nvSpPr>
          <p:cNvPr id="213" name="Google Shape;213;p9"/>
          <p:cNvSpPr/>
          <p:nvPr/>
        </p:nvSpPr>
        <p:spPr>
          <a:xfrm>
            <a:off x="4706590" y="5366302"/>
            <a:ext cx="3817299"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chemeClr val="dk1"/>
                </a:solidFill>
                <a:latin typeface="Times New Roman"/>
                <a:ea typeface="Times New Roman"/>
                <a:cs typeface="Times New Roman"/>
                <a:sym typeface="Times New Roman"/>
              </a:rPr>
              <a:t>Sử dụng mật khẩu</a:t>
            </a:r>
            <a:endParaRPr sz="30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2023-06-08T12:13:38Z</dcterms:created>
  <dc:creator>TUNG DO</dc:creator>
</cp:coreProperties>
</file>