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56" r:id="rId3"/>
    <p:sldId id="286" r:id="rId4"/>
    <p:sldId id="284" r:id="rId5"/>
    <p:sldId id="288" r:id="rId6"/>
    <p:sldId id="282" r:id="rId7"/>
    <p:sldId id="290" r:id="rId8"/>
    <p:sldId id="281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33"/>
    <a:srgbClr val="FF99FF"/>
    <a:srgbClr val="000000"/>
    <a:srgbClr val="B92D14"/>
    <a:srgbClr val="660033"/>
    <a:srgbClr val="31C392"/>
    <a:srgbClr val="2C9483"/>
    <a:srgbClr val="35B19D"/>
    <a:srgbClr val="357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82" autoAdjust="0"/>
    <p:restoredTop sz="95596" autoAdjust="0"/>
  </p:normalViewPr>
  <p:slideViewPr>
    <p:cSldViewPr>
      <p:cViewPr varScale="1">
        <p:scale>
          <a:sx n="63" d="100"/>
          <a:sy n="63" d="100"/>
        </p:scale>
        <p:origin x="11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749601-3443-414A-BE17-86AE66768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67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3AF7A772-832B-4440-9023-EAA52E4EFB17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801144F-C734-403D-9DF1-C1B8E2B99322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6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3BEE6C8-3C9E-4958-978B-48D128D90110}" type="slidenum">
              <a:rPr lang="en-US" sz="1200" smtClean="0"/>
              <a:pPr algn="r" eaLnBrk="1" hangingPunct="1">
                <a:defRPr/>
              </a:pPr>
              <a:t>11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3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3BEE6C8-3C9E-4958-978B-48D128D90110}" type="slidenum">
              <a:rPr lang="en-US" sz="1200" smtClean="0"/>
              <a:pPr algn="r" eaLnBrk="1" hangingPunct="1">
                <a:defRPr/>
              </a:pPr>
              <a:t>2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3AF7A772-832B-4440-9023-EAA52E4EFB17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6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728023D-F8BE-4B2A-8C8E-250AAA66BC6D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C01008EF-071C-40E3-8D47-A1C3FC8747D9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5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C01008EF-071C-40E3-8D47-A1C3FC8747D9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C01008EF-071C-40E3-8D47-A1C3FC8747D9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2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801144F-C734-403D-9DF1-C1B8E2B99322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801144F-C734-403D-9DF1-C1B8E2B99322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1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noProof="0"/>
              <a:t>Bấm &amp; sửa kiểu tiêu đề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vi-VN" noProof="0"/>
              <a:t>Bấm &amp; sửa kiểu phụ đề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Bấm biểu tượng để thêm hình ảnh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4E6D6448-086C-3820-BB29-46291C1921D5}"/>
              </a:ext>
            </a:extLst>
          </p:cNvPr>
          <p:cNvSpPr>
            <a:spLocks/>
          </p:cNvSpPr>
          <p:nvPr/>
        </p:nvSpPr>
        <p:spPr bwMode="auto">
          <a:xfrm>
            <a:off x="1828800" y="47156"/>
            <a:ext cx="5867400" cy="1103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3" y="0"/>
              </a:cxn>
              <a:cxn ang="0">
                <a:pos x="4197" y="338"/>
              </a:cxn>
              <a:cxn ang="0">
                <a:pos x="4723" y="685"/>
              </a:cxn>
              <a:cxn ang="0">
                <a:pos x="0" y="685"/>
              </a:cxn>
              <a:cxn ang="0">
                <a:pos x="0" y="0"/>
              </a:cxn>
            </a:cxnLst>
            <a:rect l="0" t="0" r="r" b="b"/>
            <a:pathLst>
              <a:path w="4723" h="685">
                <a:moveTo>
                  <a:pt x="0" y="0"/>
                </a:moveTo>
                <a:lnTo>
                  <a:pt x="4723" y="0"/>
                </a:lnTo>
                <a:lnTo>
                  <a:pt x="4197" y="338"/>
                </a:lnTo>
                <a:lnTo>
                  <a:pt x="4723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121">
            <a:extLst>
              <a:ext uri="{FF2B5EF4-FFF2-40B4-BE49-F238E27FC236}">
                <a16:creationId xmlns:a16="http://schemas.microsoft.com/office/drawing/2014/main" id="{92A5EC71-25F3-917A-C3CE-445CEF2C7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554" y="230954"/>
            <a:ext cx="391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Khởi động</a:t>
            </a:r>
            <a:endParaRPr lang="ru-RU" sz="3200">
              <a:solidFill>
                <a:srgbClr val="FFFFFF"/>
              </a:solidFill>
            </a:endParaRPr>
          </a:p>
        </p:txBody>
      </p:sp>
      <p:pic>
        <p:nvPicPr>
          <p:cNvPr id="8" name="Picture 7" descr="A close-up of a message&#10;&#10;Description automatically generated">
            <a:extLst>
              <a:ext uri="{FF2B5EF4-FFF2-40B4-BE49-F238E27FC236}">
                <a16:creationId xmlns:a16="http://schemas.microsoft.com/office/drawing/2014/main" id="{70DC54D8-778A-D29C-3824-29E543C42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10001" b="13397"/>
          <a:stretch/>
        </p:blipFill>
        <p:spPr>
          <a:xfrm>
            <a:off x="0" y="2274283"/>
            <a:ext cx="9144000" cy="23094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828800" y="4689475"/>
            <a:ext cx="7324725" cy="2162175"/>
            <a:chOff x="0" y="0"/>
            <a:chExt cx="3829" cy="1431"/>
          </a:xfrm>
        </p:grpSpPr>
        <p:grpSp>
          <p:nvGrpSpPr>
            <p:cNvPr id="8231" name="Group 3"/>
            <p:cNvGrpSpPr>
              <a:grpSpLocks/>
            </p:cNvGrpSpPr>
            <p:nvPr/>
          </p:nvGrpSpPr>
          <p:grpSpPr bwMode="auto">
            <a:xfrm>
              <a:off x="1914" y="0"/>
              <a:ext cx="1915" cy="1431"/>
              <a:chOff x="0" y="0"/>
              <a:chExt cx="2622" cy="1882"/>
            </a:xfrm>
          </p:grpSpPr>
          <p:sp>
            <p:nvSpPr>
              <p:cNvPr id="8270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2" name="Group 25"/>
            <p:cNvGrpSpPr>
              <a:grpSpLocks/>
            </p:cNvGrpSpPr>
            <p:nvPr/>
          </p:nvGrpSpPr>
          <p:grpSpPr bwMode="auto">
            <a:xfrm>
              <a:off x="0" y="0"/>
              <a:ext cx="1914" cy="1431"/>
              <a:chOff x="0" y="0"/>
              <a:chExt cx="2619" cy="1882"/>
            </a:xfrm>
          </p:grpSpPr>
          <p:sp>
            <p:nvSpPr>
              <p:cNvPr id="8249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Line 2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Line 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Line 29"/>
              <p:cNvSpPr>
                <a:spLocks noChangeShapeType="1"/>
              </p:cNvSpPr>
              <p:nvPr/>
            </p:nvSpPr>
            <p:spPr bwMode="auto">
              <a:xfrm flipH="1">
                <a:off x="136" y="0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30"/>
              <p:cNvSpPr>
                <a:spLocks noChangeShapeType="1"/>
              </p:cNvSpPr>
              <p:nvPr/>
            </p:nvSpPr>
            <p:spPr bwMode="auto">
              <a:xfrm flipH="1">
                <a:off x="539" y="0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Line 31"/>
              <p:cNvSpPr>
                <a:spLocks noChangeShapeType="1"/>
              </p:cNvSpPr>
              <p:nvPr/>
            </p:nvSpPr>
            <p:spPr bwMode="auto">
              <a:xfrm flipH="1">
                <a:off x="918" y="0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Line 32"/>
              <p:cNvSpPr>
                <a:spLocks noChangeShapeType="1"/>
              </p:cNvSpPr>
              <p:nvPr/>
            </p:nvSpPr>
            <p:spPr bwMode="auto">
              <a:xfrm flipH="1">
                <a:off x="1299" y="0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Line 33"/>
              <p:cNvSpPr>
                <a:spLocks noChangeShapeType="1"/>
              </p:cNvSpPr>
              <p:nvPr/>
            </p:nvSpPr>
            <p:spPr bwMode="auto">
              <a:xfrm flipH="1">
                <a:off x="1637" y="0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Line 34"/>
              <p:cNvSpPr>
                <a:spLocks noChangeShapeType="1"/>
              </p:cNvSpPr>
              <p:nvPr/>
            </p:nvSpPr>
            <p:spPr bwMode="auto">
              <a:xfrm flipH="1">
                <a:off x="1971" y="0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Line 35"/>
              <p:cNvSpPr>
                <a:spLocks noChangeShapeType="1"/>
              </p:cNvSpPr>
              <p:nvPr/>
            </p:nvSpPr>
            <p:spPr bwMode="auto">
              <a:xfrm flipH="1">
                <a:off x="2308" y="0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3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Line 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Line 3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Line 4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Line 4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Line 4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Line 4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4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Line 4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3" name="Group 47"/>
            <p:cNvGrpSpPr>
              <a:grpSpLocks/>
            </p:cNvGrpSpPr>
            <p:nvPr/>
          </p:nvGrpSpPr>
          <p:grpSpPr bwMode="auto">
            <a:xfrm>
              <a:off x="0" y="15"/>
              <a:ext cx="3829" cy="1220"/>
              <a:chOff x="0" y="0"/>
              <a:chExt cx="5241" cy="1605"/>
            </a:xfrm>
          </p:grpSpPr>
          <p:grpSp>
            <p:nvGrpSpPr>
              <p:cNvPr id="8234" name="Group 48"/>
              <p:cNvGrpSpPr>
                <a:grpSpLocks/>
              </p:cNvGrpSpPr>
              <p:nvPr/>
            </p:nvGrpSpPr>
            <p:grpSpPr bwMode="auto">
              <a:xfrm>
                <a:off x="0" y="906"/>
                <a:ext cx="5241" cy="699"/>
                <a:chOff x="0" y="0"/>
                <a:chExt cx="5241" cy="699"/>
              </a:xfrm>
            </p:grpSpPr>
            <p:sp>
              <p:nvSpPr>
                <p:cNvPr id="8245" name="Line 49"/>
                <p:cNvSpPr>
                  <a:spLocks noChangeShapeType="1"/>
                </p:cNvSpPr>
                <p:nvPr/>
              </p:nvSpPr>
              <p:spPr bwMode="auto">
                <a:xfrm>
                  <a:off x="0" y="69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6" name="Line 50"/>
                <p:cNvSpPr>
                  <a:spLocks noChangeShapeType="1"/>
                </p:cNvSpPr>
                <p:nvPr/>
              </p:nvSpPr>
              <p:spPr bwMode="auto">
                <a:xfrm>
                  <a:off x="0" y="44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Line 51"/>
                <p:cNvSpPr>
                  <a:spLocks noChangeShapeType="1"/>
                </p:cNvSpPr>
                <p:nvPr/>
              </p:nvSpPr>
              <p:spPr bwMode="auto">
                <a:xfrm>
                  <a:off x="0" y="20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8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5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241" cy="728"/>
                <a:chOff x="0" y="0"/>
                <a:chExt cx="5241" cy="728"/>
              </a:xfrm>
            </p:grpSpPr>
            <p:sp>
              <p:nvSpPr>
                <p:cNvPr id="8236" name="Line 54"/>
                <p:cNvSpPr>
                  <a:spLocks noChangeShapeType="1"/>
                </p:cNvSpPr>
                <p:nvPr/>
              </p:nvSpPr>
              <p:spPr bwMode="auto">
                <a:xfrm>
                  <a:off x="0" y="728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0" y="557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8" name="Line 56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Line 57"/>
                <p:cNvSpPr>
                  <a:spLocks noChangeShapeType="1"/>
                </p:cNvSpPr>
                <p:nvPr/>
              </p:nvSpPr>
              <p:spPr bwMode="auto">
                <a:xfrm>
                  <a:off x="0" y="277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0" y="171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1" name="Line 59"/>
                <p:cNvSpPr>
                  <a:spLocks noChangeShapeType="1"/>
                </p:cNvSpPr>
                <p:nvPr/>
              </p:nvSpPr>
              <p:spPr bwMode="auto">
                <a:xfrm>
                  <a:off x="0" y="102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0" y="64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Line 61"/>
                <p:cNvSpPr>
                  <a:spLocks noChangeShapeType="1"/>
                </p:cNvSpPr>
                <p:nvPr/>
              </p:nvSpPr>
              <p:spPr bwMode="auto">
                <a:xfrm>
                  <a:off x="23" y="22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Line 6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Rectangle 4"/>
          <p:cNvSpPr>
            <a:spLocks noGrp="1" noChangeArrowheads="1"/>
          </p:cNvSpPr>
          <p:nvPr>
            <p:ph type="title"/>
          </p:nvPr>
        </p:nvSpPr>
        <p:spPr>
          <a:xfrm>
            <a:off x="1965257" y="131922"/>
            <a:ext cx="66151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VẬN DỤNG</a:t>
            </a:r>
          </a:p>
        </p:txBody>
      </p:sp>
      <p:sp>
        <p:nvSpPr>
          <p:cNvPr id="6" name="Hình chữ nhật 11">
            <a:extLst>
              <a:ext uri="{FF2B5EF4-FFF2-40B4-BE49-F238E27FC236}">
                <a16:creationId xmlns:a16="http://schemas.microsoft.com/office/drawing/2014/main" id="{3C786D80-270F-7879-6AD7-7E67F7A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136" y="4224742"/>
            <a:ext cx="3200400" cy="936553"/>
          </a:xfrm>
          <a:prstGeom prst="rect">
            <a:avLst/>
          </a:prstGeom>
          <a:solidFill>
            <a:srgbClr val="FFC0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</a:t>
            </a:r>
          </a:p>
        </p:txBody>
      </p:sp>
      <p:sp>
        <p:nvSpPr>
          <p:cNvPr id="8" name="Hình chữ nhật 11">
            <a:extLst>
              <a:ext uri="{FF2B5EF4-FFF2-40B4-BE49-F238E27FC236}">
                <a16:creationId xmlns:a16="http://schemas.microsoft.com/office/drawing/2014/main" id="{CEF990A7-521A-3BD4-11DC-00CCDC2DB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832" y="924513"/>
            <a:ext cx="3200400" cy="936553"/>
          </a:xfrm>
          <a:prstGeom prst="rect">
            <a:avLst/>
          </a:prstGeom>
          <a:solidFill>
            <a:srgbClr val="FF00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1</a:t>
            </a:r>
          </a:p>
        </p:txBody>
      </p:sp>
      <p:sp>
        <p:nvSpPr>
          <p:cNvPr id="2" name="Прямоугольник 121">
            <a:extLst>
              <a:ext uri="{FF2B5EF4-FFF2-40B4-BE49-F238E27FC236}">
                <a16:creationId xmlns:a16="http://schemas.microsoft.com/office/drawing/2014/main" id="{CB5316BB-3B12-8C99-17E6-64245CECE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930" y="2022066"/>
            <a:ext cx="69055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học sinh tự kể 01 ví dụ minh họa CSDL tập trung, 01 ví dụ minh họa CSDL phân tán (ngoài các ví dụ trong SGK) và giải thích.</a:t>
            </a:r>
            <a:endParaRPr lang="ru-RU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121">
            <a:extLst>
              <a:ext uri="{FF2B5EF4-FFF2-40B4-BE49-F238E27FC236}">
                <a16:creationId xmlns:a16="http://schemas.microsoft.com/office/drawing/2014/main" id="{A6BE9506-B0DB-E6C1-0B78-68260ED7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423" y="5387166"/>
            <a:ext cx="6930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 luận trong tổ để mỗi tổ đưa ra 05 ví dụ minh họa mỗi loại CSDL và giải thích</a:t>
            </a:r>
            <a:endParaRPr lang="ru-RU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ình chữ nhật 4"/>
          <p:cNvSpPr>
            <a:spLocks noChangeArrowheads="1"/>
          </p:cNvSpPr>
          <p:nvPr/>
        </p:nvSpPr>
        <p:spPr bwMode="auto">
          <a:xfrm>
            <a:off x="0" y="2183022"/>
            <a:ext cx="9144000" cy="2007978"/>
          </a:xfrm>
          <a:prstGeom prst="rect">
            <a:avLst/>
          </a:prstGeom>
          <a:solidFill>
            <a:srgbClr val="FFFF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73EC3452-A0BE-0E2A-81FD-E8D093185158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752600" y="2745954"/>
            <a:ext cx="58324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AU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7333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ình chữ nhật 4"/>
          <p:cNvSpPr>
            <a:spLocks noChangeArrowheads="1"/>
          </p:cNvSpPr>
          <p:nvPr/>
        </p:nvSpPr>
        <p:spPr bwMode="auto">
          <a:xfrm>
            <a:off x="0" y="2183022"/>
            <a:ext cx="9144000" cy="2007978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CÁC LOẠI KIẾN TRÚC CỦA HỆ CƠ SỞ DỮ LIỆU</a:t>
            </a:r>
          </a:p>
        </p:txBody>
      </p:sp>
      <p:pic>
        <p:nvPicPr>
          <p:cNvPr id="2" name="Picture 3" descr="logo truong me linh(1)">
            <a:extLst>
              <a:ext uri="{FF2B5EF4-FFF2-40B4-BE49-F238E27FC236}">
                <a16:creationId xmlns:a16="http://schemas.microsoft.com/office/drawing/2014/main" id="{0C11B842-135E-4D12-AF6D-65255C56A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4"/>
            <a:ext cx="1355682" cy="132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31E26AA-293D-ECC5-B305-3FA8AFB077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620090"/>
            <a:ext cx="7094290" cy="56293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F - Bài 7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4E6D6448-086C-3820-BB29-46291C1921D5}"/>
              </a:ext>
            </a:extLst>
          </p:cNvPr>
          <p:cNvSpPr>
            <a:spLocks/>
          </p:cNvSpPr>
          <p:nvPr/>
        </p:nvSpPr>
        <p:spPr bwMode="auto">
          <a:xfrm>
            <a:off x="0" y="198310"/>
            <a:ext cx="9144000" cy="8672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23" y="0"/>
              </a:cxn>
              <a:cxn ang="0">
                <a:pos x="4197" y="338"/>
              </a:cxn>
              <a:cxn ang="0">
                <a:pos x="4723" y="685"/>
              </a:cxn>
              <a:cxn ang="0">
                <a:pos x="0" y="685"/>
              </a:cxn>
              <a:cxn ang="0">
                <a:pos x="0" y="0"/>
              </a:cxn>
            </a:cxnLst>
            <a:rect l="0" t="0" r="r" b="b"/>
            <a:pathLst>
              <a:path w="4723" h="685">
                <a:moveTo>
                  <a:pt x="0" y="0"/>
                </a:moveTo>
                <a:lnTo>
                  <a:pt x="4723" y="0"/>
                </a:lnTo>
                <a:lnTo>
                  <a:pt x="4197" y="338"/>
                </a:lnTo>
                <a:lnTo>
                  <a:pt x="4723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CSDL tập trung và CSDL phân tán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1D8F6D-577F-79DA-293E-99CFF3B05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40013"/>
              </p:ext>
            </p:extLst>
          </p:nvPr>
        </p:nvGraphicFramePr>
        <p:xfrm>
          <a:off x="914400" y="3178224"/>
          <a:ext cx="7315200" cy="3505200"/>
        </p:xfrm>
        <a:graphic>
          <a:graphicData uri="http://schemas.openxmlformats.org/drawingml/2006/table">
            <a:tbl>
              <a:tblPr bandRow="1"/>
              <a:tblGrid>
                <a:gridCol w="1625437">
                  <a:extLst>
                    <a:ext uri="{9D8B030D-6E8A-4147-A177-3AD203B41FA5}">
                      <a16:colId xmlns:a16="http://schemas.microsoft.com/office/drawing/2014/main" val="2899535576"/>
                    </a:ext>
                  </a:extLst>
                </a:gridCol>
                <a:gridCol w="2845613">
                  <a:extLst>
                    <a:ext uri="{9D8B030D-6E8A-4147-A177-3AD203B41FA5}">
                      <a16:colId xmlns:a16="http://schemas.microsoft.com/office/drawing/2014/main" val="3021655102"/>
                    </a:ext>
                  </a:extLst>
                </a:gridCol>
                <a:gridCol w="2844150">
                  <a:extLst>
                    <a:ext uri="{9D8B030D-6E8A-4147-A177-3AD203B41FA5}">
                      <a16:colId xmlns:a16="http://schemas.microsoft.com/office/drawing/2014/main" val="2019935579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CSDL tập trung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CSDL phân tán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08043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Khái niệm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85038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Ưu điểm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52381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Nhược điểm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88121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 dụ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6536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B428CD-3F76-41AA-9DDF-2D1E70D10F96}"/>
              </a:ext>
            </a:extLst>
          </p:cNvPr>
          <p:cNvSpPr txBox="1"/>
          <p:nvPr/>
        </p:nvSpPr>
        <p:spPr>
          <a:xfrm>
            <a:off x="457200" y="1313024"/>
            <a:ext cx="8305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Trong 10 phút: </a:t>
            </a:r>
          </a:p>
          <a:p>
            <a:r>
              <a:rPr lang="en-US" sz="2800">
                <a:solidFill>
                  <a:srgbClr val="000000"/>
                </a:solidFill>
              </a:rPr>
              <a:t>Thảo luận theo tổ, hoàn thành phiếu học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5F46D-D170-0033-5898-F76E72286D16}"/>
              </a:ext>
            </a:extLst>
          </p:cNvPr>
          <p:cNvSpPr txBox="1"/>
          <p:nvPr/>
        </p:nvSpPr>
        <p:spPr>
          <a:xfrm>
            <a:off x="3129937" y="2514600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Phiếu học tập 01</a:t>
            </a:r>
          </a:p>
        </p:txBody>
      </p:sp>
    </p:spTree>
    <p:extLst>
      <p:ext uri="{BB962C8B-B14F-4D97-AF65-F5344CB8AC3E}">
        <p14:creationId xmlns:p14="http://schemas.microsoft.com/office/powerpoint/2010/main" val="43849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ình chữ nhật 11"/>
          <p:cNvSpPr>
            <a:spLocks noChangeArrowheads="1"/>
          </p:cNvSpPr>
          <p:nvPr/>
        </p:nvSpPr>
        <p:spPr bwMode="auto">
          <a:xfrm>
            <a:off x="152399" y="76200"/>
            <a:ext cx="4419601" cy="936553"/>
          </a:xfrm>
          <a:prstGeom prst="rect">
            <a:avLst/>
          </a:prstGeom>
          <a:solidFill>
            <a:srgbClr val="FFC0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CSDL TẬP TRUNG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869" y="4018156"/>
            <a:ext cx="8145463" cy="650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0C716-8A72-2A88-05EB-C92DC5793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43000"/>
            <a:ext cx="4343399" cy="2721412"/>
          </a:xfrm>
          <a:prstGeom prst="rect">
            <a:avLst/>
          </a:prstGeom>
        </p:spPr>
      </p:pic>
      <p:sp>
        <p:nvSpPr>
          <p:cNvPr id="5" name="Hình chữ nhật 11">
            <a:extLst>
              <a:ext uri="{FF2B5EF4-FFF2-40B4-BE49-F238E27FC236}">
                <a16:creationId xmlns:a16="http://schemas.microsoft.com/office/drawing/2014/main" id="{ACF0A543-C3A3-3190-DA23-C9C1266D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367" y="76200"/>
            <a:ext cx="4236966" cy="936553"/>
          </a:xfrm>
          <a:prstGeom prst="rect">
            <a:avLst/>
          </a:prstGeom>
          <a:solidFill>
            <a:srgbClr val="FF00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CSDL PHÂN TÁN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FCE28-F76F-E7FE-567F-CC6BD5DB6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332" y="1143000"/>
            <a:ext cx="4191000" cy="272141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480BE9E-B48D-8157-EA71-146C88F80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3696"/>
              </p:ext>
            </p:extLst>
          </p:nvPr>
        </p:nvGraphicFramePr>
        <p:xfrm>
          <a:off x="2133600" y="4669031"/>
          <a:ext cx="5715000" cy="1882825"/>
        </p:xfrm>
        <a:graphic>
          <a:graphicData uri="http://schemas.openxmlformats.org/drawingml/2006/table">
            <a:tbl>
              <a:tblPr bandRow="1"/>
              <a:tblGrid>
                <a:gridCol w="1269873">
                  <a:extLst>
                    <a:ext uri="{9D8B030D-6E8A-4147-A177-3AD203B41FA5}">
                      <a16:colId xmlns:a16="http://schemas.microsoft.com/office/drawing/2014/main" val="2899535576"/>
                    </a:ext>
                  </a:extLst>
                </a:gridCol>
                <a:gridCol w="2223135">
                  <a:extLst>
                    <a:ext uri="{9D8B030D-6E8A-4147-A177-3AD203B41FA5}">
                      <a16:colId xmlns:a16="http://schemas.microsoft.com/office/drawing/2014/main" val="3021655102"/>
                    </a:ext>
                  </a:extLst>
                </a:gridCol>
                <a:gridCol w="2221992">
                  <a:extLst>
                    <a:ext uri="{9D8B030D-6E8A-4147-A177-3AD203B41FA5}">
                      <a16:colId xmlns:a16="http://schemas.microsoft.com/office/drawing/2014/main" val="2019935579"/>
                    </a:ext>
                  </a:extLst>
                </a:gridCol>
              </a:tblGrid>
              <a:tr h="3765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CSDL tập trung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CSDL phân tán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80434"/>
                  </a:ext>
                </a:extLst>
              </a:tr>
              <a:tr h="3765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Khái niệm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50385"/>
                  </a:ext>
                </a:extLst>
              </a:tr>
              <a:tr h="3765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Ưu điểm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523814"/>
                  </a:ext>
                </a:extLst>
              </a:tr>
              <a:tr h="3765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Nhược điểm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81210"/>
                  </a:ext>
                </a:extLst>
              </a:tr>
              <a:tr h="3765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 dụ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5364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11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2365BE-03E3-21AF-E1B1-A5CF123C8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59207"/>
              </p:ext>
            </p:extLst>
          </p:nvPr>
        </p:nvGraphicFramePr>
        <p:xfrm>
          <a:off x="247650" y="533400"/>
          <a:ext cx="8648699" cy="6153912"/>
        </p:xfrm>
        <a:graphic>
          <a:graphicData uri="http://schemas.openxmlformats.org/drawingml/2006/table">
            <a:tbl>
              <a:tblPr bandRow="1"/>
              <a:tblGrid>
                <a:gridCol w="800100">
                  <a:extLst>
                    <a:ext uri="{9D8B030D-6E8A-4147-A177-3AD203B41FA5}">
                      <a16:colId xmlns:a16="http://schemas.microsoft.com/office/drawing/2014/main" val="764634697"/>
                    </a:ext>
                  </a:extLst>
                </a:gridCol>
                <a:gridCol w="3448050">
                  <a:extLst>
                    <a:ext uri="{9D8B030D-6E8A-4147-A177-3AD203B41FA5}">
                      <a16:colId xmlns:a16="http://schemas.microsoft.com/office/drawing/2014/main" val="2978839094"/>
                    </a:ext>
                  </a:extLst>
                </a:gridCol>
                <a:gridCol w="4400549">
                  <a:extLst>
                    <a:ext uri="{9D8B030D-6E8A-4147-A177-3AD203B41FA5}">
                      <a16:colId xmlns:a16="http://schemas.microsoft.com/office/drawing/2014/main" val="1057238263"/>
                    </a:ext>
                  </a:extLst>
                </a:gridCol>
              </a:tblGrid>
              <a:tr h="21444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</a:t>
                      </a:r>
                      <a:endParaRPr lang="en-US" sz="18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CSDL tập trung</a:t>
                      </a:r>
                      <a:endParaRPr lang="en-US" sz="18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CSDL phân tán</a:t>
                      </a:r>
                      <a:endParaRPr lang="en-US" sz="18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89337"/>
                  </a:ext>
                </a:extLst>
              </a:tr>
              <a:tr h="4526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Khái niệm</a:t>
                      </a:r>
                      <a:endParaRPr lang="en-US" sz="18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 CSDL được lưu trữ trên 1 máy tính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 CSDL được phân tán trên các máy tính khác nhau của  một mạng máy tính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904955"/>
                  </a:ext>
                </a:extLst>
              </a:tr>
              <a:tr h="17830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 điểm</a:t>
                      </a:r>
                      <a:endParaRPr lang="en-US" sz="18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CSDL lưu trữ tại 1 máy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Quản lí, cập nhật thực hiện tại 1 máy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Truy cập và khai thác có thể tại máy lưu trữ CSDL hoặc các máy khác thông qua kết nối mạng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CSDL lưu trữ phân tán trên nhiều máy của 1 mạng máy tính, mỗi máy được gọi là 1 trạm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Mỗi trạm có khả năng xử lí độc lập, thực hiện các ứng dụng cục bộ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Mỗi trạm phải thực hiện ít nhất 1 ứng dụng toàn cục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728621"/>
                  </a:ext>
                </a:extLst>
              </a:tr>
              <a:tr h="52505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Ưu điểm</a:t>
                      </a:r>
                      <a:endParaRPr lang="en-US" sz="18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Truy cập, điều phối dễ dàng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Tính sẵn sàng và tin cậy cao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Mở rộng hệ thống linh hoạt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349940"/>
                  </a:ext>
                </a:extLst>
              </a:tr>
              <a:tr h="52505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Nhược điểm</a:t>
                      </a:r>
                      <a:endParaRPr lang="en-US" sz="18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CSDL gặp sự cố thì toàn hệ thống dừng hoạt động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Chi phí cao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Khó khăn trong đảm bảo nhất quán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01466"/>
                  </a:ext>
                </a:extLst>
              </a:tr>
              <a:tr h="69076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 dụ</a:t>
                      </a:r>
                      <a:endParaRPr lang="en-US" sz="18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cơ quan đơn vị quy mô vừa và nhỏ: Trường học, hệ thống bán vé Tổng công ty Đường sắt Việt Nam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cơ quan đơn vị quy mô lớn: Ngân hàng, hệ thống tìm kiếm Google, hệ thống thư điện tử</a:t>
                      </a:r>
                    </a:p>
                  </a:txBody>
                  <a:tcPr marL="59209" marR="59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158052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7468BD63-A395-1269-D284-9517F5E9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7" y="0"/>
            <a:ext cx="81454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2400" b="1" ker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400" b="1" kern="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2"/>
          <p:cNvSpPr>
            <a:spLocks/>
          </p:cNvSpPr>
          <p:nvPr/>
        </p:nvSpPr>
        <p:spPr bwMode="auto">
          <a:xfrm>
            <a:off x="1781175" y="20174"/>
            <a:ext cx="7591425" cy="10485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61" y="0"/>
              </a:cxn>
              <a:cxn ang="0">
                <a:pos x="3335" y="336"/>
              </a:cxn>
              <a:cxn ang="0">
                <a:pos x="3861" y="683"/>
              </a:cxn>
              <a:cxn ang="0">
                <a:pos x="0" y="683"/>
              </a:cxn>
              <a:cxn ang="0">
                <a:pos x="0" y="0"/>
              </a:cxn>
            </a:cxnLst>
            <a:rect l="0" t="0" r="r" b="b"/>
            <a:pathLst>
              <a:path w="3861" h="683">
                <a:moveTo>
                  <a:pt x="0" y="0"/>
                </a:moveTo>
                <a:lnTo>
                  <a:pt x="3861" y="0"/>
                </a:lnTo>
                <a:lnTo>
                  <a:pt x="3335" y="336"/>
                </a:lnTo>
                <a:lnTo>
                  <a:pt x="3861" y="683"/>
                </a:lnTo>
                <a:lnTo>
                  <a:pt x="0" y="68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A8C1E">
                  <a:shade val="51000"/>
                  <a:satMod val="130000"/>
                </a:srgbClr>
              </a:gs>
              <a:gs pos="80000">
                <a:srgbClr val="5A8C1E">
                  <a:shade val="93000"/>
                  <a:satMod val="130000"/>
                </a:srgbClr>
              </a:gs>
              <a:gs pos="100000">
                <a:srgbClr val="5A8C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A8C1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7" name="Freeform 6"/>
          <p:cNvSpPr>
            <a:spLocks/>
          </p:cNvSpPr>
          <p:nvPr/>
        </p:nvSpPr>
        <p:spPr bwMode="auto">
          <a:xfrm>
            <a:off x="1781175" y="2487612"/>
            <a:ext cx="7248526" cy="1103313"/>
          </a:xfrm>
          <a:prstGeom prst="flowChartProcess">
            <a:avLst/>
          </a:pr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173" name="Прямоугольник 121"/>
          <p:cNvSpPr>
            <a:spLocks noChangeArrowheads="1"/>
          </p:cNvSpPr>
          <p:nvPr/>
        </p:nvSpPr>
        <p:spPr bwMode="auto">
          <a:xfrm>
            <a:off x="2602387" y="2896423"/>
            <a:ext cx="5981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a. Kiến trúc phổ biến của hệ CSDL tập trung</a:t>
            </a: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7174" name="Picture 2" descr="D:\Phuong Mai EU\INBOUND VN\Khách hàng\Powerpoint dep\Tuyển tập tài liệu Powerpoint\BST Hình\BST Icon\Tổng hợp\Customer Online Interface Icon_260x2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9180" y="960675"/>
            <a:ext cx="8953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D:\Phuong Mai EU\INBOUND VN\Khách hàng\Powerpoint dep\Tuyển tập tài liệu Powerpoint\BST Hình\BST Icon\Tổng hợp\WLM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7313" y="1385305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D:\Phuong Mai EU\INBOUND VN\Khách hàng\Powerpoint dep\Tuyển tập tài liệu Powerpoint\BST Hình\BST Icon\Tổng hợp\2Do-icon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257" y="2708768"/>
            <a:ext cx="6905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213093" y="316383"/>
            <a:ext cx="1176551" cy="556019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000" b="1" i="1">
                <a:solidFill>
                  <a:schemeClr val="accent5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Các loại kiến trúc của các hệ CSDL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7FE33751-8FF5-B0B9-EC81-A312BE907A61}"/>
              </a:ext>
            </a:extLst>
          </p:cNvPr>
          <p:cNvSpPr>
            <a:spLocks/>
          </p:cNvSpPr>
          <p:nvPr/>
        </p:nvSpPr>
        <p:spPr bwMode="auto">
          <a:xfrm>
            <a:off x="1835257" y="4648200"/>
            <a:ext cx="7248526" cy="1103313"/>
          </a:xfrm>
          <a:prstGeom prst="flowChartProcess">
            <a:avLst/>
          </a:prstGeom>
          <a:solidFill>
            <a:srgbClr val="CC99FF"/>
          </a:soli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Прямоугольник 121">
            <a:extLst>
              <a:ext uri="{FF2B5EF4-FFF2-40B4-BE49-F238E27FC236}">
                <a16:creationId xmlns:a16="http://schemas.microsoft.com/office/drawing/2014/main" id="{8EA09F5B-B439-F774-2D58-5263C5DF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69" y="4938696"/>
            <a:ext cx="5702193" cy="40011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b. Kiến trúc phổ biến của hệ CSDL phân tán</a:t>
            </a: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4" name="Picture 4" descr="D:\Phuong Mai EU\INBOUND VN\Khách hàng\Powerpoint dep\Tuyển tập tài liệu Powerpoint\BST Hình\BST Icon\Tổng hợp\2Do-icon (1).png">
            <a:extLst>
              <a:ext uri="{FF2B5EF4-FFF2-40B4-BE49-F238E27FC236}">
                <a16:creationId xmlns:a16="http://schemas.microsoft.com/office/drawing/2014/main" id="{88363406-4CA6-5B17-351B-663B1900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5421" y="4822974"/>
            <a:ext cx="690563" cy="6905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21">
            <a:extLst>
              <a:ext uri="{FF2B5EF4-FFF2-40B4-BE49-F238E27FC236}">
                <a16:creationId xmlns:a16="http://schemas.microsoft.com/office/drawing/2014/main" id="{81EFBECC-CBE4-A6FD-64CD-A06983827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9" y="3963510"/>
            <a:ext cx="6790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phổ biến của hệ CSDL tập trung gồm:……….</a:t>
            </a:r>
            <a:endParaRPr lang="ru-RU" sz="20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21">
            <a:extLst>
              <a:ext uri="{FF2B5EF4-FFF2-40B4-BE49-F238E27FC236}">
                <a16:creationId xmlns:a16="http://schemas.microsoft.com/office/drawing/2014/main" id="{CD38268D-7771-35D6-E9C8-91524E5B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6036093"/>
            <a:ext cx="695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trúc phổ biến của hệ CSDL phân tán gồm: ……….</a:t>
            </a:r>
            <a:endParaRPr lang="ru-RU" sz="20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ack circle with a white person icon&#10;&#10;Description automatically generated">
            <a:extLst>
              <a:ext uri="{FF2B5EF4-FFF2-40B4-BE49-F238E27FC236}">
                <a16:creationId xmlns:a16="http://schemas.microsoft.com/office/drawing/2014/main" id="{A6363B96-4F25-3CBC-E3AE-0CF2C17FA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44" y="1464785"/>
            <a:ext cx="785868" cy="785868"/>
          </a:xfrm>
          <a:prstGeom prst="rect">
            <a:avLst/>
          </a:prstGeom>
        </p:spPr>
      </p:pic>
      <p:sp>
        <p:nvSpPr>
          <p:cNvPr id="9" name="Прямоугольник 121">
            <a:extLst>
              <a:ext uri="{FF2B5EF4-FFF2-40B4-BE49-F238E27FC236}">
                <a16:creationId xmlns:a16="http://schemas.microsoft.com/office/drawing/2014/main" id="{69054308-EDA0-9DC2-4596-17F48E84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85" y="1657664"/>
            <a:ext cx="1078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ru-RU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red arrow pointing to the right&#10;&#10;Description automatically generated">
            <a:extLst>
              <a:ext uri="{FF2B5EF4-FFF2-40B4-BE49-F238E27FC236}">
                <a16:creationId xmlns:a16="http://schemas.microsoft.com/office/drawing/2014/main" id="{D64D29D8-D898-A9E7-1001-A4790BC138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156">
            <a:off x="4832269" y="1313121"/>
            <a:ext cx="1146335" cy="1146335"/>
          </a:xfrm>
          <a:prstGeom prst="rect">
            <a:avLst/>
          </a:prstGeom>
        </p:spPr>
      </p:pic>
      <p:sp>
        <p:nvSpPr>
          <p:cNvPr id="12" name="Прямоугольник 121">
            <a:extLst>
              <a:ext uri="{FF2B5EF4-FFF2-40B4-BE49-F238E27FC236}">
                <a16:creationId xmlns:a16="http://schemas.microsoft.com/office/drawing/2014/main" id="{22408297-5410-6BE5-A54E-3D4A0CB1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180" y="1839654"/>
            <a:ext cx="1078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ru-RU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EC0CB95-69A2-7429-042D-DD98084B17E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07708" y="259242"/>
            <a:ext cx="6245691" cy="6576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000" b="1" i="1" kern="0">
                <a:solidFill>
                  <a:schemeClr val="accent5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nội dung vào phần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7173" grpId="0"/>
      <p:bldP spid="2" grpId="0" animBg="1"/>
      <p:bldP spid="3" grpId="0" animBg="1"/>
      <p:bldP spid="5" grpId="0"/>
      <p:bldP spid="6" grpId="0"/>
      <p:bldP spid="9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2"/>
          <p:cNvSpPr>
            <a:spLocks/>
          </p:cNvSpPr>
          <p:nvPr/>
        </p:nvSpPr>
        <p:spPr bwMode="auto">
          <a:xfrm>
            <a:off x="1781175" y="20174"/>
            <a:ext cx="7591425" cy="10485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61" y="0"/>
              </a:cxn>
              <a:cxn ang="0">
                <a:pos x="3335" y="336"/>
              </a:cxn>
              <a:cxn ang="0">
                <a:pos x="3861" y="683"/>
              </a:cxn>
              <a:cxn ang="0">
                <a:pos x="0" y="683"/>
              </a:cxn>
              <a:cxn ang="0">
                <a:pos x="0" y="0"/>
              </a:cxn>
            </a:cxnLst>
            <a:rect l="0" t="0" r="r" b="b"/>
            <a:pathLst>
              <a:path w="3861" h="683">
                <a:moveTo>
                  <a:pt x="0" y="0"/>
                </a:moveTo>
                <a:lnTo>
                  <a:pt x="3861" y="0"/>
                </a:lnTo>
                <a:lnTo>
                  <a:pt x="3335" y="336"/>
                </a:lnTo>
                <a:lnTo>
                  <a:pt x="3861" y="683"/>
                </a:lnTo>
                <a:lnTo>
                  <a:pt x="0" y="68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A8C1E">
                  <a:shade val="51000"/>
                  <a:satMod val="130000"/>
                </a:srgbClr>
              </a:gs>
              <a:gs pos="80000">
                <a:srgbClr val="5A8C1E">
                  <a:shade val="93000"/>
                  <a:satMod val="130000"/>
                </a:srgbClr>
              </a:gs>
              <a:gs pos="100000">
                <a:srgbClr val="5A8C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A8C1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7" name="Freeform 6"/>
          <p:cNvSpPr>
            <a:spLocks/>
          </p:cNvSpPr>
          <p:nvPr/>
        </p:nvSpPr>
        <p:spPr bwMode="auto">
          <a:xfrm>
            <a:off x="1781175" y="2487612"/>
            <a:ext cx="7248526" cy="1103313"/>
          </a:xfrm>
          <a:prstGeom prst="flowChartProcess">
            <a:avLst/>
          </a:prstGeom>
          <a:gradFill rotWithShape="1">
            <a:gsLst>
              <a:gs pos="0">
                <a:srgbClr val="AE1D0E">
                  <a:shade val="51000"/>
                  <a:satMod val="130000"/>
                </a:srgbClr>
              </a:gs>
              <a:gs pos="80000">
                <a:srgbClr val="AE1D0E">
                  <a:shade val="93000"/>
                  <a:satMod val="130000"/>
                </a:srgbClr>
              </a:gs>
              <a:gs pos="100000">
                <a:srgbClr val="AE1D0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173" name="Прямоугольник 121"/>
          <p:cNvSpPr>
            <a:spLocks noChangeArrowheads="1"/>
          </p:cNvSpPr>
          <p:nvPr/>
        </p:nvSpPr>
        <p:spPr bwMode="auto">
          <a:xfrm>
            <a:off x="2602387" y="2896423"/>
            <a:ext cx="5981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a. Kiến trúc phổ biến của hệ CSDL tập trung</a:t>
            </a: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7174" name="Picture 2" descr="D:\Phuong Mai EU\INBOUND VN\Khách hàng\Powerpoint dep\Tuyển tập tài liệu Powerpoint\BST Hình\BST Icon\Tổng hợp\Customer Online Interface Icon_260x2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9180" y="960675"/>
            <a:ext cx="8953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D:\Phuong Mai EU\INBOUND VN\Khách hàng\Powerpoint dep\Tuyển tập tài liệu Powerpoint\BST Hình\BST Icon\Tổng hợp\WLM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7313" y="1385305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D:\Phuong Mai EU\INBOUND VN\Khách hàng\Powerpoint dep\Tuyển tập tài liệu Powerpoint\BST Hình\BST Icon\Tổng hợp\2Do-icon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257" y="2708768"/>
            <a:ext cx="6905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213093" y="316383"/>
            <a:ext cx="1176551" cy="556019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sz="3000" b="1" i="1">
                <a:solidFill>
                  <a:schemeClr val="accent5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Các loại kiến trúc của các hệ CSDL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7FE33751-8FF5-B0B9-EC81-A312BE907A61}"/>
              </a:ext>
            </a:extLst>
          </p:cNvPr>
          <p:cNvSpPr>
            <a:spLocks/>
          </p:cNvSpPr>
          <p:nvPr/>
        </p:nvSpPr>
        <p:spPr bwMode="auto">
          <a:xfrm>
            <a:off x="1835257" y="4648200"/>
            <a:ext cx="7248526" cy="1103313"/>
          </a:xfrm>
          <a:prstGeom prst="flowChartProcess">
            <a:avLst/>
          </a:prstGeom>
          <a:solidFill>
            <a:srgbClr val="CC99FF"/>
          </a:solidFill>
          <a:ln w="9525" cap="flat" cmpd="sng" algn="ctr">
            <a:solidFill>
              <a:srgbClr val="AE1D0E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76200" dist="762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Прямоугольник 121">
            <a:extLst>
              <a:ext uri="{FF2B5EF4-FFF2-40B4-BE49-F238E27FC236}">
                <a16:creationId xmlns:a16="http://schemas.microsoft.com/office/drawing/2014/main" id="{8EA09F5B-B439-F774-2D58-5263C5DF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69" y="4938696"/>
            <a:ext cx="5702193" cy="40011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b. Kiến trúc phổ biến của hệ CSDL phân tán</a:t>
            </a: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4" name="Picture 4" descr="D:\Phuong Mai EU\INBOUND VN\Khách hàng\Powerpoint dep\Tuyển tập tài liệu Powerpoint\BST Hình\BST Icon\Tổng hợp\2Do-icon (1).png">
            <a:extLst>
              <a:ext uri="{FF2B5EF4-FFF2-40B4-BE49-F238E27FC236}">
                <a16:creationId xmlns:a16="http://schemas.microsoft.com/office/drawing/2014/main" id="{88363406-4CA6-5B17-351B-663B1900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5421" y="4822974"/>
            <a:ext cx="690563" cy="6905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21">
            <a:extLst>
              <a:ext uri="{FF2B5EF4-FFF2-40B4-BE49-F238E27FC236}">
                <a16:creationId xmlns:a16="http://schemas.microsoft.com/office/drawing/2014/main" id="{81EFBECC-CBE4-A6FD-64CD-A06983827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896" y="3795066"/>
            <a:ext cx="67904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phổ biến của hệ CSDL tập trung gồm: kiến trúc khách - chủ</a:t>
            </a:r>
            <a:endParaRPr lang="ru-RU" sz="20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21">
            <a:extLst>
              <a:ext uri="{FF2B5EF4-FFF2-40B4-BE49-F238E27FC236}">
                <a16:creationId xmlns:a16="http://schemas.microsoft.com/office/drawing/2014/main" id="{CD38268D-7771-35D6-E9C8-91524E5B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6036093"/>
            <a:ext cx="695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trúc phổ biến của hệ CSDL phân tán gồm: kiến trúc ngang hang, kiến trúc khách - chủ</a:t>
            </a:r>
            <a:endParaRPr lang="ru-RU" sz="20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ack circle with a white person icon&#10;&#10;Description automatically generated">
            <a:extLst>
              <a:ext uri="{FF2B5EF4-FFF2-40B4-BE49-F238E27FC236}">
                <a16:creationId xmlns:a16="http://schemas.microsoft.com/office/drawing/2014/main" id="{A6363B96-4F25-3CBC-E3AE-0CF2C17FA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44" y="1464785"/>
            <a:ext cx="785868" cy="785868"/>
          </a:xfrm>
          <a:prstGeom prst="rect">
            <a:avLst/>
          </a:prstGeom>
        </p:spPr>
      </p:pic>
      <p:sp>
        <p:nvSpPr>
          <p:cNvPr id="9" name="Прямоугольник 121">
            <a:extLst>
              <a:ext uri="{FF2B5EF4-FFF2-40B4-BE49-F238E27FC236}">
                <a16:creationId xmlns:a16="http://schemas.microsoft.com/office/drawing/2014/main" id="{69054308-EDA0-9DC2-4596-17F48E84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85" y="1657664"/>
            <a:ext cx="1078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ru-RU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red arrow pointing to the right&#10;&#10;Description automatically generated">
            <a:extLst>
              <a:ext uri="{FF2B5EF4-FFF2-40B4-BE49-F238E27FC236}">
                <a16:creationId xmlns:a16="http://schemas.microsoft.com/office/drawing/2014/main" id="{D64D29D8-D898-A9E7-1001-A4790BC138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156">
            <a:off x="4832269" y="1313121"/>
            <a:ext cx="1146335" cy="1146335"/>
          </a:xfrm>
          <a:prstGeom prst="rect">
            <a:avLst/>
          </a:prstGeom>
        </p:spPr>
      </p:pic>
      <p:sp>
        <p:nvSpPr>
          <p:cNvPr id="12" name="Прямоугольник 121">
            <a:extLst>
              <a:ext uri="{FF2B5EF4-FFF2-40B4-BE49-F238E27FC236}">
                <a16:creationId xmlns:a16="http://schemas.microsoft.com/office/drawing/2014/main" id="{22408297-5410-6BE5-A54E-3D4A0CB1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180" y="1839654"/>
            <a:ext cx="1078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ru-RU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EC0CB95-69A2-7429-042D-DD98084B17E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07708" y="259242"/>
            <a:ext cx="6245691" cy="6576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000" b="1" i="1" kern="0">
                <a:solidFill>
                  <a:schemeClr val="accent5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nội dung vào phần …</a:t>
            </a:r>
          </a:p>
        </p:txBody>
      </p:sp>
    </p:spTree>
    <p:extLst>
      <p:ext uri="{BB962C8B-B14F-4D97-AF65-F5344CB8AC3E}">
        <p14:creationId xmlns:p14="http://schemas.microsoft.com/office/powerpoint/2010/main" val="25520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828800" y="4689475"/>
            <a:ext cx="7324725" cy="2162175"/>
            <a:chOff x="0" y="0"/>
            <a:chExt cx="3829" cy="1431"/>
          </a:xfrm>
        </p:grpSpPr>
        <p:grpSp>
          <p:nvGrpSpPr>
            <p:cNvPr id="8231" name="Group 3"/>
            <p:cNvGrpSpPr>
              <a:grpSpLocks/>
            </p:cNvGrpSpPr>
            <p:nvPr/>
          </p:nvGrpSpPr>
          <p:grpSpPr bwMode="auto">
            <a:xfrm>
              <a:off x="1914" y="0"/>
              <a:ext cx="1915" cy="1431"/>
              <a:chOff x="0" y="0"/>
              <a:chExt cx="2622" cy="1882"/>
            </a:xfrm>
          </p:grpSpPr>
          <p:sp>
            <p:nvSpPr>
              <p:cNvPr id="8270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2" name="Group 25"/>
            <p:cNvGrpSpPr>
              <a:grpSpLocks/>
            </p:cNvGrpSpPr>
            <p:nvPr/>
          </p:nvGrpSpPr>
          <p:grpSpPr bwMode="auto">
            <a:xfrm>
              <a:off x="0" y="0"/>
              <a:ext cx="1914" cy="1431"/>
              <a:chOff x="0" y="0"/>
              <a:chExt cx="2619" cy="1882"/>
            </a:xfrm>
          </p:grpSpPr>
          <p:sp>
            <p:nvSpPr>
              <p:cNvPr id="8249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Line 2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Line 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Line 29"/>
              <p:cNvSpPr>
                <a:spLocks noChangeShapeType="1"/>
              </p:cNvSpPr>
              <p:nvPr/>
            </p:nvSpPr>
            <p:spPr bwMode="auto">
              <a:xfrm flipH="1">
                <a:off x="136" y="0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30"/>
              <p:cNvSpPr>
                <a:spLocks noChangeShapeType="1"/>
              </p:cNvSpPr>
              <p:nvPr/>
            </p:nvSpPr>
            <p:spPr bwMode="auto">
              <a:xfrm flipH="1">
                <a:off x="539" y="0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Line 31"/>
              <p:cNvSpPr>
                <a:spLocks noChangeShapeType="1"/>
              </p:cNvSpPr>
              <p:nvPr/>
            </p:nvSpPr>
            <p:spPr bwMode="auto">
              <a:xfrm flipH="1">
                <a:off x="918" y="0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Line 32"/>
              <p:cNvSpPr>
                <a:spLocks noChangeShapeType="1"/>
              </p:cNvSpPr>
              <p:nvPr/>
            </p:nvSpPr>
            <p:spPr bwMode="auto">
              <a:xfrm flipH="1">
                <a:off x="1299" y="0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Line 33"/>
              <p:cNvSpPr>
                <a:spLocks noChangeShapeType="1"/>
              </p:cNvSpPr>
              <p:nvPr/>
            </p:nvSpPr>
            <p:spPr bwMode="auto">
              <a:xfrm flipH="1">
                <a:off x="1637" y="0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Line 34"/>
              <p:cNvSpPr>
                <a:spLocks noChangeShapeType="1"/>
              </p:cNvSpPr>
              <p:nvPr/>
            </p:nvSpPr>
            <p:spPr bwMode="auto">
              <a:xfrm flipH="1">
                <a:off x="1971" y="0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Line 35"/>
              <p:cNvSpPr>
                <a:spLocks noChangeShapeType="1"/>
              </p:cNvSpPr>
              <p:nvPr/>
            </p:nvSpPr>
            <p:spPr bwMode="auto">
              <a:xfrm flipH="1">
                <a:off x="2308" y="0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3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Line 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Line 3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Line 4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Line 4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Line 4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Line 4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4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Line 4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3" name="Group 47"/>
            <p:cNvGrpSpPr>
              <a:grpSpLocks/>
            </p:cNvGrpSpPr>
            <p:nvPr/>
          </p:nvGrpSpPr>
          <p:grpSpPr bwMode="auto">
            <a:xfrm>
              <a:off x="0" y="15"/>
              <a:ext cx="3829" cy="1220"/>
              <a:chOff x="0" y="0"/>
              <a:chExt cx="5241" cy="1605"/>
            </a:xfrm>
          </p:grpSpPr>
          <p:grpSp>
            <p:nvGrpSpPr>
              <p:cNvPr id="8234" name="Group 48"/>
              <p:cNvGrpSpPr>
                <a:grpSpLocks/>
              </p:cNvGrpSpPr>
              <p:nvPr/>
            </p:nvGrpSpPr>
            <p:grpSpPr bwMode="auto">
              <a:xfrm>
                <a:off x="0" y="906"/>
                <a:ext cx="5241" cy="699"/>
                <a:chOff x="0" y="0"/>
                <a:chExt cx="5241" cy="699"/>
              </a:xfrm>
            </p:grpSpPr>
            <p:sp>
              <p:nvSpPr>
                <p:cNvPr id="8245" name="Line 49"/>
                <p:cNvSpPr>
                  <a:spLocks noChangeShapeType="1"/>
                </p:cNvSpPr>
                <p:nvPr/>
              </p:nvSpPr>
              <p:spPr bwMode="auto">
                <a:xfrm>
                  <a:off x="0" y="69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6" name="Line 50"/>
                <p:cNvSpPr>
                  <a:spLocks noChangeShapeType="1"/>
                </p:cNvSpPr>
                <p:nvPr/>
              </p:nvSpPr>
              <p:spPr bwMode="auto">
                <a:xfrm>
                  <a:off x="0" y="44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Line 51"/>
                <p:cNvSpPr>
                  <a:spLocks noChangeShapeType="1"/>
                </p:cNvSpPr>
                <p:nvPr/>
              </p:nvSpPr>
              <p:spPr bwMode="auto">
                <a:xfrm>
                  <a:off x="0" y="20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8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5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241" cy="728"/>
                <a:chOff x="0" y="0"/>
                <a:chExt cx="5241" cy="728"/>
              </a:xfrm>
            </p:grpSpPr>
            <p:sp>
              <p:nvSpPr>
                <p:cNvPr id="8236" name="Line 54"/>
                <p:cNvSpPr>
                  <a:spLocks noChangeShapeType="1"/>
                </p:cNvSpPr>
                <p:nvPr/>
              </p:nvSpPr>
              <p:spPr bwMode="auto">
                <a:xfrm>
                  <a:off x="0" y="728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0" y="557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8" name="Line 56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Line 57"/>
                <p:cNvSpPr>
                  <a:spLocks noChangeShapeType="1"/>
                </p:cNvSpPr>
                <p:nvPr/>
              </p:nvSpPr>
              <p:spPr bwMode="auto">
                <a:xfrm>
                  <a:off x="0" y="277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0" y="171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1" name="Line 59"/>
                <p:cNvSpPr>
                  <a:spLocks noChangeShapeType="1"/>
                </p:cNvSpPr>
                <p:nvPr/>
              </p:nvSpPr>
              <p:spPr bwMode="auto">
                <a:xfrm>
                  <a:off x="0" y="102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0" y="64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Line 61"/>
                <p:cNvSpPr>
                  <a:spLocks noChangeShapeType="1"/>
                </p:cNvSpPr>
                <p:nvPr/>
              </p:nvSpPr>
              <p:spPr bwMode="auto">
                <a:xfrm>
                  <a:off x="23" y="22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Line 6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Rectangle 4"/>
          <p:cNvSpPr>
            <a:spLocks noGrp="1" noChangeArrowheads="1"/>
          </p:cNvSpPr>
          <p:nvPr>
            <p:ph type="title"/>
          </p:nvPr>
        </p:nvSpPr>
        <p:spPr>
          <a:xfrm>
            <a:off x="1965257" y="131922"/>
            <a:ext cx="66151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8A2C5-429A-2943-9172-E9671970F4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6231"/>
          <a:stretch/>
        </p:blipFill>
        <p:spPr>
          <a:xfrm>
            <a:off x="584260" y="1218468"/>
            <a:ext cx="8280279" cy="1193685"/>
          </a:xfrm>
          <a:prstGeom prst="rect">
            <a:avLst/>
          </a:prstGeom>
        </p:spPr>
      </p:pic>
      <p:sp>
        <p:nvSpPr>
          <p:cNvPr id="6" name="Hình chữ nhật 11">
            <a:extLst>
              <a:ext uri="{FF2B5EF4-FFF2-40B4-BE49-F238E27FC236}">
                <a16:creationId xmlns:a16="http://schemas.microsoft.com/office/drawing/2014/main" id="{3C786D80-270F-7879-6AD7-7E67F7A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743200"/>
            <a:ext cx="4572000" cy="936553"/>
          </a:xfrm>
          <a:prstGeom prst="rect">
            <a:avLst/>
          </a:prstGeom>
          <a:solidFill>
            <a:srgbClr val="FFC0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CSDL TẬP TRUNG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116E9-66C2-3C90-505B-B49131C12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" y="3810000"/>
            <a:ext cx="4343399" cy="2721412"/>
          </a:xfrm>
          <a:prstGeom prst="rect">
            <a:avLst/>
          </a:prstGeom>
        </p:spPr>
      </p:pic>
      <p:sp>
        <p:nvSpPr>
          <p:cNvPr id="8" name="Hình chữ nhật 11">
            <a:extLst>
              <a:ext uri="{FF2B5EF4-FFF2-40B4-BE49-F238E27FC236}">
                <a16:creationId xmlns:a16="http://schemas.microsoft.com/office/drawing/2014/main" id="{CEF990A7-521A-3BD4-11DC-00CCDC2DB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65" y="2743200"/>
            <a:ext cx="4507633" cy="936553"/>
          </a:xfrm>
          <a:prstGeom prst="rect">
            <a:avLst/>
          </a:prstGeom>
          <a:solidFill>
            <a:srgbClr val="FF00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CSDL PHÂN TÁN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3952D-0B07-0674-2210-F1B1799A4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10000"/>
            <a:ext cx="4191000" cy="27214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828800" y="4689475"/>
            <a:ext cx="7324725" cy="2162175"/>
            <a:chOff x="0" y="0"/>
            <a:chExt cx="3829" cy="1431"/>
          </a:xfrm>
        </p:grpSpPr>
        <p:grpSp>
          <p:nvGrpSpPr>
            <p:cNvPr id="8231" name="Group 3"/>
            <p:cNvGrpSpPr>
              <a:grpSpLocks/>
            </p:cNvGrpSpPr>
            <p:nvPr/>
          </p:nvGrpSpPr>
          <p:grpSpPr bwMode="auto">
            <a:xfrm>
              <a:off x="1914" y="0"/>
              <a:ext cx="1915" cy="1431"/>
              <a:chOff x="0" y="0"/>
              <a:chExt cx="2622" cy="1882"/>
            </a:xfrm>
          </p:grpSpPr>
          <p:sp>
            <p:nvSpPr>
              <p:cNvPr id="8270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Line 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Line 12"/>
              <p:cNvSpPr>
                <a:spLocks noChangeShapeType="1"/>
              </p:cNvSpPr>
              <p:nvPr/>
            </p:nvSpPr>
            <p:spPr bwMode="auto">
              <a:xfrm>
                <a:off x="0" y="0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Line 13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Line 2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2" name="Group 25"/>
            <p:cNvGrpSpPr>
              <a:grpSpLocks/>
            </p:cNvGrpSpPr>
            <p:nvPr/>
          </p:nvGrpSpPr>
          <p:grpSpPr bwMode="auto">
            <a:xfrm>
              <a:off x="0" y="0"/>
              <a:ext cx="1914" cy="1431"/>
              <a:chOff x="0" y="0"/>
              <a:chExt cx="2619" cy="1882"/>
            </a:xfrm>
          </p:grpSpPr>
          <p:sp>
            <p:nvSpPr>
              <p:cNvPr id="8249" name="Line 2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Line 2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Line 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Line 29"/>
              <p:cNvSpPr>
                <a:spLocks noChangeShapeType="1"/>
              </p:cNvSpPr>
              <p:nvPr/>
            </p:nvSpPr>
            <p:spPr bwMode="auto">
              <a:xfrm flipH="1">
                <a:off x="136" y="0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30"/>
              <p:cNvSpPr>
                <a:spLocks noChangeShapeType="1"/>
              </p:cNvSpPr>
              <p:nvPr/>
            </p:nvSpPr>
            <p:spPr bwMode="auto">
              <a:xfrm flipH="1">
                <a:off x="539" y="0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Line 31"/>
              <p:cNvSpPr>
                <a:spLocks noChangeShapeType="1"/>
              </p:cNvSpPr>
              <p:nvPr/>
            </p:nvSpPr>
            <p:spPr bwMode="auto">
              <a:xfrm flipH="1">
                <a:off x="918" y="0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Line 32"/>
              <p:cNvSpPr>
                <a:spLocks noChangeShapeType="1"/>
              </p:cNvSpPr>
              <p:nvPr/>
            </p:nvSpPr>
            <p:spPr bwMode="auto">
              <a:xfrm flipH="1">
                <a:off x="1299" y="0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Line 33"/>
              <p:cNvSpPr>
                <a:spLocks noChangeShapeType="1"/>
              </p:cNvSpPr>
              <p:nvPr/>
            </p:nvSpPr>
            <p:spPr bwMode="auto">
              <a:xfrm flipH="1">
                <a:off x="1637" y="0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Line 34"/>
              <p:cNvSpPr>
                <a:spLocks noChangeShapeType="1"/>
              </p:cNvSpPr>
              <p:nvPr/>
            </p:nvSpPr>
            <p:spPr bwMode="auto">
              <a:xfrm flipH="1">
                <a:off x="1971" y="0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Line 35"/>
              <p:cNvSpPr>
                <a:spLocks noChangeShapeType="1"/>
              </p:cNvSpPr>
              <p:nvPr/>
            </p:nvSpPr>
            <p:spPr bwMode="auto">
              <a:xfrm flipH="1">
                <a:off x="2308" y="0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3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3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Line 3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Line 3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Line 4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Line 4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Line 4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Line 4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Line 4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4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Line 4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3" name="Group 47"/>
            <p:cNvGrpSpPr>
              <a:grpSpLocks/>
            </p:cNvGrpSpPr>
            <p:nvPr/>
          </p:nvGrpSpPr>
          <p:grpSpPr bwMode="auto">
            <a:xfrm>
              <a:off x="0" y="15"/>
              <a:ext cx="3829" cy="1220"/>
              <a:chOff x="0" y="0"/>
              <a:chExt cx="5241" cy="1605"/>
            </a:xfrm>
          </p:grpSpPr>
          <p:grpSp>
            <p:nvGrpSpPr>
              <p:cNvPr id="8234" name="Group 48"/>
              <p:cNvGrpSpPr>
                <a:grpSpLocks/>
              </p:cNvGrpSpPr>
              <p:nvPr/>
            </p:nvGrpSpPr>
            <p:grpSpPr bwMode="auto">
              <a:xfrm>
                <a:off x="0" y="906"/>
                <a:ext cx="5241" cy="699"/>
                <a:chOff x="0" y="0"/>
                <a:chExt cx="5241" cy="699"/>
              </a:xfrm>
            </p:grpSpPr>
            <p:sp>
              <p:nvSpPr>
                <p:cNvPr id="8245" name="Line 49"/>
                <p:cNvSpPr>
                  <a:spLocks noChangeShapeType="1"/>
                </p:cNvSpPr>
                <p:nvPr/>
              </p:nvSpPr>
              <p:spPr bwMode="auto">
                <a:xfrm>
                  <a:off x="0" y="69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6" name="Line 50"/>
                <p:cNvSpPr>
                  <a:spLocks noChangeShapeType="1"/>
                </p:cNvSpPr>
                <p:nvPr/>
              </p:nvSpPr>
              <p:spPr bwMode="auto">
                <a:xfrm>
                  <a:off x="0" y="44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Line 51"/>
                <p:cNvSpPr>
                  <a:spLocks noChangeShapeType="1"/>
                </p:cNvSpPr>
                <p:nvPr/>
              </p:nvSpPr>
              <p:spPr bwMode="auto">
                <a:xfrm>
                  <a:off x="0" y="20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8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5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241" cy="728"/>
                <a:chOff x="0" y="0"/>
                <a:chExt cx="5241" cy="728"/>
              </a:xfrm>
            </p:grpSpPr>
            <p:sp>
              <p:nvSpPr>
                <p:cNvPr id="8236" name="Line 54"/>
                <p:cNvSpPr>
                  <a:spLocks noChangeShapeType="1"/>
                </p:cNvSpPr>
                <p:nvPr/>
              </p:nvSpPr>
              <p:spPr bwMode="auto">
                <a:xfrm>
                  <a:off x="0" y="728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0" y="557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8" name="Line 56"/>
                <p:cNvSpPr>
                  <a:spLocks noChangeShapeType="1"/>
                </p:cNvSpPr>
                <p:nvPr/>
              </p:nvSpPr>
              <p:spPr bwMode="auto">
                <a:xfrm>
                  <a:off x="0" y="401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Line 57"/>
                <p:cNvSpPr>
                  <a:spLocks noChangeShapeType="1"/>
                </p:cNvSpPr>
                <p:nvPr/>
              </p:nvSpPr>
              <p:spPr bwMode="auto">
                <a:xfrm>
                  <a:off x="0" y="277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0" y="171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1" name="Line 59"/>
                <p:cNvSpPr>
                  <a:spLocks noChangeShapeType="1"/>
                </p:cNvSpPr>
                <p:nvPr/>
              </p:nvSpPr>
              <p:spPr bwMode="auto">
                <a:xfrm>
                  <a:off x="0" y="102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0" y="64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Line 61"/>
                <p:cNvSpPr>
                  <a:spLocks noChangeShapeType="1"/>
                </p:cNvSpPr>
                <p:nvPr/>
              </p:nvSpPr>
              <p:spPr bwMode="auto">
                <a:xfrm>
                  <a:off x="23" y="22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Line 6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Rectangle 4"/>
          <p:cNvSpPr>
            <a:spLocks noGrp="1" noChangeArrowheads="1"/>
          </p:cNvSpPr>
          <p:nvPr>
            <p:ph type="title"/>
          </p:nvPr>
        </p:nvSpPr>
        <p:spPr>
          <a:xfrm>
            <a:off x="1965257" y="131922"/>
            <a:ext cx="6615113" cy="720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b="1" i="1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8A2C5-429A-2943-9172-E9671970F4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6231"/>
          <a:stretch/>
        </p:blipFill>
        <p:spPr>
          <a:xfrm>
            <a:off x="839704" y="1191376"/>
            <a:ext cx="8280279" cy="1193685"/>
          </a:xfrm>
          <a:prstGeom prst="rect">
            <a:avLst/>
          </a:prstGeom>
        </p:spPr>
      </p:pic>
      <p:sp>
        <p:nvSpPr>
          <p:cNvPr id="6" name="Hình chữ nhật 11">
            <a:extLst>
              <a:ext uri="{FF2B5EF4-FFF2-40B4-BE49-F238E27FC236}">
                <a16:creationId xmlns:a16="http://schemas.microsoft.com/office/drawing/2014/main" id="{3C786D80-270F-7879-6AD7-7E67F7A3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973" y="2697166"/>
            <a:ext cx="3200400" cy="936553"/>
          </a:xfrm>
          <a:prstGeom prst="rect">
            <a:avLst/>
          </a:prstGeom>
          <a:solidFill>
            <a:srgbClr val="FFC0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CSDL TẬP TRUNG</a:t>
            </a:r>
          </a:p>
        </p:txBody>
      </p:sp>
      <p:sp>
        <p:nvSpPr>
          <p:cNvPr id="8" name="Hình chữ nhật 11">
            <a:extLst>
              <a:ext uri="{FF2B5EF4-FFF2-40B4-BE49-F238E27FC236}">
                <a16:creationId xmlns:a16="http://schemas.microsoft.com/office/drawing/2014/main" id="{CEF990A7-521A-3BD4-11DC-00CCDC2DB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034" y="2723790"/>
            <a:ext cx="3200400" cy="936553"/>
          </a:xfrm>
          <a:prstGeom prst="rect">
            <a:avLst/>
          </a:prstGeom>
          <a:solidFill>
            <a:srgbClr val="FF0000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CSDL PHÂN TÁN</a:t>
            </a:r>
          </a:p>
        </p:txBody>
      </p:sp>
      <p:sp>
        <p:nvSpPr>
          <p:cNvPr id="2" name="Прямоугольник 121">
            <a:extLst>
              <a:ext uri="{FF2B5EF4-FFF2-40B4-BE49-F238E27FC236}">
                <a16:creationId xmlns:a16="http://schemas.microsoft.com/office/drawing/2014/main" id="{CB5316BB-3B12-8C99-17E6-64245CECE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257" y="3934911"/>
            <a:ext cx="22378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CSDL lưu trữ trên một máy tính</a:t>
            </a:r>
            <a:endParaRPr lang="ru-RU" sz="20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121">
            <a:extLst>
              <a:ext uri="{FF2B5EF4-FFF2-40B4-BE49-F238E27FC236}">
                <a16:creationId xmlns:a16="http://schemas.microsoft.com/office/drawing/2014/main" id="{A6BE9506-B0DB-E6C1-0B78-68260ED7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807" y="3874114"/>
            <a:ext cx="31281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CSDL lưu trữ phân tán trên các máy tính khác nhau của mạng máy tính</a:t>
            </a:r>
            <a:endParaRPr lang="ru-RU" sz="20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810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289C6"/>
      </a:lt2>
      <a:accent1>
        <a:srgbClr val="07B1F5"/>
      </a:accent1>
      <a:accent2>
        <a:srgbClr val="3BC3FF"/>
      </a:accent2>
      <a:accent3>
        <a:srgbClr val="FFFFFF"/>
      </a:accent3>
      <a:accent4>
        <a:srgbClr val="DADADA"/>
      </a:accent4>
      <a:accent5>
        <a:srgbClr val="AAD5F9"/>
      </a:accent5>
      <a:accent6>
        <a:srgbClr val="35B0E7"/>
      </a:accent6>
      <a:hlink>
        <a:srgbClr val="04DDEE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476</TotalTime>
  <Words>603</Words>
  <Application>Microsoft Office PowerPoint</Application>
  <PresentationFormat>Trình chiếu Trên màn hình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Calibri</vt:lpstr>
      <vt:lpstr>Microsoft Sans Serif</vt:lpstr>
      <vt:lpstr>Times New Roman</vt:lpstr>
      <vt:lpstr>Verdana</vt:lpstr>
      <vt:lpstr>powerpoint-template</vt:lpstr>
      <vt:lpstr>Bản trình bày PowerPoint</vt:lpstr>
      <vt:lpstr>Chủ đề F - Bài 7</vt:lpstr>
      <vt:lpstr>Bản trình bày PowerPoint</vt:lpstr>
      <vt:lpstr>Bản trình bày PowerPoint</vt:lpstr>
      <vt:lpstr>Bản trình bày PowerPoint</vt:lpstr>
      <vt:lpstr>2. Các loại kiến trúc của các hệ CSDL</vt:lpstr>
      <vt:lpstr>2. Các loại kiến trúc của các hệ CSDL</vt:lpstr>
      <vt:lpstr>LUYỆN TẬP</vt:lpstr>
      <vt:lpstr>LUYỆN TẬP</vt:lpstr>
      <vt:lpstr>VẬN DỤNG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Carcassonno</dc:creator>
  <cp:lastModifiedBy>Mận Hoàng</cp:lastModifiedBy>
  <cp:revision>25</cp:revision>
  <dcterms:created xsi:type="dcterms:W3CDTF">2013-04-30T17:33:15Z</dcterms:created>
  <dcterms:modified xsi:type="dcterms:W3CDTF">2024-12-11T01:13:47Z</dcterms:modified>
</cp:coreProperties>
</file>