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60" r:id="rId4"/>
    <p:sldId id="290" r:id="rId5"/>
    <p:sldId id="289" r:id="rId6"/>
    <p:sldId id="291" r:id="rId7"/>
    <p:sldId id="293" r:id="rId8"/>
    <p:sldId id="294" r:id="rId9"/>
    <p:sldId id="296" r:id="rId10"/>
    <p:sldId id="295" r:id="rId11"/>
    <p:sldId id="300" r:id="rId12"/>
    <p:sldId id="297" r:id="rId13"/>
    <p:sldId id="298" r:id="rId14"/>
    <p:sldId id="299" r:id="rId15"/>
    <p:sldId id="279" r:id="rId16"/>
    <p:sldId id="301" r:id="rId17"/>
    <p:sldId id="303" r:id="rId18"/>
    <p:sldId id="302" r:id="rId19"/>
    <p:sldId id="304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6/27/2023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6/27/2023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6/27/2023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6/27/2023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6/27/2023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6/27/2023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6/27/2023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6/27/2023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6545" y="515566"/>
            <a:ext cx="8647889" cy="2726200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b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434"/>
            <a:ext cx="10058402" cy="586244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CSDL bằng câu truy vấn SQL đơn giản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5FC8FC-FEA6-FF6A-74D1-F09E94767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0" y="787678"/>
            <a:ext cx="10349350" cy="2601785"/>
          </a:xfrm>
          <a:prstGeom prst="rect">
            <a:avLst/>
          </a:prstGeom>
        </p:spPr>
      </p:pic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17E034A4-11E8-6547-82F5-BCBA71446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7548" y="3204003"/>
            <a:ext cx="5842305" cy="3624180"/>
          </a:xfrm>
          <a:prstGeom prst="cloudCallout">
            <a:avLst>
              <a:gd name="adj1" fmla="val -20607"/>
              <a:gd name="adj2" fmla="val 1428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i="1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i="1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1a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CSDL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i="1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i="1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1b</a:t>
            </a:r>
            <a:r>
              <a:rPr lang="en-US" sz="2000" i="1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7.0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SQL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none" strike="noStrike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u="none" strike="noStrike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E9028BED-4271-E38D-36B8-65D2098A992F}"/>
              </a:ext>
            </a:extLst>
          </p:cNvPr>
          <p:cNvSpPr txBox="1">
            <a:spLocks/>
          </p:cNvSpPr>
          <p:nvPr/>
        </p:nvSpPr>
        <p:spPr>
          <a:xfrm>
            <a:off x="4475632" y="3711173"/>
            <a:ext cx="7481142" cy="20946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[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[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[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>
              <a:buNone/>
            </a:pP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SINH 11]</a:t>
            </a:r>
          </a:p>
          <a:p>
            <a:pPr marL="0" indent="0">
              <a:buNone/>
            </a:pP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&gt;=7.0</a:t>
            </a:r>
          </a:p>
        </p:txBody>
      </p:sp>
    </p:spTree>
    <p:extLst>
      <p:ext uri="{BB962C8B-B14F-4D97-AF65-F5344CB8AC3E}">
        <p14:creationId xmlns:p14="http://schemas.microsoft.com/office/powerpoint/2010/main" val="360330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434"/>
            <a:ext cx="10058402" cy="586244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CSDL bằng câu truy vấn SQL đơn giản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6D3F36-9B81-3DE5-0C2D-F332635F7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34" y="3761904"/>
            <a:ext cx="7949273" cy="30195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80B669-80C1-1EC0-EA35-A14A2FE7F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914" y="1041424"/>
            <a:ext cx="3902950" cy="2212716"/>
          </a:xfrm>
          <a:prstGeom prst="rect">
            <a:avLst/>
          </a:prstGeom>
        </p:spPr>
      </p:pic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F94AD46C-15E2-5E09-1E96-F76267710DEA}"/>
              </a:ext>
            </a:extLst>
          </p:cNvPr>
          <p:cNvSpPr txBox="1">
            <a:spLocks/>
          </p:cNvSpPr>
          <p:nvPr/>
        </p:nvSpPr>
        <p:spPr>
          <a:xfrm>
            <a:off x="285588" y="953875"/>
            <a:ext cx="3053848" cy="531584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tìm Mã định danh,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 và tên,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môn Toán và đi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môn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học sinh có đi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từ 7.0 trở 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dùng truy vấn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SQL như trong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lb.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quả nhận</a:t>
            </a:r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từ truy 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đó sẽ như trong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3.</a:t>
            </a:r>
            <a:endParaRPr lang="vi-VN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CD2524-1BD0-6E8C-8FD5-9890FB2E7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026" y="928060"/>
            <a:ext cx="3770846" cy="269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5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434"/>
            <a:ext cx="10058402" cy="586244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truy vấn QBE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B4436AB1-764D-13E0-D5AF-BF7BB744D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128" y="329550"/>
            <a:ext cx="6267766" cy="2817418"/>
          </a:xfrm>
          <a:prstGeom prst="cloudCallout">
            <a:avLst>
              <a:gd name="adj1" fmla="val -20607"/>
              <a:gd name="adj2" fmla="val 1428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Em hãy cho biết ngôn ngữ truy vấn QBE cho phép truy vấn bằng cách nào?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6F5BD155-868E-AE29-5067-DEB53D9A9DF2}"/>
              </a:ext>
            </a:extLst>
          </p:cNvPr>
          <p:cNvSpPr txBox="1">
            <a:spLocks/>
          </p:cNvSpPr>
          <p:nvPr/>
        </p:nvSpPr>
        <p:spPr>
          <a:xfrm>
            <a:off x="652663" y="3146968"/>
            <a:ext cx="9969942" cy="134721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Ngôn ngữ truy vấn QBE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(Query By Example)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phép truy vấn bằng cách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632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434"/>
            <a:ext cx="10058402" cy="586244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truy vấn QBE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B412415-97C2-EAB2-F20E-CB03AE65E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891935"/>
              </p:ext>
            </p:extLst>
          </p:nvPr>
        </p:nvGraphicFramePr>
        <p:xfrm>
          <a:off x="-1" y="949362"/>
          <a:ext cx="11908867" cy="1014665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1908867">
                  <a:extLst>
                    <a:ext uri="{9D8B030D-6E8A-4147-A177-3AD203B41FA5}">
                      <a16:colId xmlns:a16="http://schemas.microsoft.com/office/drawing/2014/main" val="693830625"/>
                    </a:ext>
                  </a:extLst>
                </a:gridCol>
              </a:tblGrid>
              <a:tr h="1014665">
                <a:tc>
                  <a:txBody>
                    <a:bodyPr/>
                    <a:lstStyle/>
                    <a:p>
                      <a:pPr marL="12700" marR="25400" indent="2921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-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SQL </a:t>
                      </a:r>
                      <a:r>
                        <a:rPr lang="en-US" sz="2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2800" spc="-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1b</a:t>
                      </a:r>
                      <a:r>
                        <a:rPr lang="en-US" sz="2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điền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QBE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Access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2800" spc="-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spc="3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48501579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77C2B85-81F7-91E3-7691-6D0B0A4CE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477" y="2083885"/>
            <a:ext cx="3877850" cy="2769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A90A75-DB95-2499-FD08-3636428E1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7" y="2024459"/>
            <a:ext cx="7637135" cy="3884179"/>
          </a:xfrm>
          <a:prstGeom prst="rect">
            <a:avLst/>
          </a:prstGeom>
        </p:spPr>
      </p:pic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A972B712-E3A2-9178-042C-E053CABA0A1C}"/>
              </a:ext>
            </a:extLst>
          </p:cNvPr>
          <p:cNvSpPr txBox="1">
            <a:spLocks/>
          </p:cNvSpPr>
          <p:nvPr/>
        </p:nvSpPr>
        <p:spPr>
          <a:xfrm>
            <a:off x="-119270" y="5744817"/>
            <a:ext cx="13964479" cy="1192696"/>
          </a:xfrm>
          <a:prstGeom prst="cloudCallout">
            <a:avLst>
              <a:gd name="adj1" fmla="val -20607"/>
              <a:gd name="adj2" fmla="val 1428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2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Em hãy quan sát câu truy vấn SQL ở Hình 1b tương ứng với bảng thiết kế QBE của Acces như hình 4, hãy cho biết dòng Show, Criteria dùng để làm gì?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89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434"/>
            <a:ext cx="10058402" cy="586244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truy vấn QBE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6F5BD155-868E-AE29-5067-DEB53D9A9DF2}"/>
              </a:ext>
            </a:extLst>
          </p:cNvPr>
          <p:cNvSpPr txBox="1">
            <a:spLocks/>
          </p:cNvSpPr>
          <p:nvPr/>
        </p:nvSpPr>
        <p:spPr>
          <a:xfrm>
            <a:off x="108865" y="5235032"/>
            <a:ext cx="11856124" cy="134721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Times New Roman" panose="02020603050405020304" pitchFamily="18" charset="0"/>
              <a:buChar char="₋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  <a:buFont typeface="Times New Roman" panose="02020603050405020304" pitchFamily="18" charset="0"/>
              <a:buChar char="₋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Dòng Criteria: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B412415-97C2-EAB2-F20E-CB03AE65E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524166"/>
              </p:ext>
            </p:extLst>
          </p:nvPr>
        </p:nvGraphicFramePr>
        <p:xfrm>
          <a:off x="194553" y="949362"/>
          <a:ext cx="11714313" cy="1014665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1714313">
                  <a:extLst>
                    <a:ext uri="{9D8B030D-6E8A-4147-A177-3AD203B41FA5}">
                      <a16:colId xmlns:a16="http://schemas.microsoft.com/office/drawing/2014/main" val="693830625"/>
                    </a:ext>
                  </a:extLst>
                </a:gridCol>
              </a:tblGrid>
              <a:tr h="1014665">
                <a:tc>
                  <a:txBody>
                    <a:bodyPr/>
                    <a:lstStyle/>
                    <a:p>
                      <a:pPr marL="12700" marR="25400" indent="2921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-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SQL </a:t>
                      </a:r>
                      <a:r>
                        <a:rPr lang="en-US" sz="2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2800" spc="-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1b</a:t>
                      </a:r>
                      <a:r>
                        <a:rPr lang="en-US" sz="2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điền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QBE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Access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2800" spc="-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spc="3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48501579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77C2B85-81F7-91E3-7691-6D0B0A4CE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42" y="2019140"/>
            <a:ext cx="3877850" cy="2769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A90A75-DB95-2499-FD08-3636428E1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7" y="2024460"/>
            <a:ext cx="7637135" cy="324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8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357598"/>
            <a:ext cx="10058402" cy="58624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651" y="1220402"/>
            <a:ext cx="10760006" cy="1727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R="215900" indent="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SQL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SINH 11 </a:t>
            </a:r>
            <a:r>
              <a:rPr lang="en-US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2).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GB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4B8784-4219-DC53-0083-52F830CAA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28" y="3141141"/>
            <a:ext cx="10398868" cy="278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0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357598"/>
            <a:ext cx="10058402" cy="58624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651" y="1220402"/>
            <a:ext cx="10760006" cy="1727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R="215900" indent="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SQL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SINH 11 </a:t>
            </a:r>
            <a:r>
              <a:rPr lang="en-US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2).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GB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AC2FDEB-8848-E3C0-C896-3D3471E27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73" y="3372977"/>
            <a:ext cx="8122596" cy="110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], [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], [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], [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SINH 11]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=1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10FAEAD-AD5F-FB03-14DF-369EDBE32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13" y="4779745"/>
            <a:ext cx="4190593" cy="2914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200"/>
              </a:lnSpc>
            </a:pPr>
            <a:r>
              <a:rPr lang="en-US" sz="2800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800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2800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truy</a:t>
            </a:r>
            <a:r>
              <a:rPr lang="en-US" sz="2800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vấn</a:t>
            </a:r>
            <a:r>
              <a:rPr lang="en-US" sz="2800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800" spc="25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489210C-E24B-9995-CB1C-2B84C97C2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13" y="2927217"/>
            <a:ext cx="1690585" cy="2914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200"/>
              </a:lnSpc>
            </a:pPr>
            <a:r>
              <a:rPr lang="en-US" sz="2800" spc="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2800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en-US" sz="2800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800" spc="25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D09FA1-CB18-C413-8CA9-EF49B6EC7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48" y="5187921"/>
            <a:ext cx="9988165" cy="144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2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357598"/>
            <a:ext cx="10058402" cy="58624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78F2F3-2E3F-59A2-BC95-1E9802F8BA55}"/>
              </a:ext>
            </a:extLst>
          </p:cNvPr>
          <p:cNvGraphicFramePr>
            <a:graphicFrameLocks noGrp="1"/>
          </p:cNvGraphicFramePr>
          <p:nvPr/>
        </p:nvGraphicFramePr>
        <p:xfrm>
          <a:off x="548837" y="1168012"/>
          <a:ext cx="10462874" cy="179892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529001">
                  <a:extLst>
                    <a:ext uri="{9D8B030D-6E8A-4147-A177-3AD203B41FA5}">
                      <a16:colId xmlns:a16="http://schemas.microsoft.com/office/drawing/2014/main" val="2957174682"/>
                    </a:ext>
                  </a:extLst>
                </a:gridCol>
                <a:gridCol w="5933873">
                  <a:extLst>
                    <a:ext uri="{9D8B030D-6E8A-4147-A177-3AD203B41FA5}">
                      <a16:colId xmlns:a16="http://schemas.microsoft.com/office/drawing/2014/main" val="2605906161"/>
                    </a:ext>
                  </a:extLst>
                </a:gridCol>
              </a:tblGrid>
              <a:tr h="1798924">
                <a:tc>
                  <a:txBody>
                    <a:bodyPr/>
                    <a:lstStyle/>
                    <a:p>
                      <a:pPr marR="215900" indent="26987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SQL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CSDL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viện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-1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spc="-1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200" spc="-1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3). Theo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63500" marR="1016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200" spc="3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 </a:t>
                      </a:r>
                      <a:r>
                        <a:rPr lang="en-US" sz="2200" spc="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200" spc="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</a:t>
                      </a:r>
                      <a:r>
                        <a:rPr lang="en-US" sz="2200" spc="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200" spc="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], [</a:t>
                      </a:r>
                      <a:r>
                        <a:rPr lang="en-US" sz="2200" spc="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200" spc="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200" spc="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], [</a:t>
                      </a:r>
                      <a:r>
                        <a:rPr lang="en-US" sz="2200" spc="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200" spc="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200" spc="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</a:t>
                      </a:r>
                      <a:endParaRPr lang="en-US" sz="2200" spc="2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0" marR="1016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200" spc="3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 </a:t>
                      </a:r>
                      <a:r>
                        <a:rPr lang="en-US" sz="2200" spc="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2200" spc="2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200" spc="3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 </a:t>
                      </a:r>
                      <a:r>
                        <a:rPr lang="en-US" sz="2200" spc="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200" spc="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200" spc="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200" spc="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= "</a:t>
                      </a:r>
                      <a:r>
                        <a:rPr lang="en-US" sz="2200" spc="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200" spc="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sz="2200" spc="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200" spc="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2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3736176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19D14F3-6543-1B6F-2BB3-3BED0C44A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7" y="3191106"/>
            <a:ext cx="9840303" cy="358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357598"/>
            <a:ext cx="10058402" cy="58624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AC2FDEB-8848-E3C0-C896-3D3471E27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40" y="4488799"/>
            <a:ext cx="10462873" cy="13070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endParaRPr lang="en-US" sz="2800" spc="25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489210C-E24B-9995-CB1C-2B84C97C2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35" y="3543445"/>
            <a:ext cx="1690585" cy="2914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200"/>
              </a:lnSpc>
            </a:pPr>
            <a:r>
              <a:rPr lang="en-US" sz="2800" spc="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2800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spc="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en-US" sz="2800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800" spc="25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78F2F3-2E3F-59A2-BC95-1E9802F8B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740082"/>
              </p:ext>
            </p:extLst>
          </p:nvPr>
        </p:nvGraphicFramePr>
        <p:xfrm>
          <a:off x="548837" y="1168012"/>
          <a:ext cx="10462874" cy="179892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529001">
                  <a:extLst>
                    <a:ext uri="{9D8B030D-6E8A-4147-A177-3AD203B41FA5}">
                      <a16:colId xmlns:a16="http://schemas.microsoft.com/office/drawing/2014/main" val="2957174682"/>
                    </a:ext>
                  </a:extLst>
                </a:gridCol>
                <a:gridCol w="5933873">
                  <a:extLst>
                    <a:ext uri="{9D8B030D-6E8A-4147-A177-3AD203B41FA5}">
                      <a16:colId xmlns:a16="http://schemas.microsoft.com/office/drawing/2014/main" val="2605906161"/>
                    </a:ext>
                  </a:extLst>
                </a:gridCol>
              </a:tblGrid>
              <a:tr h="1798924">
                <a:tc>
                  <a:txBody>
                    <a:bodyPr/>
                    <a:lstStyle/>
                    <a:p>
                      <a:pPr marR="215900" indent="26987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SQL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CSDL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viện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-1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spc="-1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200" spc="-1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3). Theo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3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200" spc="3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63500" marR="1016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200" spc="3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 </a:t>
                      </a:r>
                      <a:r>
                        <a:rPr lang="en-US" sz="2200" spc="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200" spc="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</a:t>
                      </a:r>
                      <a:r>
                        <a:rPr lang="en-US" sz="2200" spc="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200" spc="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], [</a:t>
                      </a:r>
                      <a:r>
                        <a:rPr lang="en-US" sz="2200" spc="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200" spc="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200" spc="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], [</a:t>
                      </a:r>
                      <a:r>
                        <a:rPr lang="en-US" sz="2200" spc="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200" spc="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200" spc="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</a:t>
                      </a:r>
                      <a:endParaRPr lang="en-US" sz="2200" spc="2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0" marR="1016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200" spc="3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 </a:t>
                      </a:r>
                      <a:r>
                        <a:rPr lang="en-US" sz="2200" spc="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2200" spc="2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200" spc="3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 </a:t>
                      </a:r>
                      <a:r>
                        <a:rPr lang="en-US" sz="2200" spc="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200" spc="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200" spc="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200" spc="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= "</a:t>
                      </a:r>
                      <a:r>
                        <a:rPr lang="en-US" sz="2200" spc="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200" spc="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sz="2200" spc="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spc="5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200" spc="5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2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37361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00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357598"/>
            <a:ext cx="10058402" cy="58624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AC2FDEB-8848-E3C0-C896-3D3471E27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30" y="1512123"/>
            <a:ext cx="10892951" cy="10813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12700" indent="269875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GB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SINH 11 </a:t>
            </a:r>
            <a:r>
              <a:rPr lang="en-US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2)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SQL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165A14-9282-CF4D-E76F-3646F9623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69" y="2917406"/>
            <a:ext cx="8551261" cy="324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1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48866" y="521124"/>
            <a:ext cx="10293531" cy="2727914"/>
          </a:xfrm>
          <a:prstGeom prst="cloudCallout">
            <a:avLst>
              <a:gd name="adj1" fmla="val -36594"/>
              <a:gd name="adj2" fmla="val 743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CSDL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6702AB7E-9810-82F4-962E-46DA2412E567}"/>
              </a:ext>
            </a:extLst>
          </p:cNvPr>
          <p:cNvSpPr txBox="1">
            <a:spLocks/>
          </p:cNvSpPr>
          <p:nvPr/>
        </p:nvSpPr>
        <p:spPr>
          <a:xfrm>
            <a:off x="1428298" y="4091455"/>
            <a:ext cx="10293531" cy="616733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813" y="255119"/>
            <a:ext cx="10058402" cy="58624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</a:rPr>
              <a:t>CÂU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HỎI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2" y="965560"/>
            <a:ext cx="11495313" cy="3460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CSDL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CSDL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SQL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CSDL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GB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GB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GB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GB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SQL, </a:t>
            </a:r>
            <a:r>
              <a:rPr lang="en-GB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GB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GB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GB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GB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GB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GB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GB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3E37404-C054-46C2-AEA7-95C27EADE303}"/>
              </a:ext>
            </a:extLst>
          </p:cNvPr>
          <p:cNvSpPr/>
          <p:nvPr/>
        </p:nvSpPr>
        <p:spPr>
          <a:xfrm>
            <a:off x="358236" y="2167553"/>
            <a:ext cx="403765" cy="403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4CA359F-6D01-4DC1-BE5B-0AEF943E9AB4}"/>
              </a:ext>
            </a:extLst>
          </p:cNvPr>
          <p:cNvSpPr/>
          <p:nvPr/>
        </p:nvSpPr>
        <p:spPr>
          <a:xfrm>
            <a:off x="348338" y="2814236"/>
            <a:ext cx="413663" cy="403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3235A7-65FF-40E7-78A0-9F9CD59CEC08}"/>
              </a:ext>
            </a:extLst>
          </p:cNvPr>
          <p:cNvSpPr/>
          <p:nvPr/>
        </p:nvSpPr>
        <p:spPr>
          <a:xfrm>
            <a:off x="348338" y="3429000"/>
            <a:ext cx="413663" cy="403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3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503513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Khái niệm truy vấn CSDL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37" y="2328176"/>
            <a:ext cx="10872650" cy="4140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CSDL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(2): 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CSDL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CSDL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CSDL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B88D7EC8-52BE-7A51-00B4-AE3DD76A6D61}"/>
              </a:ext>
            </a:extLst>
          </p:cNvPr>
          <p:cNvSpPr txBox="1">
            <a:spLocks/>
          </p:cNvSpPr>
          <p:nvPr/>
        </p:nvSpPr>
        <p:spPr>
          <a:xfrm>
            <a:off x="838396" y="975999"/>
            <a:ext cx="10804767" cy="1426733"/>
          </a:xfrm>
          <a:prstGeom prst="cloudCallout">
            <a:avLst>
              <a:gd name="adj1" fmla="val -36594"/>
              <a:gd name="adj2" fmla="val 743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210391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Khái niệm truy vấn CSDL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37" y="866021"/>
            <a:ext cx="10872650" cy="5264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Char char="₋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CSDL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(Query)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CSDL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Char char="₋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CSDL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Char char="₋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CSDL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Char char="₋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CSDL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Char char="₋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CSDL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Char char="₋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CSDL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SQL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(Structured Query Language).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98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210391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Khái niệm truy vấn CSDL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645C54A-AD15-74AC-FDA5-FC778A059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1752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09BE2C-4931-B008-59A8-9D2749FB4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727666"/>
              </p:ext>
            </p:extLst>
          </p:nvPr>
        </p:nvGraphicFramePr>
        <p:xfrm>
          <a:off x="548837" y="1412132"/>
          <a:ext cx="10540695" cy="4403852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0540695">
                  <a:extLst>
                    <a:ext uri="{9D8B030D-6E8A-4147-A177-3AD203B41FA5}">
                      <a16:colId xmlns:a16="http://schemas.microsoft.com/office/drawing/2014/main" val="3177830613"/>
                    </a:ext>
                  </a:extLst>
                </a:gridCol>
              </a:tblGrid>
              <a:tr h="4229100">
                <a:tc>
                  <a:txBody>
                    <a:bodyPr/>
                    <a:lstStyle/>
                    <a:p>
                      <a:pPr marL="12700" marR="12700" indent="2286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8.0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Tuỳ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quàn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CSDL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xu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ty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mại</a:t>
                      </a:r>
                      <a:r>
                        <a:rPr lang="en-US" sz="2800" spc="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spc="3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79067971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0A7A0D07-4552-EA63-59B3-3B6EF79FF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1752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434"/>
            <a:ext cx="10058402" cy="586244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CSDL bằng câu truy vấn SQL đơn giản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5FC8FC-FEA6-FF6A-74D1-F09E94767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48" y="1040191"/>
            <a:ext cx="8801715" cy="2212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6D3F36-9B81-3DE5-0C2D-F332635F7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3" y="3742449"/>
            <a:ext cx="7949273" cy="30195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80B669-80C1-1EC0-EA35-A14A2FE7F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67" y="4549299"/>
            <a:ext cx="3902950" cy="2212716"/>
          </a:xfrm>
          <a:prstGeom prst="rect">
            <a:avLst/>
          </a:prstGeom>
        </p:spPr>
      </p:pic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F94AD46C-15E2-5E09-1E96-F76267710DEA}"/>
              </a:ext>
            </a:extLst>
          </p:cNvPr>
          <p:cNvSpPr txBox="1">
            <a:spLocks/>
          </p:cNvSpPr>
          <p:nvPr/>
        </p:nvSpPr>
        <p:spPr>
          <a:xfrm>
            <a:off x="8869898" y="579121"/>
            <a:ext cx="3133154" cy="397017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spc="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spc="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spc="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spc="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800" spc="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spc="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spc="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1800" spc="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spc="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i="1" spc="3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i="1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3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1a</a:t>
            </a:r>
            <a:r>
              <a:rPr lang="en-US" sz="1800" spc="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spc="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spc="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spc="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1800" spc="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spc="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spc="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CSDL</a:t>
            </a:r>
            <a:r>
              <a:rPr lang="en-US" sz="1800" spc="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spc="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spc="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800" spc="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800" spc="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1800" spc="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spc="4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i="1" spc="3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i="1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3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1b</a:t>
            </a:r>
            <a:r>
              <a:rPr lang="en-US" sz="1800" i="1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spc="3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i="1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3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1800" i="1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3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i="1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i="1" spc="3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i="1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i="1" spc="3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i="1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3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i="1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3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i="1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3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3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i="1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3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1800" i="1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3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i="1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i="1" spc="3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i="1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1800" i="1" spc="3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i="1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3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i="1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3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i="1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spc="3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i="1" spc="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CSDL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logic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47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434"/>
            <a:ext cx="10058402" cy="586244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CSDL bằng câu truy vấn SQL đơn giản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5FC8FC-FEA6-FF6A-74D1-F09E94767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48" y="1040191"/>
            <a:ext cx="8801715" cy="22127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80B669-80C1-1EC0-EA35-A14A2FE7F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927" y="3505420"/>
            <a:ext cx="3902950" cy="2212716"/>
          </a:xfrm>
          <a:prstGeom prst="rect">
            <a:avLst/>
          </a:prstGeom>
        </p:spPr>
      </p:pic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F94AD46C-15E2-5E09-1E96-F76267710DEA}"/>
              </a:ext>
            </a:extLst>
          </p:cNvPr>
          <p:cNvSpPr txBox="1">
            <a:spLocks/>
          </p:cNvSpPr>
          <p:nvPr/>
        </p:nvSpPr>
        <p:spPr>
          <a:xfrm>
            <a:off x="182122" y="3505420"/>
            <a:ext cx="8154481" cy="397017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Times New Roman" panose="02020603050405020304" pitchFamily="18" charset="0"/>
              <a:buChar char="₋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buFont typeface="Times New Roman" panose="02020603050405020304" pitchFamily="18" charset="0"/>
              <a:buChar char="₋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CSDL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SINH 11]</a:t>
            </a:r>
          </a:p>
          <a:p>
            <a:pPr>
              <a:buFont typeface="Times New Roman" panose="02020603050405020304" pitchFamily="18" charset="0"/>
              <a:buChar char="₋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&gt;= 7.0</a:t>
            </a:r>
          </a:p>
        </p:txBody>
      </p:sp>
    </p:spTree>
    <p:extLst>
      <p:ext uri="{BB962C8B-B14F-4D97-AF65-F5344CB8AC3E}">
        <p14:creationId xmlns:p14="http://schemas.microsoft.com/office/powerpoint/2010/main" val="38400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434"/>
            <a:ext cx="10058402" cy="586244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CSDL bằng câu truy vấn SQL đơn giản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F94AD46C-15E2-5E09-1E96-F76267710DEA}"/>
              </a:ext>
            </a:extLst>
          </p:cNvPr>
          <p:cNvSpPr txBox="1">
            <a:spLocks/>
          </p:cNvSpPr>
          <p:nvPr/>
        </p:nvSpPr>
        <p:spPr>
          <a:xfrm>
            <a:off x="0" y="4399104"/>
            <a:ext cx="12033115" cy="397017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Times New Roman" panose="02020603050405020304" pitchFamily="18" charset="0"/>
              <a:buChar char="₋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CSDL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17E034A4-11E8-6547-82F5-BCBA71446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523" y="1225159"/>
            <a:ext cx="7490298" cy="2558637"/>
          </a:xfrm>
          <a:prstGeom prst="cloudCallout">
            <a:avLst>
              <a:gd name="adj1" fmla="val -20607"/>
              <a:gd name="adj2" fmla="val 1428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Times New Roman" panose="02020603050405020304" pitchFamily="18" charset="0"/>
              <a:buChar char="₋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SELECT...FROM...WHERE...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SQL?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E81333-305C-2C3E-700E-4F2E3C9CF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8" y="1196239"/>
            <a:ext cx="5228478" cy="294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8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434"/>
            <a:ext cx="10058402" cy="586244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CSDL bằng câu truy vấn SQL đơn giản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5FC8FC-FEA6-FF6A-74D1-F09E94767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4" y="1116342"/>
            <a:ext cx="10349350" cy="2601785"/>
          </a:xfrm>
          <a:prstGeom prst="rect">
            <a:avLst/>
          </a:prstGeom>
        </p:spPr>
      </p:pic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F94AD46C-15E2-5E09-1E96-F76267710DEA}"/>
              </a:ext>
            </a:extLst>
          </p:cNvPr>
          <p:cNvSpPr txBox="1">
            <a:spLocks/>
          </p:cNvSpPr>
          <p:nvPr/>
        </p:nvSpPr>
        <p:spPr>
          <a:xfrm>
            <a:off x="188068" y="4046791"/>
            <a:ext cx="11360567" cy="218060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CSDL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 ]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7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482</TotalTime>
  <Words>1616</Words>
  <Application>Microsoft Office PowerPoint</Application>
  <PresentationFormat>Widescreen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Segoe Print</vt:lpstr>
      <vt:lpstr>Times New Roman</vt:lpstr>
      <vt:lpstr>Nature Illustration 16x9</vt:lpstr>
      <vt:lpstr>BÀI 5:  TRUY VẤN TRONG CƠ SỞ DỮ LIỆU QUAN HỆ</vt:lpstr>
      <vt:lpstr>PowerPoint Presentation</vt:lpstr>
      <vt:lpstr>1. Khái niệm truy vấn CSDL</vt:lpstr>
      <vt:lpstr>1. Khái niệm truy vấn CSDL</vt:lpstr>
      <vt:lpstr>1. Khái niệm truy vấn CSDL</vt:lpstr>
      <vt:lpstr>2. Khai thác CSDL bằng câu truy vấn SQL đơn giản</vt:lpstr>
      <vt:lpstr>2. Khai thác CSDL bằng câu truy vấn SQL đơn giản</vt:lpstr>
      <vt:lpstr>2. Khai thác CSDL bằng câu truy vấn SQL đơn giản</vt:lpstr>
      <vt:lpstr>2. Khai thác CSDL bằng câu truy vấn SQL đơn giản</vt:lpstr>
      <vt:lpstr>2. Khai thác CSDL bằng câu truy vấn SQL đơn giản</vt:lpstr>
      <vt:lpstr>2. Khai thác CSDL bằng câu truy vấn SQL đơn giản</vt:lpstr>
      <vt:lpstr>3. Ngôn ngữ truy vấn QBE</vt:lpstr>
      <vt:lpstr>3. Ngôn ngữ truy vấn QBE</vt:lpstr>
      <vt:lpstr>3. Ngôn ngữ truy vấn QBE</vt:lpstr>
      <vt:lpstr>LUYỆN TẬP</vt:lpstr>
      <vt:lpstr>LUYỆN TẬP</vt:lpstr>
      <vt:lpstr>LUYỆN TẬP</vt:lpstr>
      <vt:lpstr>LUYỆN TẬP</vt:lpstr>
      <vt:lpstr>VẬN DỤNG</vt:lpstr>
      <vt:lpstr>CÂU HỎI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14 KIỂU DỮ LIỆU DANH SÁCH – XỬ LÍ DANH SÁCH</dc:title>
  <dc:creator>HoangThanh Tam</dc:creator>
  <cp:lastModifiedBy>Khanhpq Dakota</cp:lastModifiedBy>
  <cp:revision>67</cp:revision>
  <dcterms:created xsi:type="dcterms:W3CDTF">2022-01-18T11:55:35Z</dcterms:created>
  <dcterms:modified xsi:type="dcterms:W3CDTF">2023-06-27T01:46:35Z</dcterms:modified>
</cp:coreProperties>
</file>