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</p:sldMasterIdLst>
  <p:notesMasterIdLst>
    <p:notesMasterId r:id="rId26"/>
  </p:notesMasterIdLst>
  <p:sldIdLst>
    <p:sldId id="276" r:id="rId4"/>
    <p:sldId id="261" r:id="rId5"/>
    <p:sldId id="258" r:id="rId6"/>
    <p:sldId id="282" r:id="rId7"/>
    <p:sldId id="272" r:id="rId8"/>
    <p:sldId id="275" r:id="rId9"/>
    <p:sldId id="284" r:id="rId10"/>
    <p:sldId id="273" r:id="rId11"/>
    <p:sldId id="280" r:id="rId12"/>
    <p:sldId id="281" r:id="rId13"/>
    <p:sldId id="277" r:id="rId14"/>
    <p:sldId id="286" r:id="rId15"/>
    <p:sldId id="283" r:id="rId16"/>
    <p:sldId id="285" r:id="rId17"/>
    <p:sldId id="278" r:id="rId18"/>
    <p:sldId id="274" r:id="rId19"/>
    <p:sldId id="287" r:id="rId20"/>
    <p:sldId id="279" r:id="rId21"/>
    <p:sldId id="292" r:id="rId22"/>
    <p:sldId id="621" r:id="rId23"/>
    <p:sldId id="291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020CAB-3444-4668-941D-5629F88141C2}">
          <p14:sldIdLst>
            <p14:sldId id="276"/>
            <p14:sldId id="261"/>
            <p14:sldId id="258"/>
            <p14:sldId id="282"/>
            <p14:sldId id="272"/>
            <p14:sldId id="275"/>
            <p14:sldId id="284"/>
            <p14:sldId id="273"/>
            <p14:sldId id="280"/>
            <p14:sldId id="281"/>
            <p14:sldId id="277"/>
            <p14:sldId id="286"/>
            <p14:sldId id="283"/>
            <p14:sldId id="285"/>
            <p14:sldId id="278"/>
            <p14:sldId id="274"/>
            <p14:sldId id="287"/>
            <p14:sldId id="279"/>
            <p14:sldId id="292"/>
            <p14:sldId id="621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91B58-3094-41EF-9BDE-A0B978D2F076}" type="datetimeFigureOut">
              <a:rPr lang="en-US" smtClean="0"/>
              <a:t>15/7/2023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FB55-6C88-42F4-9222-5391B451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B86B-D8C6-3D78-DD10-A8576984C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B863-B01E-D3F8-AF20-664EF98D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EA14-BFFA-7612-4694-EC0E1882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7686-5733-47D1-AA10-BD0A74CD86C9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89481-9FAD-0559-00BA-36552F6C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E5A83-8AD4-8681-D8E3-F7F5FF78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7FEF-8868-9037-0F30-4E225970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28D26-5A5E-2B56-6BEC-AF46F669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9367E-5AE4-A6E1-0650-51080CFB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B540-DE04-4716-B460-557BDBF21D4F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40EA5-E21C-EAA8-7C39-70DDB8EE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F51F-81E0-95EA-0170-454EBB06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0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D0736-6BDA-A011-9A0E-BA89E3F26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DC8DD-DDA5-A417-F78D-096AA303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3DAD3-7DB9-9838-E20E-D3FDB20E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E3B-2761-4012-8D8D-CE02B0B26C91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EAB2-169E-62A0-7399-1A1F6089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ABCB1-456D-4DBC-64B1-EE3E59EC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A4187-DB21-238E-C4BE-EEB5386D5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3F0B-E8C6-4FE1-90AC-978964802F96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04F069-8ECC-0CB1-47BA-9C9AF287A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4D03A4-64B3-0884-B23F-3F2983C64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A312-B8A1-4704-89D0-540A84258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39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2A695-DB59-253C-4992-E4E586860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CEE5-C07C-4E29-AC61-DDF9BD91C3C7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6419E-6F09-33D9-CBE4-673291DBE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56BC0F-28F2-53BE-9817-1E4ED2177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788C-C65D-418F-A283-F381B097E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13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5C4D9C-5F97-59BF-7E8F-7008BFD8E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5BE32-7D8D-41FB-BE83-6258C9BCCDFB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9A8E65-6A2B-02CB-474A-86EDF202D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7CECC-928E-917D-5629-83FCB4C83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ED26-67A5-4BCF-917F-F4F6C7900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2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06A7D-6D30-9A34-FACD-6CA5FFA18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1222-AE04-4A13-8FB2-703C61785A04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AC9B9-E9FF-FC49-9BC1-7C5DBF284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722D4-99C1-BBC5-2486-4B7416A71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BDE7-51A4-4A4A-85EE-ADAFFF288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0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EB695C-9B03-0FF6-A813-2801437E9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665B8-69E1-42EA-BD1B-C64581FC142F}" type="datetime1">
              <a:rPr lang="en-US" smtClean="0"/>
              <a:t>15/7/2023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B9222A-6AF3-4B5D-DB24-80B514DA6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5E6191-26AE-AE0E-BC1D-B3C517DB1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4880-1352-4914-BA81-553447133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4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CF5662-57D4-AAFC-B3B6-D904DC7A6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0D1D-01A2-4A08-80CC-A928CCE20AF5}" type="datetime1">
              <a:rPr lang="en-US" smtClean="0"/>
              <a:t>15/7/2023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12EFEF-03AE-663A-7E34-89A3BCDBE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8689C2-0E82-C2BC-72BB-C2DAA1883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99C2-3E97-4601-87B2-A1D4F1DD1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9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4234B7-82E9-A3E4-F495-B5C242200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77E6-636B-4617-9261-2DB9F8B24685}" type="datetime1">
              <a:rPr lang="en-US" smtClean="0"/>
              <a:t>15/7/2023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697950-58F4-6A1B-EB2C-B9597D375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924636-296F-61C9-69B9-1CF7CEF0C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DCA4-F51F-4145-9173-A54610F33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2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9B4A3-9EEF-D844-F785-ACE21A6F6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B1D9-DC50-4E76-8673-D7DF4E75491C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46AB9-5307-79F6-0E02-784D7F0D6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D2D9E-CEAE-BF8C-0B5F-BACFFCAEF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DEF8-24B1-456C-9B11-5EDA05E38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5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BD4F-C2F6-C04D-3C62-079A51AF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557E-C325-F5EC-08F6-FF24631D0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1785D-A261-8C71-F535-3A374942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413A-BC58-40CE-B019-301B40991A33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C521C-456F-0F4B-ED27-75035C43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9AF3-8C80-6ECD-D0E9-40A0B53E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98BCD-27DE-F461-19E7-C40034CC8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4A8A-4AF4-4634-9BEE-36E7C5B89E36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A20F1B-B4ED-CBF4-2CDD-6FA7AFE61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FF5C4-67A5-E219-FE52-7D11E962A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6858-DFEB-45E4-8E19-DBF6D48A1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406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C180E-3A7F-2549-96BD-87B67EBFB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EFFB-4BF3-4D45-AD99-82C19D1EA9B0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E8C393-9828-9A1D-A5D4-4870289EE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86FAE-9448-9F5D-760D-4DE0F20BF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AC80-DAD4-4570-98F3-68084231C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71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1283C-96A2-E513-D9E9-56930B048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CBAA-BC24-4A48-BEB6-612B495E8AC0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27D2B0-F163-5519-8357-CB8377912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D57B13-E571-6458-9CC1-A05BBB45E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1D386-C4DE-4CAF-903D-D62B31E88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63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024-4B22-470D-B022-EC94DB1094F8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C5AF-BD23-4307-946B-1D314CE4B228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C7FB-713A-4651-82E8-234FB8CAACA5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1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2AC2-CAD2-415C-81BB-D3172A645B4C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3BA9-F2C9-4BA1-B017-F788DF8C543C}" type="datetime1">
              <a:rPr lang="en-US" smtClean="0"/>
              <a:t>15/7/2023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8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E40A-CEB1-4F62-9946-366C5BF07C60}" type="datetime1">
              <a:rPr lang="en-US" smtClean="0"/>
              <a:t>15/7/2023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8DDC-68F4-46A9-8BC7-13A6BA738954}" type="datetime1">
              <a:rPr lang="en-US" smtClean="0"/>
              <a:t>15/7/2023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E5DF-790A-70F6-0F11-13310034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4AA5C-A706-20CD-430C-244F62B9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E7B0-9D2B-9A70-7C55-BDC2ACB7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9799-2EF4-48BF-89B7-57B9A16D6FFB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C3865-9E52-3ED1-632F-8D85DE6B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15689-4B0A-732B-A4C3-4990FA55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4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2ABC-4C5C-4BBA-83AA-7F6F7613C650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4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E255-43E1-427E-ACDE-6841652120C1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0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8885-42D8-4A3A-AA2B-4F85BDEDB5F7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6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445-759C-4EC9-B32B-6E56EA70BA5C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6047-4230-A9FE-BFB8-B84FE82C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561D1-0E86-9D2A-E33C-ADCA7073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B591-1AC8-2809-5EB0-354834513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C1EE9-EA3D-EB60-8F03-93E677DA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51B-4B49-44DA-AD31-DB1D41B6907A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AAF2F-9F3A-A32C-D6D5-8F8117E6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80551-97EA-30EC-39EC-8B5A15DA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0770-7EEF-F517-5140-C3272DBD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CAE7A-5A58-2B8E-B150-5A7DBAF3A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13AA5-6358-D746-BD27-3C2B84C66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73D29-014D-B73A-2C75-1C1DD009F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ABA41-F31A-57EC-D99C-6E3064C8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BFF12-552E-75B3-F361-6A56EA66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3EE2-6279-45BD-B5C9-CAA18CB53E68}" type="datetime1">
              <a:rPr lang="en-US" smtClean="0"/>
              <a:t>15/7/2023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B8944-2A85-0DE6-1760-6C35CB51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B3A7F-A7DD-6EBF-A653-ACB2E09D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504D-45C7-DDF3-6D0B-09366C23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FAD72-2D82-D03E-52EF-D4BBA3AD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8640-5133-41A0-821D-723212E75C3F}" type="datetime1">
              <a:rPr lang="en-US" smtClean="0"/>
              <a:t>15/7/2023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2A527-6045-FF27-2218-F31D0337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6003-716B-BB4C-BABF-BB5CB87B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1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0D815-000B-01E8-E198-817A6470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515F-9D5A-4A9E-B94F-91B7E7380841}" type="datetime1">
              <a:rPr lang="en-US" smtClean="0"/>
              <a:t>15/7/2023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F5FF1-0C7C-AE69-E19A-9C653875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EB381-22E4-8B1B-2347-17B6BB1D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BB6E-869F-2710-A5A6-A12ABB2B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D323-79C5-D562-6028-2C2C89D9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50D3E-2B40-B5ED-557B-5628F361B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D1396-8BE3-1BC9-6DF7-3CEF02D8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2E87-E77F-4BC3-B62C-0B2669E61EA9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34533-FA8A-E05B-98BD-ECD3EDC7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3CF69-7C24-9ABC-53ED-7D4AF873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A577-311A-38E2-9FE4-7678FE3F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59C42-7757-11A9-2F13-E354F2E9C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0F373-B9DB-E27E-4F18-8B9BAA1D4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28E0D-5161-378A-29B2-C868E575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8C9C-57CD-4312-A18F-21FE65C98B40}" type="datetime1">
              <a:rPr lang="en-US" smtClean="0"/>
              <a:t>15/7/2023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C43D-E36C-3A60-439D-3F342622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96B18-8F98-BFA7-531B-109C5E6B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0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60CAE4-5024-CDFE-46D2-DC70E600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E1F7-8F30-21E6-34AA-A9917B80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04C2-4F27-6CC6-2433-9AB67272A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DF80-AC57-44AB-9AB5-6B6B7C75D0DB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9451B-3441-F1B1-0A79-D9CDEAAB2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01AE6-6129-5E8B-B3B4-D0C054904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8850-D146-4669-817D-03EEA33E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999202-9CEB-FFC3-DCBA-C14A8D8CB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4E6C7E-811B-8E60-75E8-3A0602D4F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746CD3-A26B-C088-1328-2F2C8A6A32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7852F4B-F99F-4C86-A2A9-5489A6CFDE29}" type="datetime1">
              <a:rPr lang="en-US" smtClean="0"/>
              <a:t>15/7/2023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52F84C-58ED-7CC8-7F7F-907D4414EB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D9114F-6999-C154-E69E-8AC2C935D2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FEFD8C8-3118-46F9-908C-E60657534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BC43-83EE-44D5-89DF-6A784ECE929C}" type="datetime1">
              <a:rPr lang="en-US" smtClean="0"/>
              <a:t>15/7/2023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4F91-1876-4D10-837E-07F6C6BFE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D29B-318D-A6B8-35D3-483D939D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66A0E-B850-FB71-8CDE-36F4A61E5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Nhóm</a:t>
            </a:r>
            <a:r>
              <a:rPr lang="en-US" dirty="0"/>
              <a:t> 1: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ID,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,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đệm</a:t>
            </a:r>
            <a:r>
              <a:rPr lang="en-US" dirty="0"/>
              <a:t>, </a:t>
            </a:r>
            <a:r>
              <a:rPr lang="en-US" dirty="0" err="1"/>
              <a:t>Tên</a:t>
            </a:r>
            <a:r>
              <a:rPr lang="en-US" dirty="0"/>
              <a:t>,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Nhóm</a:t>
            </a:r>
            <a:r>
              <a:rPr lang="en-US" dirty="0"/>
              <a:t> 2: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ID,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,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Nhóm</a:t>
            </a:r>
            <a:r>
              <a:rPr lang="en-US" dirty="0"/>
              <a:t> 3: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Mượn_Trả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ID,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,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,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mượn</a:t>
            </a:r>
            <a:r>
              <a:rPr lang="en-US" dirty="0"/>
              <a:t>,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trả</a:t>
            </a:r>
            <a:endParaRPr lang="en-US" dirty="0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9AC29218-2E46-B8CA-FA1C-AFA9BF547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971675"/>
            <a:ext cx="6477000" cy="2667000"/>
          </a:xfrm>
          <a:prstGeom prst="cloudCallout">
            <a:avLst>
              <a:gd name="adj1" fmla="val 49880"/>
              <a:gd name="adj2" fmla="val 54403"/>
            </a:avLst>
          </a:prstGeom>
          <a:gradFill rotWithShape="1">
            <a:gsLst>
              <a:gs pos="0">
                <a:srgbClr val="FFFFCC"/>
              </a:gs>
              <a:gs pos="50000">
                <a:srgbClr val="FFFFF4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A3614-955E-2864-D60E-D6821648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C4BD-5790-8EA4-9F5D-543E478F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048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418C9-01E9-3E31-5498-5BAA926D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4077"/>
            <a:ext cx="10972800" cy="57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Delete.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77539-8A02-F238-BE22-F4D15D0C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83" y="1662111"/>
            <a:ext cx="6865234" cy="43418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52500-DA9F-FEB1-3273-D22D933A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3A7C-A5C6-47DF-BD0E-ED5330D7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676277"/>
            <a:ext cx="10972800" cy="88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2EC5D-42D6-3766-35FE-76E8698B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371601"/>
            <a:ext cx="6981825" cy="454342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285A1-3C64-5EBD-457D-9644E0B9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F918-B7CD-8019-3F0C-1C3C6D25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127"/>
            <a:ext cx="10972800" cy="554037"/>
          </a:xfrm>
        </p:spPr>
        <p:txBody>
          <a:bodyPr>
            <a:normAutofit fontScale="90000"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PHIẾU HỌC TẬP SỐ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E16A-65F0-BDFA-8642-202A1E79B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6164"/>
            <a:ext cx="10972800" cy="1096961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Từ bảng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NHẬP_HÀNG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dưới đây hãy tạo cột dữ liệu tra cứu cho 2 cột MÃ NHÂN VIÊN và cột MÃ HÀNG.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E437D-8DA3-DC82-9D6F-BF3B9027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6" y="2219325"/>
            <a:ext cx="8429624" cy="37849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D534B-2E18-DF6A-A5DA-68FB4B77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FC9A-0AA5-F9E6-E090-E8E94BE4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36781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* Thiết lập cột dữ liệu tra cứu cho cột MÃ NHÂN VIÊN</a:t>
            </a:r>
            <a:b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7808-9143-C7BC-58F7-E73A601E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1475" y="1370635"/>
            <a:ext cx="7200900" cy="1456797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Bước 1: Mở bảng nhập hàng, để ở chế độ thiết kế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- Chọn trường MÃ NHÂN VIÊN bên cột Data Type/ Lookup Wizard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EC171-DE2A-70B5-E589-240C31FF1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7432"/>
            <a:ext cx="6696075" cy="403056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6EE99C-F12F-FDA5-C102-1061F8C7C7C4}"/>
              </a:ext>
            </a:extLst>
          </p:cNvPr>
          <p:cNvSpPr txBox="1">
            <a:spLocks/>
          </p:cNvSpPr>
          <p:nvPr/>
        </p:nvSpPr>
        <p:spPr>
          <a:xfrm>
            <a:off x="7048501" y="1370634"/>
            <a:ext cx="5143500" cy="145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B2: Hộp thoại Lookup Wizard xuất hiện / Next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89828-EE25-1CDD-B3B5-D27648A9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4" y="2827431"/>
            <a:ext cx="4910666" cy="40305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469A2-6737-2C25-2F67-7221E754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A249-C76F-1851-2637-4CCFF121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42" y="466725"/>
            <a:ext cx="5617633" cy="1181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B3: Hộp thoại Lookup Wizard xuất hiện / chọn Table NHÂN_VIÊN/ Next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4D5700-F8E6-26A8-5834-5AAC342C31CC}"/>
              </a:ext>
            </a:extLst>
          </p:cNvPr>
          <p:cNvSpPr txBox="1">
            <a:spLocks/>
          </p:cNvSpPr>
          <p:nvPr/>
        </p:nvSpPr>
        <p:spPr>
          <a:xfrm>
            <a:off x="5972175" y="238125"/>
            <a:ext cx="6122458" cy="229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B4: 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Hộp thoại Lookup Wizard xuất hiện /chọn MÃ NHÂN VIÊN bên cột Available Fileds chuyển sang cột Selected Fileds bằng cách nhấn vào &gt;/ Next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DD22D-DBAA-755E-3D96-5A73B9D3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894"/>
            <a:ext cx="5486401" cy="4480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20CF1-C724-0BD1-8ADE-A3F49916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67" y="2138893"/>
            <a:ext cx="5486400" cy="44809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8939-91F8-F08D-E854-2841437D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B0D3-076D-B59A-A84E-522933F81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54112"/>
            <a:ext cx="5924550" cy="2012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B5: 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Hộp thoại Lookup Wizard xuất hiện / cho phép chọn trường MÃ NHÂN VIÊN để sắp xếp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72E39-A842-F3A4-7A6A-DB184C21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685924"/>
            <a:ext cx="5210175" cy="40100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CEFE17-0B3F-F6AA-3EF1-0FE4708E247C}"/>
              </a:ext>
            </a:extLst>
          </p:cNvPr>
          <p:cNvSpPr txBox="1">
            <a:spLocks/>
          </p:cNvSpPr>
          <p:nvPr/>
        </p:nvSpPr>
        <p:spPr>
          <a:xfrm>
            <a:off x="6526741" y="459317"/>
            <a:ext cx="6654800" cy="567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1F544-EB6F-0225-FADF-534854591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742" y="1685924"/>
            <a:ext cx="5579534" cy="393382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D60A17-98FA-913D-976F-6520FDD177AD}"/>
              </a:ext>
            </a:extLst>
          </p:cNvPr>
          <p:cNvSpPr txBox="1">
            <a:spLocks/>
          </p:cNvSpPr>
          <p:nvPr/>
        </p:nvSpPr>
        <p:spPr>
          <a:xfrm>
            <a:off x="533666" y="5830619"/>
            <a:ext cx="6654800" cy="567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Nhấn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Next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chuyển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sang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6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F7A2CE-52BD-B6FB-D6A2-B9ACCCD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9FCA8-2D36-A70F-FB8D-F178FBD4C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2"/>
            <a:ext cx="11729884" cy="1079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B6: </a:t>
            </a:r>
            <a:r>
              <a:rPr lang="pt-B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Hộp thoại Lookup Wizard xuất hiện máy đặt tên cho trường là MÃ NHÂN VIÊN /Finish để kết thúc.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55969-88BF-ABFE-CB1C-8441AEF1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78" y="1188031"/>
            <a:ext cx="5809028" cy="233622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6B528C7-3421-52E9-7B9E-57E234371EE8}"/>
              </a:ext>
            </a:extLst>
          </p:cNvPr>
          <p:cNvSpPr txBox="1">
            <a:spLocks/>
          </p:cNvSpPr>
          <p:nvPr/>
        </p:nvSpPr>
        <p:spPr>
          <a:xfrm>
            <a:off x="147483" y="3555286"/>
            <a:ext cx="6194323" cy="787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cứu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MÃ NHÂN VIÊN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2EAE9-AF0D-1DD7-BC3F-01087C5B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3" y="4342797"/>
            <a:ext cx="5751105" cy="251520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B4F0C5-6B2F-5117-B292-698A033237DA}"/>
              </a:ext>
            </a:extLst>
          </p:cNvPr>
          <p:cNvSpPr txBox="1">
            <a:spLocks/>
          </p:cNvSpPr>
          <p:nvPr/>
        </p:nvSpPr>
        <p:spPr>
          <a:xfrm>
            <a:off x="6508955" y="3555286"/>
            <a:ext cx="5535562" cy="1079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tra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cứu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MÃ HÀNG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361A0-0E33-4493-51A3-056DCA8C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799" y="4342796"/>
            <a:ext cx="4615072" cy="240090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0D85C8-EDFA-733B-A8E2-2465C0CE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6B528C7-3421-52E9-7B9E-57E234371EE8}"/>
              </a:ext>
            </a:extLst>
          </p:cNvPr>
          <p:cNvSpPr txBox="1">
            <a:spLocks/>
          </p:cNvSpPr>
          <p:nvPr/>
        </p:nvSpPr>
        <p:spPr>
          <a:xfrm>
            <a:off x="142772" y="846788"/>
            <a:ext cx="6194323" cy="787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cứu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MÃ NHÂN VIÊN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2EAE9-AF0D-1DD7-BC3F-01087C5B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35" y="1634299"/>
            <a:ext cx="5751105" cy="39243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B4F0C5-6B2F-5117-B292-698A033237DA}"/>
              </a:ext>
            </a:extLst>
          </p:cNvPr>
          <p:cNvSpPr txBox="1">
            <a:spLocks/>
          </p:cNvSpPr>
          <p:nvPr/>
        </p:nvSpPr>
        <p:spPr>
          <a:xfrm>
            <a:off x="6780313" y="846788"/>
            <a:ext cx="5535562" cy="1079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tra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cứu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MÃ HÀNG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361A0-0E33-4493-51A3-056DCA8CF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557" y="1634299"/>
            <a:ext cx="5021845" cy="3924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F84B-A0A4-119C-E107-E1ACC19A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9" y="25222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D24F384-FC69-8D67-9816-D57F9C1F76DA}"/>
              </a:ext>
            </a:extLst>
          </p:cNvPr>
          <p:cNvSpPr txBox="1">
            <a:spLocks/>
          </p:cNvSpPr>
          <p:nvPr/>
        </p:nvSpPr>
        <p:spPr>
          <a:xfrm>
            <a:off x="681240" y="5821816"/>
            <a:ext cx="11510760" cy="1567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Kết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luận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: </a:t>
            </a:r>
            <a:r>
              <a:rPr 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cột dữ liệu tra cứu giúp người dùng có thể chọn dữ liệu từ một danh sách có sẵn thay cho việc gõ nhập dữ liệu.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09BA39-5539-0BB9-E8D1-6B7193E0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A43-ECC1-8713-C21D-5BF2EEEC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12713"/>
            <a:ext cx="10972800" cy="763587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3. Thực hành tạo liên kết giữa các bảng trong CSDL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1A7D-EE9E-F52C-4BE9-05C97AFC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000126"/>
            <a:ext cx="11753850" cy="102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NV1.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cầu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nhập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3843C2-3668-07D1-97D1-4806502D6B6A}"/>
              </a:ext>
            </a:extLst>
          </p:cNvPr>
          <p:cNvSpPr txBox="1">
            <a:spLocks/>
          </p:cNvSpPr>
          <p:nvPr/>
        </p:nvSpPr>
        <p:spPr>
          <a:xfrm>
            <a:off x="352425" y="1733551"/>
            <a:ext cx="109728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Chia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lớp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thành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3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nhóm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để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3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bảng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nhập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cho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3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bảng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FEF70-749A-B227-6257-24F5F3D4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6" y="2466976"/>
            <a:ext cx="3609974" cy="4143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076AE-6067-062A-C69A-84BD82F4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37" y="2466977"/>
            <a:ext cx="3248025" cy="4143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E1D4C-BD02-CD6E-B713-7CAD4BB9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2466976"/>
            <a:ext cx="3609975" cy="404812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9535DE-0E6B-00AC-2E93-9CE3D8E8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922E-5C03-3F04-F782-91E5FB38C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5726"/>
            <a:ext cx="12087225" cy="1343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NV2.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lập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hệ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đinh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thuộc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kết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bảng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38E57-DC4E-C2BB-EA78-928A7F2D449D}"/>
              </a:ext>
            </a:extLst>
          </p:cNvPr>
          <p:cNvSpPr txBox="1"/>
          <p:nvPr/>
        </p:nvSpPr>
        <p:spPr>
          <a:xfrm>
            <a:off x="197644" y="1065401"/>
            <a:ext cx="616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Chia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lớp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thành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3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nhóm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để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thực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hiện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yêu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cầu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B3B57-1E72-90A1-50CA-4A05335FC978}"/>
              </a:ext>
            </a:extLst>
          </p:cNvPr>
          <p:cNvSpPr txBox="1"/>
          <p:nvPr/>
        </p:nvSpPr>
        <p:spPr>
          <a:xfrm>
            <a:off x="104776" y="1428750"/>
            <a:ext cx="616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Nhóm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1: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1- ∞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bảng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0DCC6-38A3-A181-7BEF-4B4A11BE855C}"/>
              </a:ext>
            </a:extLst>
          </p:cNvPr>
          <p:cNvSpPr txBox="1"/>
          <p:nvPr/>
        </p:nvSpPr>
        <p:spPr>
          <a:xfrm>
            <a:off x="6272212" y="1428750"/>
            <a:ext cx="6167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Nhóm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2: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kiểu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cứu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7907C-CE5F-95F0-818B-9A299B5FBC6D}"/>
              </a:ext>
            </a:extLst>
          </p:cNvPr>
          <p:cNvSpPr txBox="1"/>
          <p:nvPr/>
        </p:nvSpPr>
        <p:spPr>
          <a:xfrm>
            <a:off x="2369344" y="4416471"/>
            <a:ext cx="6167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Nhóm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3: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kiểu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cứu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5A57BF-E355-756E-DCD0-90E4DE30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02" y="1864888"/>
            <a:ext cx="4779678" cy="2389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0F136-1E43-31D2-03E7-CF0E4C41F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7" y="1864888"/>
            <a:ext cx="5405911" cy="2438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3C78C7-4165-5672-7FE9-C4542358D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4833600"/>
            <a:ext cx="4891105" cy="20244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707293-D492-6643-8C6A-16287801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A3D-5F7C-C96E-AC0C-B79D8037E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068" y="1521460"/>
            <a:ext cx="10191882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LIÊN KẾT CÁC BẢNG TRONG CƠ SỞ DỮ LIỆU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96783-C1EF-53FE-EDFF-F853D51C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4A312-B8A1-4704-89D0-540A8425878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28825" y="183580"/>
            <a:ext cx="75033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647054" y="798760"/>
            <a:ext cx="6513937" cy="49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398AC7"/>
              </a:buClr>
              <a:buSzPct val="80000"/>
              <a:buFont typeface="Wingdings" pitchFamily="2" charset="2"/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917691" y="1485180"/>
            <a:ext cx="10772775" cy="31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lệ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sát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hỏi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máy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chiếu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sz="28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vi-VN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ơ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thẻ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Plickers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lời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có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hiệu</a:t>
            </a:r>
            <a:r>
              <a:rPr lang="en-US" alt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lệnh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EFEB7-B80B-AEB5-8F01-79231194F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2" r="11711" b="56225"/>
          <a:stretch/>
        </p:blipFill>
        <p:spPr>
          <a:xfrm>
            <a:off x="3225336" y="4821300"/>
            <a:ext cx="1050376" cy="9595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F4CE2-0C27-8C12-FB64-82E7A146B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4" t="53937" r="12501" b="3894"/>
          <a:stretch/>
        </p:blipFill>
        <p:spPr>
          <a:xfrm>
            <a:off x="5530935" y="5392423"/>
            <a:ext cx="975944" cy="8588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106A9-8124-7FFD-DE88-33CB17105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2" r="11711" b="56225"/>
          <a:stretch/>
        </p:blipFill>
        <p:spPr>
          <a:xfrm rot="10800000">
            <a:off x="7536140" y="4862325"/>
            <a:ext cx="1050376" cy="9595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262AD0-424D-BB3C-90C7-00EBD592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69A3-098D-C8DA-ED13-909944CA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-86352"/>
            <a:ext cx="10972800" cy="71596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VẬN DỤNG, MỞ RỘNG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DC8B-FB26-B9DD-3676-ADCB9B50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629610"/>
            <a:ext cx="10972800" cy="14891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Theo em, nếu như CSDL của trường có bảng </a:t>
            </a:r>
            <a:r>
              <a:rPr lang="pt-B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Học sinh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và đã thiết lập quan hệ 1-1 giữa hai bảng </a:t>
            </a:r>
            <a:r>
              <a:rPr lang="pt-B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Bạn Đọc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và </a:t>
            </a:r>
            <a:r>
              <a:rPr lang="pt-B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Học sinh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thì có thể thiết lập kiểu dữ liệu tra cứu để không phải gõ nhập lại dữ liệu những cột nào trong bảng </a:t>
            </a:r>
            <a:r>
              <a:rPr lang="pt-BR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Bạn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0C68C-3DEE-777B-4331-6F1B7D071A2F}"/>
              </a:ext>
            </a:extLst>
          </p:cNvPr>
          <p:cNvSpPr txBox="1"/>
          <p:nvPr/>
        </p:nvSpPr>
        <p:spPr>
          <a:xfrm>
            <a:off x="104775" y="212476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+mj-lt"/>
              </a:rPr>
              <a:t>* Tạo mối quan hệ 1-1 giữa hai bảng Bạn Đọc và Học sinh như hình dưới đây: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36550-294C-DA96-4F12-E9D61235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271540"/>
            <a:ext cx="5238750" cy="3565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2FE36-168F-1F84-6799-7DE6D255C8E4}"/>
              </a:ext>
            </a:extLst>
          </p:cNvPr>
          <p:cNvSpPr txBox="1"/>
          <p:nvPr/>
        </p:nvSpPr>
        <p:spPr>
          <a:xfrm>
            <a:off x="5848350" y="216354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latin typeface="+mj-lt"/>
              </a:rPr>
              <a:t>* Người dùng không phải gõ nhập lại dữ liệu cho những cột dưới đây:</a:t>
            </a: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+mj-lt"/>
              </a:rPr>
              <a:t>Họ tên, giới tính, địa chỉ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2463F-2789-34A7-DB3B-568E5BB5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43" y="3277558"/>
            <a:ext cx="5526232" cy="339692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9E1743-96C9-B48E-2C17-2341E428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2BC-AC9D-F915-837A-2F814179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TÓM TẮT BÀI HỌC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4780E-117F-031A-03AF-F331A06B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9F9937-E2B4-4514-0FAC-3ABD80B31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56082"/>
              </p:ext>
            </p:extLst>
          </p:nvPr>
        </p:nvGraphicFramePr>
        <p:xfrm>
          <a:off x="933450" y="1808163"/>
          <a:ext cx="10972800" cy="299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4060587606"/>
                    </a:ext>
                  </a:extLst>
                </a:gridCol>
              </a:tblGrid>
              <a:tr h="2992120">
                <a:tc>
                  <a:txBody>
                    <a:bodyPr/>
                    <a:lstStyle/>
                    <a:p>
                      <a:pPr marL="457200" indent="269875" algn="just">
                        <a:lnSpc>
                          <a:spcPct val="120000"/>
                        </a:lnSpc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Thiết lập mối quan hệ giữa hai bảng nhằm mục đích nối dữ liệu giữa hai bản ghi tương ứng trong mỗi bảng.</a:t>
                      </a:r>
                    </a:p>
                    <a:p>
                      <a:pPr marL="457200" marR="0" lvl="0" indent="2698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 dụng cột dữ liệu tra cứu giúp người dùng có thể chọn dữ liệu từ một danh sách có sẵn thay cho việc gõ nhập dữ liệu.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269875" algn="just">
                        <a:lnSpc>
                          <a:spcPct val="12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65237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0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714356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733425" y="990600"/>
            <a:ext cx="9886950" cy="78581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CÁC BẢNG TRONG CƠ SỞ DỮ LIỆU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cxnSpLocks/>
            <a:endCxn id="35" idx="0"/>
          </p:cNvCxnSpPr>
          <p:nvPr/>
        </p:nvCxnSpPr>
        <p:spPr>
          <a:xfrm>
            <a:off x="5638800" y="1752601"/>
            <a:ext cx="109537" cy="1244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7234261" y="2971799"/>
            <a:ext cx="1590661" cy="3625153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CSDL.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cxnSpLocks/>
            <a:endCxn id="31" idx="0"/>
          </p:cNvCxnSpPr>
          <p:nvPr/>
        </p:nvCxnSpPr>
        <p:spPr>
          <a:xfrm>
            <a:off x="5638800" y="1752601"/>
            <a:ext cx="2390792" cy="1219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2571750" y="2971800"/>
            <a:ext cx="1457334" cy="365286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1.Thiết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429000" y="1752602"/>
            <a:ext cx="2209800" cy="1223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4952999" y="2997339"/>
            <a:ext cx="1590675" cy="36576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5509F-D867-DF1E-745B-29CC4485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8850-D146-4669-817D-03EEA33E4D4D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F918-B7CD-8019-3F0C-1C3C6D25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127"/>
            <a:ext cx="10972800" cy="554037"/>
          </a:xfrm>
        </p:spPr>
        <p:txBody>
          <a:bodyPr>
            <a:normAutofit fontScale="90000"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PHIẾU HỌC TẬP SỐ 1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E16A-65F0-BDFA-8642-202A1E79B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6164"/>
            <a:ext cx="10972800" cy="1096961"/>
          </a:xfrm>
        </p:spPr>
        <p:txBody>
          <a:bodyPr/>
          <a:lstStyle/>
          <a:p>
            <a:pPr marL="0" indent="0" algn="just">
              <a:buNone/>
            </a:pPr>
            <a:r>
              <a:rPr lang="vi-VN" sz="2800" dirty="0">
                <a:latin typeface="+mj-lt"/>
              </a:rPr>
              <a:t>Cho 2 bảng NHẬP_HÀNG và HÀNG_HOÁ. Từ 2 bảng này hãy cho biết làm thế nào để liên kết được 2 bảng này lại với nhau?</a:t>
            </a:r>
          </a:p>
          <a:p>
            <a:pPr marL="0" indent="0" algn="just">
              <a:buNone/>
            </a:pPr>
            <a:endParaRPr lang="vi-VN" dirty="0"/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18BA8-F54C-1E2C-14FA-F430BB16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7" y="2303464"/>
            <a:ext cx="4944285" cy="2963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4E988-A825-5EBF-81DB-8B4A2C5E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160" y="2303463"/>
            <a:ext cx="4962574" cy="29638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F19F-123D-851F-A6E4-BBE25EAC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2E1C-C6F5-D5FE-99AF-9A9564FC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1"/>
            <a:ext cx="10972800" cy="1331911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DF5B-D84D-714C-D30D-5E40D9B9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1000126"/>
            <a:ext cx="11744325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AutoNum type="alphaLcPeriod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Thiết lập mối quan hệ giữa hai bảng nhằm mục đích nối dữ liệu giữa hai bản ghi tương ứng trong mỗi bảng.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C70B9-F5B1-8208-0F13-3D190478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8676"/>
            <a:ext cx="6591301" cy="60007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1DC943-C7B2-E4F9-494A-55FB985A0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97291"/>
              </p:ext>
            </p:extLst>
          </p:nvPr>
        </p:nvGraphicFramePr>
        <p:xfrm>
          <a:off x="6591300" y="857251"/>
          <a:ext cx="5600700" cy="600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4108730093"/>
                    </a:ext>
                  </a:extLst>
                </a:gridCol>
              </a:tblGrid>
              <a:tr h="6000750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300" dirty="0" err="1">
                          <a:effectLst/>
                          <a:latin typeface="+mj-lt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3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cách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ghi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2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lại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nhau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là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: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300" dirty="0">
                          <a:effectLst/>
                          <a:latin typeface="+mj-lt"/>
                        </a:rPr>
                        <a:t>1: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Chỉ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ghi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nếu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giá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trị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trường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trùng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khớp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nhau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Đây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là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phép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300" dirty="0">
                          <a:effectLst/>
                          <a:latin typeface="+mj-lt"/>
                        </a:rPr>
                        <a:t>2: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Lấy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tất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cả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ghi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bên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trái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nhưng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chỉ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ghi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bên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phải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khớp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giá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trị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trường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Đây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là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phép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ngoài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bên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trái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300" dirty="0">
                          <a:effectLst/>
                          <a:latin typeface="+mj-lt"/>
                        </a:rPr>
                        <a:t>3: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Lấy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tất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cả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ghi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bên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phải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nhưng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chỉ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ghi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bảng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bên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trái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khớp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giá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trị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trường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. 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Đây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là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phép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nối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ngoài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bên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+mj-lt"/>
                        </a:rPr>
                        <a:t>phải</a:t>
                      </a:r>
                      <a:r>
                        <a:rPr lang="en-US" sz="2300" dirty="0">
                          <a:effectLst/>
                          <a:latin typeface="+mj-lt"/>
                        </a:rPr>
                        <a:t>.</a:t>
                      </a:r>
                      <a:endParaRPr lang="en-US" sz="2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554338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28EC-38A1-5C5B-E46B-57226A59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A451-3743-E35B-58F5-23FB4BCC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48630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8E6D-11AB-4026-2DB6-06C4A2ED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088366"/>
            <a:ext cx="10972800" cy="46812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Bước1: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Database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Relationships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89ED2-D74D-D9D7-9070-AB7B60F2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658486"/>
            <a:ext cx="4038600" cy="2169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03E9B-BCC9-36A4-9CE1-B2A9AD715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9" y="2995904"/>
            <a:ext cx="4257675" cy="38620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1C77A5-A943-3715-2BDD-77D5B2C4FC3E}"/>
              </a:ext>
            </a:extLst>
          </p:cNvPr>
          <p:cNvSpPr txBox="1">
            <a:spLocks/>
          </p:cNvSpPr>
          <p:nvPr/>
        </p:nvSpPr>
        <p:spPr>
          <a:xfrm>
            <a:off x="0" y="2329830"/>
            <a:ext cx="6391275" cy="330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Show Table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Relationships</a:t>
            </a: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ACD4D-E3B3-3885-8E6A-5CDF76A2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7147D-1C05-9684-C3E7-CE1BA2DC7F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6031" y="0"/>
            <a:ext cx="11462570" cy="249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Bước2: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bảng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Mượn_Trả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 Relation Ships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Enforce Referential Integrity/ Create.</a:t>
            </a: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E3980-5A85-86F7-378A-E039D180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01" y="2493034"/>
            <a:ext cx="6772275" cy="4364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1CD222-9D84-7D43-76C8-770C2554A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272" y="3428999"/>
            <a:ext cx="3964329" cy="342899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0FCB578-1F22-A2B6-A646-7DCFF4973389}"/>
              </a:ext>
            </a:extLst>
          </p:cNvPr>
          <p:cNvSpPr txBox="1">
            <a:spLocks/>
          </p:cNvSpPr>
          <p:nvPr/>
        </p:nvSpPr>
        <p:spPr>
          <a:xfrm>
            <a:off x="7419975" y="2427617"/>
            <a:ext cx="4772025" cy="10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∞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A81A617-EF88-4DAE-06C6-93C20A8D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D1FA5-181D-1F42-EFA0-E0B4A93A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23826"/>
            <a:ext cx="11639550" cy="1943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 Type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 Properties/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D1BC5-C9EC-024B-892B-DE70E535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13" y="2593495"/>
            <a:ext cx="9178724" cy="41406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853F3-8980-5C36-D4CE-B42E8C13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E2AE-93FC-0E00-A5EB-BE389FB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31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494C1-63F8-FC17-4CB5-3BF7FD5F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704852"/>
            <a:ext cx="6048375" cy="685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8DD575-A3E4-A31A-E221-E36828F6C8C0}"/>
              </a:ext>
            </a:extLst>
          </p:cNvPr>
          <p:cNvSpPr txBox="1">
            <a:spLocks/>
          </p:cNvSpPr>
          <p:nvPr/>
        </p:nvSpPr>
        <p:spPr>
          <a:xfrm>
            <a:off x="6221090" y="704852"/>
            <a:ext cx="5781675" cy="12858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 Relationships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 Relationships,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3990A-6479-4E6F-1D52-1AF44C0E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1"/>
            <a:ext cx="4898381" cy="4284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19B3F5-3759-2566-E9BC-6579797B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2057401"/>
            <a:ext cx="5231757" cy="472419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1E1990-83F6-C7CA-94F0-B0A76F5B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F91-1876-4D10-837E-07F6C6BFE0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1|1|1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1289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1_Office Theme</vt:lpstr>
      <vt:lpstr>KHỞI ĐỘNG</vt:lpstr>
      <vt:lpstr>BÀI 3: LIÊN KẾT CÁC BẢNG TRONG CƠ SỞ DỮ LIỆU</vt:lpstr>
      <vt:lpstr>Nội dung bài học: </vt:lpstr>
      <vt:lpstr>PHIẾU HỌC TẬP SỐ 1 </vt:lpstr>
      <vt:lpstr>1. Thiết lập mối quan hệ giữa hai bảng </vt:lpstr>
      <vt:lpstr>b. Thao tác thiết lập, chỉnh sửa, xoá mối quan hệ giữa hai bảng  </vt:lpstr>
      <vt:lpstr>PowerPoint Presentation</vt:lpstr>
      <vt:lpstr>PowerPoint Presentation</vt:lpstr>
      <vt:lpstr>* Chỉnh sửa mối quan hệ: </vt:lpstr>
      <vt:lpstr>* Xoá mối quan hệ</vt:lpstr>
      <vt:lpstr>PowerPoint Presentation</vt:lpstr>
      <vt:lpstr>PHIẾU HỌC TẬP SỐ 2 </vt:lpstr>
      <vt:lpstr>2. Cột dữ liệu từ tra cứu: * Thiết lập cột dữ liệu tra cứu cho cột MÃ NHÂN VIÊN </vt:lpstr>
      <vt:lpstr>PowerPoint Presentation</vt:lpstr>
      <vt:lpstr>PowerPoint Presentation</vt:lpstr>
      <vt:lpstr>PowerPoint Presentation</vt:lpstr>
      <vt:lpstr>PowerPoint Presentation</vt:lpstr>
      <vt:lpstr>3. Thực hành tạo liên kết giữa các bảng trong CSDL </vt:lpstr>
      <vt:lpstr>PowerPoint Presentation</vt:lpstr>
      <vt:lpstr>PowerPoint Presentation</vt:lpstr>
      <vt:lpstr>VẬN DỤNG, MỞ RỘNG </vt:lpstr>
      <vt:lpstr>TÓM TẮT BÀI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LIÊN KẾT CÁC BẢNG TRONG CƠ SỞ DỮ LIỆU</dc:title>
  <dc:creator>Loan</dc:creator>
  <cp:lastModifiedBy>Loan</cp:lastModifiedBy>
  <cp:revision>4</cp:revision>
  <dcterms:created xsi:type="dcterms:W3CDTF">2023-07-13T14:37:57Z</dcterms:created>
  <dcterms:modified xsi:type="dcterms:W3CDTF">2023-07-15T03:25:45Z</dcterms:modified>
</cp:coreProperties>
</file>