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0" r:id="rId3"/>
    <p:sldId id="274" r:id="rId4"/>
    <p:sldId id="275" r:id="rId5"/>
    <p:sldId id="276" r:id="rId6"/>
    <p:sldId id="262" r:id="rId7"/>
    <p:sldId id="263" r:id="rId8"/>
    <p:sldId id="271" r:id="rId9"/>
    <p:sldId id="264" r:id="rId10"/>
    <p:sldId id="268" r:id="rId11"/>
    <p:sldId id="273" r:id="rId12"/>
    <p:sldId id="266" r:id="rId13"/>
    <p:sldId id="279" r:id="rId14"/>
    <p:sldId id="280" r:id="rId15"/>
    <p:sldId id="265" r:id="rId16"/>
    <p:sldId id="278" r:id="rId17"/>
    <p:sldId id="277" r:id="rId18"/>
    <p:sldId id="267" r:id="rId19"/>
    <p:sldId id="269" r:id="rId20"/>
  </p:sldIdLst>
  <p:sldSz cx="18288000" cy="10287000"/>
  <p:notesSz cx="6858000" cy="9144000"/>
  <p:embeddedFontLst>
    <p:embeddedFont>
      <p:font typeface="Bodoni MT" panose="02070603080606020203" pitchFamily="18" charset="0"/>
      <p:regular r:id="rId21"/>
      <p:bold r:id="rId22"/>
      <p:italic r:id="rId23"/>
      <p:boldItalic r:id="rId24"/>
    </p:embeddedFont>
    <p:embeddedFont>
      <p:font typeface="Book Antiqua" panose="02040602050305030304" pitchFamily="18" charset="0"/>
      <p:regular r:id="rId25"/>
      <p:bold r:id="rId26"/>
      <p:italic r:id="rId27"/>
      <p:boldItalic r:id="rId28"/>
    </p:embeddedFont>
    <p:embeddedFont>
      <p:font typeface="Segoe UI Black" panose="020B0A02040204020203" pitchFamily="34" charset="0"/>
      <p:bold r:id="rId29"/>
      <p:boldItalic r:id="rId30"/>
    </p:embeddedFont>
    <p:embeddedFont>
      <p:font typeface="Sensei"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42.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6.sv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42.sv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6.sv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42.svg"/><Relationship Id="rId12"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6.sv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6.sv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8.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1.svg"/><Relationship Id="rId5" Type="http://schemas.openxmlformats.org/officeDocument/2006/relationships/image" Target="../media/image6.sv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sv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svg"/><Relationship Id="rId7" Type="http://schemas.openxmlformats.org/officeDocument/2006/relationships/image" Target="../media/image1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33.png"/><Relationship Id="rId4" Type="http://schemas.openxmlformats.org/officeDocument/2006/relationships/image" Target="../media/image24.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5889384" y="3002082"/>
            <a:ext cx="5975826" cy="3958985"/>
          </a:xfrm>
          <a:custGeom>
            <a:avLst/>
            <a:gdLst/>
            <a:ahLst/>
            <a:cxnLst/>
            <a:rect l="l" t="t" r="r" b="b"/>
            <a:pathLst>
              <a:path w="5975826" h="3958985">
                <a:moveTo>
                  <a:pt x="0" y="0"/>
                </a:moveTo>
                <a:lnTo>
                  <a:pt x="5975827" y="0"/>
                </a:lnTo>
                <a:lnTo>
                  <a:pt x="5975827" y="3958986"/>
                </a:lnTo>
                <a:lnTo>
                  <a:pt x="0" y="3958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2210542" y="4083537"/>
            <a:ext cx="13866917" cy="1811330"/>
          </a:xfrm>
          <a:prstGeom prst="rect">
            <a:avLst/>
          </a:prstGeom>
        </p:spPr>
        <p:txBody>
          <a:bodyPr lIns="0" tIns="0" rIns="0" bIns="0" rtlCol="0" anchor="t">
            <a:spAutoFit/>
          </a:bodyPr>
          <a:lstStyle/>
          <a:p>
            <a:pPr algn="ctr">
              <a:lnSpc>
                <a:spcPts val="15453"/>
              </a:lnSpc>
              <a:spcBef>
                <a:spcPct val="0"/>
              </a:spcBef>
            </a:pPr>
            <a:r>
              <a:rPr lang="en-US" sz="11038">
                <a:solidFill>
                  <a:srgbClr val="2C6196"/>
                </a:solidFill>
                <a:latin typeface="Segoe UI Black" panose="020B0A02040204020203" pitchFamily="34" charset="0"/>
                <a:ea typeface="Segoe UI Black" panose="020B0A02040204020203" pitchFamily="34" charset="0"/>
              </a:rPr>
              <a:t>Khởi động</a:t>
            </a:r>
          </a:p>
        </p:txBody>
      </p:sp>
      <p:sp>
        <p:nvSpPr>
          <p:cNvPr id="4" name="Freeform 4"/>
          <p:cNvSpPr/>
          <p:nvPr/>
        </p:nvSpPr>
        <p:spPr>
          <a:xfrm flipH="1">
            <a:off x="-2608105" y="5630274"/>
            <a:ext cx="6179852" cy="6612682"/>
          </a:xfrm>
          <a:custGeom>
            <a:avLst/>
            <a:gdLst/>
            <a:ahLst/>
            <a:cxnLst/>
            <a:rect l="l" t="t" r="r" b="b"/>
            <a:pathLst>
              <a:path w="6179852" h="6612682">
                <a:moveTo>
                  <a:pt x="6179852" y="0"/>
                </a:moveTo>
                <a:lnTo>
                  <a:pt x="0" y="0"/>
                </a:lnTo>
                <a:lnTo>
                  <a:pt x="0" y="6612682"/>
                </a:lnTo>
                <a:lnTo>
                  <a:pt x="6179852" y="6612682"/>
                </a:lnTo>
                <a:lnTo>
                  <a:pt x="61798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906619">
            <a:off x="15261735" y="-3238221"/>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1275613">
            <a:off x="16400943" y="-2249975"/>
            <a:ext cx="3284964" cy="4499951"/>
          </a:xfrm>
          <a:custGeom>
            <a:avLst/>
            <a:gdLst/>
            <a:ahLst/>
            <a:cxnLst/>
            <a:rect l="l" t="t" r="r" b="b"/>
            <a:pathLst>
              <a:path w="3284964" h="4499951">
                <a:moveTo>
                  <a:pt x="0" y="0"/>
                </a:moveTo>
                <a:lnTo>
                  <a:pt x="3284964" y="0"/>
                </a:lnTo>
                <a:lnTo>
                  <a:pt x="3284964" y="4499950"/>
                </a:lnTo>
                <a:lnTo>
                  <a:pt x="0" y="4499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7" name="Freeform 7"/>
          <p:cNvSpPr/>
          <p:nvPr/>
        </p:nvSpPr>
        <p:spPr>
          <a:xfrm rot="2769395">
            <a:off x="-134522" y="7118807"/>
            <a:ext cx="3449300" cy="4725069"/>
          </a:xfrm>
          <a:custGeom>
            <a:avLst/>
            <a:gdLst/>
            <a:ahLst/>
            <a:cxnLst/>
            <a:rect l="l" t="t" r="r" b="b"/>
            <a:pathLst>
              <a:path w="3449300" h="4725069">
                <a:moveTo>
                  <a:pt x="0" y="0"/>
                </a:moveTo>
                <a:lnTo>
                  <a:pt x="3449301" y="0"/>
                </a:lnTo>
                <a:lnTo>
                  <a:pt x="3449301" y="4725069"/>
                </a:lnTo>
                <a:lnTo>
                  <a:pt x="0" y="4725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a:off x="8059466" y="318823"/>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a:off x="481821" y="2367506"/>
            <a:ext cx="1693866" cy="649828"/>
          </a:xfrm>
          <a:custGeom>
            <a:avLst/>
            <a:gdLst/>
            <a:ahLst/>
            <a:cxnLst/>
            <a:rect l="l" t="t" r="r" b="b"/>
            <a:pathLst>
              <a:path w="1693866" h="649828">
                <a:moveTo>
                  <a:pt x="0" y="0"/>
                </a:moveTo>
                <a:lnTo>
                  <a:pt x="1693865" y="0"/>
                </a:lnTo>
                <a:lnTo>
                  <a:pt x="1693865" y="649828"/>
                </a:lnTo>
                <a:lnTo>
                  <a:pt x="0" y="6498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a:off x="14184482" y="786854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2">
              <a:alphaModFix amt="58000"/>
              <a:extLst>
                <a:ext uri="{96DAC541-7B7A-43D3-8B79-37D633B846F1}">
                  <asvg:svgBlip xmlns:asvg="http://schemas.microsoft.com/office/drawing/2016/SVG/main" r:embed="rId13"/>
                </a:ext>
              </a:extLst>
            </a:blip>
            <a:stretch>
              <a:fillRect/>
            </a:stretch>
          </a:blipFill>
        </p:spPr>
        <p:txBody>
          <a:bodyPr/>
          <a:lstStyle/>
          <a:p>
            <a:endParaRPr lang="vi-V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6" name="Freeform 6"/>
          <p:cNvSpPr/>
          <p:nvPr/>
        </p:nvSpPr>
        <p:spPr>
          <a:xfrm rot="4906619">
            <a:off x="14849639" y="-4639999"/>
            <a:ext cx="6279445" cy="6719251"/>
          </a:xfrm>
          <a:custGeom>
            <a:avLst/>
            <a:gdLst/>
            <a:ahLst/>
            <a:cxnLst/>
            <a:rect l="l" t="t" r="r" b="b"/>
            <a:pathLst>
              <a:path w="6279445" h="6719251">
                <a:moveTo>
                  <a:pt x="0" y="0"/>
                </a:moveTo>
                <a:lnTo>
                  <a:pt x="6279445" y="0"/>
                </a:lnTo>
                <a:lnTo>
                  <a:pt x="6279445" y="6719251"/>
                </a:lnTo>
                <a:lnTo>
                  <a:pt x="0" y="6719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Freeform 7"/>
          <p:cNvSpPr/>
          <p:nvPr/>
        </p:nvSpPr>
        <p:spPr>
          <a:xfrm rot="4906619">
            <a:off x="-2751731" y="6306656"/>
            <a:ext cx="6405322" cy="6853944"/>
          </a:xfrm>
          <a:custGeom>
            <a:avLst/>
            <a:gdLst/>
            <a:ahLst/>
            <a:cxnLst/>
            <a:rect l="l" t="t" r="r" b="b"/>
            <a:pathLst>
              <a:path w="6405322" h="6853944">
                <a:moveTo>
                  <a:pt x="0" y="0"/>
                </a:moveTo>
                <a:lnTo>
                  <a:pt x="6405322" y="0"/>
                </a:lnTo>
                <a:lnTo>
                  <a:pt x="6405322" y="6853944"/>
                </a:lnTo>
                <a:lnTo>
                  <a:pt x="0" y="6853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a:off x="15697200" y="2331506"/>
            <a:ext cx="1235592" cy="1470943"/>
          </a:xfrm>
          <a:custGeom>
            <a:avLst/>
            <a:gdLst/>
            <a:ahLst/>
            <a:cxnLst/>
            <a:rect l="l" t="t" r="r" b="b"/>
            <a:pathLst>
              <a:path w="1235592" h="1470943">
                <a:moveTo>
                  <a:pt x="0" y="0"/>
                </a:moveTo>
                <a:lnTo>
                  <a:pt x="1235592" y="0"/>
                </a:lnTo>
                <a:lnTo>
                  <a:pt x="1235592" y="1470943"/>
                </a:lnTo>
                <a:lnTo>
                  <a:pt x="0" y="1470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Freeform 9"/>
          <p:cNvSpPr/>
          <p:nvPr/>
        </p:nvSpPr>
        <p:spPr>
          <a:xfrm flipH="1">
            <a:off x="1547926" y="6073747"/>
            <a:ext cx="1235592" cy="1470943"/>
          </a:xfrm>
          <a:custGeom>
            <a:avLst/>
            <a:gdLst/>
            <a:ahLst/>
            <a:cxnLst/>
            <a:rect l="l" t="t" r="r" b="b"/>
            <a:pathLst>
              <a:path w="1235592" h="1470943">
                <a:moveTo>
                  <a:pt x="1235592" y="0"/>
                </a:moveTo>
                <a:lnTo>
                  <a:pt x="0" y="0"/>
                </a:lnTo>
                <a:lnTo>
                  <a:pt x="0" y="1470943"/>
                </a:lnTo>
                <a:lnTo>
                  <a:pt x="1235592" y="1470943"/>
                </a:lnTo>
                <a:lnTo>
                  <a:pt x="123559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0" name="Rectangle 9"/>
          <p:cNvSpPr/>
          <p:nvPr/>
        </p:nvSpPr>
        <p:spPr>
          <a:xfrm>
            <a:off x="505444" y="678348"/>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pic>
        <p:nvPicPr>
          <p:cNvPr id="12" name="Picture 11"/>
          <p:cNvPicPr>
            <a:picLocks noChangeAspect="1"/>
          </p:cNvPicPr>
          <p:nvPr/>
        </p:nvPicPr>
        <p:blipFill>
          <a:blip r:embed="rId6"/>
          <a:stretch>
            <a:fillRect/>
          </a:stretch>
        </p:blipFill>
        <p:spPr>
          <a:xfrm>
            <a:off x="2562525" y="2210067"/>
            <a:ext cx="13370021" cy="7560316"/>
          </a:xfrm>
          <a:prstGeom prst="rect">
            <a:avLst/>
          </a:prstGeom>
        </p:spPr>
      </p:pic>
      <p:sp>
        <p:nvSpPr>
          <p:cNvPr id="11" name="Rectangle 10"/>
          <p:cNvSpPr/>
          <p:nvPr/>
        </p:nvSpPr>
        <p:spPr>
          <a:xfrm>
            <a:off x="3048000" y="3924300"/>
            <a:ext cx="1953176" cy="381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12"/>
          <p:cNvSpPr/>
          <p:nvPr/>
        </p:nvSpPr>
        <p:spPr>
          <a:xfrm>
            <a:off x="8001000" y="6860658"/>
            <a:ext cx="1953176" cy="3810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4" name="Rectangle 13"/>
          <p:cNvSpPr/>
          <p:nvPr/>
        </p:nvSpPr>
        <p:spPr>
          <a:xfrm>
            <a:off x="12801600" y="4167504"/>
            <a:ext cx="2347559" cy="442596"/>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5" name="Rectangle 14"/>
          <p:cNvSpPr/>
          <p:nvPr/>
        </p:nvSpPr>
        <p:spPr>
          <a:xfrm>
            <a:off x="7924800" y="7254166"/>
            <a:ext cx="2347559" cy="327734"/>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rot="4906619">
            <a:off x="14849639" y="-4639999"/>
            <a:ext cx="6279445" cy="6719251"/>
          </a:xfrm>
          <a:custGeom>
            <a:avLst/>
            <a:gdLst/>
            <a:ahLst/>
            <a:cxnLst/>
            <a:rect l="l" t="t" r="r" b="b"/>
            <a:pathLst>
              <a:path w="6279445" h="6719251">
                <a:moveTo>
                  <a:pt x="0" y="0"/>
                </a:moveTo>
                <a:lnTo>
                  <a:pt x="6279445" y="0"/>
                </a:lnTo>
                <a:lnTo>
                  <a:pt x="6279445" y="6719251"/>
                </a:lnTo>
                <a:lnTo>
                  <a:pt x="0" y="6719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Freeform 7"/>
          <p:cNvSpPr/>
          <p:nvPr/>
        </p:nvSpPr>
        <p:spPr>
          <a:xfrm rot="4906619">
            <a:off x="-2751731" y="6306656"/>
            <a:ext cx="6405322" cy="6853944"/>
          </a:xfrm>
          <a:custGeom>
            <a:avLst/>
            <a:gdLst/>
            <a:ahLst/>
            <a:cxnLst/>
            <a:rect l="l" t="t" r="r" b="b"/>
            <a:pathLst>
              <a:path w="6405322" h="6853944">
                <a:moveTo>
                  <a:pt x="0" y="0"/>
                </a:moveTo>
                <a:lnTo>
                  <a:pt x="6405322" y="0"/>
                </a:lnTo>
                <a:lnTo>
                  <a:pt x="6405322" y="6853944"/>
                </a:lnTo>
                <a:lnTo>
                  <a:pt x="0" y="6853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a:off x="15000439" y="2307584"/>
            <a:ext cx="1235592" cy="1470943"/>
          </a:xfrm>
          <a:custGeom>
            <a:avLst/>
            <a:gdLst/>
            <a:ahLst/>
            <a:cxnLst/>
            <a:rect l="l" t="t" r="r" b="b"/>
            <a:pathLst>
              <a:path w="1235592" h="1470943">
                <a:moveTo>
                  <a:pt x="0" y="0"/>
                </a:moveTo>
                <a:lnTo>
                  <a:pt x="1235592" y="0"/>
                </a:lnTo>
                <a:lnTo>
                  <a:pt x="1235592" y="1470943"/>
                </a:lnTo>
                <a:lnTo>
                  <a:pt x="0" y="1470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Freeform 9"/>
          <p:cNvSpPr/>
          <p:nvPr/>
        </p:nvSpPr>
        <p:spPr>
          <a:xfrm flipH="1">
            <a:off x="1547926" y="6073747"/>
            <a:ext cx="1235592" cy="1470943"/>
          </a:xfrm>
          <a:custGeom>
            <a:avLst/>
            <a:gdLst/>
            <a:ahLst/>
            <a:cxnLst/>
            <a:rect l="l" t="t" r="r" b="b"/>
            <a:pathLst>
              <a:path w="1235592" h="1470943">
                <a:moveTo>
                  <a:pt x="1235592" y="0"/>
                </a:moveTo>
                <a:lnTo>
                  <a:pt x="0" y="0"/>
                </a:lnTo>
                <a:lnTo>
                  <a:pt x="0" y="1470943"/>
                </a:lnTo>
                <a:lnTo>
                  <a:pt x="1235592" y="1470943"/>
                </a:lnTo>
                <a:lnTo>
                  <a:pt x="123559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0" name="Rectangle 9"/>
          <p:cNvSpPr/>
          <p:nvPr/>
        </p:nvSpPr>
        <p:spPr>
          <a:xfrm>
            <a:off x="505444" y="678348"/>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sp>
        <p:nvSpPr>
          <p:cNvPr id="11" name="Rectangle 10"/>
          <p:cNvSpPr/>
          <p:nvPr/>
        </p:nvSpPr>
        <p:spPr>
          <a:xfrm>
            <a:off x="867612" y="2107436"/>
            <a:ext cx="13838987" cy="3493264"/>
          </a:xfrm>
          <a:prstGeom prst="rect">
            <a:avLst/>
          </a:prstGeom>
        </p:spPr>
        <p:txBody>
          <a:bodyPr wrap="square">
            <a:spAutoFit/>
          </a:bodyPr>
          <a:lstStyle/>
          <a:p>
            <a:pPr indent="269875" algn="just">
              <a:lnSpc>
                <a:spcPct val="120000"/>
              </a:lnSpc>
              <a:spcBef>
                <a:spcPts val="600"/>
              </a:spcBef>
              <a:spcAft>
                <a:spcPts val="600"/>
              </a:spcAft>
            </a:pPr>
            <a:r>
              <a:rPr lang="pt-BR" sz="4000" b="1">
                <a:solidFill>
                  <a:srgbClr val="000000"/>
                </a:solidFill>
                <a:latin typeface="Times New Roman" panose="02020603050405020304" pitchFamily="18" charset="0"/>
                <a:ea typeface="PMingLiU"/>
              </a:rPr>
              <a:t>Khóa ngoài:</a:t>
            </a:r>
            <a:r>
              <a:rPr lang="pt-BR" sz="4000">
                <a:solidFill>
                  <a:srgbClr val="000000"/>
                </a:solidFill>
                <a:latin typeface="Times New Roman" panose="02020603050405020304" pitchFamily="18" charset="0"/>
                <a:ea typeface="PMingLiU"/>
              </a:rPr>
              <a:t> Là một trường của bảng này và là khóa của một bảng khác</a:t>
            </a:r>
            <a:endParaRPr lang="en-US" sz="4000" dirty="0">
              <a:latin typeface="Times New Roman" panose="02020603050405020304" pitchFamily="18" charset="0"/>
              <a:ea typeface="Times New Roman" panose="02020603050405020304" pitchFamily="18" charset="0"/>
            </a:endParaRPr>
          </a:p>
          <a:p>
            <a:pPr>
              <a:lnSpc>
                <a:spcPct val="150000"/>
              </a:lnSpc>
            </a:pPr>
            <a:r>
              <a:rPr lang="pt-BR" sz="4000" dirty="0">
                <a:solidFill>
                  <a:srgbClr val="000000"/>
                </a:solidFill>
                <a:latin typeface="Times New Roman" panose="02020603050405020304" pitchFamily="18" charset="0"/>
                <a:ea typeface="PMingLiU"/>
              </a:rPr>
              <a:t>- Liên kết giữa hai bảng được thực hiện thông qua cặp khóa chính và khóa ngoài.</a:t>
            </a:r>
            <a:endParaRPr lang="en-US" sz="4000" dirty="0"/>
          </a:p>
        </p:txBody>
      </p:sp>
    </p:spTree>
    <p:extLst>
      <p:ext uri="{BB962C8B-B14F-4D97-AF65-F5344CB8AC3E}">
        <p14:creationId xmlns:p14="http://schemas.microsoft.com/office/powerpoint/2010/main" val="1454449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4470915" flipH="1">
            <a:off x="-6026200" y="-7222832"/>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5" name="Freeform 15"/>
          <p:cNvSpPr/>
          <p:nvPr/>
        </p:nvSpPr>
        <p:spPr>
          <a:xfrm rot="4906619">
            <a:off x="15067026" y="-4648250"/>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Freeform 16"/>
          <p:cNvSpPr/>
          <p:nvPr/>
        </p:nvSpPr>
        <p:spPr>
          <a:xfrm rot="4906619">
            <a:off x="-2736916" y="6696987"/>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 name="Freeform 17"/>
          <p:cNvSpPr/>
          <p:nvPr/>
        </p:nvSpPr>
        <p:spPr>
          <a:xfrm>
            <a:off x="289349" y="378872"/>
            <a:ext cx="1693866" cy="649828"/>
          </a:xfrm>
          <a:custGeom>
            <a:avLst/>
            <a:gdLst/>
            <a:ahLst/>
            <a:cxnLst/>
            <a:rect l="l" t="t" r="r" b="b"/>
            <a:pathLst>
              <a:path w="1693866" h="649828">
                <a:moveTo>
                  <a:pt x="0" y="0"/>
                </a:moveTo>
                <a:lnTo>
                  <a:pt x="1693865" y="0"/>
                </a:lnTo>
                <a:lnTo>
                  <a:pt x="1693865" y="649828"/>
                </a:lnTo>
                <a:lnTo>
                  <a:pt x="0" y="649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Freeform 18"/>
          <p:cNvSpPr/>
          <p:nvPr/>
        </p:nvSpPr>
        <p:spPr>
          <a:xfrm>
            <a:off x="16486214" y="9285379"/>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Rectangle 8"/>
          <p:cNvSpPr/>
          <p:nvPr/>
        </p:nvSpPr>
        <p:spPr>
          <a:xfrm>
            <a:off x="1717000" y="793702"/>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pic>
        <p:nvPicPr>
          <p:cNvPr id="10" name="Picture 9"/>
          <p:cNvPicPr/>
          <p:nvPr/>
        </p:nvPicPr>
        <p:blipFill>
          <a:blip r:embed="rId6"/>
          <a:stretch>
            <a:fillRect/>
          </a:stretch>
        </p:blipFill>
        <p:spPr>
          <a:xfrm>
            <a:off x="1219200" y="2048274"/>
            <a:ext cx="7162800" cy="3476226"/>
          </a:xfrm>
          <a:prstGeom prst="rect">
            <a:avLst/>
          </a:prstGeom>
        </p:spPr>
      </p:pic>
      <p:pic>
        <p:nvPicPr>
          <p:cNvPr id="11" name="Picture 10"/>
          <p:cNvPicPr/>
          <p:nvPr/>
        </p:nvPicPr>
        <p:blipFill>
          <a:blip r:embed="rId7"/>
          <a:stretch>
            <a:fillRect/>
          </a:stretch>
        </p:blipFill>
        <p:spPr>
          <a:xfrm>
            <a:off x="8839200" y="2183859"/>
            <a:ext cx="7086600" cy="3124200"/>
          </a:xfrm>
          <a:prstGeom prst="rect">
            <a:avLst/>
          </a:prstGeom>
        </p:spPr>
      </p:pic>
      <p:sp>
        <p:nvSpPr>
          <p:cNvPr id="3" name="TextBox 2"/>
          <p:cNvSpPr txBox="1"/>
          <p:nvPr/>
        </p:nvSpPr>
        <p:spPr>
          <a:xfrm>
            <a:off x="3437219" y="6122962"/>
            <a:ext cx="379476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MƯỢN TRẢ</a:t>
            </a:r>
          </a:p>
        </p:txBody>
      </p:sp>
      <p:sp>
        <p:nvSpPr>
          <p:cNvPr id="13" name="TextBox 12"/>
          <p:cNvSpPr txBox="1"/>
          <p:nvPr/>
        </p:nvSpPr>
        <p:spPr>
          <a:xfrm>
            <a:off x="10972800" y="6122962"/>
            <a:ext cx="379476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SÁCH</a:t>
            </a:r>
          </a:p>
        </p:txBody>
      </p:sp>
      <p:sp>
        <p:nvSpPr>
          <p:cNvPr id="4" name="Rectangle 3"/>
          <p:cNvSpPr/>
          <p:nvPr/>
        </p:nvSpPr>
        <p:spPr>
          <a:xfrm>
            <a:off x="2345022" y="7890205"/>
            <a:ext cx="12988355"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4000">
                <a:solidFill>
                  <a:srgbClr val="000000"/>
                </a:solidFill>
                <a:latin typeface="Times New Roman" panose="02020603050405020304" pitchFamily="18" charset="0"/>
                <a:ea typeface="PMingLiU"/>
              </a:rPr>
              <a:t>Có thể tạo liên kết hai bảng trên thông qua trường MÃ SÁCH được không? Vì sao?</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70915" flipH="1">
            <a:off x="-6026200" y="-7222832"/>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5" name="Freeform 15"/>
          <p:cNvSpPr/>
          <p:nvPr/>
        </p:nvSpPr>
        <p:spPr>
          <a:xfrm rot="4906619">
            <a:off x="15067026" y="-4648250"/>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Freeform 16"/>
          <p:cNvSpPr/>
          <p:nvPr/>
        </p:nvSpPr>
        <p:spPr>
          <a:xfrm rot="4906619">
            <a:off x="-2736916" y="6696987"/>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 name="Freeform 17"/>
          <p:cNvSpPr/>
          <p:nvPr/>
        </p:nvSpPr>
        <p:spPr>
          <a:xfrm>
            <a:off x="289349" y="378872"/>
            <a:ext cx="1693866" cy="649828"/>
          </a:xfrm>
          <a:custGeom>
            <a:avLst/>
            <a:gdLst/>
            <a:ahLst/>
            <a:cxnLst/>
            <a:rect l="l" t="t" r="r" b="b"/>
            <a:pathLst>
              <a:path w="1693866" h="649828">
                <a:moveTo>
                  <a:pt x="0" y="0"/>
                </a:moveTo>
                <a:lnTo>
                  <a:pt x="1693865" y="0"/>
                </a:lnTo>
                <a:lnTo>
                  <a:pt x="1693865" y="649828"/>
                </a:lnTo>
                <a:lnTo>
                  <a:pt x="0" y="649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Freeform 18"/>
          <p:cNvSpPr/>
          <p:nvPr/>
        </p:nvSpPr>
        <p:spPr>
          <a:xfrm>
            <a:off x="16486214" y="9285379"/>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Rectangle 8"/>
          <p:cNvSpPr/>
          <p:nvPr/>
        </p:nvSpPr>
        <p:spPr>
          <a:xfrm>
            <a:off x="1717000" y="793702"/>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sp>
        <p:nvSpPr>
          <p:cNvPr id="3" name="TextBox 2"/>
          <p:cNvSpPr txBox="1"/>
          <p:nvPr/>
        </p:nvSpPr>
        <p:spPr>
          <a:xfrm>
            <a:off x="3437219" y="6122962"/>
            <a:ext cx="379476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MƯỢN TRẢ</a:t>
            </a:r>
          </a:p>
        </p:txBody>
      </p:sp>
      <p:sp>
        <p:nvSpPr>
          <p:cNvPr id="13" name="TextBox 12"/>
          <p:cNvSpPr txBox="1"/>
          <p:nvPr/>
        </p:nvSpPr>
        <p:spPr>
          <a:xfrm>
            <a:off x="10972800" y="6122962"/>
            <a:ext cx="379476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SÁCH</a:t>
            </a:r>
          </a:p>
        </p:txBody>
      </p:sp>
      <p:sp>
        <p:nvSpPr>
          <p:cNvPr id="4" name="Rectangle 3"/>
          <p:cNvSpPr/>
          <p:nvPr/>
        </p:nvSpPr>
        <p:spPr>
          <a:xfrm>
            <a:off x="2345022" y="7890205"/>
            <a:ext cx="12988355"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t-BR" sz="4000">
                <a:solidFill>
                  <a:srgbClr val="000000"/>
                </a:solidFill>
                <a:latin typeface="Times New Roman" panose="02020603050405020304" pitchFamily="18" charset="0"/>
                <a:ea typeface="PMingLiU"/>
              </a:rPr>
              <a:t>Có thể tạo liên kết hai bảng trên thông qua trường MÃ SÁCH được không? Vì sao?</a:t>
            </a:r>
            <a:endParaRPr lang="en-US" sz="4000"/>
          </a:p>
        </p:txBody>
      </p:sp>
      <p:pic>
        <p:nvPicPr>
          <p:cNvPr id="14" name="Picture 13"/>
          <p:cNvPicPr/>
          <p:nvPr/>
        </p:nvPicPr>
        <p:blipFill>
          <a:blip r:embed="rId6"/>
          <a:stretch>
            <a:fillRect/>
          </a:stretch>
        </p:blipFill>
        <p:spPr>
          <a:xfrm>
            <a:off x="1524000" y="2466502"/>
            <a:ext cx="7239000" cy="3383627"/>
          </a:xfrm>
          <a:prstGeom prst="rect">
            <a:avLst/>
          </a:prstGeom>
        </p:spPr>
      </p:pic>
      <p:pic>
        <p:nvPicPr>
          <p:cNvPr id="19" name="Picture 18"/>
          <p:cNvPicPr/>
          <p:nvPr/>
        </p:nvPicPr>
        <p:blipFill>
          <a:blip r:embed="rId7"/>
          <a:stretch>
            <a:fillRect/>
          </a:stretch>
        </p:blipFill>
        <p:spPr>
          <a:xfrm>
            <a:off x="9753600" y="2593030"/>
            <a:ext cx="6858000" cy="3007669"/>
          </a:xfrm>
          <a:prstGeom prst="rect">
            <a:avLst/>
          </a:prstGeom>
        </p:spPr>
      </p:pic>
    </p:spTree>
    <p:extLst>
      <p:ext uri="{BB962C8B-B14F-4D97-AF65-F5344CB8AC3E}">
        <p14:creationId xmlns:p14="http://schemas.microsoft.com/office/powerpoint/2010/main" val="10247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70915" flipH="1">
            <a:off x="-6086600" y="-7756231"/>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5" name="Freeform 15"/>
          <p:cNvSpPr/>
          <p:nvPr/>
        </p:nvSpPr>
        <p:spPr>
          <a:xfrm rot="4906619">
            <a:off x="15067026" y="-4648250"/>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Freeform 16"/>
          <p:cNvSpPr/>
          <p:nvPr/>
        </p:nvSpPr>
        <p:spPr>
          <a:xfrm rot="4906619">
            <a:off x="-2736916" y="6696987"/>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 name="Freeform 17"/>
          <p:cNvSpPr/>
          <p:nvPr/>
        </p:nvSpPr>
        <p:spPr>
          <a:xfrm>
            <a:off x="289349" y="378872"/>
            <a:ext cx="1693866" cy="649828"/>
          </a:xfrm>
          <a:custGeom>
            <a:avLst/>
            <a:gdLst/>
            <a:ahLst/>
            <a:cxnLst/>
            <a:rect l="l" t="t" r="r" b="b"/>
            <a:pathLst>
              <a:path w="1693866" h="649828">
                <a:moveTo>
                  <a:pt x="0" y="0"/>
                </a:moveTo>
                <a:lnTo>
                  <a:pt x="1693865" y="0"/>
                </a:lnTo>
                <a:lnTo>
                  <a:pt x="1693865" y="649828"/>
                </a:lnTo>
                <a:lnTo>
                  <a:pt x="0" y="649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Freeform 18"/>
          <p:cNvSpPr/>
          <p:nvPr/>
        </p:nvSpPr>
        <p:spPr>
          <a:xfrm>
            <a:off x="16486214" y="9285379"/>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9" name="Rectangle 8"/>
          <p:cNvSpPr/>
          <p:nvPr/>
        </p:nvSpPr>
        <p:spPr>
          <a:xfrm>
            <a:off x="1717000" y="793702"/>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sp>
        <p:nvSpPr>
          <p:cNvPr id="4" name="Rectangle 3"/>
          <p:cNvSpPr/>
          <p:nvPr/>
        </p:nvSpPr>
        <p:spPr>
          <a:xfrm>
            <a:off x="1983215" y="2320814"/>
            <a:ext cx="12988355"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pt-BR" sz="4000">
                <a:solidFill>
                  <a:srgbClr val="000000"/>
                </a:solidFill>
                <a:latin typeface="Times New Roman" panose="02020603050405020304" pitchFamily="18" charset="0"/>
                <a:ea typeface="PMingLiU"/>
              </a:rPr>
              <a:t>Lưu ý. Điều kiện để tạo mối liên kết giữa hai bảng là:</a:t>
            </a:r>
          </a:p>
          <a:p>
            <a:pPr marL="571500" indent="-571500">
              <a:lnSpc>
                <a:spcPct val="150000"/>
              </a:lnSpc>
              <a:buFontTx/>
              <a:buChar char="-"/>
            </a:pPr>
            <a:r>
              <a:rPr lang="pt-BR" sz="4000">
                <a:solidFill>
                  <a:srgbClr val="000000"/>
                </a:solidFill>
                <a:latin typeface="Times New Roman" panose="02020603050405020304" pitchFamily="18" charset="0"/>
              </a:rPr>
              <a:t>Có ít nhất 2 bảng</a:t>
            </a:r>
          </a:p>
          <a:p>
            <a:pPr marL="571500" indent="-571500">
              <a:lnSpc>
                <a:spcPct val="150000"/>
              </a:lnSpc>
              <a:buFontTx/>
              <a:buChar char="-"/>
            </a:pPr>
            <a:r>
              <a:rPr lang="pt-BR" sz="4000">
                <a:solidFill>
                  <a:srgbClr val="000000"/>
                </a:solidFill>
                <a:latin typeface="Times New Roman" panose="02020603050405020304" pitchFamily="18" charset="0"/>
              </a:rPr>
              <a:t>Hai trường phải cùng kiểu dữ liệu</a:t>
            </a:r>
          </a:p>
          <a:p>
            <a:pPr marL="571500" indent="-571500">
              <a:lnSpc>
                <a:spcPct val="150000"/>
              </a:lnSpc>
              <a:buFontTx/>
              <a:buChar char="-"/>
            </a:pPr>
            <a:r>
              <a:rPr lang="pt-BR" sz="4000">
                <a:solidFill>
                  <a:srgbClr val="000000"/>
                </a:solidFill>
                <a:latin typeface="Times New Roman" panose="02020603050405020304" pitchFamily="18" charset="0"/>
              </a:rPr>
              <a:t>Một trong hai trường phải là khóa chính của một bảng</a:t>
            </a:r>
            <a:endParaRPr lang="en-US" sz="4000"/>
          </a:p>
        </p:txBody>
      </p:sp>
    </p:spTree>
    <p:extLst>
      <p:ext uri="{BB962C8B-B14F-4D97-AF65-F5344CB8AC3E}">
        <p14:creationId xmlns:p14="http://schemas.microsoft.com/office/powerpoint/2010/main" val="8770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6156087" y="3101278"/>
            <a:ext cx="5975826" cy="3958985"/>
          </a:xfrm>
          <a:custGeom>
            <a:avLst/>
            <a:gdLst/>
            <a:ahLst/>
            <a:cxnLst/>
            <a:rect l="l" t="t" r="r" b="b"/>
            <a:pathLst>
              <a:path w="5975826" h="3958985">
                <a:moveTo>
                  <a:pt x="0" y="0"/>
                </a:moveTo>
                <a:lnTo>
                  <a:pt x="5975826" y="0"/>
                </a:lnTo>
                <a:lnTo>
                  <a:pt x="5975826" y="3958985"/>
                </a:lnTo>
                <a:lnTo>
                  <a:pt x="0" y="395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flipH="1">
            <a:off x="-2608105" y="5630274"/>
            <a:ext cx="6179852" cy="6612682"/>
          </a:xfrm>
          <a:custGeom>
            <a:avLst/>
            <a:gdLst/>
            <a:ahLst/>
            <a:cxnLst/>
            <a:rect l="l" t="t" r="r" b="b"/>
            <a:pathLst>
              <a:path w="6179852" h="6612682">
                <a:moveTo>
                  <a:pt x="6179852" y="0"/>
                </a:moveTo>
                <a:lnTo>
                  <a:pt x="0" y="0"/>
                </a:lnTo>
                <a:lnTo>
                  <a:pt x="0" y="6612682"/>
                </a:lnTo>
                <a:lnTo>
                  <a:pt x="6179852" y="6612682"/>
                </a:lnTo>
                <a:lnTo>
                  <a:pt x="61798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70915" flipH="1">
            <a:off x="7152475" y="4655570"/>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4906619">
            <a:off x="15261735" y="-3238221"/>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1275613">
            <a:off x="16400943" y="-2249975"/>
            <a:ext cx="3284964" cy="4499951"/>
          </a:xfrm>
          <a:custGeom>
            <a:avLst/>
            <a:gdLst/>
            <a:ahLst/>
            <a:cxnLst/>
            <a:rect l="l" t="t" r="r" b="b"/>
            <a:pathLst>
              <a:path w="3284964" h="4499951">
                <a:moveTo>
                  <a:pt x="0" y="0"/>
                </a:moveTo>
                <a:lnTo>
                  <a:pt x="3284964" y="0"/>
                </a:lnTo>
                <a:lnTo>
                  <a:pt x="3284964" y="4499950"/>
                </a:lnTo>
                <a:lnTo>
                  <a:pt x="0" y="4499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2769395">
            <a:off x="-134522" y="7118807"/>
            <a:ext cx="3449300" cy="4725069"/>
          </a:xfrm>
          <a:custGeom>
            <a:avLst/>
            <a:gdLst/>
            <a:ahLst/>
            <a:cxnLst/>
            <a:rect l="l" t="t" r="r" b="b"/>
            <a:pathLst>
              <a:path w="3449300" h="4725069">
                <a:moveTo>
                  <a:pt x="0" y="0"/>
                </a:moveTo>
                <a:lnTo>
                  <a:pt x="3449301" y="0"/>
                </a:lnTo>
                <a:lnTo>
                  <a:pt x="3449301" y="4725069"/>
                </a:lnTo>
                <a:lnTo>
                  <a:pt x="0" y="4725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Freeform 9"/>
          <p:cNvSpPr/>
          <p:nvPr/>
        </p:nvSpPr>
        <p:spPr>
          <a:xfrm>
            <a:off x="15335482" y="7702674"/>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0" name="Freeform 10"/>
          <p:cNvSpPr/>
          <p:nvPr/>
        </p:nvSpPr>
        <p:spPr>
          <a:xfrm>
            <a:off x="1363609" y="1621417"/>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Rectangle 10"/>
          <p:cNvSpPr/>
          <p:nvPr/>
        </p:nvSpPr>
        <p:spPr>
          <a:xfrm>
            <a:off x="1219200" y="1037969"/>
            <a:ext cx="14610218" cy="861774"/>
          </a:xfrm>
          <a:prstGeom prst="rect">
            <a:avLst/>
          </a:prstGeom>
        </p:spPr>
        <p:txBody>
          <a:bodyPr wrap="none">
            <a:spAutoFit/>
          </a:bodyPr>
          <a:lstStyle/>
          <a:p>
            <a:r>
              <a:rPr lang="pt-BR" sz="5000" b="1">
                <a:solidFill>
                  <a:srgbClr val="000000"/>
                </a:solidFill>
                <a:latin typeface="Segoe UI Black" panose="020B0A02040204020203" pitchFamily="34" charset="0"/>
                <a:ea typeface="Segoe UI Black" panose="020B0A02040204020203" pitchFamily="34" charset="0"/>
              </a:rPr>
              <a:t>3. Hệ QTCSDL đảm bảo ràng buộc khóa ngoài </a:t>
            </a:r>
            <a:endParaRPr lang="en-US" sz="5000">
              <a:latin typeface="Segoe UI Black" panose="020B0A02040204020203" pitchFamily="34" charset="0"/>
              <a:ea typeface="Segoe UI Black" panose="020B0A02040204020203" pitchFamily="34" charset="0"/>
            </a:endParaRPr>
          </a:p>
        </p:txBody>
      </p:sp>
      <p:pic>
        <p:nvPicPr>
          <p:cNvPr id="12" name="Picture 11"/>
          <p:cNvPicPr/>
          <p:nvPr/>
        </p:nvPicPr>
        <p:blipFill>
          <a:blip r:embed="rId12"/>
          <a:stretch>
            <a:fillRect/>
          </a:stretch>
        </p:blipFill>
        <p:spPr>
          <a:xfrm>
            <a:off x="2209800" y="2317833"/>
            <a:ext cx="13792200" cy="755006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470915" flipH="1">
            <a:off x="-6026200" y="-7222832"/>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5" name="Freeform 15"/>
          <p:cNvSpPr/>
          <p:nvPr/>
        </p:nvSpPr>
        <p:spPr>
          <a:xfrm rot="4906619">
            <a:off x="15067026" y="-4648250"/>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Freeform 16"/>
          <p:cNvSpPr/>
          <p:nvPr/>
        </p:nvSpPr>
        <p:spPr>
          <a:xfrm rot="4906619">
            <a:off x="-2736916" y="6696987"/>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 name="Freeform 17"/>
          <p:cNvSpPr/>
          <p:nvPr/>
        </p:nvSpPr>
        <p:spPr>
          <a:xfrm>
            <a:off x="289349" y="378872"/>
            <a:ext cx="1693866" cy="649828"/>
          </a:xfrm>
          <a:custGeom>
            <a:avLst/>
            <a:gdLst/>
            <a:ahLst/>
            <a:cxnLst/>
            <a:rect l="l" t="t" r="r" b="b"/>
            <a:pathLst>
              <a:path w="1693866" h="649828">
                <a:moveTo>
                  <a:pt x="0" y="0"/>
                </a:moveTo>
                <a:lnTo>
                  <a:pt x="1693865" y="0"/>
                </a:lnTo>
                <a:lnTo>
                  <a:pt x="1693865" y="649828"/>
                </a:lnTo>
                <a:lnTo>
                  <a:pt x="0" y="649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Freeform 18"/>
          <p:cNvSpPr/>
          <p:nvPr/>
        </p:nvSpPr>
        <p:spPr>
          <a:xfrm>
            <a:off x="16486214" y="9285379"/>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9" name="Rectangle 18"/>
          <p:cNvSpPr/>
          <p:nvPr/>
        </p:nvSpPr>
        <p:spPr>
          <a:xfrm>
            <a:off x="1125649" y="2171700"/>
            <a:ext cx="15240000" cy="3785652"/>
          </a:xfrm>
          <a:prstGeom prst="rect">
            <a:avLst/>
          </a:prstGeom>
        </p:spPr>
        <p:txBody>
          <a:bodyPr wrap="square">
            <a:spAutoFit/>
          </a:bodyPr>
          <a:lstStyle/>
          <a:p>
            <a:pPr>
              <a:lnSpc>
                <a:spcPct val="150000"/>
              </a:lnSpc>
            </a:pPr>
            <a:r>
              <a:rPr lang="pt-BR" sz="4000">
                <a:solidFill>
                  <a:srgbClr val="000000"/>
                </a:solidFill>
                <a:latin typeface="Times New Roman" panose="02020603050405020304" pitchFamily="18" charset="0"/>
                <a:ea typeface="PMingLiU"/>
              </a:rPr>
              <a:t>	Ràng buộc khóa ngoài là yêu cầu mọi giá trị của khóa ngoài trong bảng tham chiếu phải xuất hiện trong giá trị khóa ở bảng được tham chiếu để đảm bảo tính tham chiếu đầy đủ giữa các bảng có liên kết với nhau và đảm bảo tính toàn vẹn dữ liệu.</a:t>
            </a:r>
            <a:endParaRPr lang="en-US" sz="4000"/>
          </a:p>
        </p:txBody>
      </p:sp>
      <p:sp>
        <p:nvSpPr>
          <p:cNvPr id="20" name="Rectangle 19"/>
          <p:cNvSpPr/>
          <p:nvPr/>
        </p:nvSpPr>
        <p:spPr>
          <a:xfrm>
            <a:off x="1219200" y="1037969"/>
            <a:ext cx="14610218" cy="861774"/>
          </a:xfrm>
          <a:prstGeom prst="rect">
            <a:avLst/>
          </a:prstGeom>
        </p:spPr>
        <p:txBody>
          <a:bodyPr wrap="none">
            <a:spAutoFit/>
          </a:bodyPr>
          <a:lstStyle/>
          <a:p>
            <a:r>
              <a:rPr lang="pt-BR" sz="5000" b="1">
                <a:solidFill>
                  <a:srgbClr val="000000"/>
                </a:solidFill>
                <a:latin typeface="Segoe UI Black" panose="020B0A02040204020203" pitchFamily="34" charset="0"/>
                <a:ea typeface="Segoe UI Black" panose="020B0A02040204020203" pitchFamily="34" charset="0"/>
              </a:rPr>
              <a:t>3. Hệ QTCSDL đảm bảo ràng buộc khóa ngoài </a:t>
            </a:r>
            <a:endParaRPr lang="en-US" sz="500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11072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5191587" y="2533918"/>
            <a:ext cx="7289544" cy="4829323"/>
          </a:xfrm>
          <a:custGeom>
            <a:avLst/>
            <a:gdLst/>
            <a:ahLst/>
            <a:cxnLst/>
            <a:rect l="l" t="t" r="r" b="b"/>
            <a:pathLst>
              <a:path w="7289544" h="4829323">
                <a:moveTo>
                  <a:pt x="0" y="0"/>
                </a:moveTo>
                <a:lnTo>
                  <a:pt x="7289544" y="0"/>
                </a:lnTo>
                <a:lnTo>
                  <a:pt x="7289544" y="4829322"/>
                </a:lnTo>
                <a:lnTo>
                  <a:pt x="0" y="4829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2362200" y="1125069"/>
            <a:ext cx="13154801" cy="1346522"/>
          </a:xfrm>
          <a:prstGeom prst="rect">
            <a:avLst/>
          </a:prstGeom>
        </p:spPr>
        <p:txBody>
          <a:bodyPr wrap="square" lIns="0" tIns="0" rIns="0" bIns="0" rtlCol="0" anchor="t">
            <a:spAutoFit/>
          </a:bodyPr>
          <a:lstStyle/>
          <a:p>
            <a:pPr algn="ctr">
              <a:lnSpc>
                <a:spcPts val="10508"/>
              </a:lnSpc>
            </a:pPr>
            <a:r>
              <a:rPr lang="en-US" sz="9000">
                <a:solidFill>
                  <a:srgbClr val="2C6196"/>
                </a:solidFill>
                <a:latin typeface="Segoe UI Black" panose="020B0A02040204020203" pitchFamily="34" charset="0"/>
                <a:ea typeface="Segoe UI Black" panose="020B0A02040204020203" pitchFamily="34" charset="0"/>
              </a:rPr>
              <a:t>Luyện tập, thực hành</a:t>
            </a:r>
          </a:p>
        </p:txBody>
      </p:sp>
      <p:sp>
        <p:nvSpPr>
          <p:cNvPr id="4" name="Freeform 4"/>
          <p:cNvSpPr/>
          <p:nvPr/>
        </p:nvSpPr>
        <p:spPr>
          <a:xfrm flipH="1">
            <a:off x="-2608105" y="5630274"/>
            <a:ext cx="6179852" cy="6612682"/>
          </a:xfrm>
          <a:custGeom>
            <a:avLst/>
            <a:gdLst/>
            <a:ahLst/>
            <a:cxnLst/>
            <a:rect l="l" t="t" r="r" b="b"/>
            <a:pathLst>
              <a:path w="6179852" h="6612682">
                <a:moveTo>
                  <a:pt x="6179852" y="0"/>
                </a:moveTo>
                <a:lnTo>
                  <a:pt x="0" y="0"/>
                </a:lnTo>
                <a:lnTo>
                  <a:pt x="0" y="6612682"/>
                </a:lnTo>
                <a:lnTo>
                  <a:pt x="6179852" y="6612682"/>
                </a:lnTo>
                <a:lnTo>
                  <a:pt x="61798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70915" flipH="1">
            <a:off x="7120023" y="4246954"/>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4906619">
            <a:off x="15261735" y="-3238221"/>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1275613">
            <a:off x="16400943" y="-2249975"/>
            <a:ext cx="3284964" cy="4499951"/>
          </a:xfrm>
          <a:custGeom>
            <a:avLst/>
            <a:gdLst/>
            <a:ahLst/>
            <a:cxnLst/>
            <a:rect l="l" t="t" r="r" b="b"/>
            <a:pathLst>
              <a:path w="3284964" h="4499951">
                <a:moveTo>
                  <a:pt x="0" y="0"/>
                </a:moveTo>
                <a:lnTo>
                  <a:pt x="3284964" y="0"/>
                </a:lnTo>
                <a:lnTo>
                  <a:pt x="3284964" y="4499950"/>
                </a:lnTo>
                <a:lnTo>
                  <a:pt x="0" y="4499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2769395">
            <a:off x="-134522" y="7118807"/>
            <a:ext cx="3449300" cy="4725069"/>
          </a:xfrm>
          <a:custGeom>
            <a:avLst/>
            <a:gdLst/>
            <a:ahLst/>
            <a:cxnLst/>
            <a:rect l="l" t="t" r="r" b="b"/>
            <a:pathLst>
              <a:path w="3449300" h="4725069">
                <a:moveTo>
                  <a:pt x="0" y="0"/>
                </a:moveTo>
                <a:lnTo>
                  <a:pt x="3449301" y="0"/>
                </a:lnTo>
                <a:lnTo>
                  <a:pt x="3449301" y="4725069"/>
                </a:lnTo>
                <a:lnTo>
                  <a:pt x="0" y="4725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Freeform 9"/>
          <p:cNvSpPr/>
          <p:nvPr/>
        </p:nvSpPr>
        <p:spPr>
          <a:xfrm>
            <a:off x="14650236" y="7594113"/>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0" name="Freeform 10"/>
          <p:cNvSpPr/>
          <p:nvPr/>
        </p:nvSpPr>
        <p:spPr>
          <a:xfrm>
            <a:off x="1363609" y="1621417"/>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12" name="Picture 11"/>
          <p:cNvPicPr/>
          <p:nvPr/>
        </p:nvPicPr>
        <p:blipFill>
          <a:blip r:embed="rId12"/>
          <a:stretch>
            <a:fillRect/>
          </a:stretch>
        </p:blipFill>
        <p:spPr>
          <a:xfrm>
            <a:off x="2514600" y="3404398"/>
            <a:ext cx="13716000" cy="3412934"/>
          </a:xfrm>
          <a:prstGeom prst="rect">
            <a:avLst/>
          </a:prstGeom>
        </p:spPr>
      </p:pic>
    </p:spTree>
    <p:extLst>
      <p:ext uri="{BB962C8B-B14F-4D97-AF65-F5344CB8AC3E}">
        <p14:creationId xmlns:p14="http://schemas.microsoft.com/office/powerpoint/2010/main" val="164572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5191587" y="2533918"/>
            <a:ext cx="7289544" cy="4829323"/>
          </a:xfrm>
          <a:custGeom>
            <a:avLst/>
            <a:gdLst/>
            <a:ahLst/>
            <a:cxnLst/>
            <a:rect l="l" t="t" r="r" b="b"/>
            <a:pathLst>
              <a:path w="7289544" h="4829323">
                <a:moveTo>
                  <a:pt x="0" y="0"/>
                </a:moveTo>
                <a:lnTo>
                  <a:pt x="7289544" y="0"/>
                </a:lnTo>
                <a:lnTo>
                  <a:pt x="7289544" y="4829322"/>
                </a:lnTo>
                <a:lnTo>
                  <a:pt x="0" y="4829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2362200" y="1125069"/>
            <a:ext cx="13154801" cy="1346522"/>
          </a:xfrm>
          <a:prstGeom prst="rect">
            <a:avLst/>
          </a:prstGeom>
        </p:spPr>
        <p:txBody>
          <a:bodyPr wrap="square" lIns="0" tIns="0" rIns="0" bIns="0" rtlCol="0" anchor="t">
            <a:spAutoFit/>
          </a:bodyPr>
          <a:lstStyle/>
          <a:p>
            <a:pPr algn="ctr">
              <a:lnSpc>
                <a:spcPts val="10508"/>
              </a:lnSpc>
            </a:pPr>
            <a:r>
              <a:rPr lang="en-US" sz="9000">
                <a:solidFill>
                  <a:srgbClr val="2C6196"/>
                </a:solidFill>
                <a:latin typeface="Segoe UI Black" panose="020B0A02040204020203" pitchFamily="34" charset="0"/>
                <a:ea typeface="Segoe UI Black" panose="020B0A02040204020203" pitchFamily="34" charset="0"/>
              </a:rPr>
              <a:t>Vận dụng</a:t>
            </a:r>
          </a:p>
        </p:txBody>
      </p:sp>
      <p:sp>
        <p:nvSpPr>
          <p:cNvPr id="4" name="Freeform 4"/>
          <p:cNvSpPr/>
          <p:nvPr/>
        </p:nvSpPr>
        <p:spPr>
          <a:xfrm flipH="1">
            <a:off x="-2608105" y="5630274"/>
            <a:ext cx="6179852" cy="6612682"/>
          </a:xfrm>
          <a:custGeom>
            <a:avLst/>
            <a:gdLst/>
            <a:ahLst/>
            <a:cxnLst/>
            <a:rect l="l" t="t" r="r" b="b"/>
            <a:pathLst>
              <a:path w="6179852" h="6612682">
                <a:moveTo>
                  <a:pt x="6179852" y="0"/>
                </a:moveTo>
                <a:lnTo>
                  <a:pt x="0" y="0"/>
                </a:lnTo>
                <a:lnTo>
                  <a:pt x="0" y="6612682"/>
                </a:lnTo>
                <a:lnTo>
                  <a:pt x="6179852" y="6612682"/>
                </a:lnTo>
                <a:lnTo>
                  <a:pt x="61798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70915" flipH="1">
            <a:off x="7120023" y="4246954"/>
            <a:ext cx="13351666" cy="14286802"/>
          </a:xfrm>
          <a:custGeom>
            <a:avLst/>
            <a:gdLst/>
            <a:ahLst/>
            <a:cxnLst/>
            <a:rect l="l" t="t" r="r" b="b"/>
            <a:pathLst>
              <a:path w="13351666" h="14286802">
                <a:moveTo>
                  <a:pt x="13351666" y="0"/>
                </a:moveTo>
                <a:lnTo>
                  <a:pt x="0" y="0"/>
                </a:lnTo>
                <a:lnTo>
                  <a:pt x="0" y="14286801"/>
                </a:lnTo>
                <a:lnTo>
                  <a:pt x="13351666" y="14286801"/>
                </a:lnTo>
                <a:lnTo>
                  <a:pt x="13351666"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4906619">
            <a:off x="15261735" y="-3238221"/>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rot="-1275613">
            <a:off x="16400943" y="-2249975"/>
            <a:ext cx="3284964" cy="4499951"/>
          </a:xfrm>
          <a:custGeom>
            <a:avLst/>
            <a:gdLst/>
            <a:ahLst/>
            <a:cxnLst/>
            <a:rect l="l" t="t" r="r" b="b"/>
            <a:pathLst>
              <a:path w="3284964" h="4499951">
                <a:moveTo>
                  <a:pt x="0" y="0"/>
                </a:moveTo>
                <a:lnTo>
                  <a:pt x="3284964" y="0"/>
                </a:lnTo>
                <a:lnTo>
                  <a:pt x="3284964" y="4499950"/>
                </a:lnTo>
                <a:lnTo>
                  <a:pt x="0" y="44999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2769395">
            <a:off x="-134522" y="7118807"/>
            <a:ext cx="3449300" cy="4725069"/>
          </a:xfrm>
          <a:custGeom>
            <a:avLst/>
            <a:gdLst/>
            <a:ahLst/>
            <a:cxnLst/>
            <a:rect l="l" t="t" r="r" b="b"/>
            <a:pathLst>
              <a:path w="3449300" h="4725069">
                <a:moveTo>
                  <a:pt x="0" y="0"/>
                </a:moveTo>
                <a:lnTo>
                  <a:pt x="3449301" y="0"/>
                </a:lnTo>
                <a:lnTo>
                  <a:pt x="3449301" y="4725069"/>
                </a:lnTo>
                <a:lnTo>
                  <a:pt x="0" y="4725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Freeform 9"/>
          <p:cNvSpPr/>
          <p:nvPr/>
        </p:nvSpPr>
        <p:spPr>
          <a:xfrm>
            <a:off x="14650236" y="7594113"/>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0" name="Freeform 10"/>
          <p:cNvSpPr/>
          <p:nvPr/>
        </p:nvSpPr>
        <p:spPr>
          <a:xfrm>
            <a:off x="1363609" y="1621417"/>
            <a:ext cx="1693866" cy="649828"/>
          </a:xfrm>
          <a:custGeom>
            <a:avLst/>
            <a:gdLst/>
            <a:ahLst/>
            <a:cxnLst/>
            <a:rect l="l" t="t" r="r" b="b"/>
            <a:pathLst>
              <a:path w="1693866" h="649828">
                <a:moveTo>
                  <a:pt x="0" y="0"/>
                </a:moveTo>
                <a:lnTo>
                  <a:pt x="1693865" y="0"/>
                </a:lnTo>
                <a:lnTo>
                  <a:pt x="1693865" y="649829"/>
                </a:lnTo>
                <a:lnTo>
                  <a:pt x="0" y="649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11" name="Picture 10"/>
          <p:cNvPicPr/>
          <p:nvPr/>
        </p:nvPicPr>
        <p:blipFill>
          <a:blip r:embed="rId12"/>
          <a:stretch>
            <a:fillRect/>
          </a:stretch>
        </p:blipFill>
        <p:spPr>
          <a:xfrm>
            <a:off x="2133600" y="2692421"/>
            <a:ext cx="14020800" cy="70503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5662223" y="1220611"/>
            <a:ext cx="5975826" cy="3958985"/>
          </a:xfrm>
          <a:custGeom>
            <a:avLst/>
            <a:gdLst/>
            <a:ahLst/>
            <a:cxnLst/>
            <a:rect l="l" t="t" r="r" b="b"/>
            <a:pathLst>
              <a:path w="5975826" h="3958985">
                <a:moveTo>
                  <a:pt x="0" y="0"/>
                </a:moveTo>
                <a:lnTo>
                  <a:pt x="5975826" y="0"/>
                </a:lnTo>
                <a:lnTo>
                  <a:pt x="5975826" y="3958985"/>
                </a:lnTo>
                <a:lnTo>
                  <a:pt x="0" y="395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2917588" y="2140141"/>
            <a:ext cx="12451872" cy="1900851"/>
          </a:xfrm>
          <a:prstGeom prst="rect">
            <a:avLst/>
          </a:prstGeom>
        </p:spPr>
        <p:txBody>
          <a:bodyPr lIns="0" tIns="0" rIns="0" bIns="0" rtlCol="0" anchor="t">
            <a:spAutoFit/>
          </a:bodyPr>
          <a:lstStyle/>
          <a:p>
            <a:pPr algn="ctr">
              <a:lnSpc>
                <a:spcPts val="15453"/>
              </a:lnSpc>
              <a:spcBef>
                <a:spcPct val="0"/>
              </a:spcBef>
            </a:pPr>
            <a:r>
              <a:rPr lang="en-US" sz="12000">
                <a:solidFill>
                  <a:srgbClr val="2C6196"/>
                </a:solidFill>
                <a:latin typeface="Sensei"/>
              </a:rPr>
              <a:t>Thank You</a:t>
            </a:r>
          </a:p>
        </p:txBody>
      </p:sp>
      <p:sp>
        <p:nvSpPr>
          <p:cNvPr id="4" name="Freeform 4"/>
          <p:cNvSpPr/>
          <p:nvPr/>
        </p:nvSpPr>
        <p:spPr>
          <a:xfrm flipH="1">
            <a:off x="-2608105" y="5630274"/>
            <a:ext cx="6179852" cy="6612682"/>
          </a:xfrm>
          <a:custGeom>
            <a:avLst/>
            <a:gdLst/>
            <a:ahLst/>
            <a:cxnLst/>
            <a:rect l="l" t="t" r="r" b="b"/>
            <a:pathLst>
              <a:path w="6179852" h="6612682">
                <a:moveTo>
                  <a:pt x="6179852" y="0"/>
                </a:moveTo>
                <a:lnTo>
                  <a:pt x="0" y="0"/>
                </a:lnTo>
                <a:lnTo>
                  <a:pt x="0" y="6612682"/>
                </a:lnTo>
                <a:lnTo>
                  <a:pt x="6179852" y="6612682"/>
                </a:lnTo>
                <a:lnTo>
                  <a:pt x="617985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906619">
            <a:off x="15261735" y="-3238221"/>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a:off x="15369460" y="6242563"/>
            <a:ext cx="2169067" cy="709877"/>
          </a:xfrm>
          <a:custGeom>
            <a:avLst/>
            <a:gdLst/>
            <a:ahLst/>
            <a:cxnLst/>
            <a:rect l="l" t="t" r="r" b="b"/>
            <a:pathLst>
              <a:path w="2169067" h="709877">
                <a:moveTo>
                  <a:pt x="0" y="0"/>
                </a:moveTo>
                <a:lnTo>
                  <a:pt x="2169067" y="0"/>
                </a:lnTo>
                <a:lnTo>
                  <a:pt x="2169067" y="709877"/>
                </a:lnTo>
                <a:lnTo>
                  <a:pt x="0" y="7098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7" name="Freeform 7"/>
          <p:cNvSpPr/>
          <p:nvPr/>
        </p:nvSpPr>
        <p:spPr>
          <a:xfrm rot="4170275">
            <a:off x="-695950" y="-1849518"/>
            <a:ext cx="3449300" cy="4725069"/>
          </a:xfrm>
          <a:custGeom>
            <a:avLst/>
            <a:gdLst/>
            <a:ahLst/>
            <a:cxnLst/>
            <a:rect l="l" t="t" r="r" b="b"/>
            <a:pathLst>
              <a:path w="3449300" h="4725069">
                <a:moveTo>
                  <a:pt x="0" y="0"/>
                </a:moveTo>
                <a:lnTo>
                  <a:pt x="3449300" y="0"/>
                </a:lnTo>
                <a:lnTo>
                  <a:pt x="3449300" y="4725069"/>
                </a:lnTo>
                <a:lnTo>
                  <a:pt x="0" y="47250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8" name="Freeform 8"/>
          <p:cNvSpPr/>
          <p:nvPr/>
        </p:nvSpPr>
        <p:spPr>
          <a:xfrm>
            <a:off x="2317953" y="5034860"/>
            <a:ext cx="1693866" cy="649828"/>
          </a:xfrm>
          <a:custGeom>
            <a:avLst/>
            <a:gdLst/>
            <a:ahLst/>
            <a:cxnLst/>
            <a:rect l="l" t="t" r="r" b="b"/>
            <a:pathLst>
              <a:path w="1693866" h="649828">
                <a:moveTo>
                  <a:pt x="0" y="0"/>
                </a:moveTo>
                <a:lnTo>
                  <a:pt x="1693866" y="0"/>
                </a:lnTo>
                <a:lnTo>
                  <a:pt x="1693866" y="649829"/>
                </a:lnTo>
                <a:lnTo>
                  <a:pt x="0" y="649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3" name="Freeform 13"/>
          <p:cNvSpPr/>
          <p:nvPr/>
        </p:nvSpPr>
        <p:spPr>
          <a:xfrm>
            <a:off x="15369460" y="803841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2">
              <a:alphaModFix amt="59000"/>
              <a:extLst>
                <a:ext uri="{96DAC541-7B7A-43D3-8B79-37D633B846F1}">
                  <asvg:svgBlip xmlns:asvg="http://schemas.microsoft.com/office/drawing/2016/SVG/main" r:embed="rId13"/>
                </a:ext>
              </a:extLst>
            </a:blip>
            <a:stretch>
              <a:fillRect/>
            </a:stretch>
          </a:blipFill>
        </p:spPr>
        <p:txBody>
          <a:bodyPr/>
          <a:lstStyle/>
          <a:p>
            <a:endParaRPr lang="vi-V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rot="1647909">
            <a:off x="5694674" y="313606"/>
            <a:ext cx="5975826" cy="3958985"/>
          </a:xfrm>
          <a:custGeom>
            <a:avLst/>
            <a:gdLst/>
            <a:ahLst/>
            <a:cxnLst/>
            <a:rect l="l" t="t" r="r" b="b"/>
            <a:pathLst>
              <a:path w="5975826" h="3958985">
                <a:moveTo>
                  <a:pt x="0" y="0"/>
                </a:moveTo>
                <a:lnTo>
                  <a:pt x="5975827" y="0"/>
                </a:lnTo>
                <a:lnTo>
                  <a:pt x="5975827" y="3958985"/>
                </a:lnTo>
                <a:lnTo>
                  <a:pt x="0" y="395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066800" y="5600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TextBox 5"/>
          <p:cNvSpPr txBox="1"/>
          <p:nvPr/>
        </p:nvSpPr>
        <p:spPr>
          <a:xfrm>
            <a:off x="2248284" y="363801"/>
            <a:ext cx="13680098" cy="2866169"/>
          </a:xfrm>
          <a:prstGeom prst="rect">
            <a:avLst/>
          </a:prstGeom>
        </p:spPr>
        <p:txBody>
          <a:bodyPr wrap="square" lIns="0" tIns="0" rIns="0" bIns="0" rtlCol="0" anchor="t">
            <a:spAutoFit/>
          </a:bodyPr>
          <a:lstStyle/>
          <a:p>
            <a:pPr lvl="0">
              <a:lnSpc>
                <a:spcPct val="150000"/>
              </a:lnSpc>
            </a:pPr>
            <a:r>
              <a:rPr lang="pt-BR" sz="3200" b="1" dirty="0">
                <a:latin typeface="Times New Roman" panose="02020603050405020304" pitchFamily="18" charset="0"/>
                <a:cs typeface="Times New Roman" panose="02020603050405020304" pitchFamily="18" charset="0"/>
              </a:rPr>
              <a:t>Hãy chọn các trường phù hợp trong các gợi ý sau để tạo cấu trúc bảng và chỉ ra khóa chính của bảng đó với các mục đích quản lý sau: </a:t>
            </a:r>
            <a:r>
              <a:rPr lang="vi-VN" sz="3200" b="1" dirty="0">
                <a:latin typeface="Times New Roman" panose="02020603050405020304" pitchFamily="18" charset="0"/>
                <a:cs typeface="Times New Roman" panose="02020603050405020304" pitchFamily="18" charset="0"/>
              </a:rPr>
              <a:t>Người đọc, Sách, Mượn/trả</a:t>
            </a:r>
            <a:endParaRPr lang="en-US" sz="3200" b="1"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sp>
        <p:nvSpPr>
          <p:cNvPr id="7" name="Freeform 7"/>
          <p:cNvSpPr/>
          <p:nvPr/>
        </p:nvSpPr>
        <p:spPr>
          <a:xfrm rot="4906619">
            <a:off x="15981813" y="-3263089"/>
            <a:ext cx="5368635" cy="5744649"/>
          </a:xfrm>
          <a:custGeom>
            <a:avLst/>
            <a:gdLst/>
            <a:ahLst/>
            <a:cxnLst/>
            <a:rect l="l" t="t" r="r" b="b"/>
            <a:pathLst>
              <a:path w="5368635" h="5744649">
                <a:moveTo>
                  <a:pt x="0" y="0"/>
                </a:moveTo>
                <a:lnTo>
                  <a:pt x="5368635" y="0"/>
                </a:lnTo>
                <a:lnTo>
                  <a:pt x="5368635" y="5744649"/>
                </a:lnTo>
                <a:lnTo>
                  <a:pt x="0" y="5744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3032465">
            <a:off x="-3554053" y="-3263089"/>
            <a:ext cx="5368635" cy="5744649"/>
          </a:xfrm>
          <a:custGeom>
            <a:avLst/>
            <a:gdLst/>
            <a:ahLst/>
            <a:cxnLst/>
            <a:rect l="l" t="t" r="r" b="b"/>
            <a:pathLst>
              <a:path w="5368635" h="5744649">
                <a:moveTo>
                  <a:pt x="0" y="0"/>
                </a:moveTo>
                <a:lnTo>
                  <a:pt x="5368636" y="0"/>
                </a:lnTo>
                <a:lnTo>
                  <a:pt x="5368636" y="5744649"/>
                </a:lnTo>
                <a:lnTo>
                  <a:pt x="0" y="5744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20" name="Group 19"/>
          <p:cNvGrpSpPr/>
          <p:nvPr/>
        </p:nvGrpSpPr>
        <p:grpSpPr>
          <a:xfrm>
            <a:off x="1295400" y="4461119"/>
            <a:ext cx="15697200" cy="4797181"/>
            <a:chOff x="1295400" y="4461119"/>
            <a:chExt cx="15697200" cy="4797181"/>
          </a:xfrm>
        </p:grpSpPr>
        <p:sp>
          <p:nvSpPr>
            <p:cNvPr id="4" name="Freeform 4"/>
            <p:cNvSpPr/>
            <p:nvPr/>
          </p:nvSpPr>
          <p:spPr>
            <a:xfrm>
              <a:off x="1295400" y="4461119"/>
              <a:ext cx="15697200" cy="4797181"/>
            </a:xfrm>
            <a:custGeom>
              <a:avLst/>
              <a:gdLst/>
              <a:ahLst/>
              <a:cxnLst/>
              <a:rect l="l" t="t" r="r" b="b"/>
              <a:pathLst>
                <a:path w="15109230" h="4797181">
                  <a:moveTo>
                    <a:pt x="0" y="0"/>
                  </a:moveTo>
                  <a:lnTo>
                    <a:pt x="15109230" y="0"/>
                  </a:lnTo>
                  <a:lnTo>
                    <a:pt x="15109230" y="4797181"/>
                  </a:lnTo>
                  <a:lnTo>
                    <a:pt x="0" y="47971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TextBox 6"/>
            <p:cNvSpPr txBox="1"/>
            <p:nvPr/>
          </p:nvSpPr>
          <p:spPr>
            <a:xfrm>
              <a:off x="3158787" y="4985897"/>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MÃ THẺ TV</a:t>
              </a:r>
            </a:p>
          </p:txBody>
        </p:sp>
        <p:sp>
          <p:nvSpPr>
            <p:cNvPr id="9" name="TextBox 6"/>
            <p:cNvSpPr txBox="1"/>
            <p:nvPr/>
          </p:nvSpPr>
          <p:spPr>
            <a:xfrm>
              <a:off x="13565588" y="7577433"/>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MÃ SÁCH</a:t>
              </a:r>
            </a:p>
          </p:txBody>
        </p:sp>
        <p:sp>
          <p:nvSpPr>
            <p:cNvPr id="10" name="TextBox 6"/>
            <p:cNvSpPr txBox="1"/>
            <p:nvPr/>
          </p:nvSpPr>
          <p:spPr>
            <a:xfrm>
              <a:off x="2209986" y="7196997"/>
              <a:ext cx="3224662" cy="1333698"/>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dirty="0">
                  <a:solidFill>
                    <a:srgbClr val="FFFFFF"/>
                  </a:solidFill>
                  <a:latin typeface="Bodoni MT" panose="02070603080606020203" pitchFamily="18" charset="0"/>
                </a:rPr>
                <a:t>HỌ TÊN NGƯỜI ĐỌC</a:t>
              </a:r>
            </a:p>
          </p:txBody>
        </p:sp>
        <p:sp>
          <p:nvSpPr>
            <p:cNvPr id="11" name="TextBox 6"/>
            <p:cNvSpPr txBox="1"/>
            <p:nvPr/>
          </p:nvSpPr>
          <p:spPr>
            <a:xfrm>
              <a:off x="12781907" y="5016941"/>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TÊN TÁC GIẢ</a:t>
              </a:r>
            </a:p>
          </p:txBody>
        </p:sp>
        <p:sp>
          <p:nvSpPr>
            <p:cNvPr id="12" name="TextBox 6"/>
            <p:cNvSpPr txBox="1"/>
            <p:nvPr/>
          </p:nvSpPr>
          <p:spPr>
            <a:xfrm>
              <a:off x="7848665" y="5047528"/>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NGÀY MƯỢN</a:t>
              </a:r>
            </a:p>
          </p:txBody>
        </p:sp>
        <p:sp>
          <p:nvSpPr>
            <p:cNvPr id="13" name="TextBox 6"/>
            <p:cNvSpPr txBox="1"/>
            <p:nvPr/>
          </p:nvSpPr>
          <p:spPr>
            <a:xfrm>
              <a:off x="5568275" y="6236990"/>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NGÀY SINH</a:t>
              </a:r>
            </a:p>
          </p:txBody>
        </p:sp>
        <p:sp>
          <p:nvSpPr>
            <p:cNvPr id="14" name="TextBox 6"/>
            <p:cNvSpPr txBox="1"/>
            <p:nvPr/>
          </p:nvSpPr>
          <p:spPr>
            <a:xfrm>
              <a:off x="11026221" y="6253123"/>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NGÀY TRẢ</a:t>
              </a:r>
            </a:p>
          </p:txBody>
        </p:sp>
        <p:sp>
          <p:nvSpPr>
            <p:cNvPr id="15" name="TextBox 6"/>
            <p:cNvSpPr txBox="1"/>
            <p:nvPr/>
          </p:nvSpPr>
          <p:spPr>
            <a:xfrm>
              <a:off x="5931560" y="7536962"/>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LỚP</a:t>
              </a:r>
            </a:p>
          </p:txBody>
        </p:sp>
        <p:sp>
          <p:nvSpPr>
            <p:cNvPr id="16" name="TextBox 6"/>
            <p:cNvSpPr txBox="1"/>
            <p:nvPr/>
          </p:nvSpPr>
          <p:spPr>
            <a:xfrm>
              <a:off x="9862919" y="7536962"/>
              <a:ext cx="3224662" cy="627992"/>
            </a:xfrm>
            <a:prstGeom prst="rect">
              <a:avLst/>
            </a:prstGeom>
            <a:solidFill>
              <a:schemeClr val="accent1"/>
            </a:solidFill>
          </p:spPr>
          <p:txBody>
            <a:bodyPr wrap="square" lIns="0" tIns="0" rIns="0" bIns="0" rtlCol="0" anchor="t">
              <a:spAutoFit/>
            </a:bodyPr>
            <a:lstStyle/>
            <a:p>
              <a:pPr algn="ctr">
                <a:lnSpc>
                  <a:spcPts val="5169"/>
                </a:lnSpc>
                <a:spcBef>
                  <a:spcPct val="0"/>
                </a:spcBef>
              </a:pPr>
              <a:r>
                <a:rPr lang="en-US" sz="3692">
                  <a:solidFill>
                    <a:srgbClr val="FFFFFF"/>
                  </a:solidFill>
                  <a:latin typeface="Bodoni MT" panose="02070603080606020203" pitchFamily="18" charset="0"/>
                </a:rPr>
                <a:t>SỐ TRANG</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22401" y="1561933"/>
            <a:ext cx="10316963" cy="7479798"/>
          </a:xfrm>
          <a:custGeom>
            <a:avLst/>
            <a:gdLst/>
            <a:ahLst/>
            <a:cxnLst/>
            <a:rect l="l" t="t" r="r" b="b"/>
            <a:pathLst>
              <a:path w="10316963" h="7479798">
                <a:moveTo>
                  <a:pt x="0" y="0"/>
                </a:moveTo>
                <a:lnTo>
                  <a:pt x="10316963" y="0"/>
                </a:lnTo>
                <a:lnTo>
                  <a:pt x="10316963" y="7479798"/>
                </a:lnTo>
                <a:lnTo>
                  <a:pt x="0" y="7479798"/>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TextBox 3"/>
          <p:cNvSpPr txBox="1"/>
          <p:nvPr/>
        </p:nvSpPr>
        <p:spPr>
          <a:xfrm>
            <a:off x="2796443" y="2522060"/>
            <a:ext cx="12695113" cy="2779772"/>
          </a:xfrm>
          <a:prstGeom prst="rect">
            <a:avLst/>
          </a:prstGeom>
        </p:spPr>
        <p:txBody>
          <a:bodyPr lIns="0" tIns="0" rIns="0" bIns="0" rtlCol="0" anchor="t">
            <a:spAutoFit/>
          </a:bodyPr>
          <a:lstStyle/>
          <a:p>
            <a:pPr algn="ctr">
              <a:lnSpc>
                <a:spcPts val="22659"/>
              </a:lnSpc>
              <a:spcBef>
                <a:spcPct val="0"/>
              </a:spcBef>
            </a:pPr>
            <a:r>
              <a:rPr lang="en-US" sz="16185">
                <a:solidFill>
                  <a:srgbClr val="2C6196"/>
                </a:solidFill>
                <a:latin typeface="Sensei"/>
              </a:rPr>
              <a:t>Bài 3</a:t>
            </a:r>
          </a:p>
        </p:txBody>
      </p:sp>
      <p:sp>
        <p:nvSpPr>
          <p:cNvPr id="4" name="TextBox 4"/>
          <p:cNvSpPr txBox="1"/>
          <p:nvPr/>
        </p:nvSpPr>
        <p:spPr>
          <a:xfrm>
            <a:off x="2056606" y="5195887"/>
            <a:ext cx="14174789" cy="2462213"/>
          </a:xfrm>
          <a:prstGeom prst="rect">
            <a:avLst/>
          </a:prstGeom>
        </p:spPr>
        <p:txBody>
          <a:bodyPr lIns="0" tIns="0" rIns="0" bIns="0" rtlCol="0" anchor="t">
            <a:spAutoFit/>
          </a:bodyPr>
          <a:lstStyle/>
          <a:p>
            <a:pPr algn="ctr">
              <a:spcBef>
                <a:spcPct val="0"/>
              </a:spcBef>
            </a:pPr>
            <a:r>
              <a:rPr lang="en-US" sz="8000" dirty="0">
                <a:solidFill>
                  <a:srgbClr val="2C6196"/>
                </a:solidFill>
                <a:latin typeface="Segoe UI Black" panose="020B0A02040204020203" pitchFamily="34" charset="0"/>
                <a:ea typeface="Segoe UI Black" panose="020B0A02040204020203" pitchFamily="34" charset="0"/>
              </a:rPr>
              <a:t>Quan </a:t>
            </a:r>
            <a:r>
              <a:rPr lang="en-US" sz="8000" dirty="0" err="1">
                <a:solidFill>
                  <a:srgbClr val="2C6196"/>
                </a:solidFill>
                <a:latin typeface="Segoe UI Black" panose="020B0A02040204020203" pitchFamily="34" charset="0"/>
                <a:ea typeface="Segoe UI Black" panose="020B0A02040204020203" pitchFamily="34" charset="0"/>
              </a:rPr>
              <a:t>hệ</a:t>
            </a:r>
            <a:r>
              <a:rPr lang="en-US" sz="8000" dirty="0">
                <a:solidFill>
                  <a:srgbClr val="2C6196"/>
                </a:solidFill>
                <a:latin typeface="Segoe UI Black" panose="020B0A02040204020203" pitchFamily="34" charset="0"/>
                <a:ea typeface="Segoe UI Black" panose="020B0A02040204020203" pitchFamily="34" charset="0"/>
              </a:rPr>
              <a:t> </a:t>
            </a:r>
            <a:r>
              <a:rPr lang="en-US" sz="8000" dirty="0" err="1">
                <a:solidFill>
                  <a:srgbClr val="2C6196"/>
                </a:solidFill>
                <a:latin typeface="Segoe UI Black" panose="020B0A02040204020203" pitchFamily="34" charset="0"/>
                <a:ea typeface="Segoe UI Black" panose="020B0A02040204020203" pitchFamily="34" charset="0"/>
              </a:rPr>
              <a:t>giữa</a:t>
            </a:r>
            <a:r>
              <a:rPr lang="en-US" sz="8000" dirty="0">
                <a:solidFill>
                  <a:srgbClr val="2C6196"/>
                </a:solidFill>
                <a:latin typeface="Segoe UI Black" panose="020B0A02040204020203" pitchFamily="34" charset="0"/>
                <a:ea typeface="Segoe UI Black" panose="020B0A02040204020203" pitchFamily="34" charset="0"/>
              </a:rPr>
              <a:t> </a:t>
            </a:r>
            <a:r>
              <a:rPr lang="en-US" sz="8000" dirty="0" err="1">
                <a:solidFill>
                  <a:srgbClr val="2C6196"/>
                </a:solidFill>
                <a:latin typeface="Segoe UI Black" panose="020B0A02040204020203" pitchFamily="34" charset="0"/>
                <a:ea typeface="Segoe UI Black" panose="020B0A02040204020203" pitchFamily="34" charset="0"/>
              </a:rPr>
              <a:t>các</a:t>
            </a:r>
            <a:r>
              <a:rPr lang="en-US" sz="8000" dirty="0">
                <a:solidFill>
                  <a:srgbClr val="2C6196"/>
                </a:solidFill>
                <a:latin typeface="Segoe UI Black" panose="020B0A02040204020203" pitchFamily="34" charset="0"/>
                <a:ea typeface="Segoe UI Black" panose="020B0A02040204020203" pitchFamily="34" charset="0"/>
              </a:rPr>
              <a:t> </a:t>
            </a:r>
            <a:r>
              <a:rPr lang="en-US" sz="8000" dirty="0" err="1">
                <a:solidFill>
                  <a:srgbClr val="2C6196"/>
                </a:solidFill>
                <a:latin typeface="Segoe UI Black" panose="020B0A02040204020203" pitchFamily="34" charset="0"/>
                <a:ea typeface="Segoe UI Black" panose="020B0A02040204020203" pitchFamily="34" charset="0"/>
              </a:rPr>
              <a:t>bảng</a:t>
            </a:r>
            <a:r>
              <a:rPr lang="en-US" sz="8000" dirty="0">
                <a:solidFill>
                  <a:srgbClr val="2C6196"/>
                </a:solidFill>
                <a:latin typeface="Segoe UI Black" panose="020B0A02040204020203" pitchFamily="34" charset="0"/>
                <a:ea typeface="Segoe UI Black" panose="020B0A02040204020203" pitchFamily="34" charset="0"/>
              </a:rPr>
              <a:t> </a:t>
            </a:r>
          </a:p>
          <a:p>
            <a:pPr algn="ctr">
              <a:spcBef>
                <a:spcPct val="0"/>
              </a:spcBef>
            </a:pPr>
            <a:r>
              <a:rPr lang="en-US" sz="8000" dirty="0" err="1">
                <a:solidFill>
                  <a:srgbClr val="2C6196"/>
                </a:solidFill>
                <a:latin typeface="Segoe UI Black" panose="020B0A02040204020203" pitchFamily="34" charset="0"/>
                <a:ea typeface="Segoe UI Black" panose="020B0A02040204020203" pitchFamily="34" charset="0"/>
              </a:rPr>
              <a:t>và</a:t>
            </a:r>
            <a:r>
              <a:rPr lang="en-US" sz="8000" dirty="0">
                <a:solidFill>
                  <a:srgbClr val="2C6196"/>
                </a:solidFill>
                <a:latin typeface="Segoe UI Black" panose="020B0A02040204020203" pitchFamily="34" charset="0"/>
                <a:ea typeface="Segoe UI Black" panose="020B0A02040204020203" pitchFamily="34" charset="0"/>
              </a:rPr>
              <a:t> </a:t>
            </a:r>
            <a:r>
              <a:rPr lang="en-US" sz="8000" dirty="0" err="1">
                <a:solidFill>
                  <a:srgbClr val="2C6196"/>
                </a:solidFill>
                <a:latin typeface="Segoe UI Black" panose="020B0A02040204020203" pitchFamily="34" charset="0"/>
                <a:ea typeface="Segoe UI Black" panose="020B0A02040204020203" pitchFamily="34" charset="0"/>
              </a:rPr>
              <a:t>khóa</a:t>
            </a:r>
            <a:r>
              <a:rPr lang="en-US" sz="8000" dirty="0">
                <a:solidFill>
                  <a:srgbClr val="2C6196"/>
                </a:solidFill>
                <a:latin typeface="Segoe UI Black" panose="020B0A02040204020203" pitchFamily="34" charset="0"/>
                <a:ea typeface="Segoe UI Black" panose="020B0A02040204020203" pitchFamily="34" charset="0"/>
              </a:rPr>
              <a:t> </a:t>
            </a:r>
            <a:r>
              <a:rPr lang="en-US" sz="8000" dirty="0" err="1">
                <a:solidFill>
                  <a:srgbClr val="2C6196"/>
                </a:solidFill>
                <a:latin typeface="Segoe UI Black" panose="020B0A02040204020203" pitchFamily="34" charset="0"/>
                <a:ea typeface="Segoe UI Black" panose="020B0A02040204020203" pitchFamily="34" charset="0"/>
              </a:rPr>
              <a:t>ngoài</a:t>
            </a:r>
            <a:endParaRPr lang="en-US" sz="8000" dirty="0">
              <a:solidFill>
                <a:srgbClr val="2C6196"/>
              </a:solidFill>
              <a:latin typeface="Segoe UI Black" panose="020B0A02040204020203" pitchFamily="34" charset="0"/>
              <a:ea typeface="Segoe UI Black" panose="020B0A02040204020203" pitchFamily="34" charset="0"/>
            </a:endParaRPr>
          </a:p>
        </p:txBody>
      </p:sp>
      <p:sp>
        <p:nvSpPr>
          <p:cNvPr id="5" name="Freeform 5"/>
          <p:cNvSpPr/>
          <p:nvPr/>
        </p:nvSpPr>
        <p:spPr>
          <a:xfrm>
            <a:off x="14169374" y="5587582"/>
            <a:ext cx="6179852" cy="6612682"/>
          </a:xfrm>
          <a:custGeom>
            <a:avLst/>
            <a:gdLst/>
            <a:ahLst/>
            <a:cxnLst/>
            <a:rect l="l" t="t" r="r" b="b"/>
            <a:pathLst>
              <a:path w="6179852" h="6612682">
                <a:moveTo>
                  <a:pt x="0" y="0"/>
                </a:moveTo>
                <a:lnTo>
                  <a:pt x="6179852" y="0"/>
                </a:lnTo>
                <a:lnTo>
                  <a:pt x="6179852" y="6612682"/>
                </a:lnTo>
                <a:lnTo>
                  <a:pt x="0" y="6612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407966">
            <a:off x="-2199754" y="-3258989"/>
            <a:ext cx="6052529" cy="6476442"/>
          </a:xfrm>
          <a:custGeom>
            <a:avLst/>
            <a:gdLst/>
            <a:ahLst/>
            <a:cxnLst/>
            <a:rect l="l" t="t" r="r" b="b"/>
            <a:pathLst>
              <a:path w="6052529" h="6476442">
                <a:moveTo>
                  <a:pt x="0" y="0"/>
                </a:moveTo>
                <a:lnTo>
                  <a:pt x="6052529" y="0"/>
                </a:lnTo>
                <a:lnTo>
                  <a:pt x="6052529" y="6476442"/>
                </a:lnTo>
                <a:lnTo>
                  <a:pt x="0" y="6476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1501902" y="551824"/>
            <a:ext cx="3003804" cy="4114800"/>
          </a:xfrm>
          <a:custGeom>
            <a:avLst/>
            <a:gdLst/>
            <a:ahLst/>
            <a:cxnLst/>
            <a:rect l="l" t="t" r="r" b="b"/>
            <a:pathLst>
              <a:path w="3003804" h="4114800">
                <a:moveTo>
                  <a:pt x="0" y="0"/>
                </a:moveTo>
                <a:lnTo>
                  <a:pt x="3003804" y="0"/>
                </a:lnTo>
                <a:lnTo>
                  <a:pt x="30038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9786892">
            <a:off x="15534650" y="6632033"/>
            <a:ext cx="3449300" cy="4725069"/>
          </a:xfrm>
          <a:custGeom>
            <a:avLst/>
            <a:gdLst/>
            <a:ahLst/>
            <a:cxnLst/>
            <a:rect l="l" t="t" r="r" b="b"/>
            <a:pathLst>
              <a:path w="3449300" h="4725069">
                <a:moveTo>
                  <a:pt x="0" y="0"/>
                </a:moveTo>
                <a:lnTo>
                  <a:pt x="3449300" y="0"/>
                </a:lnTo>
                <a:lnTo>
                  <a:pt x="3449300" y="4725069"/>
                </a:lnTo>
                <a:lnTo>
                  <a:pt x="0" y="4725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Freeform 9"/>
          <p:cNvSpPr/>
          <p:nvPr/>
        </p:nvSpPr>
        <p:spPr>
          <a:xfrm rot="-250925">
            <a:off x="15545158" y="990846"/>
            <a:ext cx="1892749" cy="2496432"/>
          </a:xfrm>
          <a:custGeom>
            <a:avLst/>
            <a:gdLst/>
            <a:ahLst/>
            <a:cxnLst/>
            <a:rect l="l" t="t" r="r" b="b"/>
            <a:pathLst>
              <a:path w="1892749" h="2496432">
                <a:moveTo>
                  <a:pt x="0" y="0"/>
                </a:moveTo>
                <a:lnTo>
                  <a:pt x="1892749" y="0"/>
                </a:lnTo>
                <a:lnTo>
                  <a:pt x="1892749" y="2496431"/>
                </a:lnTo>
                <a:lnTo>
                  <a:pt x="0" y="24964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0" name="Freeform 10"/>
          <p:cNvSpPr/>
          <p:nvPr/>
        </p:nvSpPr>
        <p:spPr>
          <a:xfrm>
            <a:off x="-717870" y="764138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alphaModFix amt="3700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Freeform 11"/>
          <p:cNvSpPr/>
          <p:nvPr/>
        </p:nvSpPr>
        <p:spPr>
          <a:xfrm>
            <a:off x="1339530" y="8184047"/>
            <a:ext cx="2169067" cy="709877"/>
          </a:xfrm>
          <a:custGeom>
            <a:avLst/>
            <a:gdLst/>
            <a:ahLst/>
            <a:cxnLst/>
            <a:rect l="l" t="t" r="r" b="b"/>
            <a:pathLst>
              <a:path w="2169067" h="709877">
                <a:moveTo>
                  <a:pt x="0" y="0"/>
                </a:moveTo>
                <a:lnTo>
                  <a:pt x="2169067" y="0"/>
                </a:lnTo>
                <a:lnTo>
                  <a:pt x="2169067" y="709876"/>
                </a:lnTo>
                <a:lnTo>
                  <a:pt x="0" y="7098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a:off x="14223684" y="4924425"/>
            <a:ext cx="2007711" cy="770231"/>
          </a:xfrm>
          <a:custGeom>
            <a:avLst/>
            <a:gdLst/>
            <a:ahLst/>
            <a:cxnLst/>
            <a:rect l="l" t="t" r="r" b="b"/>
            <a:pathLst>
              <a:path w="2007711" h="770231">
                <a:moveTo>
                  <a:pt x="0" y="0"/>
                </a:moveTo>
                <a:lnTo>
                  <a:pt x="2007710" y="0"/>
                </a:lnTo>
                <a:lnTo>
                  <a:pt x="2007710" y="770231"/>
                </a:lnTo>
                <a:lnTo>
                  <a:pt x="0" y="77023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Tree>
    <p:extLst>
      <p:ext uri="{BB962C8B-B14F-4D97-AF65-F5344CB8AC3E}">
        <p14:creationId xmlns:p14="http://schemas.microsoft.com/office/powerpoint/2010/main" val="2613642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0904" y="3161898"/>
            <a:ext cx="15109230" cy="5251770"/>
          </a:xfrm>
          <a:custGeom>
            <a:avLst/>
            <a:gdLst/>
            <a:ahLst/>
            <a:cxnLst/>
            <a:rect l="l" t="t" r="r" b="b"/>
            <a:pathLst>
              <a:path w="15109230" h="4797181">
                <a:moveTo>
                  <a:pt x="0" y="0"/>
                </a:moveTo>
                <a:lnTo>
                  <a:pt x="15109231" y="0"/>
                </a:lnTo>
                <a:lnTo>
                  <a:pt x="15109231" y="4797181"/>
                </a:lnTo>
                <a:lnTo>
                  <a:pt x="0" y="47971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TextBox 4"/>
          <p:cNvSpPr txBox="1"/>
          <p:nvPr/>
        </p:nvSpPr>
        <p:spPr>
          <a:xfrm>
            <a:off x="3245371" y="1166593"/>
            <a:ext cx="10291057" cy="1774012"/>
          </a:xfrm>
          <a:prstGeom prst="rect">
            <a:avLst/>
          </a:prstGeom>
        </p:spPr>
        <p:txBody>
          <a:bodyPr wrap="square" lIns="0" tIns="0" rIns="0" bIns="0" rtlCol="0" anchor="t">
            <a:spAutoFit/>
          </a:bodyPr>
          <a:lstStyle/>
          <a:p>
            <a:pPr algn="ctr">
              <a:lnSpc>
                <a:spcPts val="15453"/>
              </a:lnSpc>
              <a:spcBef>
                <a:spcPct val="0"/>
              </a:spcBef>
            </a:pPr>
            <a:r>
              <a:rPr lang="en-US" sz="9000">
                <a:solidFill>
                  <a:srgbClr val="2C6196"/>
                </a:solidFill>
                <a:latin typeface="Segoe UI Black" panose="020B0A02040204020203" pitchFamily="34" charset="0"/>
                <a:ea typeface="Segoe UI Black" panose="020B0A02040204020203" pitchFamily="34" charset="0"/>
              </a:rPr>
              <a:t>Mục tiêu bài học</a:t>
            </a:r>
          </a:p>
        </p:txBody>
      </p:sp>
      <p:sp>
        <p:nvSpPr>
          <p:cNvPr id="5" name="TextBox 5"/>
          <p:cNvSpPr txBox="1"/>
          <p:nvPr/>
        </p:nvSpPr>
        <p:spPr>
          <a:xfrm>
            <a:off x="1752601" y="3796258"/>
            <a:ext cx="11963400" cy="4154984"/>
          </a:xfrm>
          <a:prstGeom prst="rect">
            <a:avLst/>
          </a:prstGeom>
        </p:spPr>
        <p:txBody>
          <a:bodyPr wrap="square" lIns="0" tIns="0" rIns="0" bIns="0" rtlCol="0" anchor="t">
            <a:spAutoFit/>
          </a:bodyPr>
          <a:lstStyle/>
          <a:p>
            <a:pPr lvl="0">
              <a:lnSpc>
                <a:spcPct val="150000"/>
              </a:lnSpc>
            </a:pPr>
            <a:r>
              <a:rPr lang="pt-BR" sz="3600">
                <a:solidFill>
                  <a:schemeClr val="bg1"/>
                </a:solidFill>
                <a:latin typeface="Times New Roman" panose="02020603050405020304" pitchFamily="18" charset="0"/>
                <a:cs typeface="Times New Roman" panose="02020603050405020304" pitchFamily="18" charset="0"/>
              </a:rPr>
              <a:t>- Biết được khái niệm và xác định được khóa ngoài của một bảng</a:t>
            </a:r>
            <a:endParaRPr lang="en-US" sz="3600">
              <a:solidFill>
                <a:schemeClr val="bg1"/>
              </a:solidFill>
              <a:latin typeface="Times New Roman" panose="02020603050405020304" pitchFamily="18" charset="0"/>
              <a:cs typeface="Times New Roman" panose="02020603050405020304" pitchFamily="18" charset="0"/>
            </a:endParaRPr>
          </a:p>
          <a:p>
            <a:pPr lvl="0">
              <a:lnSpc>
                <a:spcPct val="150000"/>
              </a:lnSpc>
            </a:pPr>
            <a:r>
              <a:rPr lang="pt-BR" sz="3600">
                <a:solidFill>
                  <a:schemeClr val="bg1"/>
                </a:solidFill>
                <a:latin typeface="Times New Roman" panose="02020603050405020304" pitchFamily="18" charset="0"/>
                <a:cs typeface="Times New Roman" panose="02020603050405020304" pitchFamily="18" charset="0"/>
              </a:rPr>
              <a:t>- Thiết lập được mối liên kết giữa các bảng</a:t>
            </a:r>
            <a:endParaRPr lang="en-US" sz="3600">
              <a:solidFill>
                <a:schemeClr val="bg1"/>
              </a:solidFill>
              <a:latin typeface="Times New Roman" panose="02020603050405020304" pitchFamily="18" charset="0"/>
              <a:cs typeface="Times New Roman" panose="02020603050405020304" pitchFamily="18" charset="0"/>
            </a:endParaRPr>
          </a:p>
          <a:p>
            <a:pPr lvl="0">
              <a:lnSpc>
                <a:spcPct val="150000"/>
              </a:lnSpc>
            </a:pPr>
            <a:r>
              <a:rPr lang="pt-BR" sz="3600">
                <a:solidFill>
                  <a:schemeClr val="bg1"/>
                </a:solidFill>
                <a:latin typeface="Times New Roman" panose="02020603050405020304" pitchFamily="18" charset="0"/>
                <a:cs typeface="Times New Roman" panose="02020603050405020304" pitchFamily="18" charset="0"/>
              </a:rPr>
              <a:t>- Giải thích được ràng buộc khóa ngoài là gì</a:t>
            </a:r>
            <a:endParaRPr lang="en-US" sz="3600">
              <a:solidFill>
                <a:schemeClr val="bg1"/>
              </a:solidFill>
              <a:latin typeface="Times New Roman" panose="02020603050405020304" pitchFamily="18" charset="0"/>
              <a:cs typeface="Times New Roman" panose="02020603050405020304" pitchFamily="18" charset="0"/>
            </a:endParaRPr>
          </a:p>
          <a:p>
            <a:pPr lvl="0">
              <a:lnSpc>
                <a:spcPct val="150000"/>
              </a:lnSpc>
            </a:pPr>
            <a:r>
              <a:rPr lang="pt-BR" sz="3600">
                <a:solidFill>
                  <a:schemeClr val="bg1"/>
                </a:solidFill>
                <a:latin typeface="Times New Roman" panose="02020603050405020304" pitchFamily="18" charset="0"/>
                <a:cs typeface="Times New Roman" panose="02020603050405020304" pitchFamily="18" charset="0"/>
              </a:rPr>
              <a:t>- Biết được các phần mềm quản trị CSDL có cơ chế kiểm soát các cập nhật dữ liệu để đảm bảo ràng buộc khóa ngoài</a:t>
            </a:r>
            <a:endParaRPr lang="en-US" sz="3600">
              <a:solidFill>
                <a:schemeClr val="bg1"/>
              </a:solidFill>
              <a:latin typeface="Times New Roman" panose="02020603050405020304" pitchFamily="18" charset="0"/>
              <a:cs typeface="Times New Roman" panose="02020603050405020304" pitchFamily="18" charset="0"/>
            </a:endParaRPr>
          </a:p>
        </p:txBody>
      </p:sp>
      <p:sp>
        <p:nvSpPr>
          <p:cNvPr id="6" name="Freeform 6"/>
          <p:cNvSpPr/>
          <p:nvPr/>
        </p:nvSpPr>
        <p:spPr>
          <a:xfrm>
            <a:off x="10904312" y="8134325"/>
            <a:ext cx="2169067" cy="709877"/>
          </a:xfrm>
          <a:custGeom>
            <a:avLst/>
            <a:gdLst/>
            <a:ahLst/>
            <a:cxnLst/>
            <a:rect l="l" t="t" r="r" b="b"/>
            <a:pathLst>
              <a:path w="2169067" h="709877">
                <a:moveTo>
                  <a:pt x="0" y="0"/>
                </a:moveTo>
                <a:lnTo>
                  <a:pt x="2169067" y="0"/>
                </a:lnTo>
                <a:lnTo>
                  <a:pt x="2169067" y="709877"/>
                </a:lnTo>
                <a:lnTo>
                  <a:pt x="0" y="709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1043483" y="8073971"/>
            <a:ext cx="2007711" cy="770231"/>
          </a:xfrm>
          <a:custGeom>
            <a:avLst/>
            <a:gdLst/>
            <a:ahLst/>
            <a:cxnLst/>
            <a:rect l="l" t="t" r="r" b="b"/>
            <a:pathLst>
              <a:path w="2007711" h="770231">
                <a:moveTo>
                  <a:pt x="0" y="0"/>
                </a:moveTo>
                <a:lnTo>
                  <a:pt x="2007711" y="0"/>
                </a:lnTo>
                <a:lnTo>
                  <a:pt x="2007711" y="770231"/>
                </a:lnTo>
                <a:lnTo>
                  <a:pt x="0" y="7702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8" name="Freeform 8"/>
          <p:cNvSpPr/>
          <p:nvPr/>
        </p:nvSpPr>
        <p:spPr>
          <a:xfrm rot="-6135307">
            <a:off x="3399315" y="8910947"/>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6135307">
            <a:off x="13126844" y="-4393982"/>
            <a:ext cx="6052529" cy="6476442"/>
          </a:xfrm>
          <a:custGeom>
            <a:avLst/>
            <a:gdLst/>
            <a:ahLst/>
            <a:cxnLst/>
            <a:rect l="l" t="t" r="r" b="b"/>
            <a:pathLst>
              <a:path w="6052529" h="6476442">
                <a:moveTo>
                  <a:pt x="0" y="0"/>
                </a:moveTo>
                <a:lnTo>
                  <a:pt x="6052529" y="0"/>
                </a:lnTo>
                <a:lnTo>
                  <a:pt x="6052529" y="6476441"/>
                </a:lnTo>
                <a:lnTo>
                  <a:pt x="0" y="64764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0" name="Freeform 10"/>
          <p:cNvSpPr/>
          <p:nvPr/>
        </p:nvSpPr>
        <p:spPr>
          <a:xfrm rot="-7174133">
            <a:off x="-993139" y="-2057400"/>
            <a:ext cx="3003804" cy="4114800"/>
          </a:xfrm>
          <a:custGeom>
            <a:avLst/>
            <a:gdLst/>
            <a:ahLst/>
            <a:cxnLst/>
            <a:rect l="l" t="t" r="r" b="b"/>
            <a:pathLst>
              <a:path w="3003804" h="4114800">
                <a:moveTo>
                  <a:pt x="0" y="0"/>
                </a:moveTo>
                <a:lnTo>
                  <a:pt x="3003804" y="0"/>
                </a:lnTo>
                <a:lnTo>
                  <a:pt x="300380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pic>
        <p:nvPicPr>
          <p:cNvPr id="11" name="Picture 2" descr="http://phucthinhcomputer.com/files/assets/icon_computer_network_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23234" y="6084342"/>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09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9800" y="977241"/>
            <a:ext cx="13996723" cy="1774012"/>
          </a:xfrm>
          <a:prstGeom prst="rect">
            <a:avLst/>
          </a:prstGeom>
        </p:spPr>
        <p:txBody>
          <a:bodyPr lIns="0" tIns="0" rIns="0" bIns="0" rtlCol="0" anchor="t">
            <a:spAutoFit/>
          </a:bodyPr>
          <a:lstStyle/>
          <a:p>
            <a:pPr algn="ctr">
              <a:lnSpc>
                <a:spcPts val="15453"/>
              </a:lnSpc>
              <a:spcBef>
                <a:spcPct val="0"/>
              </a:spcBef>
            </a:pPr>
            <a:r>
              <a:rPr lang="en-US" sz="9000">
                <a:solidFill>
                  <a:srgbClr val="2C6196"/>
                </a:solidFill>
                <a:latin typeface="Segoe UI Black" panose="020B0A02040204020203" pitchFamily="34" charset="0"/>
                <a:ea typeface="Segoe UI Black" panose="020B0A02040204020203" pitchFamily="34" charset="0"/>
              </a:rPr>
              <a:t>Nội dung bài học</a:t>
            </a:r>
          </a:p>
        </p:txBody>
      </p:sp>
      <p:sp>
        <p:nvSpPr>
          <p:cNvPr id="3" name="Freeform 3"/>
          <p:cNvSpPr/>
          <p:nvPr/>
        </p:nvSpPr>
        <p:spPr>
          <a:xfrm rot="-407966">
            <a:off x="-3026265" y="-3778215"/>
            <a:ext cx="6052529" cy="6476442"/>
          </a:xfrm>
          <a:custGeom>
            <a:avLst/>
            <a:gdLst/>
            <a:ahLst/>
            <a:cxnLst/>
            <a:rect l="l" t="t" r="r" b="b"/>
            <a:pathLst>
              <a:path w="6052529" h="6476442">
                <a:moveTo>
                  <a:pt x="0" y="0"/>
                </a:moveTo>
                <a:lnTo>
                  <a:pt x="6052530" y="0"/>
                </a:lnTo>
                <a:lnTo>
                  <a:pt x="6052530" y="6476442"/>
                </a:lnTo>
                <a:lnTo>
                  <a:pt x="0" y="64764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rot="-9786892">
            <a:off x="15534650" y="7633729"/>
            <a:ext cx="3449300" cy="4725069"/>
          </a:xfrm>
          <a:custGeom>
            <a:avLst/>
            <a:gdLst/>
            <a:ahLst/>
            <a:cxnLst/>
            <a:rect l="l" t="t" r="r" b="b"/>
            <a:pathLst>
              <a:path w="3449300" h="4725069">
                <a:moveTo>
                  <a:pt x="0" y="0"/>
                </a:moveTo>
                <a:lnTo>
                  <a:pt x="3449300" y="0"/>
                </a:lnTo>
                <a:lnTo>
                  <a:pt x="3449300" y="4725069"/>
                </a:lnTo>
                <a:lnTo>
                  <a:pt x="0" y="47250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5715590" y="673762"/>
            <a:ext cx="2169067" cy="709877"/>
          </a:xfrm>
          <a:custGeom>
            <a:avLst/>
            <a:gdLst/>
            <a:ahLst/>
            <a:cxnLst/>
            <a:rect l="l" t="t" r="r" b="b"/>
            <a:pathLst>
              <a:path w="2169067" h="709877">
                <a:moveTo>
                  <a:pt x="0" y="0"/>
                </a:moveTo>
                <a:lnTo>
                  <a:pt x="2169068" y="0"/>
                </a:lnTo>
                <a:lnTo>
                  <a:pt x="2169068" y="709876"/>
                </a:lnTo>
                <a:lnTo>
                  <a:pt x="0" y="7098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24845" y="9226033"/>
            <a:ext cx="2007711" cy="770231"/>
          </a:xfrm>
          <a:custGeom>
            <a:avLst/>
            <a:gdLst/>
            <a:ahLst/>
            <a:cxnLst/>
            <a:rect l="l" t="t" r="r" b="b"/>
            <a:pathLst>
              <a:path w="2007711" h="770231">
                <a:moveTo>
                  <a:pt x="0" y="0"/>
                </a:moveTo>
                <a:lnTo>
                  <a:pt x="2007710" y="0"/>
                </a:lnTo>
                <a:lnTo>
                  <a:pt x="2007710" y="770231"/>
                </a:lnTo>
                <a:lnTo>
                  <a:pt x="0" y="770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flipH="1">
            <a:off x="2032555" y="5627943"/>
            <a:ext cx="1235592" cy="1470943"/>
          </a:xfrm>
          <a:custGeom>
            <a:avLst/>
            <a:gdLst/>
            <a:ahLst/>
            <a:cxnLst/>
            <a:rect l="l" t="t" r="r" b="b"/>
            <a:pathLst>
              <a:path w="1235592" h="1470943">
                <a:moveTo>
                  <a:pt x="1235592" y="0"/>
                </a:moveTo>
                <a:lnTo>
                  <a:pt x="0" y="0"/>
                </a:lnTo>
                <a:lnTo>
                  <a:pt x="0" y="1470943"/>
                </a:lnTo>
                <a:lnTo>
                  <a:pt x="1235592" y="1470943"/>
                </a:lnTo>
                <a:lnTo>
                  <a:pt x="123559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TextBox 8"/>
          <p:cNvSpPr txBox="1"/>
          <p:nvPr/>
        </p:nvSpPr>
        <p:spPr>
          <a:xfrm>
            <a:off x="5486400" y="3615945"/>
            <a:ext cx="7440358" cy="820738"/>
          </a:xfrm>
          <a:prstGeom prst="rect">
            <a:avLst/>
          </a:prstGeom>
        </p:spPr>
        <p:txBody>
          <a:bodyPr wrap="square" lIns="0" tIns="0" rIns="0" bIns="0" rtlCol="0" anchor="t">
            <a:spAutoFit/>
          </a:bodyPr>
          <a:lstStyle/>
          <a:p>
            <a:pPr algn="ctr">
              <a:lnSpc>
                <a:spcPts val="6416"/>
              </a:lnSpc>
              <a:spcBef>
                <a:spcPct val="0"/>
              </a:spcBef>
            </a:pPr>
            <a:r>
              <a:rPr lang="pt-BR" sz="5000" b="1">
                <a:latin typeface="Times New Roman" panose="02020603050405020304" pitchFamily="18" charset="0"/>
                <a:cs typeface="Times New Roman" panose="02020603050405020304" pitchFamily="18" charset="0"/>
              </a:rPr>
              <a:t>1. Tính dư thừa dữ liệu </a:t>
            </a:r>
            <a:endParaRPr lang="en-US" sz="5000">
              <a:solidFill>
                <a:srgbClr val="2C6196"/>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4343400" y="4648993"/>
            <a:ext cx="10896600" cy="820738"/>
          </a:xfrm>
          <a:prstGeom prst="rect">
            <a:avLst/>
          </a:prstGeom>
        </p:spPr>
        <p:txBody>
          <a:bodyPr wrap="square" lIns="0" tIns="0" rIns="0" bIns="0" rtlCol="0" anchor="t">
            <a:spAutoFit/>
          </a:bodyPr>
          <a:lstStyle/>
          <a:p>
            <a:pPr algn="ctr">
              <a:lnSpc>
                <a:spcPts val="6416"/>
              </a:lnSpc>
              <a:spcBef>
                <a:spcPct val="0"/>
              </a:spcBef>
            </a:pPr>
            <a:r>
              <a:rPr lang="pt-BR" sz="5000" b="1">
                <a:latin typeface="Times New Roman" panose="02020603050405020304" pitchFamily="18" charset="0"/>
                <a:cs typeface="Times New Roman" panose="02020603050405020304" pitchFamily="18" charset="0"/>
              </a:rPr>
              <a:t>2. Liên kết giữa các bảng và khóa ngoài </a:t>
            </a:r>
            <a:endParaRPr lang="en-US" sz="5000">
              <a:solidFill>
                <a:srgbClr val="2C6196"/>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3526354" y="5901945"/>
            <a:ext cx="12856646" cy="820738"/>
          </a:xfrm>
          <a:prstGeom prst="rect">
            <a:avLst/>
          </a:prstGeom>
        </p:spPr>
        <p:txBody>
          <a:bodyPr wrap="square" lIns="0" tIns="0" rIns="0" bIns="0" rtlCol="0" anchor="t">
            <a:spAutoFit/>
          </a:bodyPr>
          <a:lstStyle/>
          <a:p>
            <a:pPr algn="ctr">
              <a:lnSpc>
                <a:spcPts val="6416"/>
              </a:lnSpc>
              <a:spcBef>
                <a:spcPct val="0"/>
              </a:spcBef>
            </a:pPr>
            <a:r>
              <a:rPr lang="pt-BR" sz="5000" b="1">
                <a:latin typeface="Times New Roman" panose="02020603050405020304" pitchFamily="18" charset="0"/>
                <a:cs typeface="Times New Roman" panose="02020603050405020304" pitchFamily="18" charset="0"/>
              </a:rPr>
              <a:t>3. Hệ QTCSDL đảm bảo ràng buộc khóa ngoài</a:t>
            </a:r>
            <a:endParaRPr lang="en-US" sz="5000">
              <a:solidFill>
                <a:srgbClr val="2C6196"/>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4928210" y="7142162"/>
            <a:ext cx="10311789" cy="820738"/>
          </a:xfrm>
          <a:prstGeom prst="rect">
            <a:avLst/>
          </a:prstGeom>
        </p:spPr>
        <p:txBody>
          <a:bodyPr wrap="square" lIns="0" tIns="0" rIns="0" bIns="0" rtlCol="0" anchor="t">
            <a:spAutoFit/>
          </a:bodyPr>
          <a:lstStyle/>
          <a:p>
            <a:pPr algn="ctr">
              <a:lnSpc>
                <a:spcPts val="6416"/>
              </a:lnSpc>
              <a:spcBef>
                <a:spcPct val="0"/>
              </a:spcBef>
            </a:pPr>
            <a:r>
              <a:rPr lang="en-US" sz="5000" b="1">
                <a:latin typeface="Times New Roman" panose="02020603050405020304" pitchFamily="18" charset="0"/>
                <a:cs typeface="Times New Roman" panose="02020603050405020304" pitchFamily="18" charset="0"/>
              </a:rPr>
              <a:t>4. Thực hành về bảng và khóa ngoài</a:t>
            </a:r>
          </a:p>
        </p:txBody>
      </p:sp>
    </p:spTree>
    <p:extLst>
      <p:ext uri="{BB962C8B-B14F-4D97-AF65-F5344CB8AC3E}">
        <p14:creationId xmlns:p14="http://schemas.microsoft.com/office/powerpoint/2010/main" val="1320166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a:off x="10887181" y="1202386"/>
            <a:ext cx="7892358" cy="7408951"/>
          </a:xfrm>
          <a:custGeom>
            <a:avLst/>
            <a:gdLst/>
            <a:ahLst/>
            <a:cxnLst/>
            <a:rect l="l" t="t" r="r" b="b"/>
            <a:pathLst>
              <a:path w="7892358" h="7408951">
                <a:moveTo>
                  <a:pt x="0" y="0"/>
                </a:moveTo>
                <a:lnTo>
                  <a:pt x="7892358" y="0"/>
                </a:lnTo>
                <a:lnTo>
                  <a:pt x="7892358" y="7408952"/>
                </a:lnTo>
                <a:lnTo>
                  <a:pt x="0" y="740895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962400" y="5600700"/>
            <a:ext cx="11923168" cy="11192874"/>
          </a:xfrm>
          <a:custGeom>
            <a:avLst/>
            <a:gdLst/>
            <a:ahLst/>
            <a:cxnLst/>
            <a:rect l="l" t="t" r="r" b="b"/>
            <a:pathLst>
              <a:path w="11923168" h="11192874">
                <a:moveTo>
                  <a:pt x="0" y="0"/>
                </a:moveTo>
                <a:lnTo>
                  <a:pt x="11923168" y="0"/>
                </a:lnTo>
                <a:lnTo>
                  <a:pt x="11923168" y="11192874"/>
                </a:lnTo>
                <a:lnTo>
                  <a:pt x="0" y="11192874"/>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1028700" y="866775"/>
            <a:ext cx="9962283" cy="1257524"/>
          </a:xfrm>
          <a:prstGeom prst="rect">
            <a:avLst/>
          </a:prstGeom>
        </p:spPr>
        <p:txBody>
          <a:bodyPr lIns="0" tIns="0" rIns="0" bIns="0" rtlCol="0" anchor="t">
            <a:spAutoFit/>
          </a:bodyPr>
          <a:lstStyle/>
          <a:p>
            <a:pPr>
              <a:lnSpc>
                <a:spcPts val="11102"/>
              </a:lnSpc>
              <a:spcBef>
                <a:spcPct val="0"/>
              </a:spcBef>
            </a:pPr>
            <a:r>
              <a:rPr lang="en-US" sz="6000">
                <a:solidFill>
                  <a:schemeClr val="tx2"/>
                </a:solidFill>
                <a:latin typeface="Segoe UI Black" panose="020B0A02040204020203" pitchFamily="34" charset="0"/>
                <a:ea typeface="Segoe UI Black" panose="020B0A02040204020203" pitchFamily="34" charset="0"/>
              </a:rPr>
              <a:t>1. </a:t>
            </a:r>
            <a:r>
              <a:rPr lang="pt-BR" sz="6000" b="1">
                <a:solidFill>
                  <a:schemeClr val="tx2"/>
                </a:solidFill>
                <a:latin typeface="Segoe UI Black" panose="020B0A02040204020203" pitchFamily="34" charset="0"/>
                <a:ea typeface="Segoe UI Black" panose="020B0A02040204020203" pitchFamily="34" charset="0"/>
                <a:cs typeface="Times New Roman" panose="02020603050405020304" pitchFamily="18" charset="0"/>
              </a:rPr>
              <a:t>Tính dư thừa dữ liệu</a:t>
            </a:r>
            <a:r>
              <a:rPr lang="en-US" sz="6000">
                <a:solidFill>
                  <a:schemeClr val="tx2"/>
                </a:solidFill>
                <a:latin typeface="Segoe UI Black" panose="020B0A02040204020203" pitchFamily="34" charset="0"/>
                <a:ea typeface="Segoe UI Black" panose="020B0A02040204020203" pitchFamily="34" charset="0"/>
              </a:rPr>
              <a:t> </a:t>
            </a:r>
          </a:p>
        </p:txBody>
      </p:sp>
      <p:sp>
        <p:nvSpPr>
          <p:cNvPr id="6" name="TextBox 6"/>
          <p:cNvSpPr txBox="1"/>
          <p:nvPr/>
        </p:nvSpPr>
        <p:spPr>
          <a:xfrm>
            <a:off x="1143000" y="2334611"/>
            <a:ext cx="11761355" cy="641201"/>
          </a:xfrm>
          <a:prstGeom prst="rect">
            <a:avLst/>
          </a:prstGeom>
        </p:spPr>
        <p:txBody>
          <a:bodyPr wrap="square" lIns="0" tIns="0" rIns="0" bIns="0" rtlCol="0" anchor="t">
            <a:spAutoFit/>
          </a:bodyPr>
          <a:lstStyle/>
          <a:p>
            <a:pPr>
              <a:lnSpc>
                <a:spcPts val="4965"/>
              </a:lnSpc>
              <a:spcBef>
                <a:spcPct val="0"/>
              </a:spcBef>
            </a:pPr>
            <a:r>
              <a:rPr lang="en-US" sz="3546" b="1">
                <a:solidFill>
                  <a:srgbClr val="000000"/>
                </a:solidFill>
                <a:latin typeface="Book Antiqua" panose="02040602050305030304" pitchFamily="18" charset="0"/>
              </a:rPr>
              <a:t>Quan sát và nhận xét khuyết điểm của bảng dữ liệu sau</a:t>
            </a:r>
          </a:p>
        </p:txBody>
      </p:sp>
      <p:sp>
        <p:nvSpPr>
          <p:cNvPr id="7" name="Freeform 7"/>
          <p:cNvSpPr/>
          <p:nvPr/>
        </p:nvSpPr>
        <p:spPr>
          <a:xfrm rot="1161905">
            <a:off x="15033897" y="1084086"/>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8" name="Picture 7"/>
          <p:cNvPicPr/>
          <p:nvPr/>
        </p:nvPicPr>
        <p:blipFill>
          <a:blip r:embed="rId6"/>
          <a:stretch>
            <a:fillRect/>
          </a:stretch>
        </p:blipFill>
        <p:spPr>
          <a:xfrm>
            <a:off x="952500" y="3089893"/>
            <a:ext cx="16306800" cy="410962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33400" y="7734300"/>
            <a:ext cx="15544800" cy="2019014"/>
          </a:xfrm>
          <a:prstGeom prst="rect">
            <a:avLst/>
          </a:prstGeom>
        </p:spPr>
        <p:txBody>
          <a:bodyPr wrap="square">
            <a:spAutoFit/>
          </a:bodyPr>
          <a:lstStyle/>
          <a:p>
            <a:pPr marL="450215" indent="269875" algn="just">
              <a:lnSpc>
                <a:spcPct val="120000"/>
              </a:lnSpc>
              <a:spcBef>
                <a:spcPts val="600"/>
              </a:spcBef>
              <a:spcAft>
                <a:spcPts val="600"/>
              </a:spcAft>
            </a:pPr>
            <a:r>
              <a:rPr lang="pt-BR" sz="3200">
                <a:solidFill>
                  <a:srgbClr val="000000"/>
                </a:solidFill>
                <a:latin typeface="Times New Roman" panose="02020603050405020304" pitchFamily="18" charset="0"/>
                <a:ea typeface="PMingLiU"/>
              </a:rPr>
              <a:t>+ Muốn thêm thông tin sách mới thì phải làm thế nào?</a:t>
            </a:r>
            <a:endParaRPr lang="en-US" sz="3200">
              <a:latin typeface="Times New Roman" panose="02020603050405020304" pitchFamily="18" charset="0"/>
              <a:ea typeface="Times New Roman" panose="02020603050405020304" pitchFamily="18" charset="0"/>
            </a:endParaRPr>
          </a:p>
          <a:p>
            <a:pPr marL="450215" indent="269875" algn="just">
              <a:lnSpc>
                <a:spcPct val="120000"/>
              </a:lnSpc>
              <a:spcBef>
                <a:spcPts val="600"/>
              </a:spcBef>
              <a:spcAft>
                <a:spcPts val="600"/>
              </a:spcAft>
            </a:pPr>
            <a:r>
              <a:rPr lang="pt-BR" sz="3200">
                <a:solidFill>
                  <a:srgbClr val="000000"/>
                </a:solidFill>
                <a:latin typeface="Times New Roman" panose="02020603050405020304" pitchFamily="18" charset="0"/>
                <a:ea typeface="PMingLiU"/>
              </a:rPr>
              <a:t>+ Một HS mượn sách nhiều lần, mỗi lần mượn nhiều quyển sách thì dữ liệu trong bảng sẽ như thế nào?</a:t>
            </a:r>
            <a:endParaRPr lang="en-US" sz="3200">
              <a:latin typeface="Times New Roman" panose="02020603050405020304" pitchFamily="18" charset="0"/>
              <a:ea typeface="Times New Roman" panose="02020603050405020304" pitchFamily="18" charset="0"/>
            </a:endParaRPr>
          </a:p>
        </p:txBody>
      </p:sp>
      <p:sp>
        <p:nvSpPr>
          <p:cNvPr id="10" name="Rectangle 9"/>
          <p:cNvSpPr/>
          <p:nvPr/>
        </p:nvSpPr>
        <p:spPr>
          <a:xfrm>
            <a:off x="1752600" y="3924300"/>
            <a:ext cx="1066800"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p:cNvSpPr/>
          <p:nvPr/>
        </p:nvSpPr>
        <p:spPr>
          <a:xfrm>
            <a:off x="1734796" y="5897184"/>
            <a:ext cx="1066800"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ectangle 11"/>
          <p:cNvSpPr/>
          <p:nvPr/>
        </p:nvSpPr>
        <p:spPr>
          <a:xfrm>
            <a:off x="6553200" y="3889406"/>
            <a:ext cx="876300"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12"/>
          <p:cNvSpPr/>
          <p:nvPr/>
        </p:nvSpPr>
        <p:spPr>
          <a:xfrm>
            <a:off x="6566477" y="5900389"/>
            <a:ext cx="901123"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24" name="Group 11"/>
          <p:cNvGrpSpPr>
            <a:grpSpLocks/>
          </p:cNvGrpSpPr>
          <p:nvPr/>
        </p:nvGrpSpPr>
        <p:grpSpPr bwMode="auto">
          <a:xfrm>
            <a:off x="1396177" y="4229100"/>
            <a:ext cx="338619" cy="2057400"/>
            <a:chOff x="1140" y="816"/>
            <a:chExt cx="204" cy="384"/>
          </a:xfrm>
        </p:grpSpPr>
        <p:sp>
          <p:nvSpPr>
            <p:cNvPr id="25" name="Line 12"/>
            <p:cNvSpPr>
              <a:spLocks noChangeShapeType="1"/>
            </p:cNvSpPr>
            <p:nvPr/>
          </p:nvSpPr>
          <p:spPr bwMode="auto">
            <a:xfrm flipH="1">
              <a:off x="1152" y="816"/>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3"/>
            <p:cNvSpPr>
              <a:spLocks noChangeShapeType="1"/>
            </p:cNvSpPr>
            <p:nvPr/>
          </p:nvSpPr>
          <p:spPr bwMode="auto">
            <a:xfrm>
              <a:off x="1140" y="816"/>
              <a:ext cx="0" cy="38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4"/>
            <p:cNvSpPr>
              <a:spLocks noChangeShapeType="1"/>
            </p:cNvSpPr>
            <p:nvPr/>
          </p:nvSpPr>
          <p:spPr bwMode="auto">
            <a:xfrm flipH="1">
              <a:off x="1152" y="1200"/>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 name="Group 11"/>
          <p:cNvGrpSpPr>
            <a:grpSpLocks/>
          </p:cNvGrpSpPr>
          <p:nvPr/>
        </p:nvGrpSpPr>
        <p:grpSpPr bwMode="auto">
          <a:xfrm>
            <a:off x="6172200" y="4152900"/>
            <a:ext cx="338619" cy="2057400"/>
            <a:chOff x="1140" y="816"/>
            <a:chExt cx="204" cy="384"/>
          </a:xfrm>
        </p:grpSpPr>
        <p:sp>
          <p:nvSpPr>
            <p:cNvPr id="29" name="Line 12"/>
            <p:cNvSpPr>
              <a:spLocks noChangeShapeType="1"/>
            </p:cNvSpPr>
            <p:nvPr/>
          </p:nvSpPr>
          <p:spPr bwMode="auto">
            <a:xfrm flipH="1">
              <a:off x="1152" y="816"/>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3"/>
            <p:cNvSpPr>
              <a:spLocks noChangeShapeType="1"/>
            </p:cNvSpPr>
            <p:nvPr/>
          </p:nvSpPr>
          <p:spPr bwMode="auto">
            <a:xfrm>
              <a:off x="1140" y="816"/>
              <a:ext cx="0" cy="38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4"/>
            <p:cNvSpPr>
              <a:spLocks noChangeShapeType="1"/>
            </p:cNvSpPr>
            <p:nvPr/>
          </p:nvSpPr>
          <p:spPr bwMode="auto">
            <a:xfrm flipH="1">
              <a:off x="1152" y="1200"/>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 name="Rectangle 31"/>
          <p:cNvSpPr/>
          <p:nvPr/>
        </p:nvSpPr>
        <p:spPr>
          <a:xfrm>
            <a:off x="7564193" y="4526682"/>
            <a:ext cx="1066800"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3" name="Rectangle 32"/>
          <p:cNvSpPr/>
          <p:nvPr/>
        </p:nvSpPr>
        <p:spPr>
          <a:xfrm>
            <a:off x="7564193" y="5882702"/>
            <a:ext cx="1066800"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4" name="Rectangle 33"/>
          <p:cNvSpPr/>
          <p:nvPr/>
        </p:nvSpPr>
        <p:spPr>
          <a:xfrm>
            <a:off x="9029323" y="4549480"/>
            <a:ext cx="2267585"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5" name="Rectangle 34"/>
          <p:cNvSpPr/>
          <p:nvPr/>
        </p:nvSpPr>
        <p:spPr>
          <a:xfrm>
            <a:off x="9029323" y="5905500"/>
            <a:ext cx="2267585" cy="6096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36" name="Group 11"/>
          <p:cNvGrpSpPr>
            <a:grpSpLocks/>
          </p:cNvGrpSpPr>
          <p:nvPr/>
        </p:nvGrpSpPr>
        <p:grpSpPr bwMode="auto">
          <a:xfrm>
            <a:off x="7196459" y="4748274"/>
            <a:ext cx="348685" cy="1462026"/>
            <a:chOff x="1140" y="816"/>
            <a:chExt cx="204" cy="384"/>
          </a:xfrm>
        </p:grpSpPr>
        <p:sp>
          <p:nvSpPr>
            <p:cNvPr id="37" name="Line 12"/>
            <p:cNvSpPr>
              <a:spLocks noChangeShapeType="1"/>
            </p:cNvSpPr>
            <p:nvPr/>
          </p:nvSpPr>
          <p:spPr bwMode="auto">
            <a:xfrm flipH="1">
              <a:off x="1152" y="816"/>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3"/>
            <p:cNvSpPr>
              <a:spLocks noChangeShapeType="1"/>
            </p:cNvSpPr>
            <p:nvPr/>
          </p:nvSpPr>
          <p:spPr bwMode="auto">
            <a:xfrm>
              <a:off x="1140" y="816"/>
              <a:ext cx="0" cy="38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4"/>
            <p:cNvSpPr>
              <a:spLocks noChangeShapeType="1"/>
            </p:cNvSpPr>
            <p:nvPr/>
          </p:nvSpPr>
          <p:spPr bwMode="auto">
            <a:xfrm flipH="1">
              <a:off x="1152" y="1200"/>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11"/>
          <p:cNvGrpSpPr>
            <a:grpSpLocks/>
          </p:cNvGrpSpPr>
          <p:nvPr/>
        </p:nvGrpSpPr>
        <p:grpSpPr bwMode="auto">
          <a:xfrm>
            <a:off x="8719117" y="4748274"/>
            <a:ext cx="348683" cy="1538226"/>
            <a:chOff x="1140" y="816"/>
            <a:chExt cx="204" cy="384"/>
          </a:xfrm>
        </p:grpSpPr>
        <p:sp>
          <p:nvSpPr>
            <p:cNvPr id="41" name="Line 12"/>
            <p:cNvSpPr>
              <a:spLocks noChangeShapeType="1"/>
            </p:cNvSpPr>
            <p:nvPr/>
          </p:nvSpPr>
          <p:spPr bwMode="auto">
            <a:xfrm flipH="1">
              <a:off x="1152" y="816"/>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3"/>
            <p:cNvSpPr>
              <a:spLocks noChangeShapeType="1"/>
            </p:cNvSpPr>
            <p:nvPr/>
          </p:nvSpPr>
          <p:spPr bwMode="auto">
            <a:xfrm>
              <a:off x="1140" y="816"/>
              <a:ext cx="0" cy="384"/>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4"/>
            <p:cNvSpPr>
              <a:spLocks noChangeShapeType="1"/>
            </p:cNvSpPr>
            <p:nvPr/>
          </p:nvSpPr>
          <p:spPr bwMode="auto">
            <a:xfrm flipH="1">
              <a:off x="1152" y="1200"/>
              <a:ext cx="192" cy="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strips(downLeft)">
                                      <p:cBhvr>
                                        <p:cTn id="21" dur="500"/>
                                        <p:tgtEl>
                                          <p:spTgt spid="24"/>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trips(downLeft)">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8" presetClass="entr" presetSubtype="12"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strips(downLeft)">
                                      <p:cBhvr>
                                        <p:cTn id="74" dur="500"/>
                                        <p:tgtEl>
                                          <p:spTgt spid="36"/>
                                        </p:tgtEl>
                                      </p:cBhvr>
                                    </p:animEffect>
                                  </p:childTnLst>
                                </p:cTn>
                              </p:par>
                              <p:par>
                                <p:cTn id="75" presetID="18" presetClass="entr" presetSubtype="12"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strips(downLef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4"/>
                                        </p:tgtEl>
                                      </p:cBhvr>
                                    </p:animEffect>
                                    <p:set>
                                      <p:cBhvr>
                                        <p:cTn id="88" dur="1" fill="hold">
                                          <p:stCondLst>
                                            <p:cond delay="499"/>
                                          </p:stCondLst>
                                        </p:cTn>
                                        <p:tgtEl>
                                          <p:spTgt spid="34"/>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animBg="1"/>
      <p:bldP spid="10" grpId="1" animBg="1"/>
      <p:bldP spid="11" grpId="0" animBg="1"/>
      <p:bldP spid="11" grpId="1" animBg="1"/>
      <p:bldP spid="12" grpId="0" animBg="1"/>
      <p:bldP spid="12" grpId="1" animBg="1"/>
      <p:bldP spid="13" grpId="0" animBg="1"/>
      <p:bldP spid="13"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2" name="Freeform 2"/>
          <p:cNvSpPr/>
          <p:nvPr/>
        </p:nvSpPr>
        <p:spPr>
          <a:xfrm flipH="1">
            <a:off x="11857324" y="5143500"/>
            <a:ext cx="11923168" cy="11192874"/>
          </a:xfrm>
          <a:custGeom>
            <a:avLst/>
            <a:gdLst/>
            <a:ahLst/>
            <a:cxnLst/>
            <a:rect l="l" t="t" r="r" b="b"/>
            <a:pathLst>
              <a:path w="11923168" h="11192874">
                <a:moveTo>
                  <a:pt x="11923167" y="0"/>
                </a:moveTo>
                <a:lnTo>
                  <a:pt x="0" y="0"/>
                </a:lnTo>
                <a:lnTo>
                  <a:pt x="0" y="11192874"/>
                </a:lnTo>
                <a:lnTo>
                  <a:pt x="11923167" y="11192874"/>
                </a:lnTo>
                <a:lnTo>
                  <a:pt x="11923167"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flipH="1">
            <a:off x="264954" y="1699488"/>
            <a:ext cx="7892358" cy="7408951"/>
          </a:xfrm>
          <a:custGeom>
            <a:avLst/>
            <a:gdLst/>
            <a:ahLst/>
            <a:cxnLst/>
            <a:rect l="l" t="t" r="r" b="b"/>
            <a:pathLst>
              <a:path w="7892358" h="7408951">
                <a:moveTo>
                  <a:pt x="7892359" y="0"/>
                </a:moveTo>
                <a:lnTo>
                  <a:pt x="0" y="0"/>
                </a:lnTo>
                <a:lnTo>
                  <a:pt x="0" y="7408952"/>
                </a:lnTo>
                <a:lnTo>
                  <a:pt x="7892359" y="7408952"/>
                </a:lnTo>
                <a:lnTo>
                  <a:pt x="7892359"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Freeform 7"/>
          <p:cNvSpPr/>
          <p:nvPr/>
        </p:nvSpPr>
        <p:spPr>
          <a:xfrm rot="-896784">
            <a:off x="1028700" y="1028700"/>
            <a:ext cx="2169067" cy="709877"/>
          </a:xfrm>
          <a:custGeom>
            <a:avLst/>
            <a:gdLst/>
            <a:ahLst/>
            <a:cxnLst/>
            <a:rect l="l" t="t" r="r" b="b"/>
            <a:pathLst>
              <a:path w="2169067" h="709877">
                <a:moveTo>
                  <a:pt x="0" y="0"/>
                </a:moveTo>
                <a:lnTo>
                  <a:pt x="2169067" y="0"/>
                </a:lnTo>
                <a:lnTo>
                  <a:pt x="2169067" y="709877"/>
                </a:lnTo>
                <a:lnTo>
                  <a:pt x="0" y="709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8" name="TextBox 5"/>
          <p:cNvSpPr txBox="1"/>
          <p:nvPr/>
        </p:nvSpPr>
        <p:spPr>
          <a:xfrm>
            <a:off x="8610600" y="952500"/>
            <a:ext cx="9962283" cy="1257524"/>
          </a:xfrm>
          <a:prstGeom prst="rect">
            <a:avLst/>
          </a:prstGeom>
        </p:spPr>
        <p:txBody>
          <a:bodyPr lIns="0" tIns="0" rIns="0" bIns="0" rtlCol="0" anchor="t">
            <a:spAutoFit/>
          </a:bodyPr>
          <a:lstStyle/>
          <a:p>
            <a:pPr>
              <a:lnSpc>
                <a:spcPts val="11102"/>
              </a:lnSpc>
              <a:spcBef>
                <a:spcPct val="0"/>
              </a:spcBef>
            </a:pPr>
            <a:r>
              <a:rPr lang="en-US" sz="6000">
                <a:solidFill>
                  <a:schemeClr val="tx2"/>
                </a:solidFill>
                <a:latin typeface="Segoe UI Black" panose="020B0A02040204020203" pitchFamily="34" charset="0"/>
                <a:ea typeface="Segoe UI Black" panose="020B0A02040204020203" pitchFamily="34" charset="0"/>
              </a:rPr>
              <a:t>1. </a:t>
            </a:r>
            <a:r>
              <a:rPr lang="pt-BR" sz="6000" b="1">
                <a:solidFill>
                  <a:schemeClr val="tx2"/>
                </a:solidFill>
                <a:latin typeface="Segoe UI Black" panose="020B0A02040204020203" pitchFamily="34" charset="0"/>
                <a:ea typeface="Segoe UI Black" panose="020B0A02040204020203" pitchFamily="34" charset="0"/>
                <a:cs typeface="Times New Roman" panose="02020603050405020304" pitchFamily="18" charset="0"/>
              </a:rPr>
              <a:t>Tính dư thừa dữ liệu</a:t>
            </a:r>
            <a:r>
              <a:rPr lang="en-US" sz="6000">
                <a:solidFill>
                  <a:schemeClr val="tx2"/>
                </a:solidFill>
                <a:latin typeface="Segoe UI Black" panose="020B0A02040204020203" pitchFamily="34" charset="0"/>
                <a:ea typeface="Segoe UI Black" panose="020B0A02040204020203" pitchFamily="34" charset="0"/>
              </a:rPr>
              <a:t> </a:t>
            </a:r>
          </a:p>
        </p:txBody>
      </p:sp>
      <p:sp>
        <p:nvSpPr>
          <p:cNvPr id="9" name="Rectangle 8"/>
          <p:cNvSpPr/>
          <p:nvPr/>
        </p:nvSpPr>
        <p:spPr>
          <a:xfrm>
            <a:off x="8629828" y="2628900"/>
            <a:ext cx="8534400" cy="3785652"/>
          </a:xfrm>
          <a:prstGeom prst="rect">
            <a:avLst/>
          </a:prstGeom>
        </p:spPr>
        <p:txBody>
          <a:bodyPr wrap="square">
            <a:spAutoFit/>
          </a:bodyPr>
          <a:lstStyle/>
          <a:p>
            <a:pPr>
              <a:lnSpc>
                <a:spcPct val="150000"/>
              </a:lnSpc>
            </a:pPr>
            <a:r>
              <a:rPr lang="pt-BR" sz="3200">
                <a:latin typeface="Times New Roman" panose="02020603050405020304" pitchFamily="18" charset="0"/>
                <a:cs typeface="Times New Roman" panose="02020603050405020304" pitchFamily="18" charset="0"/>
              </a:rPr>
              <a:t> - Dư thừa dữ liệu có thể dẫn đến dữ liệu không nhất quán khi cập nhật</a:t>
            </a:r>
            <a:endParaRPr lang="en-US" sz="3200">
              <a:latin typeface="Times New Roman" panose="02020603050405020304" pitchFamily="18" charset="0"/>
              <a:cs typeface="Times New Roman" panose="02020603050405020304" pitchFamily="18" charset="0"/>
            </a:endParaRPr>
          </a:p>
          <a:p>
            <a:pPr>
              <a:lnSpc>
                <a:spcPct val="150000"/>
              </a:lnSpc>
            </a:pPr>
            <a:r>
              <a:rPr lang="pt-BR" sz="3200">
                <a:latin typeface="Times New Roman" panose="02020603050405020304" pitchFamily="18" charset="0"/>
                <a:cs typeface="Times New Roman" panose="02020603050405020304" pitchFamily="18" charset="0"/>
              </a:rPr>
              <a:t>- Nhược điểm của dư thừa dữ liệu: </a:t>
            </a:r>
            <a:endParaRPr lang="en-US" sz="3200">
              <a:latin typeface="Times New Roman" panose="02020603050405020304" pitchFamily="18" charset="0"/>
              <a:cs typeface="Times New Roman" panose="02020603050405020304" pitchFamily="18" charset="0"/>
            </a:endParaRPr>
          </a:p>
          <a:p>
            <a:pPr>
              <a:lnSpc>
                <a:spcPct val="150000"/>
              </a:lnSpc>
            </a:pPr>
            <a:r>
              <a:rPr lang="pt-BR" sz="3200">
                <a:latin typeface="Times New Roman" panose="02020603050405020304" pitchFamily="18" charset="0"/>
                <a:cs typeface="Times New Roman" panose="02020603050405020304" pitchFamily="18" charset="0"/>
              </a:rPr>
              <a:t>+ Tốn nhiều vùng nhớ</a:t>
            </a:r>
            <a:endParaRPr lang="en-US" sz="3200">
              <a:latin typeface="Times New Roman" panose="02020603050405020304" pitchFamily="18" charset="0"/>
              <a:cs typeface="Times New Roman" panose="02020603050405020304" pitchFamily="18" charset="0"/>
            </a:endParaRPr>
          </a:p>
          <a:p>
            <a:pPr>
              <a:lnSpc>
                <a:spcPct val="150000"/>
              </a:lnSpc>
            </a:pPr>
            <a:r>
              <a:rPr lang="pt-BR" sz="3200">
                <a:latin typeface="Times New Roman" panose="02020603050405020304" pitchFamily="18" charset="0"/>
                <a:cs typeface="Times New Roman" panose="02020603050405020304" pitchFamily="18" charset="0"/>
              </a:rPr>
              <a:t>+ Dữ liệu không nhất quán.</a:t>
            </a:r>
            <a:endParaRPr lang="en-US" sz="3200">
              <a:latin typeface="Times New Roman" panose="02020603050405020304" pitchFamily="18" charset="0"/>
              <a:cs typeface="Times New Roman" panose="02020603050405020304" pitchFamily="18" charset="0"/>
            </a:endParaRPr>
          </a:p>
        </p:txBody>
      </p:sp>
      <p:pic>
        <p:nvPicPr>
          <p:cNvPr id="14" name="Picture 2" descr="http://phucthinhcomputer.com/files/assets/icon_computer_network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0005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329143" y="5826935"/>
            <a:ext cx="11923168" cy="11192874"/>
          </a:xfrm>
          <a:custGeom>
            <a:avLst/>
            <a:gdLst/>
            <a:ahLst/>
            <a:cxnLst/>
            <a:rect l="l" t="t" r="r" b="b"/>
            <a:pathLst>
              <a:path w="11923168" h="11192874">
                <a:moveTo>
                  <a:pt x="11923167" y="0"/>
                </a:moveTo>
                <a:lnTo>
                  <a:pt x="0" y="0"/>
                </a:lnTo>
                <a:lnTo>
                  <a:pt x="0" y="11192874"/>
                </a:lnTo>
                <a:lnTo>
                  <a:pt x="11923167" y="11192874"/>
                </a:lnTo>
                <a:lnTo>
                  <a:pt x="11923167"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Freeform 7"/>
          <p:cNvSpPr/>
          <p:nvPr/>
        </p:nvSpPr>
        <p:spPr>
          <a:xfrm rot="-896784">
            <a:off x="1028700" y="1028700"/>
            <a:ext cx="2169067" cy="709877"/>
          </a:xfrm>
          <a:custGeom>
            <a:avLst/>
            <a:gdLst/>
            <a:ahLst/>
            <a:cxnLst/>
            <a:rect l="l" t="t" r="r" b="b"/>
            <a:pathLst>
              <a:path w="2169067" h="709877">
                <a:moveTo>
                  <a:pt x="0" y="0"/>
                </a:moveTo>
                <a:lnTo>
                  <a:pt x="2169067" y="0"/>
                </a:lnTo>
                <a:lnTo>
                  <a:pt x="2169067" y="709877"/>
                </a:lnTo>
                <a:lnTo>
                  <a:pt x="0" y="709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8" name="TextBox 5"/>
          <p:cNvSpPr txBox="1"/>
          <p:nvPr/>
        </p:nvSpPr>
        <p:spPr>
          <a:xfrm>
            <a:off x="3682397" y="303751"/>
            <a:ext cx="9962283" cy="1257524"/>
          </a:xfrm>
          <a:prstGeom prst="rect">
            <a:avLst/>
          </a:prstGeom>
        </p:spPr>
        <p:txBody>
          <a:bodyPr lIns="0" tIns="0" rIns="0" bIns="0" rtlCol="0" anchor="t">
            <a:spAutoFit/>
          </a:bodyPr>
          <a:lstStyle/>
          <a:p>
            <a:pPr>
              <a:lnSpc>
                <a:spcPts val="11102"/>
              </a:lnSpc>
              <a:spcBef>
                <a:spcPct val="0"/>
              </a:spcBef>
            </a:pPr>
            <a:r>
              <a:rPr lang="en-US" sz="6000">
                <a:solidFill>
                  <a:schemeClr val="tx2"/>
                </a:solidFill>
                <a:latin typeface="Segoe UI Black" panose="020B0A02040204020203" pitchFamily="34" charset="0"/>
                <a:ea typeface="Segoe UI Black" panose="020B0A02040204020203" pitchFamily="34" charset="0"/>
              </a:rPr>
              <a:t>1. </a:t>
            </a:r>
            <a:r>
              <a:rPr lang="pt-BR" sz="6000" b="1">
                <a:solidFill>
                  <a:schemeClr val="tx2"/>
                </a:solidFill>
                <a:latin typeface="Segoe UI Black" panose="020B0A02040204020203" pitchFamily="34" charset="0"/>
                <a:ea typeface="Segoe UI Black" panose="020B0A02040204020203" pitchFamily="34" charset="0"/>
                <a:cs typeface="Times New Roman" panose="02020603050405020304" pitchFamily="18" charset="0"/>
              </a:rPr>
              <a:t>Tính dư thừa dữ liệu</a:t>
            </a:r>
            <a:r>
              <a:rPr lang="en-US" sz="6000">
                <a:solidFill>
                  <a:schemeClr val="tx2"/>
                </a:solidFill>
                <a:latin typeface="Segoe UI Black" panose="020B0A02040204020203" pitchFamily="34" charset="0"/>
                <a:ea typeface="Segoe UI Black" panose="020B0A02040204020203" pitchFamily="34" charset="0"/>
              </a:rPr>
              <a:t> </a:t>
            </a:r>
          </a:p>
        </p:txBody>
      </p:sp>
      <p:pic>
        <p:nvPicPr>
          <p:cNvPr id="3" name="Picture 2"/>
          <p:cNvPicPr>
            <a:picLocks noChangeAspect="1"/>
          </p:cNvPicPr>
          <p:nvPr/>
        </p:nvPicPr>
        <p:blipFill>
          <a:blip r:embed="rId6"/>
          <a:stretch>
            <a:fillRect/>
          </a:stretch>
        </p:blipFill>
        <p:spPr>
          <a:xfrm>
            <a:off x="2060833" y="2265898"/>
            <a:ext cx="3733800" cy="6393153"/>
          </a:xfrm>
          <a:prstGeom prst="rect">
            <a:avLst/>
          </a:prstGeom>
        </p:spPr>
      </p:pic>
      <p:pic>
        <p:nvPicPr>
          <p:cNvPr id="4" name="Picture 3"/>
          <p:cNvPicPr>
            <a:picLocks noChangeAspect="1"/>
          </p:cNvPicPr>
          <p:nvPr/>
        </p:nvPicPr>
        <p:blipFill>
          <a:blip r:embed="rId7"/>
          <a:stretch>
            <a:fillRect/>
          </a:stretch>
        </p:blipFill>
        <p:spPr>
          <a:xfrm>
            <a:off x="8609888" y="1687311"/>
            <a:ext cx="2838450" cy="2895600"/>
          </a:xfrm>
          <a:prstGeom prst="rect">
            <a:avLst/>
          </a:prstGeom>
        </p:spPr>
      </p:pic>
      <p:pic>
        <p:nvPicPr>
          <p:cNvPr id="6" name="Picture 5"/>
          <p:cNvPicPr>
            <a:picLocks noChangeAspect="1"/>
          </p:cNvPicPr>
          <p:nvPr/>
        </p:nvPicPr>
        <p:blipFill>
          <a:blip r:embed="rId8"/>
          <a:stretch>
            <a:fillRect/>
          </a:stretch>
        </p:blipFill>
        <p:spPr>
          <a:xfrm>
            <a:off x="8631999" y="7237614"/>
            <a:ext cx="2943225" cy="2914650"/>
          </a:xfrm>
          <a:prstGeom prst="rect">
            <a:avLst/>
          </a:prstGeom>
        </p:spPr>
      </p:pic>
      <p:pic>
        <p:nvPicPr>
          <p:cNvPr id="20" name="Picture 19"/>
          <p:cNvPicPr>
            <a:picLocks noChangeAspect="1"/>
          </p:cNvPicPr>
          <p:nvPr/>
        </p:nvPicPr>
        <p:blipFill>
          <a:blip r:embed="rId9"/>
          <a:stretch>
            <a:fillRect/>
          </a:stretch>
        </p:blipFill>
        <p:spPr>
          <a:xfrm>
            <a:off x="8610600" y="4457700"/>
            <a:ext cx="2943225" cy="2914650"/>
          </a:xfrm>
          <a:prstGeom prst="rect">
            <a:avLst/>
          </a:prstGeom>
        </p:spPr>
      </p:pic>
      <p:cxnSp>
        <p:nvCxnSpPr>
          <p:cNvPr id="22" name="Straight Arrow Connector 21"/>
          <p:cNvCxnSpPr>
            <a:stCxn id="3" idx="3"/>
            <a:endCxn id="4" idx="1"/>
          </p:cNvCxnSpPr>
          <p:nvPr/>
        </p:nvCxnSpPr>
        <p:spPr>
          <a:xfrm flipV="1">
            <a:off x="5794633" y="3135111"/>
            <a:ext cx="2815255" cy="2327364"/>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72150" y="5462475"/>
            <a:ext cx="2902079" cy="45255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6" idx="1"/>
          </p:cNvCxnSpPr>
          <p:nvPr/>
        </p:nvCxnSpPr>
        <p:spPr>
          <a:xfrm>
            <a:off x="5816032" y="5536353"/>
            <a:ext cx="2815967" cy="3158586"/>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335001" y="2854310"/>
            <a:ext cx="3970054" cy="541071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69875" algn="just">
              <a:lnSpc>
                <a:spcPct val="120000"/>
              </a:lnSpc>
              <a:spcBef>
                <a:spcPts val="600"/>
              </a:spcBef>
              <a:spcAft>
                <a:spcPts val="600"/>
              </a:spcAft>
            </a:pPr>
            <a:r>
              <a:rPr lang="pt-BR" sz="3200">
                <a:solidFill>
                  <a:srgbClr val="000000"/>
                </a:solidFill>
                <a:latin typeface="Times New Roman" panose="02020603050405020304" pitchFamily="18" charset="0"/>
                <a:ea typeface="PMingLiU"/>
              </a:rPr>
              <a:t>- Cách khắc phục: Thiết kế CSDL gồm nhiều bảng, có bảng lưu trữ dữ liệu riêng từng đối tượng, có bảng chứa dữ liệu về những sự kiện liên quan đến các đối tượng được quản lý.</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82874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56" presetClass="path" presetSubtype="0" accel="50000" decel="50000" fill="hold" nodeType="withEffect">
                                  <p:stCondLst>
                                    <p:cond delay="0"/>
                                  </p:stCondLst>
                                  <p:childTnLst>
                                    <p:animMotion origin="layout" path="M -0.32379 0.24059 L 2.5E-6 -3.95062E-6 " pathEditMode="relative" rAng="0" ptsTypes="AA">
                                      <p:cBhvr>
                                        <p:cTn id="19" dur="1000" fill="hold"/>
                                        <p:tgtEl>
                                          <p:spTgt spid="4"/>
                                        </p:tgtEl>
                                        <p:attrNameLst>
                                          <p:attrName>ppt_x</p:attrName>
                                          <p:attrName>ppt_y</p:attrName>
                                        </p:attrNameLst>
                                      </p:cBhvr>
                                      <p:rCtr x="16189" y="-12037"/>
                                    </p:animMotion>
                                  </p:childTnLst>
                                </p:cTn>
                              </p:par>
                              <p:par>
                                <p:cTn id="20" presetID="22" presetClass="entr" presetSubtype="8"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8"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par>
                                <p:cTn id="31" presetID="56" presetClass="path" presetSubtype="0" accel="50000" decel="50000" fill="hold" nodeType="withEffect">
                                  <p:stCondLst>
                                    <p:cond delay="0"/>
                                  </p:stCondLst>
                                  <p:childTnLst>
                                    <p:animMotion origin="layout" path="M -0.34297 0.04429 L -2.08333E-6 1.11022E-16 " pathEditMode="relative" rAng="0" ptsTypes="AA">
                                      <p:cBhvr>
                                        <p:cTn id="32" dur="1250" fill="hold"/>
                                        <p:tgtEl>
                                          <p:spTgt spid="20"/>
                                        </p:tgtEl>
                                        <p:attrNameLst>
                                          <p:attrName>ppt_x</p:attrName>
                                          <p:attrName>ppt_y</p:attrName>
                                        </p:attrNameLst>
                                      </p:cBhvr>
                                      <p:rCtr x="17144" y="-2222"/>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56" presetClass="path" presetSubtype="0" accel="50000" decel="50000" fill="hold" nodeType="withEffect">
                                  <p:stCondLst>
                                    <p:cond delay="0"/>
                                  </p:stCondLst>
                                  <p:childTnLst>
                                    <p:animMotion origin="layout" path="M -0.32812 -0.20062 L -5.55556E-7 3.95062E-6 " pathEditMode="relative" rAng="0" ptsTypes="AA">
                                      <p:cBhvr>
                                        <p:cTn id="42" dur="1250" fill="hold"/>
                                        <p:tgtEl>
                                          <p:spTgt spid="6"/>
                                        </p:tgtEl>
                                        <p:attrNameLst>
                                          <p:attrName>ppt_x</p:attrName>
                                          <p:attrName>ppt_y</p:attrName>
                                        </p:attrNameLst>
                                      </p:cBhvr>
                                      <p:rCtr x="16406" y="10031"/>
                                    </p:animMotion>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DFF"/>
        </a:solidFill>
        <a:effectLst/>
      </p:bgPr>
    </p:bg>
    <p:spTree>
      <p:nvGrpSpPr>
        <p:cNvPr id="1" name=""/>
        <p:cNvGrpSpPr/>
        <p:nvPr/>
      </p:nvGrpSpPr>
      <p:grpSpPr>
        <a:xfrm>
          <a:off x="0" y="0"/>
          <a:ext cx="0" cy="0"/>
          <a:chOff x="0" y="0"/>
          <a:chExt cx="0" cy="0"/>
        </a:xfrm>
      </p:grpSpPr>
      <p:sp>
        <p:nvSpPr>
          <p:cNvPr id="3" name="Freeform 3"/>
          <p:cNvSpPr/>
          <p:nvPr/>
        </p:nvSpPr>
        <p:spPr>
          <a:xfrm>
            <a:off x="10990983" y="1439024"/>
            <a:ext cx="7892358" cy="7408951"/>
          </a:xfrm>
          <a:custGeom>
            <a:avLst/>
            <a:gdLst/>
            <a:ahLst/>
            <a:cxnLst/>
            <a:rect l="l" t="t" r="r" b="b"/>
            <a:pathLst>
              <a:path w="7892358" h="7408951">
                <a:moveTo>
                  <a:pt x="0" y="0"/>
                </a:moveTo>
                <a:lnTo>
                  <a:pt x="7892359" y="0"/>
                </a:lnTo>
                <a:lnTo>
                  <a:pt x="7892359" y="7408952"/>
                </a:lnTo>
                <a:lnTo>
                  <a:pt x="0" y="7408952"/>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6"/>
          <p:cNvSpPr/>
          <p:nvPr/>
        </p:nvSpPr>
        <p:spPr>
          <a:xfrm rot="1161905">
            <a:off x="15033897" y="1084086"/>
            <a:ext cx="2169067" cy="709877"/>
          </a:xfrm>
          <a:custGeom>
            <a:avLst/>
            <a:gdLst/>
            <a:ahLst/>
            <a:cxnLst/>
            <a:rect l="l" t="t" r="r" b="b"/>
            <a:pathLst>
              <a:path w="2169067" h="709877">
                <a:moveTo>
                  <a:pt x="0" y="0"/>
                </a:moveTo>
                <a:lnTo>
                  <a:pt x="2169068" y="0"/>
                </a:lnTo>
                <a:lnTo>
                  <a:pt x="2169068" y="709877"/>
                </a:lnTo>
                <a:lnTo>
                  <a:pt x="0" y="7098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3979059" y="5541133"/>
            <a:ext cx="11923168" cy="11192874"/>
          </a:xfrm>
          <a:custGeom>
            <a:avLst/>
            <a:gdLst/>
            <a:ahLst/>
            <a:cxnLst/>
            <a:rect l="l" t="t" r="r" b="b"/>
            <a:pathLst>
              <a:path w="11923168" h="11192874">
                <a:moveTo>
                  <a:pt x="0" y="0"/>
                </a:moveTo>
                <a:lnTo>
                  <a:pt x="11923168" y="0"/>
                </a:lnTo>
                <a:lnTo>
                  <a:pt x="11923168" y="11192874"/>
                </a:lnTo>
                <a:lnTo>
                  <a:pt x="0" y="11192874"/>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a:off x="9144000" y="88479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alphaModFix amt="37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Rectangle 8"/>
          <p:cNvSpPr/>
          <p:nvPr/>
        </p:nvSpPr>
        <p:spPr>
          <a:xfrm>
            <a:off x="505444" y="678348"/>
            <a:ext cx="12736307" cy="861774"/>
          </a:xfrm>
          <a:prstGeom prst="rect">
            <a:avLst/>
          </a:prstGeom>
        </p:spPr>
        <p:txBody>
          <a:bodyPr wrap="none">
            <a:spAutoFit/>
          </a:bodyPr>
          <a:lstStyle/>
          <a:p>
            <a:r>
              <a:rPr lang="pt-BR" sz="5000" b="1">
                <a:solidFill>
                  <a:schemeClr val="tx2"/>
                </a:solidFill>
                <a:latin typeface="Segoe UI Black" panose="020B0A02040204020203" pitchFamily="34" charset="0"/>
                <a:ea typeface="Segoe UI Black" panose="020B0A02040204020203" pitchFamily="34" charset="0"/>
              </a:rPr>
              <a:t>2. Liên kết giữa các bảng và khóa ngoài </a:t>
            </a:r>
            <a:endParaRPr lang="en-US" sz="5000">
              <a:solidFill>
                <a:schemeClr val="tx2"/>
              </a:solidFill>
              <a:latin typeface="Segoe UI Black" panose="020B0A02040204020203" pitchFamily="34" charset="0"/>
              <a:ea typeface="Segoe UI Black" panose="020B0A02040204020203" pitchFamily="34" charset="0"/>
            </a:endParaRPr>
          </a:p>
        </p:txBody>
      </p:sp>
      <p:pic>
        <p:nvPicPr>
          <p:cNvPr id="11" name="Picture 10"/>
          <p:cNvPicPr>
            <a:picLocks noChangeAspect="1"/>
          </p:cNvPicPr>
          <p:nvPr/>
        </p:nvPicPr>
        <p:blipFill>
          <a:blip r:embed="rId8"/>
          <a:stretch>
            <a:fillRect/>
          </a:stretch>
        </p:blipFill>
        <p:spPr>
          <a:xfrm>
            <a:off x="563371" y="1790700"/>
            <a:ext cx="10288952" cy="2027491"/>
          </a:xfrm>
          <a:prstGeom prst="rect">
            <a:avLst/>
          </a:prstGeom>
        </p:spPr>
      </p:pic>
      <p:pic>
        <p:nvPicPr>
          <p:cNvPr id="12" name="Picture 11"/>
          <p:cNvPicPr>
            <a:picLocks noChangeAspect="1"/>
          </p:cNvPicPr>
          <p:nvPr/>
        </p:nvPicPr>
        <p:blipFill>
          <a:blip r:embed="rId9"/>
          <a:stretch>
            <a:fillRect/>
          </a:stretch>
        </p:blipFill>
        <p:spPr>
          <a:xfrm>
            <a:off x="593544" y="4110474"/>
            <a:ext cx="10299146" cy="2252226"/>
          </a:xfrm>
          <a:prstGeom prst="rect">
            <a:avLst/>
          </a:prstGeom>
        </p:spPr>
      </p:pic>
      <p:pic>
        <p:nvPicPr>
          <p:cNvPr id="13" name="Picture 12"/>
          <p:cNvPicPr>
            <a:picLocks noChangeAspect="1"/>
          </p:cNvPicPr>
          <p:nvPr/>
        </p:nvPicPr>
        <p:blipFill>
          <a:blip r:embed="rId10"/>
          <a:stretch>
            <a:fillRect/>
          </a:stretch>
        </p:blipFill>
        <p:spPr>
          <a:xfrm>
            <a:off x="505444" y="6744459"/>
            <a:ext cx="10288952" cy="2742441"/>
          </a:xfrm>
          <a:prstGeom prst="rect">
            <a:avLst/>
          </a:prstGeom>
        </p:spPr>
      </p:pic>
      <p:sp>
        <p:nvSpPr>
          <p:cNvPr id="14" name="TextBox 13"/>
          <p:cNvSpPr txBox="1"/>
          <p:nvPr/>
        </p:nvSpPr>
        <p:spPr>
          <a:xfrm>
            <a:off x="12573000" y="3818191"/>
            <a:ext cx="4969910" cy="286232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lnSpc>
                <a:spcPct val="150000"/>
              </a:lnSpc>
            </a:pPr>
            <a:r>
              <a:rPr lang="en-US" sz="4000">
                <a:solidFill>
                  <a:schemeClr val="tx2"/>
                </a:solidFill>
                <a:latin typeface="Times New Roman" panose="02020603050405020304" pitchFamily="18" charset="0"/>
                <a:cs typeface="Times New Roman" panose="02020603050405020304" pitchFamily="18" charset="0"/>
              </a:rPr>
              <a:t>Dựa vào 3 bảng dữ liệu bên, hãy hoàn thành phiếu học tập</a:t>
            </a: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602</Words>
  <Application>Microsoft Office PowerPoint</Application>
  <PresentationFormat>Tùy chỉnh</PresentationFormat>
  <Paragraphs>60</Paragraphs>
  <Slides>19</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19</vt:i4>
      </vt:variant>
    </vt:vector>
  </HeadingPairs>
  <TitlesOfParts>
    <vt:vector size="27" baseType="lpstr">
      <vt:lpstr>Arial</vt:lpstr>
      <vt:lpstr>Calibri</vt:lpstr>
      <vt:lpstr>Bodoni MT</vt:lpstr>
      <vt:lpstr>Times New Roman</vt:lpstr>
      <vt:lpstr>Segoe UI Black</vt:lpstr>
      <vt:lpstr>Sensei</vt:lpstr>
      <vt:lpstr>Book Antiqua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Abstract English Lesson Presentation</dc:title>
  <cp:lastModifiedBy>Mận Hoàng</cp:lastModifiedBy>
  <cp:revision>24</cp:revision>
  <dcterms:created xsi:type="dcterms:W3CDTF">2006-08-16T00:00:00Z</dcterms:created>
  <dcterms:modified xsi:type="dcterms:W3CDTF">2024-12-07T01:37:12Z</dcterms:modified>
  <dc:identifier>DAFn8G4AHqg</dc:identifier>
</cp:coreProperties>
</file>