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2" r:id="rId5"/>
    <p:sldId id="280" r:id="rId6"/>
    <p:sldId id="282" r:id="rId7"/>
    <p:sldId id="281" r:id="rId8"/>
    <p:sldId id="259" r:id="rId9"/>
    <p:sldId id="271" r:id="rId10"/>
    <p:sldId id="284" r:id="rId11"/>
    <p:sldId id="285" r:id="rId12"/>
    <p:sldId id="266" r:id="rId13"/>
    <p:sldId id="277" r:id="rId14"/>
    <p:sldId id="278" r:id="rId15"/>
    <p:sldId id="260" r:id="rId16"/>
    <p:sldId id="276" r:id="rId17"/>
  </p:sldIdLst>
  <p:sldSz cx="18288000" cy="10287000"/>
  <p:notesSz cx="6858000" cy="9144000"/>
  <p:embeddedFontLst>
    <p:embeddedFont>
      <p:font typeface="Poppins ExtraBold" panose="020B0604020202020204" charset="0"/>
      <p:regular r:id="rId18"/>
      <p:bold r:id="rId19"/>
      <p:boldItalic r:id="rId20"/>
    </p:embeddedFont>
    <p:embeddedFont>
      <p:font typeface="Calibri" panose="020F0502020204030204" pitchFamily="34" charset="0"/>
      <p:regular r:id="rId21"/>
      <p:bold r:id="rId22"/>
      <p:italic r:id="rId23"/>
      <p:boldItalic r:id="rId24"/>
    </p:embeddedFont>
    <p:embeddedFont>
      <p:font typeface="Tahoma" panose="020B0604030504040204" pitchFamily="34" charset="0"/>
      <p:regular r:id="rId25"/>
      <p:bold r:id="rId26"/>
    </p:embeddedFont>
    <p:embeddedFont>
      <p:font typeface="Lato Bold"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A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06" autoAdjust="0"/>
  </p:normalViewPr>
  <p:slideViewPr>
    <p:cSldViewPr>
      <p:cViewPr varScale="1">
        <p:scale>
          <a:sx n="42" d="100"/>
          <a:sy n="42" d="100"/>
        </p:scale>
        <p:origin x="20" y="48"/>
      </p:cViewPr>
      <p:guideLst>
        <p:guide orient="horz" pos="2088"/>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5004959" y="1860459"/>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6" name="Group 6"/>
          <p:cNvGrpSpPr/>
          <p:nvPr/>
        </p:nvGrpSpPr>
        <p:grpSpPr>
          <a:xfrm rot="2700000">
            <a:off x="11143419" y="8163269"/>
            <a:ext cx="6164339" cy="6164339"/>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8" name="Freeform 8"/>
          <p:cNvSpPr/>
          <p:nvPr/>
        </p:nvSpPr>
        <p:spPr>
          <a:xfrm>
            <a:off x="15499815" y="1028700"/>
            <a:ext cx="766692" cy="639839"/>
          </a:xfrm>
          <a:custGeom>
            <a:avLst/>
            <a:gdLst/>
            <a:ahLst/>
            <a:cxnLst/>
            <a:rect l="l" t="t" r="r" b="b"/>
            <a:pathLst>
              <a:path w="766692" h="639839">
                <a:moveTo>
                  <a:pt x="0" y="0"/>
                </a:moveTo>
                <a:lnTo>
                  <a:pt x="766692" y="0"/>
                </a:lnTo>
                <a:lnTo>
                  <a:pt x="766692" y="639839"/>
                </a:lnTo>
                <a:lnTo>
                  <a:pt x="0" y="63983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1152213" y="3777830"/>
            <a:ext cx="11882255" cy="2333972"/>
          </a:xfrm>
          <a:prstGeom prst="rect">
            <a:avLst/>
          </a:prstGeom>
        </p:spPr>
        <p:txBody>
          <a:bodyPr lIns="0" tIns="0" rIns="0" bIns="0" rtlCol="0" anchor="t">
            <a:spAutoFit/>
          </a:bodyPr>
          <a:lstStyle/>
          <a:p>
            <a:pPr algn="ctr">
              <a:lnSpc>
                <a:spcPts val="9134"/>
              </a:lnSpc>
            </a:pPr>
            <a:r>
              <a:rPr lang="en-US" sz="8699" b="1" spc="434" dirty="0">
                <a:solidFill>
                  <a:srgbClr val="2B4A9D"/>
                </a:solidFill>
                <a:latin typeface="Tahoma" panose="020B0604030504040204" pitchFamily="34" charset="0"/>
                <a:ea typeface="Tahoma" panose="020B0604030504040204" pitchFamily="34" charset="0"/>
                <a:cs typeface="Tahoma" panose="020B0604030504040204" pitchFamily="34" charset="0"/>
              </a:rPr>
              <a:t>BÀI 4. </a:t>
            </a:r>
            <a:r>
              <a:rPr lang="en-US" sz="8699" b="1" spc="434" dirty="0" smtClean="0">
                <a:solidFill>
                  <a:srgbClr val="2B4A9D"/>
                </a:solidFill>
                <a:latin typeface="Tahoma" panose="020B0604030504040204" pitchFamily="34" charset="0"/>
                <a:ea typeface="Tahoma" panose="020B0604030504040204" pitchFamily="34" charset="0"/>
                <a:cs typeface="Tahoma" panose="020B0604030504040204" pitchFamily="34" charset="0"/>
              </a:rPr>
              <a:t>LƯU TRỮ TRỰC TUYẾN</a:t>
            </a:r>
            <a:endParaRPr lang="en-US" sz="8699" b="1" spc="434"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1"/>
          <p:cNvSpPr txBox="1"/>
          <p:nvPr/>
        </p:nvSpPr>
        <p:spPr>
          <a:xfrm>
            <a:off x="-914400" y="1668539"/>
            <a:ext cx="6447481" cy="807913"/>
          </a:xfrm>
          <a:prstGeom prst="rect">
            <a:avLst/>
          </a:prstGeom>
        </p:spPr>
        <p:txBody>
          <a:bodyPr lIns="0" tIns="0" rIns="0" bIns="0" rtlCol="0" anchor="t">
            <a:spAutoFit/>
          </a:bodyPr>
          <a:lstStyle/>
          <a:p>
            <a:pPr algn="r">
              <a:lnSpc>
                <a:spcPts val="6299"/>
              </a:lnSpc>
            </a:pPr>
            <a:r>
              <a:rPr lang="en-US" sz="4500" spc="450" dirty="0">
                <a:solidFill>
                  <a:schemeClr val="accent1"/>
                </a:solidFill>
                <a:latin typeface="Tahoma" panose="020B0604030504040204" pitchFamily="34" charset="0"/>
                <a:ea typeface="Tahoma" panose="020B0604030504040204" pitchFamily="34" charset="0"/>
                <a:cs typeface="Tahoma" panose="020B0604030504040204" pitchFamily="34" charset="0"/>
              </a:rPr>
              <a:t>CHỦ ĐỀ </a:t>
            </a:r>
            <a:r>
              <a:rPr lang="en-US" sz="4500" spc="450" dirty="0" smtClean="0">
                <a:solidFill>
                  <a:schemeClr val="accent1"/>
                </a:solidFill>
                <a:latin typeface="Tahoma" panose="020B0604030504040204" pitchFamily="34" charset="0"/>
                <a:ea typeface="Tahoma" panose="020B0604030504040204" pitchFamily="34" charset="0"/>
                <a:cs typeface="Tahoma" panose="020B0604030504040204" pitchFamily="34" charset="0"/>
              </a:rPr>
              <a:t>C</a:t>
            </a:r>
            <a:endParaRPr lang="en-US" sz="4500" spc="450" dirty="0">
              <a:solidFill>
                <a:schemeClr val="accent1"/>
              </a:solidFill>
              <a:latin typeface="Tahoma" panose="020B0604030504040204" pitchFamily="34" charset="0"/>
              <a:ea typeface="Tahoma" panose="020B0604030504040204" pitchFamily="34" charset="0"/>
              <a:cs typeface="Tahoma" panose="020B0604030504040204" pitchFamily="34" charset="0"/>
            </a:endParaRPr>
          </a:p>
        </p:txBody>
      </p:sp>
      <p:grpSp>
        <p:nvGrpSpPr>
          <p:cNvPr id="13" name="Group 13"/>
          <p:cNvGrpSpPr/>
          <p:nvPr/>
        </p:nvGrpSpPr>
        <p:grpSpPr>
          <a:xfrm>
            <a:off x="0" y="0"/>
            <a:ext cx="541602" cy="10287000"/>
            <a:chOff x="0" y="0"/>
            <a:chExt cx="157867" cy="2998468"/>
          </a:xfrm>
        </p:grpSpPr>
        <p:sp>
          <p:nvSpPr>
            <p:cNvPr id="14" name="Freeform 14"/>
            <p:cNvSpPr/>
            <p:nvPr/>
          </p:nvSpPr>
          <p:spPr>
            <a:xfrm>
              <a:off x="0" y="0"/>
              <a:ext cx="157867" cy="2998468"/>
            </a:xfrm>
            <a:custGeom>
              <a:avLst/>
              <a:gdLst/>
              <a:ahLst/>
              <a:cxnLst/>
              <a:rect l="l" t="t" r="r" b="b"/>
              <a:pathLst>
                <a:path w="157867" h="2998468">
                  <a:moveTo>
                    <a:pt x="0" y="0"/>
                  </a:moveTo>
                  <a:lnTo>
                    <a:pt x="157867" y="0"/>
                  </a:lnTo>
                  <a:lnTo>
                    <a:pt x="157867" y="2998468"/>
                  </a:lnTo>
                  <a:lnTo>
                    <a:pt x="0" y="2998468"/>
                  </a:lnTo>
                  <a:close/>
                </a:path>
              </a:pathLst>
            </a:custGeom>
            <a:solidFill>
              <a:srgbClr val="2B4A9D"/>
            </a:solidFill>
          </p:spPr>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5385959" y="1860459"/>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15742560" y="221706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0" name="Group 20"/>
          <p:cNvGrpSpPr/>
          <p:nvPr/>
        </p:nvGrpSpPr>
        <p:grpSpPr>
          <a:xfrm rot="-5400000">
            <a:off x="9569761" y="-7793823"/>
            <a:ext cx="1906418" cy="17839901"/>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35" name="TextBox 35"/>
          <p:cNvSpPr txBox="1"/>
          <p:nvPr/>
        </p:nvSpPr>
        <p:spPr>
          <a:xfrm>
            <a:off x="2143681" y="279637"/>
            <a:ext cx="16592251" cy="1872307"/>
          </a:xfrm>
          <a:prstGeom prst="rect">
            <a:avLst/>
          </a:prstGeom>
        </p:spPr>
        <p:txBody>
          <a:bodyPr wrap="square" lIns="0" tIns="0" rIns="0" bIns="0" rtlCol="0" anchor="t">
            <a:spAutoFit/>
          </a:bodyPr>
          <a:lstStyle/>
          <a:p>
            <a:pPr>
              <a:lnSpc>
                <a:spcPts val="7349"/>
              </a:lnSpc>
            </a:pPr>
            <a:r>
              <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Lợi</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ích</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ý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khi</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sử</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dụng</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27"/>
          <p:cNvSpPr txBox="1"/>
          <p:nvPr/>
        </p:nvSpPr>
        <p:spPr>
          <a:xfrm>
            <a:off x="2348773" y="2552700"/>
            <a:ext cx="3671027" cy="487313"/>
          </a:xfrm>
          <a:prstGeom prst="rect">
            <a:avLst/>
          </a:prstGeom>
          <a:noFill/>
          <a:ln>
            <a:noFill/>
          </a:ln>
        </p:spPr>
        <p:txBody>
          <a:bodyPr wrap="square" lIns="0" tIns="0" rIns="0" bIns="0" rtlCol="0" anchor="t">
            <a:spAutoFit/>
          </a:bodyPr>
          <a:lstStyle/>
          <a:p>
            <a:pPr>
              <a:lnSpc>
                <a:spcPts val="3750"/>
              </a:lnSpc>
            </a:pPr>
            <a:r>
              <a:rPr lang="en-US" sz="48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Lợi</a:t>
            </a:r>
            <a:r>
              <a:rPr lang="en-US" sz="48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8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ích</a:t>
            </a:r>
            <a:endParaRPr lang="en-US" sz="4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7"/>
          <p:cNvSpPr txBox="1"/>
          <p:nvPr/>
        </p:nvSpPr>
        <p:spPr>
          <a:xfrm>
            <a:off x="3352800" y="3619500"/>
            <a:ext cx="14782800" cy="487313"/>
          </a:xfrm>
          <a:prstGeom prst="rect">
            <a:avLst/>
          </a:prstGeom>
          <a:noFill/>
        </p:spPr>
        <p:txBody>
          <a:bodyPr wrap="square" lIns="0" tIns="0" rIns="0" bIns="0" rtlCol="0" anchor="t">
            <a:spAutoFit/>
          </a:bodyPr>
          <a:lstStyle/>
          <a:p>
            <a:pPr>
              <a:lnSpc>
                <a:spcPts val="3750"/>
              </a:lnSpc>
            </a:pP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Truy</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cập</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dữ</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liệu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mọi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nơi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mọi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lúc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đồng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bộ</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hóa</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thiết</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bị</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7"/>
          <p:cNvSpPr txBox="1"/>
          <p:nvPr/>
        </p:nvSpPr>
        <p:spPr>
          <a:xfrm>
            <a:off x="3352800" y="4884787"/>
            <a:ext cx="15383132" cy="487313"/>
          </a:xfrm>
          <a:prstGeom prst="rect">
            <a:avLst/>
          </a:prstGeom>
          <a:noFill/>
        </p:spPr>
        <p:txBody>
          <a:bodyPr wrap="square" lIns="0" tIns="0" rIns="0" bIns="0" rtlCol="0" anchor="t">
            <a:spAutoFit/>
          </a:bodyPr>
          <a:lstStyle/>
          <a:p>
            <a:pPr>
              <a:lnSpc>
                <a:spcPts val="3750"/>
              </a:lnSpc>
            </a:pP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Chia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sẻ</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tập</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tin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với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người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dùng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ở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nhiều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vị</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trí</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khác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nhau</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27"/>
          <p:cNvSpPr txBox="1"/>
          <p:nvPr/>
        </p:nvSpPr>
        <p:spPr>
          <a:xfrm>
            <a:off x="3362068" y="6103987"/>
            <a:ext cx="15383132" cy="487313"/>
          </a:xfrm>
          <a:prstGeom prst="rect">
            <a:avLst/>
          </a:prstGeom>
          <a:noFill/>
        </p:spPr>
        <p:txBody>
          <a:bodyPr wrap="square" lIns="0" tIns="0" rIns="0" bIns="0" rtlCol="0" anchor="t">
            <a:spAutoFit/>
          </a:bodyPr>
          <a:lstStyle/>
          <a:p>
            <a:pPr>
              <a:lnSpc>
                <a:spcPts val="3750"/>
              </a:lnSpc>
            </a:pP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Sao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khôi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phục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tệp</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dữ</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liệu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sau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thảm</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họa</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27"/>
          <p:cNvSpPr txBox="1"/>
          <p:nvPr/>
        </p:nvSpPr>
        <p:spPr>
          <a:xfrm>
            <a:off x="3362068" y="7551787"/>
            <a:ext cx="15383132" cy="487313"/>
          </a:xfrm>
          <a:prstGeom prst="rect">
            <a:avLst/>
          </a:prstGeom>
          <a:noFill/>
        </p:spPr>
        <p:txBody>
          <a:bodyPr wrap="square" lIns="0" tIns="0" rIns="0" bIns="0" rtlCol="0" anchor="t">
            <a:spAutoFit/>
          </a:bodyPr>
          <a:lstStyle/>
          <a:p>
            <a:pPr>
              <a:lnSpc>
                <a:spcPts val="3750"/>
              </a:lnSpc>
            </a:pP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Đảm</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bảo</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dữ</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liệu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bị</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mất</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83961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p:bldP spid="2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5385959" y="1860459"/>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15742560" y="221706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0" name="Group 20"/>
          <p:cNvGrpSpPr/>
          <p:nvPr/>
        </p:nvGrpSpPr>
        <p:grpSpPr>
          <a:xfrm rot="-5400000">
            <a:off x="9569761" y="-7793823"/>
            <a:ext cx="1906418" cy="17839901"/>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35" name="TextBox 35"/>
          <p:cNvSpPr txBox="1"/>
          <p:nvPr/>
        </p:nvSpPr>
        <p:spPr>
          <a:xfrm>
            <a:off x="2143681" y="279637"/>
            <a:ext cx="16592251" cy="1872307"/>
          </a:xfrm>
          <a:prstGeom prst="rect">
            <a:avLst/>
          </a:prstGeom>
        </p:spPr>
        <p:txBody>
          <a:bodyPr wrap="square" lIns="0" tIns="0" rIns="0" bIns="0" rtlCol="0" anchor="t">
            <a:spAutoFit/>
          </a:bodyPr>
          <a:lstStyle/>
          <a:p>
            <a:pPr>
              <a:lnSpc>
                <a:spcPts val="7349"/>
              </a:lnSpc>
            </a:pPr>
            <a:r>
              <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Lợi</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ích</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ý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khi</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sử</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dụng</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27"/>
          <p:cNvSpPr txBox="1"/>
          <p:nvPr/>
        </p:nvSpPr>
        <p:spPr>
          <a:xfrm>
            <a:off x="2348773" y="2552700"/>
            <a:ext cx="3671027" cy="487313"/>
          </a:xfrm>
          <a:prstGeom prst="rect">
            <a:avLst/>
          </a:prstGeom>
          <a:noFill/>
          <a:ln>
            <a:noFill/>
          </a:ln>
        </p:spPr>
        <p:txBody>
          <a:bodyPr wrap="square" lIns="0" tIns="0" rIns="0" bIns="0" rtlCol="0" anchor="t">
            <a:spAutoFit/>
          </a:bodyPr>
          <a:lstStyle/>
          <a:p>
            <a:pPr>
              <a:lnSpc>
                <a:spcPts val="3750"/>
              </a:lnSpc>
            </a:pPr>
            <a:r>
              <a:rPr lang="en-US" sz="48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4800" dirty="0" smtClean="0">
                <a:solidFill>
                  <a:srgbClr val="000000"/>
                </a:solidFill>
                <a:latin typeface="Tahoma" panose="020B0604030504040204" pitchFamily="34" charset="0"/>
                <a:ea typeface="Tahoma" panose="020B0604030504040204" pitchFamily="34" charset="0"/>
                <a:cs typeface="Tahoma" panose="020B0604030504040204" pitchFamily="34" charset="0"/>
              </a:rPr>
              <a:t> ý</a:t>
            </a:r>
            <a:endParaRPr lang="en-US" sz="4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7"/>
          <p:cNvSpPr txBox="1"/>
          <p:nvPr/>
        </p:nvSpPr>
        <p:spPr>
          <a:xfrm>
            <a:off x="2819400" y="3299055"/>
            <a:ext cx="12115800" cy="1760482"/>
          </a:xfrm>
          <a:prstGeom prst="rect">
            <a:avLst/>
          </a:prstGeom>
          <a:noFill/>
        </p:spPr>
        <p:txBody>
          <a:bodyPr wrap="square" lIns="0" tIns="0" rIns="0" bIns="0" rtlCol="0" anchor="t">
            <a:spAutoFit/>
          </a:bodyPr>
          <a:lstStyle/>
          <a:p>
            <a:pPr>
              <a:lnSpc>
                <a:spcPct val="130000"/>
              </a:lnSpc>
            </a:pP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dịch</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vụ</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trữ</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đám</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mây</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thể</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những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lỗ</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smtClean="0">
                <a:solidFill>
                  <a:srgbClr val="000000"/>
                </a:solidFill>
                <a:latin typeface="Tahoma" panose="020B0604030504040204" pitchFamily="34" charset="0"/>
                <a:ea typeface="Tahoma" panose="020B0604030504040204" pitchFamily="34" charset="0"/>
                <a:cs typeface="Tahoma" panose="020B0604030504040204" pitchFamily="34" charset="0"/>
              </a:rPr>
              <a:t>hổng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bảo</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mật</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extBox 27"/>
          <p:cNvSpPr txBox="1"/>
          <p:nvPr/>
        </p:nvSpPr>
        <p:spPr>
          <a:xfrm>
            <a:off x="2748240" y="5356586"/>
            <a:ext cx="15383132" cy="487313"/>
          </a:xfrm>
          <a:prstGeom prst="rect">
            <a:avLst/>
          </a:prstGeom>
          <a:noFill/>
        </p:spPr>
        <p:txBody>
          <a:bodyPr wrap="square" lIns="0" tIns="0" rIns="0" bIns="0" rtlCol="0" anchor="t">
            <a:spAutoFit/>
          </a:bodyPr>
          <a:lstStyle/>
          <a:p>
            <a:pPr>
              <a:lnSpc>
                <a:spcPts val="3750"/>
              </a:lnSpc>
            </a:pP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thể</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nhà</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cung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cấp</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dịch</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vụ</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ngừng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hoạt</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động</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27"/>
          <p:cNvSpPr txBox="1"/>
          <p:nvPr/>
        </p:nvSpPr>
        <p:spPr>
          <a:xfrm>
            <a:off x="2748240" y="6245144"/>
            <a:ext cx="15383132" cy="1597040"/>
          </a:xfrm>
          <a:prstGeom prst="rect">
            <a:avLst/>
          </a:prstGeom>
          <a:noFill/>
        </p:spPr>
        <p:txBody>
          <a:bodyPr wrap="square" lIns="0" tIns="0" rIns="0" bIns="0" rtlCol="0" anchor="t">
            <a:spAutoFit/>
          </a:bodyPr>
          <a:lstStyle/>
          <a:p>
            <a:pPr>
              <a:lnSpc>
                <a:spcPct val="125000"/>
              </a:lnSpc>
            </a:pP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Thời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gian</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đợi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tệp</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tải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lên</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hoặc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tải</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xuống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phụ</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thuộc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vào</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tốc</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độ</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đường</a:t>
            </a:r>
            <a:r>
              <a:rPr lang="en-US" sz="44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4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truyền</a:t>
            </a:r>
            <a:endParaRPr lang="en-US" sz="44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04077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2" grpId="0"/>
      <p:bldP spid="2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1293392" y="2433328"/>
            <a:ext cx="16964128" cy="8947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lnSpc>
                <a:spcPts val="8400"/>
              </a:lnSpc>
            </a:pP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trườn</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g</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hợp</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sau</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đây</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lưu</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trữ</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trực</a:t>
            </a:r>
            <a:r>
              <a:rPr lang="en-US"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300" b="1" spc="400" dirty="0" err="1" smtClean="0">
                <a:solidFill>
                  <a:srgbClr val="FF0000"/>
                </a:solidFill>
                <a:latin typeface="Tahoma" panose="020B0604030504040204" pitchFamily="34" charset="0"/>
                <a:ea typeface="Tahoma" panose="020B0604030504040204" pitchFamily="34" charset="0"/>
                <a:cs typeface="Tahoma" panose="020B0604030504040204" pitchFamily="34" charset="0"/>
              </a:rPr>
              <a:t>tuyến</a:t>
            </a:r>
            <a:r>
              <a:rPr lang="vi-VN" sz="3300" b="1" spc="400" dirty="0" smtClean="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3300" b="1" spc="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4C25BC1D-FE74-4205-8BF8-078F23EBF3F9}"/>
              </a:ext>
            </a:extLst>
          </p:cNvPr>
          <p:cNvGrpSpPr/>
          <p:nvPr/>
        </p:nvGrpSpPr>
        <p:grpSpPr>
          <a:xfrm>
            <a:off x="0" y="342900"/>
            <a:ext cx="18288000" cy="1259922"/>
            <a:chOff x="277834" y="2425592"/>
            <a:chExt cx="9968424" cy="1259922"/>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sp>
          <p:nvSpPr>
            <p:cNvPr id="21" name="TextBox 21"/>
            <p:cNvSpPr txBox="1"/>
            <p:nvPr/>
          </p:nvSpPr>
          <p:spPr>
            <a:xfrm>
              <a:off x="1265275" y="2523496"/>
              <a:ext cx="8111571" cy="902683"/>
            </a:xfrm>
            <a:prstGeom prst="rect">
              <a:avLst/>
            </a:prstGeom>
          </p:spPr>
          <p:txBody>
            <a:bodyPr wrap="square" lIns="0" tIns="0" rIns="0" bIns="0" rtlCol="0" anchor="t">
              <a:spAutoFit/>
            </a:bodyPr>
            <a:lstStyle/>
            <a:p>
              <a:pPr algn="ctr">
                <a:lnSpc>
                  <a:spcPts val="8400"/>
                </a:lnSpc>
              </a:pPr>
              <a:r>
                <a:rPr lang="en-US" sz="3600" b="1" spc="400">
                  <a:solidFill>
                    <a:srgbClr val="FFFFFF"/>
                  </a:solidFill>
                  <a:latin typeface="Tahoma" panose="020B0604030504040204" pitchFamily="34" charset="0"/>
                  <a:ea typeface="Tahoma" panose="020B0604030504040204" pitchFamily="34" charset="0"/>
                  <a:cs typeface="Tahoma" panose="020B0604030504040204" pitchFamily="34" charset="0"/>
                </a:rPr>
                <a:t>CÂU HỎI TRẮC NGHIỆM</a:t>
              </a:r>
            </a:p>
          </p:txBody>
        </p:sp>
      </p:grpSp>
      <p:grpSp>
        <p:nvGrpSpPr>
          <p:cNvPr id="36" name="Group 35">
            <a:extLst>
              <a:ext uri="{FF2B5EF4-FFF2-40B4-BE49-F238E27FC236}">
                <a16:creationId xmlns:a16="http://schemas.microsoft.com/office/drawing/2014/main" id="{A949357D-31C6-47E8-A26C-71869E43672C}"/>
              </a:ext>
            </a:extLst>
          </p:cNvPr>
          <p:cNvGrpSpPr/>
          <p:nvPr/>
        </p:nvGrpSpPr>
        <p:grpSpPr>
          <a:xfrm>
            <a:off x="-4259893" y="2081260"/>
            <a:ext cx="6566081" cy="6566081"/>
            <a:chOff x="-4259893" y="2081260"/>
            <a:chExt cx="6566081" cy="6566081"/>
          </a:xfrm>
        </p:grpSpPr>
        <p:grpSp>
          <p:nvGrpSpPr>
            <p:cNvPr id="4" name="Group 4"/>
            <p:cNvGrpSpPr/>
            <p:nvPr/>
          </p:nvGrpSpPr>
          <p:grpSpPr>
            <a:xfrm rot="-2700000">
              <a:off x="-4259893" y="2081260"/>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3903292" y="2437861"/>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23" name="TextBox 22">
              <a:extLst>
                <a:ext uri="{FF2B5EF4-FFF2-40B4-BE49-F238E27FC236}">
                  <a16:creationId xmlns:a16="http://schemas.microsoft.com/office/drawing/2014/main" id="{BE23AB59-B0A9-4AFE-921D-F83DF65859FC}"/>
                </a:ext>
              </a:extLst>
            </p:cNvPr>
            <p:cNvSpPr txBox="1"/>
            <p:nvPr/>
          </p:nvSpPr>
          <p:spPr>
            <a:xfrm>
              <a:off x="457200" y="5041134"/>
              <a:ext cx="1577676" cy="646331"/>
            </a:xfrm>
            <a:prstGeom prst="rect">
              <a:avLst/>
            </a:prstGeom>
            <a:noFill/>
          </p:spPr>
          <p:txBody>
            <a:bodyPr wrap="none" rtlCol="0">
              <a:spAutoFit/>
            </a:bodyPr>
            <a:lstStyle/>
            <a:p>
              <a:r>
                <a:rPr lang="en-US" sz="3600" b="1">
                  <a:solidFill>
                    <a:schemeClr val="bg1"/>
                  </a:solidFill>
                  <a:latin typeface="Tahoma" panose="020B0604030504040204" pitchFamily="34" charset="0"/>
                  <a:ea typeface="Tahoma" panose="020B0604030504040204" pitchFamily="34" charset="0"/>
                  <a:cs typeface="Tahoma" panose="020B0604030504040204" pitchFamily="34" charset="0"/>
                </a:rPr>
                <a:t>CÂU 1</a:t>
              </a:r>
            </a:p>
          </p:txBody>
        </p:sp>
      </p:grpSp>
      <p:sp>
        <p:nvSpPr>
          <p:cNvPr id="25" name="TextBox 17">
            <a:extLst>
              <a:ext uri="{FF2B5EF4-FFF2-40B4-BE49-F238E27FC236}">
                <a16:creationId xmlns:a16="http://schemas.microsoft.com/office/drawing/2014/main" id="{70C4D97F-FB20-464D-9D04-031A944E9B95}"/>
              </a:ext>
            </a:extLst>
          </p:cNvPr>
          <p:cNvSpPr txBox="1"/>
          <p:nvPr/>
        </p:nvSpPr>
        <p:spPr>
          <a:xfrm>
            <a:off x="2903169" y="4403885"/>
            <a:ext cx="13543547" cy="1077218"/>
          </a:xfrm>
          <a:prstGeom prst="rect">
            <a:avLst/>
          </a:prstGeom>
        </p:spPr>
        <p:txBody>
          <a:bodyPr wrap="square" lIns="0" tIns="0" rIns="0" bIns="0" rtlCol="0" anchor="t">
            <a:spAutoFit/>
          </a:bodyPr>
          <a:lstStyle/>
          <a:p>
            <a:pPr algn="ct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A. </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Chia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sẻ</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tệp</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cho</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nhiều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người</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ở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nhiều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nơi</a:t>
            </a:r>
            <a:r>
              <a:rPr lang="vi-VN"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17">
            <a:extLst>
              <a:ext uri="{FF2B5EF4-FFF2-40B4-BE49-F238E27FC236}">
                <a16:creationId xmlns:a16="http://schemas.microsoft.com/office/drawing/2014/main" id="{0E4C2817-8FA5-4734-9EA5-2958D36099B2}"/>
              </a:ext>
            </a:extLst>
          </p:cNvPr>
          <p:cNvSpPr txBox="1"/>
          <p:nvPr/>
        </p:nvSpPr>
        <p:spPr>
          <a:xfrm>
            <a:off x="3693059" y="5252551"/>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B.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Giải</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phóng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bộ</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nhớ</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cho</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máy</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tính</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17">
            <a:extLst>
              <a:ext uri="{FF2B5EF4-FFF2-40B4-BE49-F238E27FC236}">
                <a16:creationId xmlns:a16="http://schemas.microsoft.com/office/drawing/2014/main" id="{156B7AB0-C4EF-4972-B1FA-7A2C90CACCC1}"/>
              </a:ext>
            </a:extLst>
          </p:cNvPr>
          <p:cNvSpPr txBox="1"/>
          <p:nvPr/>
        </p:nvSpPr>
        <p:spPr>
          <a:xfrm>
            <a:off x="3693058" y="6208082"/>
            <a:ext cx="13832942" cy="1077218"/>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C.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Thiết</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bị</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không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có</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kết</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nối</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Internet.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17">
            <a:extLst>
              <a:ext uri="{FF2B5EF4-FFF2-40B4-BE49-F238E27FC236}">
                <a16:creationId xmlns:a16="http://schemas.microsoft.com/office/drawing/2014/main" id="{051A8A84-4ECA-45B1-9799-D4E0B0BAEE73}"/>
              </a:ext>
            </a:extLst>
          </p:cNvPr>
          <p:cNvSpPr txBox="1"/>
          <p:nvPr/>
        </p:nvSpPr>
        <p:spPr>
          <a:xfrm>
            <a:off x="3693059" y="7300707"/>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D.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Truy</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cập</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tệp</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từ</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nhiều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thiết</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bị</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3048000" y="2928908"/>
            <a:ext cx="11658600" cy="10772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lnSpc>
                <a:spcPts val="8400"/>
              </a:lnSpc>
            </a:pPr>
            <a:r>
              <a:rPr lang="vi-VN" sz="4000" b="1" spc="400" dirty="0">
                <a:solidFill>
                  <a:srgbClr val="2B4A9D"/>
                </a:solidFill>
                <a:latin typeface="Tahoma" panose="020B0604030504040204" pitchFamily="34" charset="0"/>
                <a:ea typeface="Tahoma" panose="020B0604030504040204" pitchFamily="34" charset="0"/>
                <a:cs typeface="Tahoma" panose="020B0604030504040204" pitchFamily="34" charset="0"/>
              </a:rPr>
              <a:t>Lưu trữ trực tuyến là gì</a:t>
            </a:r>
            <a:r>
              <a:rPr lang="vi-VN" sz="4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vi-VN" sz="4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4C25BC1D-FE74-4205-8BF8-078F23EBF3F9}"/>
              </a:ext>
            </a:extLst>
          </p:cNvPr>
          <p:cNvGrpSpPr/>
          <p:nvPr/>
        </p:nvGrpSpPr>
        <p:grpSpPr>
          <a:xfrm>
            <a:off x="0" y="342900"/>
            <a:ext cx="18288000" cy="1259922"/>
            <a:chOff x="277834" y="2425592"/>
            <a:chExt cx="9968424" cy="1259922"/>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sp>
          <p:nvSpPr>
            <p:cNvPr id="21" name="TextBox 21"/>
            <p:cNvSpPr txBox="1"/>
            <p:nvPr/>
          </p:nvSpPr>
          <p:spPr>
            <a:xfrm>
              <a:off x="1265275" y="2523496"/>
              <a:ext cx="8111571" cy="902683"/>
            </a:xfrm>
            <a:prstGeom prst="rect">
              <a:avLst/>
            </a:prstGeom>
          </p:spPr>
          <p:txBody>
            <a:bodyPr wrap="square" lIns="0" tIns="0" rIns="0" bIns="0" rtlCol="0" anchor="t">
              <a:spAutoFit/>
            </a:bodyPr>
            <a:lstStyle/>
            <a:p>
              <a:pPr algn="ctr">
                <a:lnSpc>
                  <a:spcPts val="8400"/>
                </a:lnSpc>
              </a:pPr>
              <a:r>
                <a:rPr lang="en-US" sz="3600" b="1" spc="400">
                  <a:solidFill>
                    <a:srgbClr val="FFFFFF"/>
                  </a:solidFill>
                  <a:latin typeface="Tahoma" panose="020B0604030504040204" pitchFamily="34" charset="0"/>
                  <a:ea typeface="Tahoma" panose="020B0604030504040204" pitchFamily="34" charset="0"/>
                  <a:cs typeface="Tahoma" panose="020B0604030504040204" pitchFamily="34" charset="0"/>
                </a:rPr>
                <a:t>CÂU HỎI TRẮC NGHIỆM</a:t>
              </a:r>
            </a:p>
          </p:txBody>
        </p:sp>
      </p:grpSp>
      <p:grpSp>
        <p:nvGrpSpPr>
          <p:cNvPr id="36" name="Group 35">
            <a:extLst>
              <a:ext uri="{FF2B5EF4-FFF2-40B4-BE49-F238E27FC236}">
                <a16:creationId xmlns:a16="http://schemas.microsoft.com/office/drawing/2014/main" id="{A949357D-31C6-47E8-A26C-71869E43672C}"/>
              </a:ext>
            </a:extLst>
          </p:cNvPr>
          <p:cNvGrpSpPr/>
          <p:nvPr/>
        </p:nvGrpSpPr>
        <p:grpSpPr>
          <a:xfrm>
            <a:off x="-4259893" y="2081260"/>
            <a:ext cx="6566081" cy="6566081"/>
            <a:chOff x="-4259893" y="2081260"/>
            <a:chExt cx="6566081" cy="6566081"/>
          </a:xfrm>
        </p:grpSpPr>
        <p:grpSp>
          <p:nvGrpSpPr>
            <p:cNvPr id="4" name="Group 4"/>
            <p:cNvGrpSpPr/>
            <p:nvPr/>
          </p:nvGrpSpPr>
          <p:grpSpPr>
            <a:xfrm rot="-2700000">
              <a:off x="-4259893" y="2081260"/>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3903292" y="2437861"/>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23" name="TextBox 22">
              <a:extLst>
                <a:ext uri="{FF2B5EF4-FFF2-40B4-BE49-F238E27FC236}">
                  <a16:creationId xmlns:a16="http://schemas.microsoft.com/office/drawing/2014/main" id="{BE23AB59-B0A9-4AFE-921D-F83DF65859FC}"/>
                </a:ext>
              </a:extLst>
            </p:cNvPr>
            <p:cNvSpPr txBox="1"/>
            <p:nvPr/>
          </p:nvSpPr>
          <p:spPr>
            <a:xfrm>
              <a:off x="457200" y="5041134"/>
              <a:ext cx="1577676" cy="646331"/>
            </a:xfrm>
            <a:prstGeom prst="rect">
              <a:avLst/>
            </a:prstGeom>
            <a:noFill/>
          </p:spPr>
          <p:txBody>
            <a:bodyPr wrap="none" rtlCol="0">
              <a:spAutoFit/>
            </a:bodyPr>
            <a:lstStyle/>
            <a:p>
              <a:r>
                <a:rPr lang="en-US" sz="3600" b="1">
                  <a:solidFill>
                    <a:schemeClr val="bg1"/>
                  </a:solidFill>
                  <a:latin typeface="Tahoma" panose="020B0604030504040204" pitchFamily="34" charset="0"/>
                  <a:ea typeface="Tahoma" panose="020B0604030504040204" pitchFamily="34" charset="0"/>
                  <a:cs typeface="Tahoma" panose="020B0604030504040204" pitchFamily="34" charset="0"/>
                </a:rPr>
                <a:t>CÂU 2</a:t>
              </a:r>
            </a:p>
          </p:txBody>
        </p:sp>
      </p:grpSp>
      <p:sp>
        <p:nvSpPr>
          <p:cNvPr id="25" name="TextBox 17">
            <a:extLst>
              <a:ext uri="{FF2B5EF4-FFF2-40B4-BE49-F238E27FC236}">
                <a16:creationId xmlns:a16="http://schemas.microsoft.com/office/drawing/2014/main" id="{70C4D97F-FB20-464D-9D04-031A944E9B95}"/>
              </a:ext>
            </a:extLst>
          </p:cNvPr>
          <p:cNvSpPr txBox="1"/>
          <p:nvPr/>
        </p:nvSpPr>
        <p:spPr>
          <a:xfrm>
            <a:off x="4495800" y="5051160"/>
            <a:ext cx="10901882" cy="1077218"/>
          </a:xfrm>
          <a:prstGeom prst="rect">
            <a:avLst/>
          </a:prstGeom>
        </p:spPr>
        <p:txBody>
          <a:bodyPr wrap="square" lIns="0" tIns="0" rIns="0" bIns="0" rtlCol="0" anchor="t">
            <a:spAutoFit/>
          </a:bodyPr>
          <a:lstStyle/>
          <a:p>
            <a:pPr algn="ct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A.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thông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tin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ổ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đĩa</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cứng</a:t>
            </a:r>
            <a:r>
              <a:rPr lang="vi-VN"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17">
            <a:extLst>
              <a:ext uri="{FF2B5EF4-FFF2-40B4-BE49-F238E27FC236}">
                <a16:creationId xmlns:a16="http://schemas.microsoft.com/office/drawing/2014/main" id="{0E4C2817-8FA5-4734-9EA5-2958D36099B2}"/>
              </a:ext>
            </a:extLst>
          </p:cNvPr>
          <p:cNvSpPr txBox="1"/>
          <p:nvPr/>
        </p:nvSpPr>
        <p:spPr>
          <a:xfrm>
            <a:off x="5556866" y="6175552"/>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B.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thông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tin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USB.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17">
            <a:extLst>
              <a:ext uri="{FF2B5EF4-FFF2-40B4-BE49-F238E27FC236}">
                <a16:creationId xmlns:a16="http://schemas.microsoft.com/office/drawing/2014/main" id="{156B7AB0-C4EF-4972-B1FA-7A2C90CACCC1}"/>
              </a:ext>
            </a:extLst>
          </p:cNvPr>
          <p:cNvSpPr txBox="1"/>
          <p:nvPr/>
        </p:nvSpPr>
        <p:spPr>
          <a:xfrm>
            <a:off x="5544834" y="7301949"/>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C.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thông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tin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đám</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mây</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17">
            <a:extLst>
              <a:ext uri="{FF2B5EF4-FFF2-40B4-BE49-F238E27FC236}">
                <a16:creationId xmlns:a16="http://schemas.microsoft.com/office/drawing/2014/main" id="{051A8A84-4ECA-45B1-9799-D4E0B0BAEE73}"/>
              </a:ext>
            </a:extLst>
          </p:cNvPr>
          <p:cNvSpPr txBox="1"/>
          <p:nvPr/>
        </p:nvSpPr>
        <p:spPr>
          <a:xfrm>
            <a:off x="5544834" y="8371606"/>
            <a:ext cx="10901882" cy="1077218"/>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D.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thông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tin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bộ</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nhớ</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ngoài</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82395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2133600" y="2866249"/>
            <a:ext cx="14658107" cy="21544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tIns="0" rIns="0" bIns="0" rtlCol="0" anchor="t">
            <a:spAutoFit/>
          </a:bodyPr>
          <a:lstStyle/>
          <a:p>
            <a:pPr algn="ctr">
              <a:lnSpc>
                <a:spcPts val="8400"/>
              </a:lnSpc>
            </a:pPr>
            <a:r>
              <a:rPr lang="vi-VN" sz="3300" b="1" spc="400" dirty="0">
                <a:solidFill>
                  <a:srgbClr val="2B4A9D"/>
                </a:solidFill>
                <a:latin typeface="Tahoma" panose="020B0604030504040204" pitchFamily="34" charset="0"/>
                <a:ea typeface="Tahoma" panose="020B0604030504040204" pitchFamily="34" charset="0"/>
                <a:cs typeface="Tahoma" panose="020B0604030504040204" pitchFamily="34" charset="0"/>
              </a:rPr>
              <a:t>Lưu trữ trực tuyến có những ưu điểm gì so với lưu trữ truyền thống?</a:t>
            </a:r>
            <a:endParaRPr lang="en-US" sz="33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grpSp>
        <p:nvGrpSpPr>
          <p:cNvPr id="22" name="Group 21">
            <a:extLst>
              <a:ext uri="{FF2B5EF4-FFF2-40B4-BE49-F238E27FC236}">
                <a16:creationId xmlns:a16="http://schemas.microsoft.com/office/drawing/2014/main" id="{4C25BC1D-FE74-4205-8BF8-078F23EBF3F9}"/>
              </a:ext>
            </a:extLst>
          </p:cNvPr>
          <p:cNvGrpSpPr/>
          <p:nvPr/>
        </p:nvGrpSpPr>
        <p:grpSpPr>
          <a:xfrm>
            <a:off x="0" y="342900"/>
            <a:ext cx="18288000" cy="1259922"/>
            <a:chOff x="277834" y="2425592"/>
            <a:chExt cx="9968424" cy="1259922"/>
          </a:xfrm>
        </p:grpSpPr>
        <p:grpSp>
          <p:nvGrpSpPr>
            <p:cNvPr id="2" name="Group 2"/>
            <p:cNvGrpSpPr/>
            <p:nvPr/>
          </p:nvGrpSpPr>
          <p:grpSpPr>
            <a:xfrm>
              <a:off x="277834" y="2425592"/>
              <a:ext cx="9968424" cy="1259922"/>
              <a:chOff x="0" y="0"/>
              <a:chExt cx="3636508" cy="459623"/>
            </a:xfrm>
          </p:grpSpPr>
          <p:sp>
            <p:nvSpPr>
              <p:cNvPr id="3" name="Freeform 3"/>
              <p:cNvSpPr/>
              <p:nvPr/>
            </p:nvSpPr>
            <p:spPr>
              <a:xfrm>
                <a:off x="0" y="0"/>
                <a:ext cx="3636508" cy="459623"/>
              </a:xfrm>
              <a:custGeom>
                <a:avLst/>
                <a:gdLst/>
                <a:ahLst/>
                <a:cxnLst/>
                <a:rect l="l" t="t" r="r" b="b"/>
                <a:pathLst>
                  <a:path w="3636508" h="459623">
                    <a:moveTo>
                      <a:pt x="0" y="0"/>
                    </a:moveTo>
                    <a:lnTo>
                      <a:pt x="3636508" y="0"/>
                    </a:lnTo>
                    <a:lnTo>
                      <a:pt x="3636508" y="459623"/>
                    </a:lnTo>
                    <a:lnTo>
                      <a:pt x="0" y="459623"/>
                    </a:lnTo>
                    <a:close/>
                  </a:path>
                </a:pathLst>
              </a:custGeom>
              <a:solidFill>
                <a:srgbClr val="2B4A9D"/>
              </a:solidFill>
            </p:spPr>
          </p:sp>
        </p:grpSp>
        <p:sp>
          <p:nvSpPr>
            <p:cNvPr id="21" name="TextBox 21"/>
            <p:cNvSpPr txBox="1"/>
            <p:nvPr/>
          </p:nvSpPr>
          <p:spPr>
            <a:xfrm>
              <a:off x="1265275" y="2523496"/>
              <a:ext cx="8111571" cy="902683"/>
            </a:xfrm>
            <a:prstGeom prst="rect">
              <a:avLst/>
            </a:prstGeom>
          </p:spPr>
          <p:txBody>
            <a:bodyPr wrap="square" lIns="0" tIns="0" rIns="0" bIns="0" rtlCol="0" anchor="t">
              <a:spAutoFit/>
            </a:bodyPr>
            <a:lstStyle/>
            <a:p>
              <a:pPr algn="ctr">
                <a:lnSpc>
                  <a:spcPts val="8400"/>
                </a:lnSpc>
              </a:pPr>
              <a:r>
                <a:rPr lang="en-US" sz="3600" b="1" spc="400">
                  <a:solidFill>
                    <a:srgbClr val="FFFFFF"/>
                  </a:solidFill>
                  <a:latin typeface="Tahoma" panose="020B0604030504040204" pitchFamily="34" charset="0"/>
                  <a:ea typeface="Tahoma" panose="020B0604030504040204" pitchFamily="34" charset="0"/>
                  <a:cs typeface="Tahoma" panose="020B0604030504040204" pitchFamily="34" charset="0"/>
                </a:rPr>
                <a:t>CÂU HỎI TRẮC NGHIỆM</a:t>
              </a:r>
            </a:p>
          </p:txBody>
        </p:sp>
      </p:grpSp>
      <p:grpSp>
        <p:nvGrpSpPr>
          <p:cNvPr id="36" name="Group 35">
            <a:extLst>
              <a:ext uri="{FF2B5EF4-FFF2-40B4-BE49-F238E27FC236}">
                <a16:creationId xmlns:a16="http://schemas.microsoft.com/office/drawing/2014/main" id="{A949357D-31C6-47E8-A26C-71869E43672C}"/>
              </a:ext>
            </a:extLst>
          </p:cNvPr>
          <p:cNvGrpSpPr/>
          <p:nvPr/>
        </p:nvGrpSpPr>
        <p:grpSpPr>
          <a:xfrm>
            <a:off x="-4259893" y="2081260"/>
            <a:ext cx="6566081" cy="6566081"/>
            <a:chOff x="-4259893" y="2081260"/>
            <a:chExt cx="6566081" cy="6566081"/>
          </a:xfrm>
        </p:grpSpPr>
        <p:grpSp>
          <p:nvGrpSpPr>
            <p:cNvPr id="4" name="Group 4"/>
            <p:cNvGrpSpPr/>
            <p:nvPr/>
          </p:nvGrpSpPr>
          <p:grpSpPr>
            <a:xfrm rot="-2700000">
              <a:off x="-4259893" y="2081260"/>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3903292" y="2437861"/>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23" name="TextBox 22">
              <a:extLst>
                <a:ext uri="{FF2B5EF4-FFF2-40B4-BE49-F238E27FC236}">
                  <a16:creationId xmlns:a16="http://schemas.microsoft.com/office/drawing/2014/main" id="{BE23AB59-B0A9-4AFE-921D-F83DF65859FC}"/>
                </a:ext>
              </a:extLst>
            </p:cNvPr>
            <p:cNvSpPr txBox="1"/>
            <p:nvPr/>
          </p:nvSpPr>
          <p:spPr>
            <a:xfrm>
              <a:off x="457200" y="5041134"/>
              <a:ext cx="1577676" cy="646331"/>
            </a:xfrm>
            <a:prstGeom prst="rect">
              <a:avLst/>
            </a:prstGeom>
            <a:noFill/>
          </p:spPr>
          <p:txBody>
            <a:bodyPr wrap="none" rtlCol="0">
              <a:spAutoFit/>
            </a:bodyPr>
            <a:lstStyle/>
            <a:p>
              <a:r>
                <a:rPr lang="en-US" sz="3600" b="1">
                  <a:solidFill>
                    <a:schemeClr val="bg1"/>
                  </a:solidFill>
                  <a:latin typeface="Tahoma" panose="020B0604030504040204" pitchFamily="34" charset="0"/>
                  <a:ea typeface="Tahoma" panose="020B0604030504040204" pitchFamily="34" charset="0"/>
                  <a:cs typeface="Tahoma" panose="020B0604030504040204" pitchFamily="34" charset="0"/>
                </a:rPr>
                <a:t>CÂU 3</a:t>
              </a:r>
            </a:p>
          </p:txBody>
        </p:sp>
      </p:grpSp>
      <p:sp>
        <p:nvSpPr>
          <p:cNvPr id="25" name="TextBox 17">
            <a:extLst>
              <a:ext uri="{FF2B5EF4-FFF2-40B4-BE49-F238E27FC236}">
                <a16:creationId xmlns:a16="http://schemas.microsoft.com/office/drawing/2014/main" id="{70C4D97F-FB20-464D-9D04-031A944E9B95}"/>
              </a:ext>
            </a:extLst>
          </p:cNvPr>
          <p:cNvSpPr txBox="1"/>
          <p:nvPr/>
        </p:nvSpPr>
        <p:spPr>
          <a:xfrm>
            <a:off x="4592053" y="5051160"/>
            <a:ext cx="10901882" cy="886909"/>
          </a:xfrm>
          <a:prstGeom prst="rect">
            <a:avLst/>
          </a:prstGeom>
        </p:spPr>
        <p:txBody>
          <a:bodyPr wrap="square" lIns="0" tIns="0" rIns="0" bIns="0" rtlCol="0" anchor="t">
            <a:spAutoFit/>
          </a:bodyPr>
          <a:lstStyle/>
          <a:p>
            <a:pPr algn="ct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A.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Khả</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năng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truy</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cập</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từ</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bất</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cứ</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đâu</a:t>
            </a:r>
            <a:r>
              <a:rPr lang="vi-VN"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17">
            <a:extLst>
              <a:ext uri="{FF2B5EF4-FFF2-40B4-BE49-F238E27FC236}">
                <a16:creationId xmlns:a16="http://schemas.microsoft.com/office/drawing/2014/main" id="{0E4C2817-8FA5-4734-9EA5-2958D36099B2}"/>
              </a:ext>
            </a:extLst>
          </p:cNvPr>
          <p:cNvSpPr txBox="1"/>
          <p:nvPr/>
        </p:nvSpPr>
        <p:spPr>
          <a:xfrm>
            <a:off x="4876800" y="6210906"/>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B.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được</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bảo</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vệ</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tốt</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hơn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17">
            <a:extLst>
              <a:ext uri="{FF2B5EF4-FFF2-40B4-BE49-F238E27FC236}">
                <a16:creationId xmlns:a16="http://schemas.microsoft.com/office/drawing/2014/main" id="{156B7AB0-C4EF-4972-B1FA-7A2C90CACCC1}"/>
              </a:ext>
            </a:extLst>
          </p:cNvPr>
          <p:cNvSpPr txBox="1"/>
          <p:nvPr/>
        </p:nvSpPr>
        <p:spPr>
          <a:xfrm>
            <a:off x="4865557" y="7445763"/>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C. </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Chi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phí</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thấp</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hơn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17">
            <a:extLst>
              <a:ext uri="{FF2B5EF4-FFF2-40B4-BE49-F238E27FC236}">
                <a16:creationId xmlns:a16="http://schemas.microsoft.com/office/drawing/2014/main" id="{051A8A84-4ECA-45B1-9799-D4E0B0BAEE73}"/>
              </a:ext>
            </a:extLst>
          </p:cNvPr>
          <p:cNvSpPr txBox="1"/>
          <p:nvPr/>
        </p:nvSpPr>
        <p:spPr>
          <a:xfrm>
            <a:off x="4876800" y="8558679"/>
            <a:ext cx="10901882" cy="886909"/>
          </a:xfrm>
          <a:prstGeom prst="rect">
            <a:avLst/>
          </a:prstGeom>
        </p:spPr>
        <p:txBody>
          <a:bodyPr wrap="square" lIns="0" tIns="0" rIns="0" bIns="0" rtlCol="0" anchor="t">
            <a:spAutoFit/>
          </a:bodyPr>
          <a:lstStyle/>
          <a:p>
            <a:pPr>
              <a:lnSpc>
                <a:spcPts val="8400"/>
              </a:lnSpc>
            </a:pPr>
            <a:r>
              <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rPr>
              <a:t>D.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Khả</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năng</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lưu</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trữ</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lớn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400" dirty="0" err="1" smtClean="0">
                <a:solidFill>
                  <a:srgbClr val="2B4A9D"/>
                </a:solidFill>
                <a:latin typeface="Tahoma" panose="020B0604030504040204" pitchFamily="34" charset="0"/>
                <a:ea typeface="Tahoma" panose="020B0604030504040204" pitchFamily="34" charset="0"/>
                <a:cs typeface="Tahoma" panose="020B0604030504040204" pitchFamily="34" charset="0"/>
              </a:rPr>
              <a:t>hơn</a:t>
            </a:r>
            <a:r>
              <a:rPr lang="en-US" sz="3000" b="1" spc="400" dirty="0" smtClean="0">
                <a:solidFill>
                  <a:srgbClr val="2B4A9D"/>
                </a:solidFill>
                <a:latin typeface="Tahoma" panose="020B0604030504040204" pitchFamily="34" charset="0"/>
                <a:ea typeface="Tahoma" panose="020B0604030504040204" pitchFamily="34" charset="0"/>
                <a:cs typeface="Tahoma" panose="020B0604030504040204" pitchFamily="34" charset="0"/>
              </a:rPr>
              <a:t>.</a:t>
            </a:r>
            <a:endParaRPr lang="en-US" sz="3000" b="1" spc="4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678591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3028950"/>
            <a:ext cx="18288000" cy="7258050"/>
            <a:chOff x="0" y="0"/>
            <a:chExt cx="3210665" cy="2647756"/>
          </a:xfrm>
        </p:grpSpPr>
        <p:sp>
          <p:nvSpPr>
            <p:cNvPr id="13" name="Freeform 13"/>
            <p:cNvSpPr/>
            <p:nvPr/>
          </p:nvSpPr>
          <p:spPr>
            <a:xfrm>
              <a:off x="0" y="0"/>
              <a:ext cx="3210665" cy="2647756"/>
            </a:xfrm>
            <a:custGeom>
              <a:avLst/>
              <a:gdLst/>
              <a:ahLst/>
              <a:cxnLst/>
              <a:rect l="l" t="t" r="r" b="b"/>
              <a:pathLst>
                <a:path w="3210665" h="2647756">
                  <a:moveTo>
                    <a:pt x="0" y="0"/>
                  </a:moveTo>
                  <a:lnTo>
                    <a:pt x="3210665" y="0"/>
                  </a:lnTo>
                  <a:lnTo>
                    <a:pt x="3210665" y="2647756"/>
                  </a:lnTo>
                  <a:lnTo>
                    <a:pt x="0" y="2647756"/>
                  </a:lnTo>
                  <a:close/>
                </a:path>
              </a:pathLst>
            </a:custGeom>
            <a:solidFill>
              <a:srgbClr val="2B4A9D"/>
            </a:solidFill>
          </p:spPr>
        </p:sp>
      </p:grpSp>
      <p:grpSp>
        <p:nvGrpSpPr>
          <p:cNvPr id="16" name="Group 16"/>
          <p:cNvGrpSpPr/>
          <p:nvPr/>
        </p:nvGrpSpPr>
        <p:grpSpPr>
          <a:xfrm>
            <a:off x="14147264" y="3390900"/>
            <a:ext cx="3981450" cy="6438900"/>
            <a:chOff x="0" y="0"/>
            <a:chExt cx="5308600" cy="8585200"/>
          </a:xfrm>
        </p:grpSpPr>
        <p:pic>
          <p:nvPicPr>
            <p:cNvPr id="17" name="Picture 17"/>
            <p:cNvPicPr>
              <a:picLocks noChangeAspect="1"/>
            </p:cNvPicPr>
            <p:nvPr/>
          </p:nvPicPr>
          <p:blipFill>
            <a:blip r:embed="rId2"/>
            <a:srcRect l="64791" t="13099" b="1515"/>
            <a:stretch>
              <a:fillRect/>
            </a:stretch>
          </p:blipFill>
          <p:spPr>
            <a:xfrm>
              <a:off x="0" y="0"/>
              <a:ext cx="5308600" cy="8585200"/>
            </a:xfrm>
            <a:prstGeom prst="rect">
              <a:avLst/>
            </a:prstGeom>
          </p:spPr>
        </p:pic>
      </p:grpSp>
      <p:sp>
        <p:nvSpPr>
          <p:cNvPr id="18" name="TextBox 18"/>
          <p:cNvSpPr txBox="1"/>
          <p:nvPr/>
        </p:nvSpPr>
        <p:spPr>
          <a:xfrm>
            <a:off x="1480498" y="1076853"/>
            <a:ext cx="15327005" cy="1095172"/>
          </a:xfrm>
          <a:prstGeom prst="rect">
            <a:avLst/>
          </a:prstGeom>
        </p:spPr>
        <p:txBody>
          <a:bodyPr lIns="0" tIns="0" rIns="0" bIns="0" rtlCol="0" anchor="t">
            <a:spAutoFit/>
          </a:bodyPr>
          <a:lstStyle/>
          <a:p>
            <a:pPr algn="ctr">
              <a:lnSpc>
                <a:spcPts val="8400"/>
              </a:lnSpc>
            </a:pPr>
            <a:r>
              <a:rPr lang="en-US" sz="8000" b="1" spc="400">
                <a:solidFill>
                  <a:srgbClr val="2B4A9D"/>
                </a:solidFill>
                <a:latin typeface="Tahoma" panose="020B0604030504040204" pitchFamily="34" charset="0"/>
                <a:ea typeface="Tahoma" panose="020B0604030504040204" pitchFamily="34" charset="0"/>
                <a:cs typeface="Tahoma" panose="020B0604030504040204" pitchFamily="34" charset="0"/>
              </a:rPr>
              <a:t>VẬN DỤNG</a:t>
            </a:r>
          </a:p>
        </p:txBody>
      </p:sp>
      <p:sp>
        <p:nvSpPr>
          <p:cNvPr id="22" name="TextBox 22"/>
          <p:cNvSpPr txBox="1"/>
          <p:nvPr/>
        </p:nvSpPr>
        <p:spPr>
          <a:xfrm>
            <a:off x="672173" y="4546821"/>
            <a:ext cx="13235628" cy="2160591"/>
          </a:xfrm>
          <a:prstGeom prst="rect">
            <a:avLst/>
          </a:prstGeom>
        </p:spPr>
        <p:txBody>
          <a:bodyPr wrap="square" lIns="0" tIns="0" rIns="0" bIns="0" rtlCol="0" anchor="t">
            <a:spAutoFit/>
          </a:bodyPr>
          <a:lstStyle/>
          <a:p>
            <a:pPr algn="just">
              <a:lnSpc>
                <a:spcPct val="130000"/>
              </a:lnSpc>
            </a:pPr>
            <a:r>
              <a:rPr lang="vi-VN" sz="3600" spc="300" dirty="0">
                <a:solidFill>
                  <a:srgbClr val="FFFFFF"/>
                </a:solidFill>
                <a:latin typeface="Tomaho"/>
              </a:rPr>
              <a:t>Hãy </a:t>
            </a:r>
            <a:r>
              <a:rPr lang="en-US" sz="3600" spc="300" dirty="0" err="1" smtClean="0">
                <a:solidFill>
                  <a:srgbClr val="FFFFFF"/>
                </a:solidFill>
                <a:latin typeface="Tomaho"/>
              </a:rPr>
              <a:t>mở</a:t>
            </a:r>
            <a:r>
              <a:rPr lang="en-US" sz="3600" spc="300" dirty="0" smtClean="0">
                <a:solidFill>
                  <a:srgbClr val="FFFFFF"/>
                </a:solidFill>
                <a:latin typeface="Tomaho"/>
              </a:rPr>
              <a:t> </a:t>
            </a:r>
            <a:r>
              <a:rPr lang="en-US" sz="3600" spc="300" dirty="0" err="1" smtClean="0">
                <a:solidFill>
                  <a:srgbClr val="FFFFFF"/>
                </a:solidFill>
                <a:latin typeface="Tomaho"/>
              </a:rPr>
              <a:t>tệp</a:t>
            </a:r>
            <a:r>
              <a:rPr lang="en-US" sz="3600" spc="300" dirty="0" smtClean="0">
                <a:solidFill>
                  <a:srgbClr val="FFFFFF"/>
                </a:solidFill>
                <a:latin typeface="Tomaho"/>
              </a:rPr>
              <a:t> </a:t>
            </a:r>
            <a:r>
              <a:rPr lang="en-US" sz="3600" spc="300" dirty="0" err="1" smtClean="0">
                <a:solidFill>
                  <a:srgbClr val="FFFFFF"/>
                </a:solidFill>
                <a:latin typeface="Tomaho"/>
              </a:rPr>
              <a:t>của</a:t>
            </a:r>
            <a:r>
              <a:rPr lang="en-US" sz="3600" spc="300" dirty="0" smtClean="0">
                <a:solidFill>
                  <a:srgbClr val="FFFFFF"/>
                </a:solidFill>
                <a:latin typeface="Tomaho"/>
              </a:rPr>
              <a:t> </a:t>
            </a:r>
            <a:r>
              <a:rPr lang="en-US" sz="3600" spc="300" dirty="0" err="1" smtClean="0">
                <a:solidFill>
                  <a:srgbClr val="FFFFFF"/>
                </a:solidFill>
                <a:latin typeface="Tomaho"/>
              </a:rPr>
              <a:t>một</a:t>
            </a:r>
            <a:r>
              <a:rPr lang="en-US" sz="3600" spc="300" dirty="0" smtClean="0">
                <a:solidFill>
                  <a:srgbClr val="FFFFFF"/>
                </a:solidFill>
                <a:latin typeface="Tomaho"/>
              </a:rPr>
              <a:t> </a:t>
            </a:r>
            <a:r>
              <a:rPr lang="en-US" sz="3600" spc="300" dirty="0" err="1" smtClean="0">
                <a:solidFill>
                  <a:srgbClr val="FFFFFF"/>
                </a:solidFill>
                <a:latin typeface="Tomaho"/>
              </a:rPr>
              <a:t>nhóm</a:t>
            </a:r>
            <a:r>
              <a:rPr lang="en-US" sz="3600" spc="300" dirty="0" smtClean="0">
                <a:solidFill>
                  <a:srgbClr val="FFFFFF"/>
                </a:solidFill>
                <a:latin typeface="Tomaho"/>
              </a:rPr>
              <a:t> </a:t>
            </a:r>
            <a:r>
              <a:rPr lang="en-US" sz="3600" spc="300" dirty="0" err="1" smtClean="0">
                <a:solidFill>
                  <a:srgbClr val="FFFFFF"/>
                </a:solidFill>
                <a:latin typeface="Tomaho"/>
              </a:rPr>
              <a:t>đã</a:t>
            </a:r>
            <a:r>
              <a:rPr lang="en-US" sz="3600" spc="300" dirty="0" smtClean="0">
                <a:solidFill>
                  <a:srgbClr val="FFFFFF"/>
                </a:solidFill>
                <a:latin typeface="Tomaho"/>
              </a:rPr>
              <a:t> </a:t>
            </a:r>
            <a:r>
              <a:rPr lang="en-US" sz="3600" spc="300" dirty="0" err="1" smtClean="0">
                <a:solidFill>
                  <a:srgbClr val="FFFFFF"/>
                </a:solidFill>
                <a:latin typeface="Tomaho"/>
              </a:rPr>
              <a:t>được</a:t>
            </a:r>
            <a:r>
              <a:rPr lang="en-US" sz="3600" spc="300" dirty="0" smtClean="0">
                <a:solidFill>
                  <a:srgbClr val="FFFFFF"/>
                </a:solidFill>
                <a:latin typeface="Tomaho"/>
              </a:rPr>
              <a:t> chia </a:t>
            </a:r>
            <a:r>
              <a:rPr lang="en-US" sz="3600" spc="300" dirty="0" err="1" smtClean="0">
                <a:solidFill>
                  <a:srgbClr val="FFFFFF"/>
                </a:solidFill>
                <a:latin typeface="Tomaho"/>
              </a:rPr>
              <a:t>sẻ</a:t>
            </a:r>
            <a:r>
              <a:rPr lang="en-US" sz="3600" spc="300" dirty="0" smtClean="0">
                <a:solidFill>
                  <a:srgbClr val="FFFFFF"/>
                </a:solidFill>
                <a:latin typeface="Tomaho"/>
              </a:rPr>
              <a:t> </a:t>
            </a:r>
            <a:r>
              <a:rPr lang="en-US" sz="3600" spc="300" dirty="0" err="1" smtClean="0">
                <a:solidFill>
                  <a:srgbClr val="FFFFFF"/>
                </a:solidFill>
                <a:latin typeface="Tomaho"/>
              </a:rPr>
              <a:t>trên</a:t>
            </a:r>
            <a:r>
              <a:rPr lang="en-US" sz="3600" spc="300" dirty="0" smtClean="0">
                <a:solidFill>
                  <a:srgbClr val="FFFFFF"/>
                </a:solidFill>
                <a:latin typeface="Tomaho"/>
              </a:rPr>
              <a:t> Google Drive ở </a:t>
            </a:r>
            <a:r>
              <a:rPr lang="en-US" sz="3600" spc="300" dirty="0" err="1" smtClean="0">
                <a:solidFill>
                  <a:srgbClr val="FFFFFF"/>
                </a:solidFill>
                <a:latin typeface="Tomaho"/>
              </a:rPr>
              <a:t>bài</a:t>
            </a:r>
            <a:r>
              <a:rPr lang="en-US" sz="3600" spc="300" dirty="0" smtClean="0">
                <a:solidFill>
                  <a:srgbClr val="FFFFFF"/>
                </a:solidFill>
                <a:latin typeface="Tomaho"/>
              </a:rPr>
              <a:t> </a:t>
            </a:r>
            <a:r>
              <a:rPr lang="en-US" sz="3600" spc="300" dirty="0" err="1" smtClean="0">
                <a:solidFill>
                  <a:srgbClr val="FFFFFF"/>
                </a:solidFill>
                <a:latin typeface="Tomaho"/>
              </a:rPr>
              <a:t>thực</a:t>
            </a:r>
            <a:r>
              <a:rPr lang="en-US" sz="3600" spc="300" dirty="0" smtClean="0">
                <a:solidFill>
                  <a:srgbClr val="FFFFFF"/>
                </a:solidFill>
                <a:latin typeface="Tomaho"/>
              </a:rPr>
              <a:t> </a:t>
            </a:r>
            <a:r>
              <a:rPr lang="en-US" sz="3600" spc="300" dirty="0" err="1" smtClean="0">
                <a:solidFill>
                  <a:srgbClr val="FFFFFF"/>
                </a:solidFill>
                <a:latin typeface="Tomaho"/>
              </a:rPr>
              <a:t>hành</a:t>
            </a:r>
            <a:r>
              <a:rPr lang="en-US" sz="3600" spc="300" dirty="0" smtClean="0">
                <a:solidFill>
                  <a:srgbClr val="FFFFFF"/>
                </a:solidFill>
                <a:latin typeface="Tomaho"/>
              </a:rPr>
              <a:t>, </a:t>
            </a:r>
            <a:r>
              <a:rPr lang="en-US" sz="3600" spc="300" dirty="0" err="1" smtClean="0">
                <a:solidFill>
                  <a:srgbClr val="FFFFFF"/>
                </a:solidFill>
                <a:latin typeface="Tomaho"/>
              </a:rPr>
              <a:t>bình</a:t>
            </a:r>
            <a:r>
              <a:rPr lang="en-US" sz="3600" spc="300" dirty="0" smtClean="0">
                <a:solidFill>
                  <a:srgbClr val="FFFFFF"/>
                </a:solidFill>
                <a:latin typeface="Tomaho"/>
              </a:rPr>
              <a:t> </a:t>
            </a:r>
            <a:r>
              <a:rPr lang="en-US" sz="3600" spc="300" dirty="0" err="1" smtClean="0">
                <a:solidFill>
                  <a:srgbClr val="FFFFFF"/>
                </a:solidFill>
                <a:latin typeface="Tomaho"/>
              </a:rPr>
              <a:t>luận</a:t>
            </a:r>
            <a:r>
              <a:rPr lang="en-US" sz="3600" spc="300" dirty="0" smtClean="0">
                <a:solidFill>
                  <a:srgbClr val="FFFFFF"/>
                </a:solidFill>
                <a:latin typeface="Tomaho"/>
              </a:rPr>
              <a:t> </a:t>
            </a:r>
            <a:r>
              <a:rPr lang="en-US" sz="3600" spc="300" dirty="0" err="1" smtClean="0">
                <a:solidFill>
                  <a:srgbClr val="FFFFFF"/>
                </a:solidFill>
                <a:latin typeface="Tomaho"/>
              </a:rPr>
              <a:t>hoặc</a:t>
            </a:r>
            <a:r>
              <a:rPr lang="en-US" sz="3600" spc="300" dirty="0" smtClean="0">
                <a:solidFill>
                  <a:srgbClr val="FFFFFF"/>
                </a:solidFill>
                <a:latin typeface="Tomaho"/>
              </a:rPr>
              <a:t> </a:t>
            </a:r>
            <a:r>
              <a:rPr lang="en-US" sz="3600" spc="300" dirty="0" err="1" smtClean="0">
                <a:solidFill>
                  <a:srgbClr val="FFFFFF"/>
                </a:solidFill>
                <a:latin typeface="Tomaho"/>
              </a:rPr>
              <a:t>sửa</a:t>
            </a:r>
            <a:r>
              <a:rPr lang="en-US" sz="3600" spc="300" dirty="0" smtClean="0">
                <a:solidFill>
                  <a:srgbClr val="FFFFFF"/>
                </a:solidFill>
                <a:latin typeface="Tomaho"/>
              </a:rPr>
              <a:t> </a:t>
            </a:r>
            <a:r>
              <a:rPr lang="en-US" sz="3600" spc="300" dirty="0" err="1" smtClean="0">
                <a:solidFill>
                  <a:srgbClr val="FFFFFF"/>
                </a:solidFill>
                <a:latin typeface="Tomaho"/>
              </a:rPr>
              <a:t>nội</a:t>
            </a:r>
            <a:r>
              <a:rPr lang="en-US" sz="3600" spc="300" dirty="0" smtClean="0">
                <a:solidFill>
                  <a:srgbClr val="FFFFFF"/>
                </a:solidFill>
                <a:latin typeface="Tomaho"/>
              </a:rPr>
              <a:t> dung </a:t>
            </a:r>
            <a:r>
              <a:rPr lang="en-US" sz="3600" spc="300" dirty="0" err="1" smtClean="0">
                <a:solidFill>
                  <a:srgbClr val="FFFFFF"/>
                </a:solidFill>
                <a:latin typeface="Tomaho"/>
              </a:rPr>
              <a:t>tệp</a:t>
            </a:r>
            <a:r>
              <a:rPr lang="en-US" sz="3600" spc="300" dirty="0" smtClean="0">
                <a:solidFill>
                  <a:srgbClr val="FFFFFF"/>
                </a:solidFill>
                <a:latin typeface="Tomaho"/>
              </a:rPr>
              <a:t> </a:t>
            </a:r>
            <a:r>
              <a:rPr lang="en-US" sz="3600" spc="300" dirty="0" err="1" smtClean="0">
                <a:solidFill>
                  <a:srgbClr val="FFFFFF"/>
                </a:solidFill>
                <a:latin typeface="Tomaho"/>
              </a:rPr>
              <a:t>và</a:t>
            </a:r>
            <a:r>
              <a:rPr lang="en-US" sz="3600" spc="300" dirty="0" smtClean="0">
                <a:solidFill>
                  <a:srgbClr val="FFFFFF"/>
                </a:solidFill>
                <a:latin typeface="Tomaho"/>
              </a:rPr>
              <a:t> chia </a:t>
            </a:r>
            <a:r>
              <a:rPr lang="en-US" sz="3600" spc="300" dirty="0" err="1" smtClean="0">
                <a:solidFill>
                  <a:srgbClr val="FFFFFF"/>
                </a:solidFill>
                <a:latin typeface="Tomaho"/>
              </a:rPr>
              <a:t>sẻ</a:t>
            </a:r>
            <a:r>
              <a:rPr lang="en-US" sz="3600" spc="300" dirty="0" smtClean="0">
                <a:solidFill>
                  <a:srgbClr val="FFFFFF"/>
                </a:solidFill>
                <a:latin typeface="Tomaho"/>
              </a:rPr>
              <a:t> </a:t>
            </a:r>
            <a:r>
              <a:rPr lang="en-US" sz="3600" spc="300" dirty="0" err="1" smtClean="0">
                <a:solidFill>
                  <a:srgbClr val="FFFFFF"/>
                </a:solidFill>
                <a:latin typeface="Tomaho"/>
              </a:rPr>
              <a:t>lại</a:t>
            </a:r>
            <a:r>
              <a:rPr lang="en-US" sz="3600" spc="300" dirty="0" smtClean="0">
                <a:solidFill>
                  <a:srgbClr val="FFFFFF"/>
                </a:solidFill>
                <a:latin typeface="Tomaho"/>
              </a:rPr>
              <a:t> </a:t>
            </a:r>
            <a:r>
              <a:rPr lang="en-US" sz="3600" spc="300" dirty="0" err="1" smtClean="0">
                <a:solidFill>
                  <a:srgbClr val="FFFFFF"/>
                </a:solidFill>
                <a:latin typeface="Tomaho"/>
              </a:rPr>
              <a:t>tệp</a:t>
            </a:r>
            <a:r>
              <a:rPr lang="en-US" sz="3600" spc="300" dirty="0" smtClean="0">
                <a:solidFill>
                  <a:srgbClr val="FFFFFF"/>
                </a:solidFill>
                <a:latin typeface="Tomaho"/>
              </a:rPr>
              <a:t> </a:t>
            </a:r>
            <a:r>
              <a:rPr lang="en-US" sz="3600" spc="300" dirty="0" err="1" smtClean="0">
                <a:solidFill>
                  <a:srgbClr val="FFFFFF"/>
                </a:solidFill>
                <a:latin typeface="Tomaho"/>
              </a:rPr>
              <a:t>này</a:t>
            </a:r>
            <a:r>
              <a:rPr lang="vi-VN" sz="3600" spc="300" dirty="0" smtClean="0">
                <a:solidFill>
                  <a:srgbClr val="FFFFFF"/>
                </a:solidFill>
                <a:latin typeface="Tomaho"/>
              </a:rPr>
              <a:t>. </a:t>
            </a:r>
            <a:endParaRPr lang="en-US" sz="3600" spc="300" dirty="0">
              <a:solidFill>
                <a:srgbClr val="FFFFFF"/>
              </a:solidFill>
              <a:latin typeface="Tomaho"/>
            </a:endParaRPr>
          </a:p>
        </p:txBody>
      </p:sp>
      <p:sp>
        <p:nvSpPr>
          <p:cNvPr id="25" name="TextBox 24">
            <a:extLst>
              <a:ext uri="{FF2B5EF4-FFF2-40B4-BE49-F238E27FC236}">
                <a16:creationId xmlns:a16="http://schemas.microsoft.com/office/drawing/2014/main" id="{A7E83BBD-9EA9-4DBD-ADE7-E76AEED56356}"/>
              </a:ext>
            </a:extLst>
          </p:cNvPr>
          <p:cNvSpPr txBox="1"/>
          <p:nvPr/>
        </p:nvSpPr>
        <p:spPr>
          <a:xfrm>
            <a:off x="928681" y="8352472"/>
            <a:ext cx="12896359" cy="1477328"/>
          </a:xfrm>
          <a:prstGeom prst="rect">
            <a:avLst/>
          </a:prstGeom>
          <a:noFill/>
        </p:spPr>
        <p:txBody>
          <a:bodyPr wrap="square">
            <a:spAutoFit/>
          </a:bodyPr>
          <a:lstStyle/>
          <a:p>
            <a:pPr algn="ctr"/>
            <a:r>
              <a:rPr lang="en-US" sz="4500" u="sng" spc="300" dirty="0" err="1">
                <a:solidFill>
                  <a:srgbClr val="FFFFFF"/>
                </a:solidFill>
                <a:latin typeface="Tomaho"/>
              </a:rPr>
              <a:t>Chụp</a:t>
            </a:r>
            <a:r>
              <a:rPr lang="en-US" sz="4500" u="sng" spc="300" dirty="0">
                <a:solidFill>
                  <a:srgbClr val="FFFFFF"/>
                </a:solidFill>
                <a:latin typeface="Tomaho"/>
              </a:rPr>
              <a:t> </a:t>
            </a:r>
            <a:r>
              <a:rPr lang="en-US" sz="4500" u="sng" spc="300" dirty="0" err="1">
                <a:solidFill>
                  <a:srgbClr val="FFFFFF"/>
                </a:solidFill>
                <a:latin typeface="Tomaho"/>
              </a:rPr>
              <a:t>lại</a:t>
            </a:r>
            <a:r>
              <a:rPr lang="en-US" sz="4500" u="sng" spc="300" dirty="0">
                <a:solidFill>
                  <a:srgbClr val="FFFFFF"/>
                </a:solidFill>
                <a:latin typeface="Tomaho"/>
              </a:rPr>
              <a:t> </a:t>
            </a:r>
            <a:r>
              <a:rPr lang="en-US" sz="4500" u="sng" spc="300" dirty="0" err="1">
                <a:solidFill>
                  <a:srgbClr val="FFFFFF"/>
                </a:solidFill>
                <a:latin typeface="Tomaho"/>
              </a:rPr>
              <a:t>kết</a:t>
            </a:r>
            <a:r>
              <a:rPr lang="en-US" sz="4500" u="sng" spc="300" dirty="0">
                <a:solidFill>
                  <a:srgbClr val="FFFFFF"/>
                </a:solidFill>
                <a:latin typeface="Tomaho"/>
              </a:rPr>
              <a:t> </a:t>
            </a:r>
            <a:r>
              <a:rPr lang="en-US" sz="4500" u="sng" spc="300" dirty="0" err="1" smtClean="0">
                <a:solidFill>
                  <a:srgbClr val="FFFFFF"/>
                </a:solidFill>
                <a:latin typeface="Tomaho"/>
              </a:rPr>
              <a:t>quả</a:t>
            </a:r>
            <a:r>
              <a:rPr lang="en-US" sz="4500" u="sng" spc="300" dirty="0" smtClean="0">
                <a:solidFill>
                  <a:srgbClr val="FFFFFF"/>
                </a:solidFill>
                <a:latin typeface="Tomaho"/>
              </a:rPr>
              <a:t> </a:t>
            </a:r>
            <a:r>
              <a:rPr lang="en-US" sz="4500" u="sng" spc="300" dirty="0" err="1" smtClean="0">
                <a:solidFill>
                  <a:srgbClr val="FFFFFF"/>
                </a:solidFill>
                <a:latin typeface="Tomaho"/>
              </a:rPr>
              <a:t>trước</a:t>
            </a:r>
            <a:r>
              <a:rPr lang="en-US" sz="4500" u="sng" spc="300" dirty="0" smtClean="0">
                <a:solidFill>
                  <a:srgbClr val="FFFFFF"/>
                </a:solidFill>
                <a:latin typeface="Tomaho"/>
              </a:rPr>
              <a:t> </a:t>
            </a:r>
            <a:r>
              <a:rPr lang="en-US" sz="4500" u="sng" spc="300" dirty="0" err="1" smtClean="0">
                <a:solidFill>
                  <a:srgbClr val="FFFFFF"/>
                </a:solidFill>
                <a:latin typeface="Tomaho"/>
              </a:rPr>
              <a:t>và</a:t>
            </a:r>
            <a:r>
              <a:rPr lang="en-US" sz="4500" u="sng" spc="300" dirty="0" smtClean="0">
                <a:solidFill>
                  <a:srgbClr val="FFFFFF"/>
                </a:solidFill>
                <a:latin typeface="Tomaho"/>
              </a:rPr>
              <a:t> </a:t>
            </a:r>
            <a:r>
              <a:rPr lang="en-US" sz="4500" u="sng" spc="300" dirty="0" err="1" smtClean="0">
                <a:solidFill>
                  <a:srgbClr val="FFFFFF"/>
                </a:solidFill>
                <a:latin typeface="Tomaho"/>
              </a:rPr>
              <a:t>sau</a:t>
            </a:r>
            <a:r>
              <a:rPr lang="en-US" sz="4500" u="sng" spc="300" dirty="0" smtClean="0">
                <a:solidFill>
                  <a:srgbClr val="FFFFFF"/>
                </a:solidFill>
                <a:latin typeface="Tomaho"/>
              </a:rPr>
              <a:t> </a:t>
            </a:r>
            <a:r>
              <a:rPr lang="en-US" sz="4500" u="sng" spc="300" dirty="0" err="1" smtClean="0">
                <a:solidFill>
                  <a:srgbClr val="FFFFFF"/>
                </a:solidFill>
                <a:latin typeface="Tomaho"/>
              </a:rPr>
              <a:t>khi</a:t>
            </a:r>
            <a:r>
              <a:rPr lang="en-US" sz="4500" u="sng" spc="300" dirty="0" smtClean="0">
                <a:solidFill>
                  <a:srgbClr val="FFFFFF"/>
                </a:solidFill>
                <a:latin typeface="Tomaho"/>
              </a:rPr>
              <a:t> </a:t>
            </a:r>
            <a:r>
              <a:rPr lang="en-US" sz="4500" u="sng" spc="300" dirty="0" err="1">
                <a:solidFill>
                  <a:srgbClr val="FFFFFF"/>
                </a:solidFill>
                <a:latin typeface="Tomaho"/>
              </a:rPr>
              <a:t>làm</a:t>
            </a:r>
            <a:r>
              <a:rPr lang="en-US" sz="4500" u="sng" spc="300" dirty="0">
                <a:solidFill>
                  <a:srgbClr val="FFFFFF"/>
                </a:solidFill>
                <a:latin typeface="Tomaho"/>
              </a:rPr>
              <a:t> </a:t>
            </a:r>
            <a:r>
              <a:rPr lang="en-US" sz="4500" u="sng" spc="300" dirty="0" err="1">
                <a:solidFill>
                  <a:srgbClr val="FFFFFF"/>
                </a:solidFill>
                <a:latin typeface="Tomaho"/>
              </a:rPr>
              <a:t>của</a:t>
            </a:r>
            <a:r>
              <a:rPr lang="en-US" sz="4500" u="sng" spc="300" dirty="0">
                <a:solidFill>
                  <a:srgbClr val="FFFFFF"/>
                </a:solidFill>
                <a:latin typeface="Tomaho"/>
              </a:rPr>
              <a:t> HS </a:t>
            </a:r>
            <a:r>
              <a:rPr lang="en-US" sz="4500" u="sng" spc="300" dirty="0" err="1">
                <a:solidFill>
                  <a:srgbClr val="FFFFFF"/>
                </a:solidFill>
                <a:latin typeface="Tomaho"/>
              </a:rPr>
              <a:t>và</a:t>
            </a:r>
            <a:r>
              <a:rPr lang="en-US" sz="4500" u="sng" spc="300" dirty="0">
                <a:solidFill>
                  <a:srgbClr val="FFFFFF"/>
                </a:solidFill>
                <a:latin typeface="Tomaho"/>
              </a:rPr>
              <a:t> </a:t>
            </a:r>
            <a:r>
              <a:rPr lang="en-US" sz="4500" u="sng" spc="300" dirty="0" err="1">
                <a:solidFill>
                  <a:srgbClr val="FFFFFF"/>
                </a:solidFill>
                <a:latin typeface="Tomaho"/>
              </a:rPr>
              <a:t>gửi</a:t>
            </a:r>
            <a:r>
              <a:rPr lang="en-US" sz="4500" u="sng" spc="300" dirty="0">
                <a:solidFill>
                  <a:srgbClr val="FFFFFF"/>
                </a:solidFill>
                <a:latin typeface="Tomaho"/>
              </a:rPr>
              <a:t> qua </a:t>
            </a:r>
            <a:r>
              <a:rPr lang="en-US" sz="4500" u="sng" spc="300" dirty="0" err="1">
                <a:solidFill>
                  <a:srgbClr val="FFFFFF"/>
                </a:solidFill>
                <a:latin typeface="Tomaho"/>
              </a:rPr>
              <a:t>Padlet</a:t>
            </a:r>
            <a:r>
              <a:rPr lang="en-US" sz="4500" u="sng" spc="300" dirty="0">
                <a:solidFill>
                  <a:srgbClr val="FFFFFF"/>
                </a:solidFill>
                <a:latin typeface="Tomaho"/>
              </a:rPr>
              <a:t> </a:t>
            </a:r>
            <a:r>
              <a:rPr lang="en-US" sz="4500" u="sng" spc="300" dirty="0" err="1">
                <a:solidFill>
                  <a:srgbClr val="FFFFFF"/>
                </a:solidFill>
                <a:latin typeface="Tomaho"/>
              </a:rPr>
              <a:t>cho</a:t>
            </a:r>
            <a:r>
              <a:rPr lang="en-US" sz="4500" u="sng" spc="300" dirty="0">
                <a:solidFill>
                  <a:srgbClr val="FFFFFF"/>
                </a:solidFill>
                <a:latin typeface="Tomaho"/>
              </a:rPr>
              <a:t> GV</a:t>
            </a:r>
          </a:p>
        </p:txBody>
      </p:sp>
      <p:grpSp>
        <p:nvGrpSpPr>
          <p:cNvPr id="29" name="Group 28">
            <a:extLst>
              <a:ext uri="{FF2B5EF4-FFF2-40B4-BE49-F238E27FC236}">
                <a16:creationId xmlns:a16="http://schemas.microsoft.com/office/drawing/2014/main" id="{DC6176AA-197D-4318-9D48-957BA8DD680C}"/>
              </a:ext>
            </a:extLst>
          </p:cNvPr>
          <p:cNvGrpSpPr/>
          <p:nvPr/>
        </p:nvGrpSpPr>
        <p:grpSpPr>
          <a:xfrm>
            <a:off x="-76200" y="-292307"/>
            <a:ext cx="3090723" cy="3090723"/>
            <a:chOff x="-1580822" y="-292307"/>
            <a:chExt cx="3090723" cy="3090723"/>
          </a:xfrm>
        </p:grpSpPr>
        <p:grpSp>
          <p:nvGrpSpPr>
            <p:cNvPr id="2" name="Group 2"/>
            <p:cNvGrpSpPr/>
            <p:nvPr/>
          </p:nvGrpSpPr>
          <p:grpSpPr>
            <a:xfrm rot="-8100000">
              <a:off x="-1580822" y="-292307"/>
              <a:ext cx="3090723" cy="3090723"/>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4" name="Group 4"/>
            <p:cNvGrpSpPr/>
            <p:nvPr/>
          </p:nvGrpSpPr>
          <p:grpSpPr>
            <a:xfrm rot="-2700000">
              <a:off x="-1412966" y="-124452"/>
              <a:ext cx="2755011" cy="275501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26" name="TextBox 25">
              <a:extLst>
                <a:ext uri="{FF2B5EF4-FFF2-40B4-BE49-F238E27FC236}">
                  <a16:creationId xmlns:a16="http://schemas.microsoft.com/office/drawing/2014/main" id="{A32D1E85-E5D2-4888-9D24-B023C3491CA3}"/>
                </a:ext>
              </a:extLst>
            </p:cNvPr>
            <p:cNvSpPr txBox="1"/>
            <p:nvPr/>
          </p:nvSpPr>
          <p:spPr>
            <a:xfrm>
              <a:off x="-1014480" y="839609"/>
              <a:ext cx="1943161" cy="861774"/>
            </a:xfrm>
            <a:prstGeom prst="rect">
              <a:avLst/>
            </a:prstGeom>
            <a:noFill/>
          </p:spPr>
          <p:txBody>
            <a:bodyPr wrap="none" rtlCol="0">
              <a:spAutoFit/>
            </a:bodyPr>
            <a:lstStyle/>
            <a:p>
              <a:r>
                <a:rPr lang="en-US" sz="5000" b="1">
                  <a:solidFill>
                    <a:schemeClr val="bg1"/>
                  </a:solidFill>
                  <a:latin typeface="Tahoma" panose="020B0604030504040204" pitchFamily="34" charset="0"/>
                  <a:ea typeface="Tahoma" panose="020B0604030504040204" pitchFamily="34" charset="0"/>
                  <a:cs typeface="Tahoma" panose="020B0604030504040204" pitchFamily="34" charset="0"/>
                </a:rPr>
                <a:t>BTVN</a:t>
              </a:r>
            </a:p>
          </p:txBody>
        </p:sp>
      </p:grpSp>
      <p:grpSp>
        <p:nvGrpSpPr>
          <p:cNvPr id="30" name="Group 29">
            <a:extLst>
              <a:ext uri="{FF2B5EF4-FFF2-40B4-BE49-F238E27FC236}">
                <a16:creationId xmlns:a16="http://schemas.microsoft.com/office/drawing/2014/main" id="{367B5345-61BA-448E-A6E3-8CE26C62B706}"/>
              </a:ext>
            </a:extLst>
          </p:cNvPr>
          <p:cNvGrpSpPr/>
          <p:nvPr/>
        </p:nvGrpSpPr>
        <p:grpSpPr>
          <a:xfrm>
            <a:off x="15163800" y="-292307"/>
            <a:ext cx="3090723" cy="3090723"/>
            <a:chOff x="16778099" y="-292307"/>
            <a:chExt cx="3090723" cy="3090723"/>
          </a:xfrm>
        </p:grpSpPr>
        <p:grpSp>
          <p:nvGrpSpPr>
            <p:cNvPr id="6" name="Group 6"/>
            <p:cNvGrpSpPr/>
            <p:nvPr/>
          </p:nvGrpSpPr>
          <p:grpSpPr>
            <a:xfrm rot="-8100000">
              <a:off x="16778099" y="-292307"/>
              <a:ext cx="3090723" cy="3090723"/>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2B4A9D"/>
              </a:solidFill>
            </p:spPr>
          </p:sp>
        </p:grpSp>
        <p:grpSp>
          <p:nvGrpSpPr>
            <p:cNvPr id="8" name="Group 8"/>
            <p:cNvGrpSpPr/>
            <p:nvPr/>
          </p:nvGrpSpPr>
          <p:grpSpPr>
            <a:xfrm rot="-2700000">
              <a:off x="16945955" y="-124452"/>
              <a:ext cx="2755011" cy="2755011"/>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27" name="TextBox 26">
              <a:extLst>
                <a:ext uri="{FF2B5EF4-FFF2-40B4-BE49-F238E27FC236}">
                  <a16:creationId xmlns:a16="http://schemas.microsoft.com/office/drawing/2014/main" id="{29BABCBA-0D76-4A07-BCC5-6A50A11758D0}"/>
                </a:ext>
              </a:extLst>
            </p:cNvPr>
            <p:cNvSpPr txBox="1"/>
            <p:nvPr/>
          </p:nvSpPr>
          <p:spPr>
            <a:xfrm>
              <a:off x="17317586" y="718724"/>
              <a:ext cx="1943161" cy="861774"/>
            </a:xfrm>
            <a:prstGeom prst="rect">
              <a:avLst/>
            </a:prstGeom>
            <a:noFill/>
          </p:spPr>
          <p:txBody>
            <a:bodyPr wrap="none" rtlCol="0">
              <a:spAutoFit/>
            </a:bodyPr>
            <a:lstStyle/>
            <a:p>
              <a:r>
                <a:rPr lang="en-US" sz="5000" b="1">
                  <a:solidFill>
                    <a:schemeClr val="bg1"/>
                  </a:solidFill>
                  <a:latin typeface="Tahoma" panose="020B0604030504040204" pitchFamily="34" charset="0"/>
                  <a:ea typeface="Tahoma" panose="020B0604030504040204" pitchFamily="34" charset="0"/>
                  <a:cs typeface="Tahoma" panose="020B0604030504040204" pitchFamily="34" charset="0"/>
                </a:rPr>
                <a:t>BTVN</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
            <a:extLst>
              <a:ext uri="{FF2B5EF4-FFF2-40B4-BE49-F238E27FC236}">
                <a16:creationId xmlns:a16="http://schemas.microsoft.com/office/drawing/2014/main" id="{47DA4C0B-7752-40AD-BD19-4699959DCCFD}"/>
              </a:ext>
            </a:extLst>
          </p:cNvPr>
          <p:cNvSpPr/>
          <p:nvPr/>
        </p:nvSpPr>
        <p:spPr>
          <a:xfrm>
            <a:off x="10129326" y="0"/>
            <a:ext cx="8158674" cy="10287003"/>
          </a:xfrm>
          <a:custGeom>
            <a:avLst/>
            <a:gdLst/>
            <a:ahLst/>
            <a:cxnLst/>
            <a:rect l="l" t="t" r="r" b="b"/>
            <a:pathLst>
              <a:path w="2976306" h="3752726">
                <a:moveTo>
                  <a:pt x="0" y="0"/>
                </a:moveTo>
                <a:lnTo>
                  <a:pt x="2976306" y="0"/>
                </a:lnTo>
                <a:lnTo>
                  <a:pt x="2976306" y="3752726"/>
                </a:lnTo>
                <a:lnTo>
                  <a:pt x="0" y="3752726"/>
                </a:lnTo>
                <a:close/>
              </a:path>
            </a:pathLst>
          </a:custGeom>
          <a:solidFill>
            <a:srgbClr val="2B4A9D"/>
          </a:solidFill>
        </p:spPr>
      </p:sp>
      <p:sp>
        <p:nvSpPr>
          <p:cNvPr id="3" name="Freeform 21">
            <a:extLst>
              <a:ext uri="{FF2B5EF4-FFF2-40B4-BE49-F238E27FC236}">
                <a16:creationId xmlns:a16="http://schemas.microsoft.com/office/drawing/2014/main" id="{A973A63A-408B-4320-959A-96F1B7A82A4A}"/>
              </a:ext>
            </a:extLst>
          </p:cNvPr>
          <p:cNvSpPr/>
          <p:nvPr/>
        </p:nvSpPr>
        <p:spPr>
          <a:xfrm>
            <a:off x="12069485" y="3358259"/>
            <a:ext cx="4278356" cy="3570483"/>
          </a:xfrm>
          <a:custGeom>
            <a:avLst/>
            <a:gdLst/>
            <a:ahLst/>
            <a:cxnLst/>
            <a:rect l="l" t="t" r="r" b="b"/>
            <a:pathLst>
              <a:path w="4278356" h="3570483">
                <a:moveTo>
                  <a:pt x="0" y="0"/>
                </a:moveTo>
                <a:lnTo>
                  <a:pt x="4278356" y="0"/>
                </a:lnTo>
                <a:lnTo>
                  <a:pt x="4278356" y="3570482"/>
                </a:lnTo>
                <a:lnTo>
                  <a:pt x="0" y="35704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TextBox 17">
            <a:extLst>
              <a:ext uri="{FF2B5EF4-FFF2-40B4-BE49-F238E27FC236}">
                <a16:creationId xmlns:a16="http://schemas.microsoft.com/office/drawing/2014/main" id="{D54B43D1-BF14-4318-B5DD-313E779BF24D}"/>
              </a:ext>
            </a:extLst>
          </p:cNvPr>
          <p:cNvSpPr txBox="1"/>
          <p:nvPr/>
        </p:nvSpPr>
        <p:spPr>
          <a:xfrm>
            <a:off x="609600" y="2272064"/>
            <a:ext cx="9233976" cy="2172390"/>
          </a:xfrm>
          <a:prstGeom prst="rect">
            <a:avLst/>
          </a:prstGeom>
        </p:spPr>
        <p:txBody>
          <a:bodyPr lIns="0" tIns="0" rIns="0" bIns="0" rtlCol="0" anchor="t">
            <a:spAutoFit/>
          </a:bodyPr>
          <a:lstStyle/>
          <a:p>
            <a:pPr algn="ctr">
              <a:lnSpc>
                <a:spcPts val="8400"/>
              </a:lnSpc>
            </a:pPr>
            <a:r>
              <a:rPr lang="en-US" sz="8000" spc="400">
                <a:solidFill>
                  <a:srgbClr val="2B4A9D"/>
                </a:solidFill>
                <a:latin typeface="Poppins ExtraBold"/>
              </a:rPr>
              <a:t>THANK YOU FOR WATCHING!</a:t>
            </a:r>
          </a:p>
        </p:txBody>
      </p:sp>
      <p:sp>
        <p:nvSpPr>
          <p:cNvPr id="5" name="Freeform 21">
            <a:extLst>
              <a:ext uri="{FF2B5EF4-FFF2-40B4-BE49-F238E27FC236}">
                <a16:creationId xmlns:a16="http://schemas.microsoft.com/office/drawing/2014/main" id="{F7CE3021-53EB-4813-8CCE-E6C6A894238C}"/>
              </a:ext>
            </a:extLst>
          </p:cNvPr>
          <p:cNvSpPr/>
          <p:nvPr/>
        </p:nvSpPr>
        <p:spPr>
          <a:xfrm>
            <a:off x="2819400" y="5448300"/>
            <a:ext cx="4441299" cy="4263647"/>
          </a:xfrm>
          <a:custGeom>
            <a:avLst/>
            <a:gdLst/>
            <a:ahLst/>
            <a:cxnLst/>
            <a:rect l="l" t="t" r="r" b="b"/>
            <a:pathLst>
              <a:path w="4441299" h="4263647">
                <a:moveTo>
                  <a:pt x="0" y="0"/>
                </a:moveTo>
                <a:lnTo>
                  <a:pt x="4441298" y="0"/>
                </a:lnTo>
                <a:lnTo>
                  <a:pt x="4441298" y="4263646"/>
                </a:lnTo>
                <a:lnTo>
                  <a:pt x="0" y="426364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7111730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228600" y="486521"/>
            <a:ext cx="6122411" cy="5537670"/>
          </a:xfrm>
          <a:prstGeom prst="rect">
            <a:avLst/>
          </a:prstGeom>
        </p:spPr>
        <p:txBody>
          <a:bodyPr wrap="square" lIns="0" tIns="0" rIns="0" bIns="0" rtlCol="0" anchor="t">
            <a:spAutoFit/>
          </a:bodyPr>
          <a:lstStyle/>
          <a:p>
            <a:pPr algn="just">
              <a:lnSpc>
                <a:spcPts val="6300"/>
              </a:lnSpc>
            </a:pPr>
            <a:r>
              <a:rPr lang="vi-VN" sz="3600" spc="300" dirty="0">
                <a:solidFill>
                  <a:srgbClr val="FFFFFF"/>
                </a:solidFill>
                <a:latin typeface="Tahoma" panose="020B0604030504040204" pitchFamily="34" charset="0"/>
                <a:ea typeface="Tahoma" panose="020B0604030504040204" pitchFamily="34" charset="0"/>
                <a:cs typeface="Tahoma" panose="020B0604030504040204" pitchFamily="34" charset="0"/>
              </a:rPr>
              <a:t>Hộp thư của em chứa rất nhiều email của nhiều người gửi đến. Khi cần tìm kiếm có thể phải mất rất nhiều thời gian. Theo em, làm thế nào để quản lý thư tốt nhất?</a:t>
            </a:r>
            <a:endParaRPr lang="en-US" sz="36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nvGrpSpPr>
          <p:cNvPr id="14" name="Group 5"/>
          <p:cNvGrpSpPr/>
          <p:nvPr/>
        </p:nvGrpSpPr>
        <p:grpSpPr>
          <a:xfrm>
            <a:off x="0" y="1638300"/>
            <a:ext cx="18288000" cy="6350625"/>
            <a:chOff x="0" y="0"/>
            <a:chExt cx="6671512" cy="2316725"/>
          </a:xfrm>
        </p:grpSpPr>
        <p:sp>
          <p:nvSpPr>
            <p:cNvPr id="15" name="Freeform 6"/>
            <p:cNvSpPr/>
            <p:nvPr/>
          </p:nvSpPr>
          <p:spPr>
            <a:xfrm>
              <a:off x="0" y="0"/>
              <a:ext cx="6671512" cy="2316725"/>
            </a:xfrm>
            <a:custGeom>
              <a:avLst/>
              <a:gdLst/>
              <a:ahLst/>
              <a:cxnLst/>
              <a:rect l="l" t="t" r="r" b="b"/>
              <a:pathLst>
                <a:path w="6671512" h="2316725">
                  <a:moveTo>
                    <a:pt x="0" y="0"/>
                  </a:moveTo>
                  <a:lnTo>
                    <a:pt x="6671512" y="0"/>
                  </a:lnTo>
                  <a:lnTo>
                    <a:pt x="6671512" y="2316725"/>
                  </a:lnTo>
                  <a:lnTo>
                    <a:pt x="0" y="2316725"/>
                  </a:lnTo>
                  <a:close/>
                </a:path>
              </a:pathLst>
            </a:custGeom>
            <a:solidFill>
              <a:srgbClr val="5271FF"/>
            </a:solidFill>
          </p:spPr>
        </p:sp>
      </p:grpSp>
      <p:grpSp>
        <p:nvGrpSpPr>
          <p:cNvPr id="16" name="Group 7"/>
          <p:cNvGrpSpPr/>
          <p:nvPr/>
        </p:nvGrpSpPr>
        <p:grpSpPr>
          <a:xfrm>
            <a:off x="7284721" y="1866900"/>
            <a:ext cx="10503916" cy="5407413"/>
            <a:chOff x="0" y="0"/>
            <a:chExt cx="16411148" cy="7209884"/>
          </a:xfrm>
        </p:grpSpPr>
        <p:pic>
          <p:nvPicPr>
            <p:cNvPr id="17" name="Picture 8"/>
            <p:cNvPicPr>
              <a:picLocks noChangeAspect="1"/>
            </p:cNvPicPr>
            <p:nvPr/>
          </p:nvPicPr>
          <p:blipFill>
            <a:blip r:embed="rId2"/>
            <a:srcRect t="20560" b="20560"/>
            <a:stretch>
              <a:fillRect/>
            </a:stretch>
          </p:blipFill>
          <p:spPr>
            <a:xfrm>
              <a:off x="0" y="0"/>
              <a:ext cx="16411148" cy="7209884"/>
            </a:xfrm>
            <a:prstGeom prst="rect">
              <a:avLst/>
            </a:prstGeom>
          </p:spPr>
        </p:pic>
      </p:grpSp>
      <p:sp>
        <p:nvSpPr>
          <p:cNvPr id="18" name="TextBox 13"/>
          <p:cNvSpPr txBox="1"/>
          <p:nvPr/>
        </p:nvSpPr>
        <p:spPr>
          <a:xfrm>
            <a:off x="486923" y="1844040"/>
            <a:ext cx="6122411" cy="3231654"/>
          </a:xfrm>
          <a:prstGeom prst="rect">
            <a:avLst/>
          </a:prstGeom>
        </p:spPr>
        <p:txBody>
          <a:bodyPr wrap="square" lIns="0" tIns="0" rIns="0" bIns="0" rtlCol="0" anchor="t">
            <a:spAutoFit/>
          </a:bodyPr>
          <a:lstStyle/>
          <a:p>
            <a:pPr algn="just">
              <a:lnSpc>
                <a:spcPts val="6300"/>
              </a:lnSpc>
            </a:pP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Em</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hãy</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trình</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bày</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các</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cách</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để</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gửi</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file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từ</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máy</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tính</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của</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em</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sang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máy</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tính</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của</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cô</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US" sz="36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3"/>
          <p:cNvSpPr txBox="1"/>
          <p:nvPr/>
        </p:nvSpPr>
        <p:spPr>
          <a:xfrm>
            <a:off x="466855" y="5483943"/>
            <a:ext cx="6122411" cy="1615827"/>
          </a:xfrm>
          <a:prstGeom prst="rect">
            <a:avLst/>
          </a:prstGeom>
        </p:spPr>
        <p:txBody>
          <a:bodyPr wrap="square" lIns="0" tIns="0" rIns="0" bIns="0" rtlCol="0" anchor="t">
            <a:spAutoFit/>
          </a:bodyPr>
          <a:lstStyle/>
          <a:p>
            <a:pPr algn="just">
              <a:lnSpc>
                <a:spcPts val="6300"/>
              </a:lnSpc>
            </a:pP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Cho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biết</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ưu</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nhược</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điểm</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cách</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làm</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của</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em</a:t>
            </a:r>
            <a:r>
              <a:rPr lang="en-US" sz="36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a:t>
            </a:r>
            <a:endParaRPr lang="en-US" sz="36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250" fill="hold"/>
                                        <p:tgtEl>
                                          <p:spTgt spid="13"/>
                                        </p:tgtEl>
                                        <p:attrNameLst>
                                          <p:attrName>ppt_w</p:attrName>
                                        </p:attrNameLst>
                                      </p:cBhvr>
                                      <p:tavLst>
                                        <p:tav tm="0">
                                          <p:val>
                                            <p:fltVal val="0"/>
                                          </p:val>
                                        </p:tav>
                                        <p:tav tm="100000">
                                          <p:val>
                                            <p:strVal val="#ppt_w"/>
                                          </p:val>
                                        </p:tav>
                                      </p:tavLst>
                                    </p:anim>
                                    <p:anim calcmode="lin" valueType="num">
                                      <p:cBhvr>
                                        <p:cTn id="8" dur="1250" fill="hold"/>
                                        <p:tgtEl>
                                          <p:spTgt spid="13"/>
                                        </p:tgtEl>
                                        <p:attrNameLst>
                                          <p:attrName>ppt_h</p:attrName>
                                        </p:attrNameLst>
                                      </p:cBhvr>
                                      <p:tavLst>
                                        <p:tav tm="0">
                                          <p:val>
                                            <p:fltVal val="0"/>
                                          </p:val>
                                        </p:tav>
                                        <p:tav tm="100000">
                                          <p:val>
                                            <p:strVal val="#ppt_h"/>
                                          </p:val>
                                        </p:tav>
                                      </p:tavLst>
                                    </p:anim>
                                    <p:animEffect transition="in" filter="fade">
                                      <p:cBhvr>
                                        <p:cTn id="9" dur="125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733024" y="3730767"/>
            <a:ext cx="6561483" cy="655098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grpSp>
        <p:nvGrpSpPr>
          <p:cNvPr id="4" name="Group 4"/>
          <p:cNvGrpSpPr/>
          <p:nvPr/>
        </p:nvGrpSpPr>
        <p:grpSpPr>
          <a:xfrm rot="5400000">
            <a:off x="-5249" y="5249"/>
            <a:ext cx="6561483" cy="6550984"/>
            <a:chOff x="0" y="0"/>
            <a:chExt cx="6350000" cy="6339840"/>
          </a:xfrm>
        </p:grpSpPr>
        <p:sp>
          <p:nvSpPr>
            <p:cNvPr id="5" name="Freeform 5"/>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FFFFFF"/>
            </a:solidFill>
          </p:spPr>
        </p:sp>
      </p:grpSp>
      <p:sp>
        <p:nvSpPr>
          <p:cNvPr id="25" name="TextBox 25"/>
          <p:cNvSpPr txBox="1"/>
          <p:nvPr/>
        </p:nvSpPr>
        <p:spPr>
          <a:xfrm>
            <a:off x="7105313" y="4756569"/>
            <a:ext cx="9265920" cy="974626"/>
          </a:xfrm>
          <a:prstGeom prst="rect">
            <a:avLst/>
          </a:prstGeom>
        </p:spPr>
        <p:txBody>
          <a:bodyPr wrap="square" lIns="0" tIns="0" rIns="0" bIns="0" rtlCol="0" anchor="t">
            <a:spAutoFit/>
          </a:bodyPr>
          <a:lstStyle/>
          <a:p>
            <a:pPr algn="ctr">
              <a:lnSpc>
                <a:spcPts val="3750"/>
              </a:lnSpc>
            </a:pPr>
            <a:r>
              <a:rPr lang="en-US" sz="4000" spc="300"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Thực</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hành</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chia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sẻ</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dữ</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liệu</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trên</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Google</a:t>
            </a:r>
            <a:endParaRPr lang="en-US" sz="40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7" name="TextBox 27"/>
          <p:cNvSpPr txBox="1"/>
          <p:nvPr/>
        </p:nvSpPr>
        <p:spPr>
          <a:xfrm>
            <a:off x="8534400" y="2453975"/>
            <a:ext cx="9296400" cy="487313"/>
          </a:xfrm>
          <a:prstGeom prst="rect">
            <a:avLst/>
          </a:prstGeom>
        </p:spPr>
        <p:txBody>
          <a:bodyPr wrap="square" lIns="0" tIns="0" rIns="0" bIns="0" rtlCol="0" anchor="t">
            <a:spAutoFit/>
          </a:bodyPr>
          <a:lstStyle/>
          <a:p>
            <a:pPr algn="ctr">
              <a:lnSpc>
                <a:spcPts val="3750"/>
              </a:lnSpc>
            </a:pP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1.Dịch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vụ</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40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0" name="TextBox 29">
            <a:extLst>
              <a:ext uri="{FF2B5EF4-FFF2-40B4-BE49-F238E27FC236}">
                <a16:creationId xmlns:a16="http://schemas.microsoft.com/office/drawing/2014/main" id="{801559B1-E319-44CE-8A87-4483973294E3}"/>
              </a:ext>
            </a:extLst>
          </p:cNvPr>
          <p:cNvSpPr txBox="1"/>
          <p:nvPr/>
        </p:nvSpPr>
        <p:spPr>
          <a:xfrm>
            <a:off x="7848600" y="952500"/>
            <a:ext cx="5933034" cy="784830"/>
          </a:xfrm>
          <a:prstGeom prst="rect">
            <a:avLst/>
          </a:prstGeom>
          <a:noFill/>
        </p:spPr>
        <p:txBody>
          <a:bodyPr wrap="none" rtlCol="0">
            <a:spAutoFit/>
          </a:bodyPr>
          <a:lstStyle/>
          <a:p>
            <a:r>
              <a:rPr lang="en-US" sz="4500" b="1">
                <a:solidFill>
                  <a:schemeClr val="bg1"/>
                </a:solidFill>
                <a:latin typeface="Tahoma" panose="020B0604030504040204" pitchFamily="34" charset="0"/>
                <a:ea typeface="Tahoma" panose="020B0604030504040204" pitchFamily="34" charset="0"/>
                <a:cs typeface="Tahoma" panose="020B0604030504040204" pitchFamily="34" charset="0"/>
              </a:rPr>
              <a:t>NỘI DUNG BÀI HỌC</a:t>
            </a:r>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409700"/>
            <a:ext cx="7289221" cy="4859481"/>
          </a:xfrm>
          <a:prstGeom prst="rect">
            <a:avLst/>
          </a:prstGeom>
        </p:spPr>
      </p:pic>
      <p:sp>
        <p:nvSpPr>
          <p:cNvPr id="31" name="TextBox 25"/>
          <p:cNvSpPr txBox="1"/>
          <p:nvPr/>
        </p:nvSpPr>
        <p:spPr>
          <a:xfrm>
            <a:off x="4343400" y="7521785"/>
            <a:ext cx="9265920" cy="974626"/>
          </a:xfrm>
          <a:prstGeom prst="rect">
            <a:avLst/>
          </a:prstGeom>
        </p:spPr>
        <p:txBody>
          <a:bodyPr wrap="square" lIns="0" tIns="0" rIns="0" bIns="0" rtlCol="0" anchor="t">
            <a:spAutoFit/>
          </a:bodyPr>
          <a:lstStyle/>
          <a:p>
            <a:pPr algn="ctr">
              <a:lnSpc>
                <a:spcPts val="3750"/>
              </a:lnSpc>
            </a:pPr>
            <a:r>
              <a:rPr lang="en-US" sz="4000" spc="300"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Lợi</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ích</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ý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khi</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sử</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dụng</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4000" spc="300"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4000" spc="300"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4000" spc="300"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4390080" y="2361040"/>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14555429" y="27176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0" name="Group 20"/>
          <p:cNvGrpSpPr/>
          <p:nvPr/>
        </p:nvGrpSpPr>
        <p:grpSpPr>
          <a:xfrm rot="-5400000">
            <a:off x="7381441" y="-5049690"/>
            <a:ext cx="1906418" cy="13010853"/>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29" name="TextBox 29"/>
          <p:cNvSpPr txBox="1"/>
          <p:nvPr/>
        </p:nvSpPr>
        <p:spPr>
          <a:xfrm>
            <a:off x="2890031" y="4098015"/>
            <a:ext cx="10468468" cy="1615827"/>
          </a:xfrm>
          <a:prstGeom prst="rect">
            <a:avLst/>
          </a:prstGeom>
        </p:spPr>
        <p:txBody>
          <a:bodyPr wrap="square" lIns="0" tIns="0" rIns="0" bIns="0" rtlCol="0" anchor="t">
            <a:spAutoFit/>
          </a:bodyPr>
          <a:lstStyle/>
          <a:p>
            <a:pPr>
              <a:lnSpc>
                <a:spcPts val="4200"/>
              </a:lnSpc>
            </a:pPr>
            <a:r>
              <a:rPr lang="pt-BR" sz="3600" b="1" dirty="0">
                <a:solidFill>
                  <a:srgbClr val="000000"/>
                </a:solidFill>
                <a:latin typeface="Times New Roman" panose="02020603050405020304" pitchFamily="18" charset="0"/>
                <a:ea typeface="PMingLiU"/>
              </a:rPr>
              <a:t>Các nhóm thảo luận, viết câu trả lời theo nhóm vào phiếu học tập</a:t>
            </a:r>
          </a:p>
          <a:p>
            <a:pPr>
              <a:lnSpc>
                <a:spcPts val="4200"/>
              </a:lnSpc>
            </a:pPr>
            <a:endParaRPr lang="en-US" sz="3600" b="1" spc="3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grpSp>
        <p:nvGrpSpPr>
          <p:cNvPr id="36" name="Group 35">
            <a:extLst>
              <a:ext uri="{FF2B5EF4-FFF2-40B4-BE49-F238E27FC236}">
                <a16:creationId xmlns:a16="http://schemas.microsoft.com/office/drawing/2014/main" id="{350EF718-82A8-45E1-A781-4D28FE545FB7}"/>
              </a:ext>
            </a:extLst>
          </p:cNvPr>
          <p:cNvGrpSpPr/>
          <p:nvPr/>
        </p:nvGrpSpPr>
        <p:grpSpPr>
          <a:xfrm>
            <a:off x="-213783" y="6377167"/>
            <a:ext cx="1966473" cy="829062"/>
            <a:chOff x="-130007" y="6817131"/>
            <a:chExt cx="1966473" cy="829062"/>
          </a:xfrm>
        </p:grpSpPr>
        <p:grpSp>
          <p:nvGrpSpPr>
            <p:cNvPr id="22" name="Group 22"/>
            <p:cNvGrpSpPr/>
            <p:nvPr/>
          </p:nvGrpSpPr>
          <p:grpSpPr>
            <a:xfrm rot="-5400000">
              <a:off x="438699" y="6248425"/>
              <a:ext cx="829062" cy="1966473"/>
              <a:chOff x="315668" y="-174236"/>
              <a:chExt cx="2353311" cy="5581882"/>
            </a:xfrm>
          </p:grpSpPr>
          <p:sp>
            <p:nvSpPr>
              <p:cNvPr id="23" name="Freeform 23"/>
              <p:cNvSpPr/>
              <p:nvPr/>
            </p:nvSpPr>
            <p:spPr>
              <a:xfrm>
                <a:off x="315668" y="-174236"/>
                <a:ext cx="2353311"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sp>
        </p:grpSp>
        <p:sp>
          <p:nvSpPr>
            <p:cNvPr id="31" name="TextBox 31"/>
            <p:cNvSpPr txBox="1"/>
            <p:nvPr/>
          </p:nvSpPr>
          <p:spPr>
            <a:xfrm>
              <a:off x="316237" y="6924903"/>
              <a:ext cx="1181829"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NV 2</a:t>
              </a:r>
            </a:p>
          </p:txBody>
        </p:sp>
      </p:grpSp>
      <p:sp>
        <p:nvSpPr>
          <p:cNvPr id="33" name="TextBox 33"/>
          <p:cNvSpPr txBox="1"/>
          <p:nvPr/>
        </p:nvSpPr>
        <p:spPr>
          <a:xfrm>
            <a:off x="2890031" y="6359295"/>
            <a:ext cx="9530569" cy="1223092"/>
          </a:xfrm>
          <a:prstGeom prst="rect">
            <a:avLst/>
          </a:prstGeom>
        </p:spPr>
        <p:txBody>
          <a:bodyPr wrap="square" lIns="0" tIns="0" rIns="0" bIns="0" rtlCol="0" anchor="t">
            <a:spAutoFit/>
          </a:bodyPr>
          <a:lstStyle/>
          <a:p>
            <a:pPr algn="just">
              <a:lnSpc>
                <a:spcPct val="115000"/>
              </a:lnSpc>
              <a:spcBef>
                <a:spcPts val="600"/>
              </a:spcBef>
              <a:spcAft>
                <a:spcPts val="600"/>
              </a:spcAft>
            </a:pPr>
            <a:r>
              <a:rPr lang="pt-BR" sz="3600" b="1" dirty="0" smtClean="0">
                <a:solidFill>
                  <a:srgbClr val="000000"/>
                </a:solidFill>
                <a:latin typeface="Times New Roman" panose="02020603050405020304" pitchFamily="18" charset="0"/>
                <a:ea typeface="PMingLiU"/>
              </a:rPr>
              <a:t>Đại diện </a:t>
            </a:r>
            <a:r>
              <a:rPr lang="pt-BR" sz="3600" b="1" dirty="0">
                <a:solidFill>
                  <a:srgbClr val="000000"/>
                </a:solidFill>
                <a:latin typeface="Times New Roman" panose="02020603050405020304" pitchFamily="18" charset="0"/>
                <a:ea typeface="PMingLiU"/>
              </a:rPr>
              <a:t>của mỗi nhóm trình bày nhóm khác nhận xét, bổ sung, GV cho điểm cộng từng nhóm</a:t>
            </a:r>
            <a:endParaRPr lang="en-US" sz="3600" b="1" dirty="0">
              <a:latin typeface="Times New Roman" panose="02020603050405020304" pitchFamily="18" charset="0"/>
              <a:ea typeface="Times New Roman" panose="02020603050405020304" pitchFamily="18" charset="0"/>
            </a:endParaRPr>
          </a:p>
        </p:txBody>
      </p:sp>
      <p:sp>
        <p:nvSpPr>
          <p:cNvPr id="35" name="TextBox 35"/>
          <p:cNvSpPr txBox="1"/>
          <p:nvPr/>
        </p:nvSpPr>
        <p:spPr>
          <a:xfrm>
            <a:off x="1334420" y="920192"/>
            <a:ext cx="13620451" cy="860107"/>
          </a:xfrm>
          <a:prstGeom prst="rect">
            <a:avLst/>
          </a:prstGeom>
        </p:spPr>
        <p:txBody>
          <a:bodyPr wrap="square" lIns="0" tIns="0" rIns="0" bIns="0" rtlCol="0" anchor="t">
            <a:spAutoFit/>
          </a:bodyPr>
          <a:lstStyle/>
          <a:p>
            <a:pPr algn="ctr">
              <a:lnSpc>
                <a:spcPts val="7349"/>
              </a:lnSpc>
            </a:pPr>
            <a:r>
              <a:rPr lang="en-US" sz="6000" b="1" spc="349" dirty="0">
                <a:solidFill>
                  <a:srgbClr val="FFFFFF"/>
                </a:solidFill>
                <a:latin typeface="Tahoma" panose="020B0604030504040204" pitchFamily="34" charset="0"/>
                <a:ea typeface="Tahoma" panose="020B0604030504040204" pitchFamily="34" charset="0"/>
                <a:cs typeface="Tahoma" panose="020B0604030504040204" pitchFamily="34" charset="0"/>
              </a:rPr>
              <a:t>1.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Dịch</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vụ</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6000"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nvGrpSpPr>
          <p:cNvPr id="37" name="Group 36">
            <a:extLst>
              <a:ext uri="{FF2B5EF4-FFF2-40B4-BE49-F238E27FC236}">
                <a16:creationId xmlns:a16="http://schemas.microsoft.com/office/drawing/2014/main" id="{54EEDB93-F78A-43D6-9A5C-CC953E3E28DB}"/>
              </a:ext>
            </a:extLst>
          </p:cNvPr>
          <p:cNvGrpSpPr/>
          <p:nvPr/>
        </p:nvGrpSpPr>
        <p:grpSpPr>
          <a:xfrm>
            <a:off x="-301981" y="4002461"/>
            <a:ext cx="1966473" cy="829062"/>
            <a:chOff x="-70447" y="3387477"/>
            <a:chExt cx="1966473" cy="829062"/>
          </a:xfrm>
        </p:grpSpPr>
        <p:grpSp>
          <p:nvGrpSpPr>
            <p:cNvPr id="38" name="Group 18"/>
            <p:cNvGrpSpPr/>
            <p:nvPr/>
          </p:nvGrpSpPr>
          <p:grpSpPr>
            <a:xfrm rot="16200000">
              <a:off x="498259" y="2818771"/>
              <a:ext cx="829062" cy="1966473"/>
              <a:chOff x="-2435104" y="-199964"/>
              <a:chExt cx="2353311" cy="5581882"/>
            </a:xfrm>
          </p:grpSpPr>
          <p:sp>
            <p:nvSpPr>
              <p:cNvPr id="40" name="Freeform 19"/>
              <p:cNvSpPr/>
              <p:nvPr/>
            </p:nvSpPr>
            <p:spPr>
              <a:xfrm>
                <a:off x="-2435104" y="-199964"/>
                <a:ext cx="2353311"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txBody>
              <a:bodyPr/>
              <a:lstStyle/>
              <a:p>
                <a:endParaRPr lang="en-US"/>
              </a:p>
            </p:txBody>
          </p:sp>
        </p:grpSp>
        <p:sp>
          <p:nvSpPr>
            <p:cNvPr id="39" name="TextBox 30"/>
            <p:cNvSpPr txBox="1"/>
            <p:nvPr/>
          </p:nvSpPr>
          <p:spPr>
            <a:xfrm>
              <a:off x="393623" y="3582945"/>
              <a:ext cx="1448224"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NV 1</a:t>
              </a:r>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250" fill="hold"/>
                                        <p:tgtEl>
                                          <p:spTgt spid="35"/>
                                        </p:tgtEl>
                                        <p:attrNameLst>
                                          <p:attrName>ppt_w</p:attrName>
                                        </p:attrNameLst>
                                      </p:cBhvr>
                                      <p:tavLst>
                                        <p:tav tm="0">
                                          <p:val>
                                            <p:fltVal val="0"/>
                                          </p:val>
                                        </p:tav>
                                        <p:tav tm="100000">
                                          <p:val>
                                            <p:strVal val="#ppt_w"/>
                                          </p:val>
                                        </p:tav>
                                      </p:tavLst>
                                    </p:anim>
                                    <p:anim calcmode="lin" valueType="num">
                                      <p:cBhvr>
                                        <p:cTn id="8" dur="1250" fill="hold"/>
                                        <p:tgtEl>
                                          <p:spTgt spid="35"/>
                                        </p:tgtEl>
                                        <p:attrNameLst>
                                          <p:attrName>ppt_h</p:attrName>
                                        </p:attrNameLst>
                                      </p:cBhvr>
                                      <p:tavLst>
                                        <p:tav tm="0">
                                          <p:val>
                                            <p:fltVal val="0"/>
                                          </p:val>
                                        </p:tav>
                                        <p:tav tm="100000">
                                          <p:val>
                                            <p:strVal val="#ppt_h"/>
                                          </p:val>
                                        </p:tav>
                                      </p:tavLst>
                                    </p:anim>
                                    <p:animEffect transition="in" filter="fade">
                                      <p:cBhvr>
                                        <p:cTn id="9" dur="125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1250" fill="hold"/>
                                        <p:tgtEl>
                                          <p:spTgt spid="29"/>
                                        </p:tgtEl>
                                        <p:attrNameLst>
                                          <p:attrName>ppt_w</p:attrName>
                                        </p:attrNameLst>
                                      </p:cBhvr>
                                      <p:tavLst>
                                        <p:tav tm="0">
                                          <p:val>
                                            <p:fltVal val="0"/>
                                          </p:val>
                                        </p:tav>
                                        <p:tav tm="100000">
                                          <p:val>
                                            <p:strVal val="#ppt_w"/>
                                          </p:val>
                                        </p:tav>
                                      </p:tavLst>
                                    </p:anim>
                                    <p:anim calcmode="lin" valueType="num">
                                      <p:cBhvr>
                                        <p:cTn id="15" dur="1250" fill="hold"/>
                                        <p:tgtEl>
                                          <p:spTgt spid="29"/>
                                        </p:tgtEl>
                                        <p:attrNameLst>
                                          <p:attrName>ppt_h</p:attrName>
                                        </p:attrNameLst>
                                      </p:cBhvr>
                                      <p:tavLst>
                                        <p:tav tm="0">
                                          <p:val>
                                            <p:fltVal val="0"/>
                                          </p:val>
                                        </p:tav>
                                        <p:tav tm="100000">
                                          <p:val>
                                            <p:strVal val="#ppt_h"/>
                                          </p:val>
                                        </p:tav>
                                      </p:tavLst>
                                    </p:anim>
                                    <p:animEffect transition="in" filter="fade">
                                      <p:cBhvr>
                                        <p:cTn id="16" dur="1250"/>
                                        <p:tgtEl>
                                          <p:spTgt spid="29"/>
                                        </p:tgtEl>
                                      </p:cBhvr>
                                    </p:animEffect>
                                  </p:childTnLst>
                                </p:cTn>
                              </p:par>
                              <p:par>
                                <p:cTn id="17" presetID="16" presetClass="entr" presetSubtype="21"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barn(inVertical)">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1250" fill="hold"/>
                                        <p:tgtEl>
                                          <p:spTgt spid="36"/>
                                        </p:tgtEl>
                                        <p:attrNameLst>
                                          <p:attrName>ppt_w</p:attrName>
                                        </p:attrNameLst>
                                      </p:cBhvr>
                                      <p:tavLst>
                                        <p:tav tm="0">
                                          <p:val>
                                            <p:fltVal val="0"/>
                                          </p:val>
                                        </p:tav>
                                        <p:tav tm="100000">
                                          <p:val>
                                            <p:strVal val="#ppt_w"/>
                                          </p:val>
                                        </p:tav>
                                      </p:tavLst>
                                    </p:anim>
                                    <p:anim calcmode="lin" valueType="num">
                                      <p:cBhvr>
                                        <p:cTn id="25" dur="1250" fill="hold"/>
                                        <p:tgtEl>
                                          <p:spTgt spid="36"/>
                                        </p:tgtEl>
                                        <p:attrNameLst>
                                          <p:attrName>ppt_h</p:attrName>
                                        </p:attrNameLst>
                                      </p:cBhvr>
                                      <p:tavLst>
                                        <p:tav tm="0">
                                          <p:val>
                                            <p:fltVal val="0"/>
                                          </p:val>
                                        </p:tav>
                                        <p:tav tm="100000">
                                          <p:val>
                                            <p:strVal val="#ppt_h"/>
                                          </p:val>
                                        </p:tav>
                                      </p:tavLst>
                                    </p:anim>
                                    <p:animEffect transition="in" filter="fade">
                                      <p:cBhvr>
                                        <p:cTn id="26" dur="125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1250" fill="hold"/>
                                        <p:tgtEl>
                                          <p:spTgt spid="33"/>
                                        </p:tgtEl>
                                        <p:attrNameLst>
                                          <p:attrName>ppt_w</p:attrName>
                                        </p:attrNameLst>
                                      </p:cBhvr>
                                      <p:tavLst>
                                        <p:tav tm="0">
                                          <p:val>
                                            <p:fltVal val="0"/>
                                          </p:val>
                                        </p:tav>
                                        <p:tav tm="100000">
                                          <p:val>
                                            <p:strVal val="#ppt_w"/>
                                          </p:val>
                                        </p:tav>
                                      </p:tavLst>
                                    </p:anim>
                                    <p:anim calcmode="lin" valueType="num">
                                      <p:cBhvr>
                                        <p:cTn id="30" dur="1250" fill="hold"/>
                                        <p:tgtEl>
                                          <p:spTgt spid="33"/>
                                        </p:tgtEl>
                                        <p:attrNameLst>
                                          <p:attrName>ppt_h</p:attrName>
                                        </p:attrNameLst>
                                      </p:cBhvr>
                                      <p:tavLst>
                                        <p:tav tm="0">
                                          <p:val>
                                            <p:fltVal val="0"/>
                                          </p:val>
                                        </p:tav>
                                        <p:tav tm="100000">
                                          <p:val>
                                            <p:strVal val="#ppt_h"/>
                                          </p:val>
                                        </p:tav>
                                      </p:tavLst>
                                    </p:anim>
                                    <p:animEffect transition="in" filter="fade">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3" grpId="0"/>
      <p:bldP spid="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6" name="Group 6"/>
          <p:cNvGrpSpPr/>
          <p:nvPr/>
        </p:nvGrpSpPr>
        <p:grpSpPr>
          <a:xfrm rot="2700000">
            <a:off x="14555429" y="271764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20" name="Group 20"/>
          <p:cNvGrpSpPr/>
          <p:nvPr/>
        </p:nvGrpSpPr>
        <p:grpSpPr>
          <a:xfrm rot="-5400000">
            <a:off x="7381441" y="-5049690"/>
            <a:ext cx="1906418" cy="13010853"/>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35" name="TextBox 35"/>
          <p:cNvSpPr txBox="1"/>
          <p:nvPr/>
        </p:nvSpPr>
        <p:spPr>
          <a:xfrm>
            <a:off x="1334420" y="920192"/>
            <a:ext cx="13620451" cy="860107"/>
          </a:xfrm>
          <a:prstGeom prst="rect">
            <a:avLst/>
          </a:prstGeom>
        </p:spPr>
        <p:txBody>
          <a:bodyPr wrap="square" lIns="0" tIns="0" rIns="0" bIns="0" rtlCol="0" anchor="t">
            <a:spAutoFit/>
          </a:bodyPr>
          <a:lstStyle/>
          <a:p>
            <a:pPr algn="ctr">
              <a:lnSpc>
                <a:spcPts val="7349"/>
              </a:lnSpc>
            </a:pPr>
            <a:r>
              <a:rPr lang="en-US" sz="6000" b="1" spc="349" dirty="0">
                <a:solidFill>
                  <a:srgbClr val="FFFFFF"/>
                </a:solidFill>
                <a:latin typeface="Tahoma" panose="020B0604030504040204" pitchFamily="34" charset="0"/>
                <a:ea typeface="Tahoma" panose="020B0604030504040204" pitchFamily="34" charset="0"/>
                <a:cs typeface="Tahoma" panose="020B0604030504040204" pitchFamily="34" charset="0"/>
              </a:rPr>
              <a:t>1.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Dịch</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vụ</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trực</a:t>
            </a:r>
            <a:r>
              <a:rPr lang="en-US" sz="6000"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000"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tuyến</a:t>
            </a:r>
            <a:endParaRPr lang="en-US" sz="6000"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grpSp>
        <p:nvGrpSpPr>
          <p:cNvPr id="24" name="Group 4"/>
          <p:cNvGrpSpPr/>
          <p:nvPr/>
        </p:nvGrpSpPr>
        <p:grpSpPr>
          <a:xfrm rot="-2700000">
            <a:off x="15304479" y="2617180"/>
            <a:ext cx="6566081" cy="6566081"/>
            <a:chOff x="0" y="0"/>
            <a:chExt cx="1913890" cy="1913890"/>
          </a:xfrm>
        </p:grpSpPr>
        <p:sp>
          <p:nvSpPr>
            <p:cNvPr id="2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26" name="Group 6"/>
          <p:cNvGrpSpPr/>
          <p:nvPr/>
        </p:nvGrpSpPr>
        <p:grpSpPr>
          <a:xfrm rot="2700000">
            <a:off x="15469828" y="2973780"/>
            <a:ext cx="5852880" cy="5852880"/>
            <a:chOff x="0" y="0"/>
            <a:chExt cx="1913890" cy="1913890"/>
          </a:xfrm>
        </p:grpSpPr>
        <p:sp>
          <p:nvSpPr>
            <p:cNvPr id="2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8844" y="2441307"/>
            <a:ext cx="14257512" cy="7328054"/>
          </a:xfrm>
          <a:prstGeom prst="rect">
            <a:avLst/>
          </a:prstGeom>
        </p:spPr>
      </p:pic>
    </p:spTree>
    <p:extLst>
      <p:ext uri="{BB962C8B-B14F-4D97-AF65-F5344CB8AC3E}">
        <p14:creationId xmlns:p14="http://schemas.microsoft.com/office/powerpoint/2010/main" val="121991839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250" fill="hold"/>
                                        <p:tgtEl>
                                          <p:spTgt spid="35"/>
                                        </p:tgtEl>
                                        <p:attrNameLst>
                                          <p:attrName>ppt_w</p:attrName>
                                        </p:attrNameLst>
                                      </p:cBhvr>
                                      <p:tavLst>
                                        <p:tav tm="0">
                                          <p:val>
                                            <p:fltVal val="0"/>
                                          </p:val>
                                        </p:tav>
                                        <p:tav tm="100000">
                                          <p:val>
                                            <p:strVal val="#ppt_w"/>
                                          </p:val>
                                        </p:tav>
                                      </p:tavLst>
                                    </p:anim>
                                    <p:anim calcmode="lin" valueType="num">
                                      <p:cBhvr>
                                        <p:cTn id="8" dur="1250" fill="hold"/>
                                        <p:tgtEl>
                                          <p:spTgt spid="35"/>
                                        </p:tgtEl>
                                        <p:attrNameLst>
                                          <p:attrName>ppt_h</p:attrName>
                                        </p:attrNameLst>
                                      </p:cBhvr>
                                      <p:tavLst>
                                        <p:tav tm="0">
                                          <p:val>
                                            <p:fltVal val="0"/>
                                          </p:val>
                                        </p:tav>
                                        <p:tav tm="100000">
                                          <p:val>
                                            <p:strVal val="#ppt_h"/>
                                          </p:val>
                                        </p:tav>
                                      </p:tavLst>
                                    </p:anim>
                                    <p:animEffect transition="in" filter="fade">
                                      <p:cBhvr>
                                        <p:cTn id="9" dur="125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5385959" y="1860459"/>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15742560" y="221706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a:grpSpLocks noChangeAspect="1"/>
          </p:cNvGrpSpPr>
          <p:nvPr/>
        </p:nvGrpSpPr>
        <p:grpSpPr>
          <a:xfrm>
            <a:off x="13652120" y="2253283"/>
            <a:ext cx="3963020" cy="5276243"/>
            <a:chOff x="0" y="0"/>
            <a:chExt cx="3663950" cy="4878070"/>
          </a:xfrm>
        </p:grpSpPr>
        <p:sp>
          <p:nvSpPr>
            <p:cNvPr id="13" name="Freeform 1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2"/>
              <a:stretch>
                <a:fillRect l="-50291" r="-50291"/>
              </a:stretch>
            </a:blipFill>
          </p:spPr>
        </p:sp>
        <p:sp>
          <p:nvSpPr>
            <p:cNvPr id="14" name="Freeform 1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271FF"/>
            </a:solidFill>
          </p:spPr>
        </p:sp>
      </p:grpSp>
      <p:grpSp>
        <p:nvGrpSpPr>
          <p:cNvPr id="20" name="Group 20"/>
          <p:cNvGrpSpPr/>
          <p:nvPr/>
        </p:nvGrpSpPr>
        <p:grpSpPr>
          <a:xfrm rot="-5400000">
            <a:off x="9569761" y="-7793823"/>
            <a:ext cx="1906418" cy="17839901"/>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29" name="TextBox 29"/>
          <p:cNvSpPr txBox="1"/>
          <p:nvPr/>
        </p:nvSpPr>
        <p:spPr>
          <a:xfrm>
            <a:off x="2198976" y="3362216"/>
            <a:ext cx="10744954" cy="1077218"/>
          </a:xfrm>
          <a:prstGeom prst="rect">
            <a:avLst/>
          </a:prstGeom>
        </p:spPr>
        <p:txBody>
          <a:bodyPr wrap="square" lIns="0" tIns="0" rIns="0" bIns="0" rtlCol="0" anchor="t">
            <a:spAutoFit/>
          </a:bodyPr>
          <a:lstStyle/>
          <a:p>
            <a:pPr>
              <a:lnSpc>
                <a:spcPts val="4200"/>
              </a:lnSpc>
            </a:pP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Tải</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và</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chia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sẻ</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Google Driver</a:t>
            </a:r>
          </a:p>
          <a:p>
            <a:pPr>
              <a:lnSpc>
                <a:spcPts val="4200"/>
              </a:lnSpc>
            </a:pPr>
            <a:endPar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5"/>
          <p:cNvSpPr txBox="1"/>
          <p:nvPr/>
        </p:nvSpPr>
        <p:spPr>
          <a:xfrm>
            <a:off x="2143681" y="279637"/>
            <a:ext cx="16592251" cy="1872307"/>
          </a:xfrm>
          <a:prstGeom prst="rect">
            <a:avLst/>
          </a:prstGeom>
        </p:spPr>
        <p:txBody>
          <a:bodyPr wrap="square" lIns="0" tIns="0" rIns="0" bIns="0" rtlCol="0" anchor="t">
            <a:spAutoFit/>
          </a:bodyPr>
          <a:lstStyle/>
          <a:p>
            <a:pPr>
              <a:lnSpc>
                <a:spcPts val="7349"/>
              </a:lnSpc>
            </a:pPr>
            <a:r>
              <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Thực</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hành</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chia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sẻ</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liệu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trên</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Google Drive</a:t>
            </a:r>
            <a:endPar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27"/>
          <p:cNvSpPr txBox="1"/>
          <p:nvPr/>
        </p:nvSpPr>
        <p:spPr>
          <a:xfrm>
            <a:off x="9223074" y="7994729"/>
            <a:ext cx="7255160" cy="1461939"/>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Nội</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dung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hiểu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gồm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Giới</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thiệu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trữ</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chia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sẻ</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dữ</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liệu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ưu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nhược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điểm</a:t>
            </a: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7" name="Group 18"/>
          <p:cNvGrpSpPr/>
          <p:nvPr/>
        </p:nvGrpSpPr>
        <p:grpSpPr>
          <a:xfrm rot="-5400000">
            <a:off x="235452" y="3670898"/>
            <a:ext cx="829509" cy="1966473"/>
            <a:chOff x="0" y="0"/>
            <a:chExt cx="2354580" cy="5581882"/>
          </a:xfrm>
        </p:grpSpPr>
        <p:sp>
          <p:nvSpPr>
            <p:cNvPr id="38" name="Freeform 1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txBody>
            <a:bodyPr/>
            <a:lstStyle/>
            <a:p>
              <a:endParaRPr lang="en-US"/>
            </a:p>
          </p:txBody>
        </p:sp>
      </p:grpSp>
      <p:sp>
        <p:nvSpPr>
          <p:cNvPr id="39" name="TextBox 30"/>
          <p:cNvSpPr txBox="1"/>
          <p:nvPr/>
        </p:nvSpPr>
        <p:spPr>
          <a:xfrm>
            <a:off x="-105048" y="4411407"/>
            <a:ext cx="1448224"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NV 1</a:t>
            </a:r>
          </a:p>
        </p:txBody>
      </p:sp>
      <p:sp>
        <p:nvSpPr>
          <p:cNvPr id="40" name="TextBox 27"/>
          <p:cNvSpPr txBox="1"/>
          <p:nvPr/>
        </p:nvSpPr>
        <p:spPr>
          <a:xfrm>
            <a:off x="2251823" y="2618440"/>
            <a:ext cx="8741653" cy="487313"/>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Lớp</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chia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thành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5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nhóm</a:t>
            </a: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27"/>
          <p:cNvSpPr txBox="1"/>
          <p:nvPr/>
        </p:nvSpPr>
        <p:spPr>
          <a:xfrm>
            <a:off x="2152743" y="4119373"/>
            <a:ext cx="10744954" cy="974626"/>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nhóm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lần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lượt</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hiểu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dịch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vụ</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lưu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trữ</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trực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tuyến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DropBox</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OneDrive, Mega, Box,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Mediafire</a:t>
            </a: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3221695707"/>
              </p:ext>
            </p:extLst>
          </p:nvPr>
        </p:nvGraphicFramePr>
        <p:xfrm>
          <a:off x="2181886" y="5443112"/>
          <a:ext cx="6638498" cy="3423720"/>
        </p:xfrm>
        <a:graphic>
          <a:graphicData uri="http://schemas.openxmlformats.org/drawingml/2006/table">
            <a:tbl>
              <a:tblPr firstRow="1" bandRow="1">
                <a:tableStyleId>{5C22544A-7EE6-4342-B048-85BDC9FD1C3A}</a:tableStyleId>
              </a:tblPr>
              <a:tblGrid>
                <a:gridCol w="3319249">
                  <a:extLst>
                    <a:ext uri="{9D8B030D-6E8A-4147-A177-3AD203B41FA5}">
                      <a16:colId xmlns:a16="http://schemas.microsoft.com/office/drawing/2014/main" val="3839697079"/>
                    </a:ext>
                  </a:extLst>
                </a:gridCol>
                <a:gridCol w="3319249">
                  <a:extLst>
                    <a:ext uri="{9D8B030D-6E8A-4147-A177-3AD203B41FA5}">
                      <a16:colId xmlns:a16="http://schemas.microsoft.com/office/drawing/2014/main" val="1753768543"/>
                    </a:ext>
                  </a:extLst>
                </a:gridCol>
              </a:tblGrid>
              <a:tr h="684744">
                <a:tc>
                  <a:txBody>
                    <a:bodyPr/>
                    <a:lstStyle/>
                    <a:p>
                      <a:r>
                        <a:rPr lang="en-US" sz="3600" dirty="0" err="1" smtClean="0"/>
                        <a:t>Nhóm</a:t>
                      </a:r>
                      <a:r>
                        <a:rPr lang="en-US" sz="3600" baseline="0" dirty="0" smtClean="0"/>
                        <a:t> 1</a:t>
                      </a:r>
                      <a:endParaRPr lang="en-US" sz="3600" dirty="0"/>
                    </a:p>
                  </a:txBody>
                  <a:tcPr/>
                </a:tc>
                <a:tc>
                  <a:txBody>
                    <a:bodyPr/>
                    <a:lstStyle/>
                    <a:p>
                      <a:r>
                        <a:rPr lang="en-US" sz="3600" dirty="0" err="1" smtClean="0"/>
                        <a:t>DropBox</a:t>
                      </a:r>
                      <a:endParaRPr lang="en-US" sz="3600" dirty="0"/>
                    </a:p>
                  </a:txBody>
                  <a:tcPr/>
                </a:tc>
                <a:extLst>
                  <a:ext uri="{0D108BD9-81ED-4DB2-BD59-A6C34878D82A}">
                    <a16:rowId xmlns:a16="http://schemas.microsoft.com/office/drawing/2014/main" val="2971725943"/>
                  </a:ext>
                </a:extLst>
              </a:tr>
              <a:tr h="684744">
                <a:tc>
                  <a:txBody>
                    <a:bodyPr/>
                    <a:lstStyle/>
                    <a:p>
                      <a:r>
                        <a:rPr lang="en-US" sz="3600" dirty="0" err="1" smtClean="0"/>
                        <a:t>Nhóm</a:t>
                      </a:r>
                      <a:r>
                        <a:rPr lang="en-US" sz="3600" baseline="0" dirty="0" smtClean="0"/>
                        <a:t> 2</a:t>
                      </a:r>
                      <a:endParaRPr lang="en-US" sz="3600" dirty="0"/>
                    </a:p>
                  </a:txBody>
                  <a:tcPr/>
                </a:tc>
                <a:tc>
                  <a:txBody>
                    <a:bodyPr/>
                    <a:lstStyle/>
                    <a:p>
                      <a:r>
                        <a:rPr lang="en-US" sz="3600" dirty="0" smtClean="0"/>
                        <a:t>OneDrive</a:t>
                      </a:r>
                      <a:endParaRPr lang="en-US" sz="3600" dirty="0"/>
                    </a:p>
                  </a:txBody>
                  <a:tcPr/>
                </a:tc>
                <a:extLst>
                  <a:ext uri="{0D108BD9-81ED-4DB2-BD59-A6C34878D82A}">
                    <a16:rowId xmlns:a16="http://schemas.microsoft.com/office/drawing/2014/main" val="1666173111"/>
                  </a:ext>
                </a:extLst>
              </a:tr>
              <a:tr h="684744">
                <a:tc>
                  <a:txBody>
                    <a:bodyPr/>
                    <a:lstStyle/>
                    <a:p>
                      <a:r>
                        <a:rPr lang="en-US" sz="3600" dirty="0" err="1" smtClean="0"/>
                        <a:t>Nhóm</a:t>
                      </a:r>
                      <a:r>
                        <a:rPr lang="en-US" sz="3600" baseline="0" dirty="0" smtClean="0"/>
                        <a:t> 3</a:t>
                      </a:r>
                      <a:endParaRPr lang="en-US" sz="3600" dirty="0"/>
                    </a:p>
                  </a:txBody>
                  <a:tcPr/>
                </a:tc>
                <a:tc>
                  <a:txBody>
                    <a:bodyPr/>
                    <a:lstStyle/>
                    <a:p>
                      <a:r>
                        <a:rPr lang="en-US" sz="3600" dirty="0" smtClean="0"/>
                        <a:t>Mega</a:t>
                      </a:r>
                      <a:endParaRPr lang="en-US" sz="3600" dirty="0"/>
                    </a:p>
                  </a:txBody>
                  <a:tcPr/>
                </a:tc>
                <a:extLst>
                  <a:ext uri="{0D108BD9-81ED-4DB2-BD59-A6C34878D82A}">
                    <a16:rowId xmlns:a16="http://schemas.microsoft.com/office/drawing/2014/main" val="2809046817"/>
                  </a:ext>
                </a:extLst>
              </a:tr>
              <a:tr h="684744">
                <a:tc>
                  <a:txBody>
                    <a:bodyPr/>
                    <a:lstStyle/>
                    <a:p>
                      <a:r>
                        <a:rPr lang="en-US" sz="3600" dirty="0" err="1" smtClean="0"/>
                        <a:t>Nhóm</a:t>
                      </a:r>
                      <a:r>
                        <a:rPr lang="en-US" sz="3600" baseline="0" dirty="0" smtClean="0"/>
                        <a:t> 4</a:t>
                      </a:r>
                      <a:endParaRPr lang="en-US" sz="3600" dirty="0"/>
                    </a:p>
                  </a:txBody>
                  <a:tcPr/>
                </a:tc>
                <a:tc>
                  <a:txBody>
                    <a:bodyPr/>
                    <a:lstStyle/>
                    <a:p>
                      <a:r>
                        <a:rPr lang="en-US" sz="3600" dirty="0" smtClean="0"/>
                        <a:t>Box</a:t>
                      </a:r>
                      <a:endParaRPr lang="en-US" sz="3600" dirty="0"/>
                    </a:p>
                  </a:txBody>
                  <a:tcPr/>
                </a:tc>
                <a:extLst>
                  <a:ext uri="{0D108BD9-81ED-4DB2-BD59-A6C34878D82A}">
                    <a16:rowId xmlns:a16="http://schemas.microsoft.com/office/drawing/2014/main" val="1224577820"/>
                  </a:ext>
                </a:extLst>
              </a:tr>
              <a:tr h="684744">
                <a:tc>
                  <a:txBody>
                    <a:bodyPr/>
                    <a:lstStyle/>
                    <a:p>
                      <a:r>
                        <a:rPr lang="en-US" sz="3600" dirty="0" err="1" smtClean="0"/>
                        <a:t>Nhóm</a:t>
                      </a:r>
                      <a:r>
                        <a:rPr lang="en-US" sz="3600" baseline="0" dirty="0" smtClean="0"/>
                        <a:t> 5</a:t>
                      </a:r>
                      <a:endParaRPr lang="en-US" sz="3600" dirty="0"/>
                    </a:p>
                  </a:txBody>
                  <a:tcPr/>
                </a:tc>
                <a:tc>
                  <a:txBody>
                    <a:bodyPr/>
                    <a:lstStyle/>
                    <a:p>
                      <a:r>
                        <a:rPr lang="en-US" sz="3600" dirty="0" err="1" smtClean="0"/>
                        <a:t>Mediafire</a:t>
                      </a:r>
                      <a:endParaRPr lang="en-US" sz="3600" dirty="0"/>
                    </a:p>
                  </a:txBody>
                  <a:tcPr/>
                </a:tc>
                <a:extLst>
                  <a:ext uri="{0D108BD9-81ED-4DB2-BD59-A6C34878D82A}">
                    <a16:rowId xmlns:a16="http://schemas.microsoft.com/office/drawing/2014/main" val="754400217"/>
                  </a:ext>
                </a:extLst>
              </a:tr>
            </a:tbl>
          </a:graphicData>
        </a:graphic>
      </p:graphicFrame>
    </p:spTree>
    <p:extLst>
      <p:ext uri="{BB962C8B-B14F-4D97-AF65-F5344CB8AC3E}">
        <p14:creationId xmlns:p14="http://schemas.microsoft.com/office/powerpoint/2010/main" val="38681488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ppt_x"/>
                                          </p:val>
                                        </p:tav>
                                        <p:tav tm="100000">
                                          <p:val>
                                            <p:strVal val="#ppt_x"/>
                                          </p:val>
                                        </p:tav>
                                      </p:tavLst>
                                    </p:anim>
                                    <p:anim calcmode="lin" valueType="num">
                                      <p:cBhvr additive="base">
                                        <p:cTn id="2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76816" y="0"/>
            <a:ext cx="452408" cy="10287000"/>
            <a:chOff x="0" y="0"/>
            <a:chExt cx="165040" cy="3752725"/>
          </a:xfrm>
        </p:grpSpPr>
        <p:sp>
          <p:nvSpPr>
            <p:cNvPr id="3" name="Freeform 3"/>
            <p:cNvSpPr/>
            <p:nvPr/>
          </p:nvSpPr>
          <p:spPr>
            <a:xfrm>
              <a:off x="0" y="0"/>
              <a:ext cx="165040" cy="3752726"/>
            </a:xfrm>
            <a:custGeom>
              <a:avLst/>
              <a:gdLst/>
              <a:ahLst/>
              <a:cxnLst/>
              <a:rect l="l" t="t" r="r" b="b"/>
              <a:pathLst>
                <a:path w="165040" h="3752726">
                  <a:moveTo>
                    <a:pt x="0" y="0"/>
                  </a:moveTo>
                  <a:lnTo>
                    <a:pt x="165040" y="0"/>
                  </a:lnTo>
                  <a:lnTo>
                    <a:pt x="165040" y="3752726"/>
                  </a:lnTo>
                  <a:lnTo>
                    <a:pt x="0" y="3752726"/>
                  </a:lnTo>
                  <a:close/>
                </a:path>
              </a:pathLst>
            </a:custGeom>
            <a:solidFill>
              <a:srgbClr val="2B4A9D"/>
            </a:solidFill>
          </p:spPr>
        </p:sp>
      </p:grpSp>
      <p:grpSp>
        <p:nvGrpSpPr>
          <p:cNvPr id="4" name="Group 4"/>
          <p:cNvGrpSpPr/>
          <p:nvPr/>
        </p:nvGrpSpPr>
        <p:grpSpPr>
          <a:xfrm rot="-2700000">
            <a:off x="15385959" y="1860459"/>
            <a:ext cx="6566081" cy="6566081"/>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6" name="Group 6"/>
          <p:cNvGrpSpPr/>
          <p:nvPr/>
        </p:nvGrpSpPr>
        <p:grpSpPr>
          <a:xfrm rot="2700000">
            <a:off x="15742560" y="2217060"/>
            <a:ext cx="5852880" cy="585288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2" name="Group 12"/>
          <p:cNvGrpSpPr>
            <a:grpSpLocks noChangeAspect="1"/>
          </p:cNvGrpSpPr>
          <p:nvPr/>
        </p:nvGrpSpPr>
        <p:grpSpPr>
          <a:xfrm>
            <a:off x="14182846" y="2583646"/>
            <a:ext cx="3963020" cy="5276243"/>
            <a:chOff x="0" y="0"/>
            <a:chExt cx="3663950" cy="4878070"/>
          </a:xfrm>
        </p:grpSpPr>
        <p:sp>
          <p:nvSpPr>
            <p:cNvPr id="13" name="Freeform 13"/>
            <p:cNvSpPr/>
            <p:nvPr/>
          </p:nvSpPr>
          <p:spPr>
            <a:xfrm>
              <a:off x="31750" y="31750"/>
              <a:ext cx="3600450" cy="4814570"/>
            </a:xfrm>
            <a:custGeom>
              <a:avLst/>
              <a:gdLst/>
              <a:ahLst/>
              <a:cxnLst/>
              <a:rect l="l" t="t" r="r" b="b"/>
              <a:pathLst>
                <a:path w="3600450" h="4814570">
                  <a:moveTo>
                    <a:pt x="0" y="0"/>
                  </a:moveTo>
                  <a:lnTo>
                    <a:pt x="3600450" y="0"/>
                  </a:lnTo>
                  <a:lnTo>
                    <a:pt x="3600450" y="4814570"/>
                  </a:lnTo>
                  <a:lnTo>
                    <a:pt x="0" y="4814570"/>
                  </a:lnTo>
                  <a:close/>
                </a:path>
              </a:pathLst>
            </a:custGeom>
            <a:blipFill>
              <a:blip r:embed="rId2"/>
              <a:stretch>
                <a:fillRect l="-50291" r="-50291"/>
              </a:stretch>
            </a:blipFill>
          </p:spPr>
        </p:sp>
        <p:sp>
          <p:nvSpPr>
            <p:cNvPr id="14" name="Freeform 14"/>
            <p:cNvSpPr/>
            <p:nvPr/>
          </p:nvSpPr>
          <p:spPr>
            <a:xfrm>
              <a:off x="0" y="0"/>
              <a:ext cx="3663950" cy="4878070"/>
            </a:xfrm>
            <a:custGeom>
              <a:avLst/>
              <a:gdLst/>
              <a:ahLst/>
              <a:cxnLst/>
              <a:rect l="l" t="t" r="r" b="b"/>
              <a:pathLst>
                <a:path w="3663950" h="487807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5271FF"/>
            </a:solidFill>
          </p:spPr>
        </p:sp>
      </p:grpSp>
      <p:grpSp>
        <p:nvGrpSpPr>
          <p:cNvPr id="20" name="Group 20"/>
          <p:cNvGrpSpPr/>
          <p:nvPr/>
        </p:nvGrpSpPr>
        <p:grpSpPr>
          <a:xfrm rot="-5400000">
            <a:off x="9569761" y="-7793823"/>
            <a:ext cx="1906418" cy="17839901"/>
            <a:chOff x="0" y="0"/>
            <a:chExt cx="2354580" cy="11492046"/>
          </a:xfrm>
        </p:grpSpPr>
        <p:sp>
          <p:nvSpPr>
            <p:cNvPr id="21" name="Freeform 21"/>
            <p:cNvSpPr/>
            <p:nvPr/>
          </p:nvSpPr>
          <p:spPr>
            <a:xfrm>
              <a:off x="0" y="0"/>
              <a:ext cx="2353310" cy="11492046"/>
            </a:xfrm>
            <a:custGeom>
              <a:avLst/>
              <a:gdLst/>
              <a:ahLst/>
              <a:cxnLst/>
              <a:rect l="l" t="t" r="r" b="b"/>
              <a:pathLst>
                <a:path w="2353310" h="11492046">
                  <a:moveTo>
                    <a:pt x="784860" y="11424736"/>
                  </a:moveTo>
                  <a:cubicBezTo>
                    <a:pt x="905510" y="11465376"/>
                    <a:pt x="1042670" y="11492046"/>
                    <a:pt x="1177290" y="11492046"/>
                  </a:cubicBezTo>
                  <a:cubicBezTo>
                    <a:pt x="1311910" y="11492046"/>
                    <a:pt x="1441450" y="11469186"/>
                    <a:pt x="1560830" y="11428546"/>
                  </a:cubicBezTo>
                  <a:cubicBezTo>
                    <a:pt x="1563370" y="11427276"/>
                    <a:pt x="1565910" y="11427276"/>
                    <a:pt x="1568450" y="11426006"/>
                  </a:cubicBezTo>
                  <a:cubicBezTo>
                    <a:pt x="2016760" y="11263446"/>
                    <a:pt x="2346960" y="10834186"/>
                    <a:pt x="2353310" y="10306003"/>
                  </a:cubicBezTo>
                  <a:lnTo>
                    <a:pt x="2353310" y="0"/>
                  </a:lnTo>
                  <a:lnTo>
                    <a:pt x="0" y="0"/>
                  </a:lnTo>
                  <a:lnTo>
                    <a:pt x="0" y="10298100"/>
                  </a:lnTo>
                  <a:cubicBezTo>
                    <a:pt x="6350" y="10836725"/>
                    <a:pt x="331470" y="11265986"/>
                    <a:pt x="784860" y="11424736"/>
                  </a:cubicBezTo>
                  <a:close/>
                </a:path>
              </a:pathLst>
            </a:custGeom>
            <a:solidFill>
              <a:srgbClr val="2B4A9D"/>
            </a:solidFill>
          </p:spPr>
        </p:sp>
      </p:grpSp>
      <p:sp>
        <p:nvSpPr>
          <p:cNvPr id="29" name="TextBox 29"/>
          <p:cNvSpPr txBox="1"/>
          <p:nvPr/>
        </p:nvSpPr>
        <p:spPr>
          <a:xfrm>
            <a:off x="2386799" y="4028947"/>
            <a:ext cx="10744954" cy="1077218"/>
          </a:xfrm>
          <a:prstGeom prst="rect">
            <a:avLst/>
          </a:prstGeom>
        </p:spPr>
        <p:txBody>
          <a:bodyPr wrap="square" lIns="0" tIns="0" rIns="0" bIns="0" rtlCol="0" anchor="t">
            <a:spAutoFit/>
          </a:bodyPr>
          <a:lstStyle/>
          <a:p>
            <a:pPr>
              <a:lnSpc>
                <a:spcPts val="4200"/>
              </a:lnSpc>
            </a:pP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Tải</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và</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chia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sẻ</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dữ</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liệu</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a:t>
            </a:r>
            <a:r>
              <a:rPr lang="en-US" sz="3000" b="1" spc="300" dirty="0" err="1">
                <a:solidFill>
                  <a:srgbClr val="2B4A9D"/>
                </a:solidFill>
                <a:latin typeface="Tahoma" panose="020B0604030504040204" pitchFamily="34" charset="0"/>
                <a:ea typeface="Tahoma" panose="020B0604030504040204" pitchFamily="34" charset="0"/>
                <a:cs typeface="Tahoma" panose="020B0604030504040204" pitchFamily="34" charset="0"/>
              </a:rPr>
              <a:t>trên</a:t>
            </a:r>
            <a:r>
              <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rPr>
              <a:t> Google Driver</a:t>
            </a:r>
          </a:p>
          <a:p>
            <a:pPr>
              <a:lnSpc>
                <a:spcPts val="4200"/>
              </a:lnSpc>
            </a:pPr>
            <a:endParaRPr lang="en-US" sz="3000" b="1" spc="300" dirty="0">
              <a:solidFill>
                <a:srgbClr val="2B4A9D"/>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5"/>
          <p:cNvSpPr txBox="1"/>
          <p:nvPr/>
        </p:nvSpPr>
        <p:spPr>
          <a:xfrm>
            <a:off x="2143681" y="279637"/>
            <a:ext cx="16592251" cy="1872307"/>
          </a:xfrm>
          <a:prstGeom prst="rect">
            <a:avLst/>
          </a:prstGeom>
        </p:spPr>
        <p:txBody>
          <a:bodyPr wrap="square" lIns="0" tIns="0" rIns="0" bIns="0" rtlCol="0" anchor="t">
            <a:spAutoFit/>
          </a:bodyPr>
          <a:lstStyle/>
          <a:p>
            <a:pPr>
              <a:lnSpc>
                <a:spcPts val="7349"/>
              </a:lnSpc>
            </a:pPr>
            <a:r>
              <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Thực</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hành</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lưu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chia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sẻ</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dữ</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liệu</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6999" b="1" spc="349" dirty="0" err="1" smtClean="0">
                <a:solidFill>
                  <a:srgbClr val="FFFFFF"/>
                </a:solidFill>
                <a:latin typeface="Tahoma" panose="020B0604030504040204" pitchFamily="34" charset="0"/>
                <a:ea typeface="Tahoma" panose="020B0604030504040204" pitchFamily="34" charset="0"/>
                <a:cs typeface="Tahoma" panose="020B0604030504040204" pitchFamily="34" charset="0"/>
              </a:rPr>
              <a:t>trên</a:t>
            </a:r>
            <a:r>
              <a:rPr lang="en-US" sz="6999" b="1" spc="349" dirty="0" smtClean="0">
                <a:solidFill>
                  <a:srgbClr val="FFFFFF"/>
                </a:solidFill>
                <a:latin typeface="Tahoma" panose="020B0604030504040204" pitchFamily="34" charset="0"/>
                <a:ea typeface="Tahoma" panose="020B0604030504040204" pitchFamily="34" charset="0"/>
                <a:cs typeface="Tahoma" panose="020B0604030504040204" pitchFamily="34" charset="0"/>
              </a:rPr>
              <a:t> Google Drive</a:t>
            </a:r>
            <a:endParaRPr lang="en-US" sz="6999" b="1" spc="349"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27"/>
          <p:cNvSpPr txBox="1"/>
          <p:nvPr/>
        </p:nvSpPr>
        <p:spPr>
          <a:xfrm>
            <a:off x="2298753" y="7277100"/>
            <a:ext cx="11692985" cy="974626"/>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Tạo</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thư</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mục</a:t>
            </a:r>
            <a:r>
              <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Google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tên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nhóm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tải</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chia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sẻ</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file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cho</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GV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bạn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lớp</a:t>
            </a: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grpSp>
        <p:nvGrpSpPr>
          <p:cNvPr id="37" name="Group 18"/>
          <p:cNvGrpSpPr/>
          <p:nvPr/>
        </p:nvGrpSpPr>
        <p:grpSpPr>
          <a:xfrm rot="-5400000">
            <a:off x="235452" y="3670898"/>
            <a:ext cx="829509" cy="1966473"/>
            <a:chOff x="0" y="0"/>
            <a:chExt cx="2354580" cy="5581882"/>
          </a:xfrm>
        </p:grpSpPr>
        <p:sp>
          <p:nvSpPr>
            <p:cNvPr id="38" name="Freeform 19"/>
            <p:cNvSpPr/>
            <p:nvPr/>
          </p:nvSpPr>
          <p:spPr>
            <a:xfrm>
              <a:off x="0" y="0"/>
              <a:ext cx="2353310" cy="5581882"/>
            </a:xfrm>
            <a:custGeom>
              <a:avLst/>
              <a:gdLst/>
              <a:ahLst/>
              <a:cxnLst/>
              <a:rect l="l" t="t" r="r" b="b"/>
              <a:pathLst>
                <a:path w="2353310" h="5581882">
                  <a:moveTo>
                    <a:pt x="784860" y="5514572"/>
                  </a:moveTo>
                  <a:cubicBezTo>
                    <a:pt x="905510" y="5555212"/>
                    <a:pt x="1042670" y="5581882"/>
                    <a:pt x="1177290" y="5581882"/>
                  </a:cubicBezTo>
                  <a:cubicBezTo>
                    <a:pt x="1311910" y="5581882"/>
                    <a:pt x="1441450" y="5559022"/>
                    <a:pt x="1560830" y="5518382"/>
                  </a:cubicBezTo>
                  <a:cubicBezTo>
                    <a:pt x="1563370" y="5517112"/>
                    <a:pt x="1565910" y="5517112"/>
                    <a:pt x="1568450" y="5515842"/>
                  </a:cubicBezTo>
                  <a:cubicBezTo>
                    <a:pt x="2016760" y="5353282"/>
                    <a:pt x="2346960" y="4924022"/>
                    <a:pt x="2353310" y="4414025"/>
                  </a:cubicBezTo>
                  <a:lnTo>
                    <a:pt x="2353310" y="0"/>
                  </a:lnTo>
                  <a:lnTo>
                    <a:pt x="0" y="0"/>
                  </a:lnTo>
                  <a:lnTo>
                    <a:pt x="0" y="4410668"/>
                  </a:lnTo>
                  <a:cubicBezTo>
                    <a:pt x="6350" y="4926562"/>
                    <a:pt x="331470" y="5355822"/>
                    <a:pt x="784860" y="5514572"/>
                  </a:cubicBezTo>
                  <a:close/>
                </a:path>
              </a:pathLst>
            </a:custGeom>
            <a:solidFill>
              <a:srgbClr val="2B4A9D"/>
            </a:solidFill>
          </p:spPr>
          <p:txBody>
            <a:bodyPr/>
            <a:lstStyle/>
            <a:p>
              <a:endParaRPr lang="en-US"/>
            </a:p>
          </p:txBody>
        </p:sp>
      </p:grpSp>
      <p:sp>
        <p:nvSpPr>
          <p:cNvPr id="39" name="TextBox 30"/>
          <p:cNvSpPr txBox="1"/>
          <p:nvPr/>
        </p:nvSpPr>
        <p:spPr>
          <a:xfrm>
            <a:off x="-105048" y="4411407"/>
            <a:ext cx="1448224" cy="485902"/>
          </a:xfrm>
          <a:prstGeom prst="rect">
            <a:avLst/>
          </a:prstGeom>
        </p:spPr>
        <p:txBody>
          <a:bodyPr wrap="square" lIns="0" tIns="0" rIns="0" bIns="0" rtlCol="0" anchor="t">
            <a:spAutoFit/>
          </a:bodyPr>
          <a:lstStyle/>
          <a:p>
            <a:pPr algn="ctr">
              <a:lnSpc>
                <a:spcPts val="4200"/>
              </a:lnSpc>
            </a:pPr>
            <a:r>
              <a:rPr lang="en-US" sz="3000" spc="300" dirty="0">
                <a:solidFill>
                  <a:srgbClr val="FFFFFF"/>
                </a:solidFill>
                <a:latin typeface="Lato Bold"/>
              </a:rPr>
              <a:t>NV 1</a:t>
            </a:r>
          </a:p>
        </p:txBody>
      </p:sp>
      <p:sp>
        <p:nvSpPr>
          <p:cNvPr id="40" name="TextBox 27"/>
          <p:cNvSpPr txBox="1"/>
          <p:nvPr/>
        </p:nvSpPr>
        <p:spPr>
          <a:xfrm>
            <a:off x="2251823" y="2618440"/>
            <a:ext cx="8741653" cy="487313"/>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Lớp</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chia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thành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5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nhóm</a:t>
            </a: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42" name="TextBox 27"/>
          <p:cNvSpPr txBox="1"/>
          <p:nvPr/>
        </p:nvSpPr>
        <p:spPr>
          <a:xfrm>
            <a:off x="2251823" y="5276688"/>
            <a:ext cx="11269948" cy="974626"/>
          </a:xfrm>
          <a:prstGeom prst="rect">
            <a:avLst/>
          </a:prstGeom>
        </p:spPr>
        <p:txBody>
          <a:bodyPr wrap="square" lIns="0" tIns="0" rIns="0" bIns="0" rtlCol="0" anchor="t">
            <a:spAutoFit/>
          </a:bodyPr>
          <a:lstStyle/>
          <a:p>
            <a:pPr>
              <a:lnSpc>
                <a:spcPts val="3750"/>
              </a:lnSpc>
            </a:pP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Tóm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tắt</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các</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nội</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dung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tìm</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hiểu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bằng</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một</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tệp</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văn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bản</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một</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tệp</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trình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chiếu</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để</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thuyết</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trình</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trong</a:t>
            </a:r>
            <a:r>
              <a:rPr lang="en-US" sz="3600" dirty="0" smtClean="0">
                <a:solidFill>
                  <a:srgbClr val="000000"/>
                </a:solidFill>
                <a:latin typeface="Tahoma" panose="020B0604030504040204" pitchFamily="34" charset="0"/>
                <a:ea typeface="Tahoma" panose="020B0604030504040204" pitchFamily="34" charset="0"/>
                <a:cs typeface="Tahoma" panose="020B0604030504040204" pitchFamily="34" charset="0"/>
              </a:rPr>
              <a:t> 5 </a:t>
            </a:r>
            <a:r>
              <a:rPr lang="en-US" sz="36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phút</a:t>
            </a:r>
            <a:endParaRPr lang="en-US" sz="3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70721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700000">
            <a:off x="16297323" y="1860458"/>
            <a:ext cx="6566081" cy="6566081"/>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5271FF"/>
            </a:solidFill>
          </p:spPr>
        </p:sp>
      </p:grpSp>
      <p:grpSp>
        <p:nvGrpSpPr>
          <p:cNvPr id="4" name="Group 4"/>
          <p:cNvGrpSpPr/>
          <p:nvPr/>
        </p:nvGrpSpPr>
        <p:grpSpPr>
          <a:xfrm rot="2700000">
            <a:off x="16653923" y="2217058"/>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sp>
        <p:nvSpPr>
          <p:cNvPr id="16" name="TextBox 16"/>
          <p:cNvSpPr txBox="1"/>
          <p:nvPr/>
        </p:nvSpPr>
        <p:spPr>
          <a:xfrm>
            <a:off x="1633346" y="335029"/>
            <a:ext cx="9135755" cy="965905"/>
          </a:xfrm>
          <a:prstGeom prst="rect">
            <a:avLst/>
          </a:prstGeom>
        </p:spPr>
        <p:txBody>
          <a:bodyPr lIns="0" tIns="0" rIns="0" bIns="0" rtlCol="0" anchor="t">
            <a:spAutoFit/>
          </a:bodyPr>
          <a:lstStyle/>
          <a:p>
            <a:pPr algn="ctr">
              <a:lnSpc>
                <a:spcPts val="8400"/>
              </a:lnSpc>
            </a:pPr>
            <a:r>
              <a:rPr lang="en-US" sz="6000" b="1" spc="400" dirty="0">
                <a:solidFill>
                  <a:srgbClr val="2B4A9D"/>
                </a:solidFill>
                <a:latin typeface="Tahoma" panose="020B0604030504040204" pitchFamily="34" charset="0"/>
                <a:ea typeface="Tahoma" panose="020B0604030504040204" pitchFamily="34" charset="0"/>
                <a:cs typeface="Tahoma" panose="020B0604030504040204" pitchFamily="34" charset="0"/>
              </a:rPr>
              <a:t>HƯỚNG DẪN NV1</a:t>
            </a:r>
          </a:p>
        </p:txBody>
      </p:sp>
      <p:grpSp>
        <p:nvGrpSpPr>
          <p:cNvPr id="18" name="Group 18"/>
          <p:cNvGrpSpPr/>
          <p:nvPr/>
        </p:nvGrpSpPr>
        <p:grpSpPr>
          <a:xfrm rot="5400000">
            <a:off x="-1309" y="1309"/>
            <a:ext cx="1635964" cy="1633346"/>
            <a:chOff x="0" y="0"/>
            <a:chExt cx="6350000" cy="6339840"/>
          </a:xfrm>
        </p:grpSpPr>
        <p:sp>
          <p:nvSpPr>
            <p:cNvPr id="19" name="Freeform 1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25" name="TextBox 24">
            <a:extLst>
              <a:ext uri="{FF2B5EF4-FFF2-40B4-BE49-F238E27FC236}">
                <a16:creationId xmlns:a16="http://schemas.microsoft.com/office/drawing/2014/main" id="{21693FEE-6A52-4C04-BDA9-5DAF62F10FFA}"/>
              </a:ext>
            </a:extLst>
          </p:cNvPr>
          <p:cNvSpPr txBox="1"/>
          <p:nvPr/>
        </p:nvSpPr>
        <p:spPr>
          <a:xfrm>
            <a:off x="853790" y="1298875"/>
            <a:ext cx="5577168" cy="630942"/>
          </a:xfrm>
          <a:prstGeom prst="rect">
            <a:avLst/>
          </a:prstGeom>
          <a:noFill/>
        </p:spPr>
        <p:txBody>
          <a:bodyPr wrap="none" rtlCol="0">
            <a:spAutoFit/>
          </a:bodyPr>
          <a:lstStyle/>
          <a:p>
            <a:r>
              <a:rPr lang="en-US" sz="3500" b="1" dirty="0" err="1" smtClean="0">
                <a:latin typeface="Tahoma" panose="020B0604030504040204" pitchFamily="34" charset="0"/>
                <a:ea typeface="Tahoma" panose="020B0604030504040204" pitchFamily="34" charset="0"/>
                <a:cs typeface="Tahoma" panose="020B0604030504040204" pitchFamily="34" charset="0"/>
              </a:rPr>
              <a:t>Tải</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tệp</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lên</a:t>
            </a:r>
            <a:r>
              <a:rPr lang="en-US" sz="3500" b="1" dirty="0" smtClean="0">
                <a:latin typeface="Tahoma" panose="020B0604030504040204" pitchFamily="34" charset="0"/>
                <a:ea typeface="Tahoma" panose="020B0604030504040204" pitchFamily="34" charset="0"/>
                <a:cs typeface="Tahoma" panose="020B0604030504040204" pitchFamily="34" charset="0"/>
              </a:rPr>
              <a:t> Google Drive</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223" y="2652676"/>
            <a:ext cx="3225280" cy="7176004"/>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90" y="2411584"/>
            <a:ext cx="11872547" cy="73266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548" y="2532722"/>
            <a:ext cx="14028741" cy="7205539"/>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nodeType="clickEffect">
                                  <p:stCondLst>
                                    <p:cond delay="0"/>
                                  </p:stCondLst>
                                  <p:childTnLst>
                                    <p:animEffect transition="out" filter="barn(inVertical)">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nodeType="clickEffect">
                                  <p:stCondLst>
                                    <p:cond delay="0"/>
                                  </p:stCondLst>
                                  <p:childTnLst>
                                    <p:animEffect transition="out" filter="barn(inVertical)">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rot="2700000">
            <a:off x="15361560" y="2217060"/>
            <a:ext cx="5852880" cy="5852880"/>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FFFFFF"/>
            </a:solidFill>
          </p:spPr>
        </p:sp>
      </p:grpSp>
      <p:grpSp>
        <p:nvGrpSpPr>
          <p:cNvPr id="18" name="Group 18"/>
          <p:cNvGrpSpPr/>
          <p:nvPr/>
        </p:nvGrpSpPr>
        <p:grpSpPr>
          <a:xfrm rot="5400000">
            <a:off x="-1309" y="1309"/>
            <a:ext cx="1635964" cy="1633346"/>
            <a:chOff x="0" y="0"/>
            <a:chExt cx="6350000" cy="6339840"/>
          </a:xfrm>
        </p:grpSpPr>
        <p:sp>
          <p:nvSpPr>
            <p:cNvPr id="19" name="Freeform 19"/>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2B4A9D"/>
            </a:solidFill>
          </p:spPr>
        </p:sp>
      </p:grpSp>
      <p:sp>
        <p:nvSpPr>
          <p:cNvPr id="25" name="TextBox 24">
            <a:extLst>
              <a:ext uri="{FF2B5EF4-FFF2-40B4-BE49-F238E27FC236}">
                <a16:creationId xmlns:a16="http://schemas.microsoft.com/office/drawing/2014/main" id="{21693FEE-6A52-4C04-BDA9-5DAF62F10FFA}"/>
              </a:ext>
            </a:extLst>
          </p:cNvPr>
          <p:cNvSpPr txBox="1"/>
          <p:nvPr/>
        </p:nvSpPr>
        <p:spPr>
          <a:xfrm>
            <a:off x="686885" y="2088431"/>
            <a:ext cx="8799204" cy="630942"/>
          </a:xfrm>
          <a:prstGeom prst="rect">
            <a:avLst/>
          </a:prstGeom>
          <a:noFill/>
        </p:spPr>
        <p:txBody>
          <a:bodyPr wrap="none" rtlCol="0">
            <a:spAutoFit/>
          </a:bodyPr>
          <a:lstStyle/>
          <a:p>
            <a:r>
              <a:rPr lang="en-US" sz="3500" b="1" dirty="0" err="1" smtClean="0">
                <a:latin typeface="Tahoma" panose="020B0604030504040204" pitchFamily="34" charset="0"/>
                <a:ea typeface="Tahoma" panose="020B0604030504040204" pitchFamily="34" charset="0"/>
                <a:cs typeface="Tahoma" panose="020B0604030504040204" pitchFamily="34" charset="0"/>
              </a:rPr>
              <a:t>Tìm</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kiếm</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truy</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cập</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và</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cập</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nhật</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dữ</a:t>
            </a:r>
            <a:r>
              <a:rPr lang="en-US" sz="3500" b="1" dirty="0" smtClean="0">
                <a:latin typeface="Tahoma" panose="020B0604030504040204" pitchFamily="34" charset="0"/>
                <a:ea typeface="Tahoma" panose="020B0604030504040204" pitchFamily="34" charset="0"/>
                <a:cs typeface="Tahoma" panose="020B0604030504040204" pitchFamily="34" charset="0"/>
              </a:rPr>
              <a:t> </a:t>
            </a:r>
            <a:r>
              <a:rPr lang="en-US" sz="3500" b="1" dirty="0" err="1" smtClean="0">
                <a:latin typeface="Tahoma" panose="020B0604030504040204" pitchFamily="34" charset="0"/>
                <a:ea typeface="Tahoma" panose="020B0604030504040204" pitchFamily="34" charset="0"/>
                <a:cs typeface="Tahoma" panose="020B0604030504040204" pitchFamily="34" charset="0"/>
              </a:rPr>
              <a:t>liệu</a:t>
            </a:r>
            <a:endParaRPr lang="en-US" sz="3500" b="1" dirty="0">
              <a:latin typeface="Tahoma" panose="020B0604030504040204" pitchFamily="34" charset="0"/>
              <a:ea typeface="Tahoma" panose="020B0604030504040204" pitchFamily="34" charset="0"/>
              <a:cs typeface="Tahoma" panose="020B0604030504040204" pitchFamily="34" charset="0"/>
            </a:endParaRPr>
          </a:p>
        </p:txBody>
      </p:sp>
      <p:grpSp>
        <p:nvGrpSpPr>
          <p:cNvPr id="28" name="Group 6">
            <a:extLst>
              <a:ext uri="{FF2B5EF4-FFF2-40B4-BE49-F238E27FC236}">
                <a16:creationId xmlns:a16="http://schemas.microsoft.com/office/drawing/2014/main" id="{8711A718-EFDB-4302-8CDC-79283305021D}"/>
              </a:ext>
            </a:extLst>
          </p:cNvPr>
          <p:cNvGrpSpPr/>
          <p:nvPr/>
        </p:nvGrpSpPr>
        <p:grpSpPr>
          <a:xfrm rot="2700000">
            <a:off x="17384947" y="-1095523"/>
            <a:ext cx="6164339" cy="6164339"/>
            <a:chOff x="0" y="0"/>
            <a:chExt cx="1913890" cy="1913890"/>
          </a:xfrm>
        </p:grpSpPr>
        <p:sp>
          <p:nvSpPr>
            <p:cNvPr id="29" name="Freeform 7">
              <a:extLst>
                <a:ext uri="{FF2B5EF4-FFF2-40B4-BE49-F238E27FC236}">
                  <a16:creationId xmlns:a16="http://schemas.microsoft.com/office/drawing/2014/main" id="{36C1C926-F2AE-4213-A863-7C404D7EBC84}"/>
                </a:ext>
              </a:extLst>
            </p:cNvPr>
            <p:cNvSpPr/>
            <p:nvPr/>
          </p:nvSpPr>
          <p:spPr>
            <a:xfrm>
              <a:off x="0" y="0"/>
              <a:ext cx="1913890" cy="1913890"/>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grpSp>
      <p:sp>
        <p:nvSpPr>
          <p:cNvPr id="30" name="Freeform 7">
            <a:extLst>
              <a:ext uri="{FF2B5EF4-FFF2-40B4-BE49-F238E27FC236}">
                <a16:creationId xmlns:a16="http://schemas.microsoft.com/office/drawing/2014/main" id="{11116062-C48B-4536-BE79-A7FD0C31480C}"/>
              </a:ext>
            </a:extLst>
          </p:cNvPr>
          <p:cNvSpPr/>
          <p:nvPr/>
        </p:nvSpPr>
        <p:spPr>
          <a:xfrm rot="2700000">
            <a:off x="16016992" y="8347684"/>
            <a:ext cx="6164339" cy="6164339"/>
          </a:xfrm>
          <a:custGeom>
            <a:avLst/>
            <a:gdLst/>
            <a:ahLst/>
            <a:cxnLst/>
            <a:rect l="l" t="t" r="r" b="b"/>
            <a:pathLst>
              <a:path w="1913890" h="1913890">
                <a:moveTo>
                  <a:pt x="0" y="0"/>
                </a:moveTo>
                <a:lnTo>
                  <a:pt x="0" y="1913890"/>
                </a:lnTo>
                <a:lnTo>
                  <a:pt x="1913890" y="1913890"/>
                </a:lnTo>
                <a:lnTo>
                  <a:pt x="1913890" y="0"/>
                </a:lnTo>
                <a:lnTo>
                  <a:pt x="0" y="0"/>
                </a:lnTo>
                <a:close/>
                <a:moveTo>
                  <a:pt x="1852930" y="1852930"/>
                </a:moveTo>
                <a:lnTo>
                  <a:pt x="59690" y="1852930"/>
                </a:lnTo>
                <a:lnTo>
                  <a:pt x="59690" y="59690"/>
                </a:lnTo>
                <a:lnTo>
                  <a:pt x="1852930" y="59690"/>
                </a:lnTo>
                <a:lnTo>
                  <a:pt x="1852930" y="1852930"/>
                </a:lnTo>
                <a:close/>
              </a:path>
            </a:pathLst>
          </a:custGeom>
          <a:solidFill>
            <a:srgbClr val="2B4A9D"/>
          </a:solidFill>
        </p:spPr>
      </p:sp>
      <p:sp>
        <p:nvSpPr>
          <p:cNvPr id="36" name="TextBox 16">
            <a:extLst>
              <a:ext uri="{FF2B5EF4-FFF2-40B4-BE49-F238E27FC236}">
                <a16:creationId xmlns:a16="http://schemas.microsoft.com/office/drawing/2014/main" id="{BAFA0C83-6B74-4F3D-A388-D1E3944C4D95}"/>
              </a:ext>
            </a:extLst>
          </p:cNvPr>
          <p:cNvSpPr txBox="1"/>
          <p:nvPr/>
        </p:nvSpPr>
        <p:spPr>
          <a:xfrm>
            <a:off x="1468495" y="693043"/>
            <a:ext cx="9135755" cy="965905"/>
          </a:xfrm>
          <a:prstGeom prst="rect">
            <a:avLst/>
          </a:prstGeom>
        </p:spPr>
        <p:txBody>
          <a:bodyPr lIns="0" tIns="0" rIns="0" bIns="0" rtlCol="0" anchor="t">
            <a:spAutoFit/>
          </a:bodyPr>
          <a:lstStyle/>
          <a:p>
            <a:pPr algn="ctr">
              <a:lnSpc>
                <a:spcPts val="8400"/>
              </a:lnSpc>
            </a:pPr>
            <a:r>
              <a:rPr lang="en-US" sz="6000" b="1" spc="400">
                <a:solidFill>
                  <a:srgbClr val="2B4A9D"/>
                </a:solidFill>
                <a:latin typeface="Tahoma" panose="020B0604030504040204" pitchFamily="34" charset="0"/>
                <a:ea typeface="Tahoma" panose="020B0604030504040204" pitchFamily="34" charset="0"/>
                <a:cs typeface="Tahoma" panose="020B0604030504040204" pitchFamily="34" charset="0"/>
              </a:rPr>
              <a:t>HƯỚNG DẪN NV2</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433" y="2857501"/>
            <a:ext cx="9437825" cy="6096000"/>
          </a:xfrm>
          <a:prstGeom prst="rect">
            <a:avLst/>
          </a:prstGeom>
        </p:spPr>
      </p:pic>
      <p:cxnSp>
        <p:nvCxnSpPr>
          <p:cNvPr id="10" name="Straight Arrow Connector 9"/>
          <p:cNvCxnSpPr/>
          <p:nvPr/>
        </p:nvCxnSpPr>
        <p:spPr>
          <a:xfrm flipH="1">
            <a:off x="6477000" y="2088431"/>
            <a:ext cx="4800600" cy="1150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277600" y="1635964"/>
            <a:ext cx="354513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r>
              <a:rPr lang="en-US" sz="2400" dirty="0" err="1" smtClean="0">
                <a:latin typeface="Tomaho"/>
              </a:rPr>
              <a:t>Tìm</a:t>
            </a:r>
            <a:r>
              <a:rPr lang="en-US" sz="2400" dirty="0" smtClean="0">
                <a:latin typeface="Tomaho"/>
              </a:rPr>
              <a:t> </a:t>
            </a:r>
            <a:r>
              <a:rPr lang="en-US" sz="2400" dirty="0" err="1" smtClean="0">
                <a:latin typeface="Tomaho"/>
              </a:rPr>
              <a:t>kiếm</a:t>
            </a:r>
            <a:r>
              <a:rPr lang="en-US" sz="2400" dirty="0" smtClean="0">
                <a:latin typeface="Tomaho"/>
              </a:rPr>
              <a:t> </a:t>
            </a:r>
            <a:r>
              <a:rPr lang="en-US" sz="2400" dirty="0" err="1" smtClean="0">
                <a:latin typeface="Tomaho"/>
              </a:rPr>
              <a:t>tệp</a:t>
            </a:r>
            <a:r>
              <a:rPr lang="en-US" sz="2400" dirty="0" smtClean="0">
                <a:latin typeface="Tomaho"/>
              </a:rPr>
              <a:t> ở </a:t>
            </a:r>
            <a:r>
              <a:rPr lang="en-US" sz="2400" dirty="0" err="1" smtClean="0">
                <a:latin typeface="Tomaho"/>
              </a:rPr>
              <a:t>đây</a:t>
            </a:r>
            <a:endParaRPr lang="en-US" sz="2400" dirty="0">
              <a:latin typeface="Tomaho"/>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68527" y="2496243"/>
            <a:ext cx="2394022" cy="6785870"/>
          </a:xfrm>
          <a:prstGeom prst="rect">
            <a:avLst/>
          </a:prstGeom>
        </p:spPr>
      </p:pic>
      <p:cxnSp>
        <p:nvCxnSpPr>
          <p:cNvPr id="22" name="Straight Arrow Connector 21"/>
          <p:cNvCxnSpPr/>
          <p:nvPr/>
        </p:nvCxnSpPr>
        <p:spPr>
          <a:xfrm flipV="1">
            <a:off x="4077649" y="3771900"/>
            <a:ext cx="7672388" cy="76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1255225">
            <a:off x="6705600" y="3695700"/>
            <a:ext cx="2780489" cy="36933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txBody>
          <a:bodyPr wrap="square" rtlCol="0">
            <a:spAutoFit/>
          </a:bodyPr>
          <a:lstStyle/>
          <a:p>
            <a:r>
              <a:rPr lang="en-US" dirty="0" err="1" smtClean="0"/>
              <a:t>Chọn</a:t>
            </a:r>
            <a:r>
              <a:rPr lang="en-US" dirty="0" smtClean="0"/>
              <a:t> </a:t>
            </a:r>
            <a:r>
              <a:rPr lang="en-US" dirty="0" err="1" smtClean="0"/>
              <a:t>loại</a:t>
            </a:r>
            <a:r>
              <a:rPr lang="en-US" dirty="0" smtClean="0"/>
              <a:t> </a:t>
            </a:r>
            <a:r>
              <a:rPr lang="en-US" dirty="0" err="1" smtClean="0"/>
              <a:t>tệp</a:t>
            </a:r>
            <a:r>
              <a:rPr lang="en-US" dirty="0" smtClean="0"/>
              <a:t> </a:t>
            </a:r>
            <a:r>
              <a:rPr lang="en-US" dirty="0" err="1" smtClean="0"/>
              <a:t>cần</a:t>
            </a:r>
            <a:r>
              <a:rPr lang="en-US" dirty="0" smtClean="0"/>
              <a:t> </a:t>
            </a:r>
            <a:r>
              <a:rPr lang="en-US" dirty="0" err="1" smtClean="0"/>
              <a:t>tìm</a:t>
            </a:r>
            <a:r>
              <a:rPr lang="en-US" dirty="0" smtClean="0"/>
              <a:t> </a:t>
            </a:r>
            <a:r>
              <a:rPr lang="en-US" dirty="0" err="1" smtClean="0"/>
              <a:t>kiếm</a:t>
            </a:r>
            <a:endParaRPr lang="en-US" dirty="0"/>
          </a:p>
        </p:txBody>
      </p:sp>
    </p:spTree>
    <p:extLst>
      <p:ext uri="{BB962C8B-B14F-4D97-AF65-F5344CB8AC3E}">
        <p14:creationId xmlns:p14="http://schemas.microsoft.com/office/powerpoint/2010/main" val="29442920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arn(inVertical)">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737</Words>
  <Application>Microsoft Office PowerPoint</Application>
  <PresentationFormat>Custom</PresentationFormat>
  <Paragraphs>81</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Times New Roman</vt:lpstr>
      <vt:lpstr>Poppins ExtraBold</vt:lpstr>
      <vt:lpstr>Calibri</vt:lpstr>
      <vt:lpstr>PMingLiU</vt:lpstr>
      <vt:lpstr>Tomaho</vt:lpstr>
      <vt:lpstr>Arial</vt:lpstr>
      <vt:lpstr>Tahoma</vt:lpstr>
      <vt:lpstr>Lato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4. THỰC HÀNH</dc:title>
  <dc:creator>BHC</dc:creator>
  <cp:lastModifiedBy>DELL</cp:lastModifiedBy>
  <cp:revision>30</cp:revision>
  <dcterms:created xsi:type="dcterms:W3CDTF">2006-08-16T00:00:00Z</dcterms:created>
  <dcterms:modified xsi:type="dcterms:W3CDTF">2023-07-18T16:00:33Z</dcterms:modified>
  <dc:identifier>DAFnqEs7P7U</dc:identifier>
</cp:coreProperties>
</file>