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84" r:id="rId2"/>
    <p:sldId id="289" r:id="rId3"/>
    <p:sldId id="285" r:id="rId4"/>
    <p:sldId id="286" r:id="rId5"/>
    <p:sldId id="275" r:id="rId6"/>
    <p:sldId id="299" r:id="rId7"/>
    <p:sldId id="277" r:id="rId8"/>
    <p:sldId id="300" r:id="rId9"/>
    <p:sldId id="278" r:id="rId10"/>
    <p:sldId id="302" r:id="rId11"/>
    <p:sldId id="301" r:id="rId12"/>
    <p:sldId id="29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6971">
          <p15:clr>
            <a:srgbClr val="A4A3A4"/>
          </p15:clr>
        </p15:guide>
        <p15:guide id="3" pos="5227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h1E+Mhaf4ts02IkLFbwOODHKQa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83" autoAdjust="0"/>
    <p:restoredTop sz="93011" autoAdjust="0"/>
  </p:normalViewPr>
  <p:slideViewPr>
    <p:cSldViewPr snapToGrid="0">
      <p:cViewPr varScale="1">
        <p:scale>
          <a:sx n="68" d="100"/>
          <a:sy n="68" d="100"/>
        </p:scale>
        <p:origin x="1134" y="72"/>
      </p:cViewPr>
      <p:guideLst>
        <p:guide orient="horz" pos="2115"/>
        <p:guide pos="6971"/>
        <p:guide pos="5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0" Type="http://customschemas.google.com/relationships/presentationmetadata" Target="metadata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比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b" anchorCtr="0">
            <a:normAutofit/>
          </a:bodyPr>
          <a:lstStyle>
            <a:lvl1pPr marL="342809" lvl="0" indent="-17140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617" lvl="1" indent="-171404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426" lvl="2" indent="-171404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00" b="1"/>
            </a:lvl3pPr>
            <a:lvl4pPr marL="1371234" lvl="3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043" lvl="4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6851" lvl="5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399660" lvl="6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2468" lvl="7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5277" lvl="8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28567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617" lvl="1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426" lvl="2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00"/>
            </a:lvl3pPr>
            <a:lvl4pPr marL="1371234" lvl="3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043" lvl="4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6851" lvl="5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399660" lvl="6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2468" lvl="7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5277" lvl="8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b" anchorCtr="0">
            <a:normAutofit/>
          </a:bodyPr>
          <a:lstStyle>
            <a:lvl1pPr marL="342809" lvl="0" indent="-17140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617" lvl="1" indent="-171404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426" lvl="2" indent="-171404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00" b="1"/>
            </a:lvl3pPr>
            <a:lvl4pPr marL="1371234" lvl="3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043" lvl="4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6851" lvl="5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399660" lvl="6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2468" lvl="7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5277" lvl="8" indent="-17140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28567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617" lvl="1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426" lvl="2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00"/>
            </a:lvl3pPr>
            <a:lvl4pPr marL="1371234" lvl="3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043" lvl="4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6851" lvl="5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399660" lvl="6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2468" lvl="7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5277" lvl="8" indent="-24758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仅标题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内容与标题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body"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32376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617" lvl="1" indent="-304719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100"/>
            </a:lvl2pPr>
            <a:lvl3pPr marL="1028426" lvl="2" indent="-28567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234" lvl="3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4pPr>
            <a:lvl5pPr marL="1714043" lvl="4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500"/>
            </a:lvl5pPr>
            <a:lvl6pPr marL="2056851" lvl="5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399660" lvl="6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2468" lvl="7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5277" lvl="8" indent="-266629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171404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/>
            </a:lvl1pPr>
            <a:lvl2pPr marL="685617" lvl="1" indent="-17140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2pPr>
            <a:lvl3pPr marL="1028426" lvl="2" indent="-171404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3pPr>
            <a:lvl4pPr marL="1371234" lvl="3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4pPr>
            <a:lvl5pPr marL="1714043" lvl="4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5pPr>
            <a:lvl6pPr marL="2056851" lvl="5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6pPr>
            <a:lvl7pPr marL="2399660" lvl="6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7pPr>
            <a:lvl8pPr marL="2742468" lvl="7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8pPr>
            <a:lvl9pPr marL="3085277" lvl="8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图片与标题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1792289" y="4800600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>
            <a:spLocks noGrp="1"/>
          </p:cNvSpPr>
          <p:nvPr>
            <p:ph type="pic" idx="2"/>
          </p:nvPr>
        </p:nvSpPr>
        <p:spPr>
          <a:xfrm>
            <a:off x="1792289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body" idx="1"/>
          </p:nvPr>
        </p:nvSpPr>
        <p:spPr>
          <a:xfrm>
            <a:off x="1792289" y="5367338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171404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00"/>
            </a:lvl1pPr>
            <a:lvl2pPr marL="685617" lvl="1" indent="-17140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2pPr>
            <a:lvl3pPr marL="1028426" lvl="2" indent="-171404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0"/>
            </a:lvl3pPr>
            <a:lvl4pPr marL="1371234" lvl="3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4pPr>
            <a:lvl5pPr marL="1714043" lvl="4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5pPr>
            <a:lvl6pPr marL="2056851" lvl="5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6pPr>
            <a:lvl7pPr marL="2399660" lvl="6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7pPr>
            <a:lvl8pPr marL="2742468" lvl="7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8pPr>
            <a:lvl9pPr marL="3085277" lvl="8" indent="-171404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700"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标题和竖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617" lvl="1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028426" lvl="2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234" lvl="3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714043" lvl="4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056851" lvl="5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399660" lvl="6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2468" lvl="7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277" lvl="8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垂直排列标题与文本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 rot="5400000">
            <a:off x="4732338" y="2171703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body" idx="1"/>
          </p:nvPr>
        </p:nvSpPr>
        <p:spPr>
          <a:xfrm rot="5400000">
            <a:off x="541339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617" lvl="1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028426" lvl="2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234" lvl="3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714043" lvl="4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056851" lvl="5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399660" lvl="6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2468" lvl="7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277" lvl="8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标题和内容" type="obj">
  <p:cSld name="标题和内容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342809" lvl="0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617" lvl="1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028426" lvl="2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234" lvl="3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714043" lvl="4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056851" lvl="5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399660" lvl="6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2468" lvl="7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277" lvl="8" indent="-257106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8213" y="1889127"/>
            <a:ext cx="7058843" cy="869451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1/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0021" y="5662914"/>
            <a:ext cx="8037095" cy="469341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endParaRPr lang="en-US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52153" y="2972232"/>
            <a:ext cx="5130964" cy="2716110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học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trong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nhà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trường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thư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viện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thi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đua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lớp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bán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hàng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thuốc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bệnh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nhân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thiết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bị</a:t>
            </a:r>
            <a:r>
              <a:rPr lang="en-US" sz="2200" dirty="0" smtClean="0">
                <a:solidFill>
                  <a:schemeClr val="bg1"/>
                </a:solidFill>
              </a:rPr>
              <a:t> y </a:t>
            </a:r>
            <a:r>
              <a:rPr lang="en-US" sz="2200" dirty="0" err="1" smtClean="0">
                <a:solidFill>
                  <a:schemeClr val="bg1"/>
                </a:solidFill>
              </a:rPr>
              <a:t>tế</a:t>
            </a:r>
            <a:endParaRPr lang="en-US" sz="22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lí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nhân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sự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trong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công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ty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...</a:t>
            </a:r>
          </a:p>
          <a:p>
            <a:pPr>
              <a:buFontTx/>
              <a:buChar char="-"/>
            </a:pP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33137" y="5807240"/>
            <a:ext cx="320842" cy="2727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8442" y="1108083"/>
            <a:ext cx="8550758" cy="56167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92968" y="1572126"/>
            <a:ext cx="550244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</p:spPr>
      </p:pic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57462" y="72191"/>
            <a:ext cx="39343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429021" y="3839615"/>
            <a:ext cx="4298852" cy="120032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1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hệ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QTCSDL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và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các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phần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mềm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ứng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dụng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trên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CSDL </a:t>
            </a:r>
            <a:r>
              <a:rPr kumimoji="0" lang="en-US" sz="24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đó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cs typeface="Arial"/>
                <a:sym typeface="Arial"/>
              </a:rPr>
              <a:t>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20708" y="4257986"/>
            <a:ext cx="1403252" cy="461665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auto" latinLnBrk="0" hangingPunct="0">
              <a:lnSpc>
                <a:spcPct val="100000"/>
              </a:lnSpc>
              <a:spcBef>
                <a:spcPct val="70000"/>
              </a:spcBef>
              <a:spcAft>
                <a:spcPct val="30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Vogue" pitchFamily="34" charset="0"/>
                <a:cs typeface="Arial"/>
                <a:sym typeface="Arial"/>
              </a:rPr>
              <a:t>HÖ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Vogue" pitchFamily="34" charset="0"/>
                <a:cs typeface="Arial"/>
                <a:sym typeface="Arial"/>
              </a:rPr>
              <a:t>CSDL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.VnVogue" pitchFamily="34" charset="0"/>
              <a:cs typeface="Arial"/>
              <a:sym typeface="Arial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756009" y="4439779"/>
            <a:ext cx="609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32935" y="4257987"/>
            <a:ext cx="1447800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Book-Antiqua" pitchFamily="34" charset="0"/>
                <a:cs typeface="Arial"/>
                <a:sym typeface="Arial"/>
              </a:rPr>
              <a:t>1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Book-Antiqua" pitchFamily="34" charset="0"/>
                <a:cs typeface="Arial"/>
                <a:sym typeface="Arial"/>
              </a:rPr>
              <a:t>CSDL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.VnBook-Antiqua" pitchFamily="34" charset="0"/>
              <a:cs typeface="Arial"/>
              <a:sym typeface="Arial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914378" y="4257986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fani HeavyH" pitchFamily="34" charset="0"/>
                <a:cs typeface="Arial"/>
                <a:sym typeface="Arial"/>
              </a:rPr>
              <a:t>+</a:t>
            </a:r>
          </a:p>
        </p:txBody>
      </p:sp>
      <p:pic>
        <p:nvPicPr>
          <p:cNvPr id="18" name="Picture 21" descr="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</p:spPr>
      </p:pic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28600" y="685800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- </a:t>
            </a:r>
            <a:r>
              <a:rPr kumimoji="0" lang="en-US" sz="2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HÖ</a:t>
            </a:r>
            <a:r>
              <a:rPr kumimoji="0" 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qu¶n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trÞ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c¬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së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dữ</a:t>
            </a:r>
            <a:r>
              <a:rPr kumimoji="0" 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liÖu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(</a:t>
            </a:r>
            <a:r>
              <a:rPr kumimoji="0" lang="en-US" sz="2500" b="1" i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hÖ</a:t>
            </a:r>
            <a:r>
              <a:rPr kumimoji="0" lang="en-US" sz="25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500" b="1" i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QTCSDL</a:t>
            </a:r>
            <a:r>
              <a:rPr kumimoji="0" lang="en-US" sz="25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)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.VnSouthern" pitchFamily="34" charset="0"/>
              <a:cs typeface="Arial"/>
              <a:sym typeface="Arial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629400" y="6858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lµ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phÇn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mÒm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228600" y="10668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cung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cÊp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mét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m«i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tr­êng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thuËn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lîi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vµ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hiÖu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qu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¶ ®Ó t¹o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lËp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,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lưu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trữ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vµ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khai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th¸c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th«ng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tin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cña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CSDL.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609598" y="1982811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3333FF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VÝ </a:t>
            </a:r>
            <a:r>
              <a:rPr kumimoji="0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dô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HÖ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QTCSDL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Microsoft Access</a:t>
            </a:r>
            <a:r>
              <a:rPr lang="en-US" sz="2000" b="1" dirty="0" smtClean="0">
                <a:solidFill>
                  <a:srgbClr val="FFFFFF"/>
                </a:solidFill>
                <a:latin typeface=".VnSouthern" pitchFamily="34" charset="0"/>
              </a:rPr>
              <a:t>, ..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.VnSouthern" pitchFamily="34" charset="0"/>
              <a:cs typeface="Arial"/>
              <a:sym typeface="Arial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09598" y="0"/>
            <a:ext cx="5334001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b.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Phần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mềm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hệ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quản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trị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CSDL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717" y="1819364"/>
            <a:ext cx="2206279" cy="127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9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2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</p:spPr>
      </p:pic>
      <p:pic>
        <p:nvPicPr>
          <p:cNvPr id="8" name="Picture 5" descr="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4801" y="0"/>
            <a:ext cx="91627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hiểu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yêu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cầu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một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toán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quản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lí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1" y="771965"/>
            <a:ext cx="2199248" cy="21259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27606" y="771965"/>
            <a:ext cx="60350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FF00"/>
                </a:solidFill>
              </a:rPr>
              <a:t>Em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hãy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</a:rPr>
              <a:t> dung </a:t>
            </a:r>
            <a:r>
              <a:rPr lang="en-US" sz="2800" dirty="0" err="1" smtClean="0">
                <a:solidFill>
                  <a:srgbClr val="FFFF00"/>
                </a:solidFill>
              </a:rPr>
              <a:t>việc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quản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lí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thư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viện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một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trường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học</a:t>
            </a:r>
            <a:r>
              <a:rPr lang="en-US" sz="2800" dirty="0" smtClean="0">
                <a:solidFill>
                  <a:srgbClr val="FFFF00"/>
                </a:solidFill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</a:rPr>
              <a:t>hãy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thảo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luận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với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bạn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thực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hiện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các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yêu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cầu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sau</a:t>
            </a:r>
            <a:r>
              <a:rPr lang="en-US" sz="2800" dirty="0" smtClean="0">
                <a:solidFill>
                  <a:srgbClr val="FFFF00"/>
                </a:solidFill>
              </a:rPr>
              <a:t>: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1" y="3060310"/>
            <a:ext cx="7441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a. </a:t>
            </a:r>
            <a:r>
              <a:rPr lang="en-US" sz="2800" dirty="0" err="1" smtClean="0">
                <a:solidFill>
                  <a:schemeClr val="bg1"/>
                </a:solidFill>
              </a:rPr>
              <a:t>Mô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hoạt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động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thư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viện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1" y="3732187"/>
            <a:ext cx="7441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b. </a:t>
            </a:r>
            <a:r>
              <a:rPr lang="en-US" sz="2800" dirty="0" err="1" smtClean="0">
                <a:solidFill>
                  <a:schemeClr val="bg1"/>
                </a:solidFill>
              </a:rPr>
              <a:t>Liệt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kê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những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dữ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cần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CSDL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2934" y="4408814"/>
            <a:ext cx="7441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c. </a:t>
            </a:r>
            <a:r>
              <a:rPr lang="en-US" sz="2800" dirty="0" err="1" smtClean="0">
                <a:solidFill>
                  <a:schemeClr val="bg1"/>
                </a:solidFill>
              </a:rPr>
              <a:t>Nêu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ví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dụ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2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447800" y="0"/>
          <a:ext cx="76962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Bitmap Image" r:id="rId3" imgW="4723810" imgH="4238095" progId="PBrush">
                  <p:embed/>
                </p:oleObj>
              </mc:Choice>
              <mc:Fallback>
                <p:oleObj name="Bitmap Image" r:id="rId3" imgW="4723810" imgH="423809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0"/>
                        <a:ext cx="76962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1915" y="76202"/>
          <a:ext cx="1462087" cy="673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Bitmap Image" r:id="rId5" imgW="790476" imgH="4514286" progId="PBrush">
                  <p:embed/>
                </p:oleObj>
              </mc:Choice>
              <mc:Fallback>
                <p:oleObj name="Bitmap Image" r:id="rId5" imgW="790476" imgH="4514286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5" y="76202"/>
                        <a:ext cx="1462087" cy="6734175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4167261" y="232007"/>
            <a:ext cx="20764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CC6600"/>
                    </a:gs>
                  </a:gsLst>
                  <a:lin ang="5400000" scaled="1"/>
                </a:gradFill>
                <a:latin typeface=".VnHelvetInsH"/>
              </a:rPr>
              <a:t>ghi</a:t>
            </a:r>
            <a:r>
              <a:rPr lang="en-US" sz="36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CC6600"/>
                    </a:gs>
                  </a:gsLst>
                  <a:lin ang="5400000" scaled="1"/>
                </a:gradFill>
                <a:latin typeface=".VnHelvetInsH"/>
              </a:rPr>
              <a:t> </a:t>
            </a:r>
            <a:r>
              <a:rPr lang="en-US" sz="3600" kern="10" dirty="0" err="1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CC6600"/>
                    </a:gs>
                  </a:gsLst>
                  <a:lin ang="5400000" scaled="1"/>
                </a:gradFill>
                <a:latin typeface=".VnHelvetInsH"/>
              </a:rPr>
              <a:t>nhí</a:t>
            </a:r>
            <a:endParaRPr lang="en-US" sz="3600" kern="10" dirty="0">
              <a:ln w="1905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FF"/>
                  </a:gs>
                  <a:gs pos="100000">
                    <a:srgbClr val="CC6600"/>
                  </a:gs>
                </a:gsLst>
                <a:lin ang="5400000" scaled="1"/>
              </a:gradFill>
              <a:latin typeface=".VnHelvetInsH"/>
            </a:endParaRPr>
          </a:p>
        </p:txBody>
      </p:sp>
      <p:pic>
        <p:nvPicPr>
          <p:cNvPr id="7" name="Picture 5" descr="ba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76246" y="840733"/>
            <a:ext cx="3810000" cy="209551"/>
          </a:xfrm>
          <a:prstGeom prst="rect">
            <a:avLst/>
          </a:prstGeom>
          <a:noFill/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752600" y="1329745"/>
            <a:ext cx="7162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B45A00"/>
              </a:buClr>
              <a:buFont typeface="Wingdings" pitchFamily="2" charset="2"/>
              <a:buChar char="v"/>
            </a:pPr>
            <a:r>
              <a:rPr lang="en-US" sz="2200" dirty="0">
                <a:latin typeface=".VnHelvetIns" pitchFamily="34" charset="0"/>
              </a:rPr>
              <a:t> </a:t>
            </a:r>
            <a:r>
              <a:rPr lang="en-US" sz="2200" dirty="0" err="1" smtClean="0">
                <a:latin typeface="+mj-lt"/>
              </a:rPr>
              <a:t>Công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tác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quản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lí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rất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phổ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biến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trong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thực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tế</a:t>
            </a:r>
            <a:r>
              <a:rPr lang="en-US" sz="2200" dirty="0" smtClean="0">
                <a:latin typeface="+mj-lt"/>
              </a:rPr>
              <a:t>. Tin </a:t>
            </a:r>
            <a:r>
              <a:rPr lang="en-US" sz="2200" dirty="0" err="1" smtClean="0">
                <a:latin typeface="+mj-lt"/>
              </a:rPr>
              <a:t>học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hổ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trợ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đắc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lực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cho</a:t>
            </a:r>
            <a:r>
              <a:rPr lang="en-US" sz="2200" dirty="0" smtClean="0">
                <a:latin typeface="+mj-lt"/>
              </a:rPr>
              <a:t> con </a:t>
            </a:r>
            <a:r>
              <a:rPr lang="en-US" sz="2200" dirty="0" err="1" smtClean="0">
                <a:latin typeface="+mj-lt"/>
              </a:rPr>
              <a:t>người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trong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công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tác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quản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lí</a:t>
            </a:r>
            <a:r>
              <a:rPr lang="en-US" sz="2200" dirty="0" smtClean="0">
                <a:latin typeface="+mj-lt"/>
              </a:rPr>
              <a:t>. </a:t>
            </a:r>
            <a:endParaRPr lang="en-US" sz="2200" dirty="0">
              <a:latin typeface="+mj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52600" y="2165410"/>
            <a:ext cx="7391400" cy="86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0838" indent="-350838" algn="just">
              <a:lnSpc>
                <a:spcPct val="120000"/>
              </a:lnSpc>
              <a:spcBef>
                <a:spcPct val="50000"/>
              </a:spcBef>
              <a:buClr>
                <a:srgbClr val="B45A00"/>
              </a:buClr>
              <a:buFont typeface="Wingdings" pitchFamily="2" charset="2"/>
              <a:buChar char="v"/>
            </a:pPr>
            <a:r>
              <a:rPr lang="en-US" sz="2200" dirty="0" err="1" smtClean="0">
                <a:latin typeface="+mj-lt"/>
              </a:rPr>
              <a:t>Xử</a:t>
            </a:r>
            <a:r>
              <a:rPr lang="en-US" sz="2200" dirty="0" smtClean="0">
                <a:latin typeface="+mj-lt"/>
              </a:rPr>
              <a:t> li </a:t>
            </a:r>
            <a:r>
              <a:rPr lang="en-US" sz="2200" dirty="0" err="1" smtClean="0">
                <a:latin typeface="+mj-lt"/>
              </a:rPr>
              <a:t>thông</a:t>
            </a:r>
            <a:r>
              <a:rPr lang="en-US" sz="2200" dirty="0" smtClean="0">
                <a:latin typeface="+mj-lt"/>
              </a:rPr>
              <a:t> tin </a:t>
            </a:r>
            <a:r>
              <a:rPr lang="en-US" sz="2200" dirty="0" err="1" smtClean="0">
                <a:latin typeface="+mj-lt"/>
              </a:rPr>
              <a:t>trong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bài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toán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quản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lí</a:t>
            </a:r>
            <a:r>
              <a:rPr lang="en-US" sz="2200" dirty="0" smtClean="0">
                <a:latin typeface="+mj-lt"/>
              </a:rPr>
              <a:t>: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Tạo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lập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hồ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sơ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,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cập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nhật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dữ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liệu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và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khai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thác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+mj-lt"/>
              </a:rPr>
              <a:t>thông</a:t>
            </a:r>
            <a:r>
              <a:rPr lang="en-US" sz="2200" dirty="0" smtClean="0">
                <a:solidFill>
                  <a:srgbClr val="0000FF"/>
                </a:solidFill>
                <a:latin typeface="+mj-lt"/>
              </a:rPr>
              <a:t> tin.</a:t>
            </a:r>
            <a:endParaRPr lang="en-US" sz="2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52600" y="3048001"/>
            <a:ext cx="7391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0838" indent="-350838">
              <a:spcBef>
                <a:spcPct val="50000"/>
              </a:spcBef>
              <a:buClr>
                <a:srgbClr val="B45A00"/>
              </a:buClr>
              <a:buFont typeface="Wingdings" pitchFamily="2" charset="2"/>
              <a:buChar char="v"/>
            </a:pPr>
            <a:endParaRPr lang="en-US" sz="2200" dirty="0">
              <a:solidFill>
                <a:srgbClr val="0000FF"/>
              </a:solidFill>
              <a:latin typeface=".VnHelvetIns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62400" y="3292475"/>
            <a:ext cx="1676400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.VnBook-Antiqua" pitchFamily="34" charset="0"/>
              </a:rPr>
              <a:t>1 </a:t>
            </a:r>
            <a:r>
              <a:rPr lang="en-US" sz="1800" b="1" dirty="0" err="1">
                <a:latin typeface=".VnBook-Antiqua" pitchFamily="34" charset="0"/>
              </a:rPr>
              <a:t>hÖ</a:t>
            </a:r>
            <a:r>
              <a:rPr lang="en-US" sz="1800" b="1" dirty="0">
                <a:latin typeface=".VnBook-Antiqua" pitchFamily="34" charset="0"/>
              </a:rPr>
              <a:t> QTCSDL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477000" y="3276601"/>
            <a:ext cx="2286000" cy="369332"/>
          </a:xfrm>
          <a:prstGeom prst="rect">
            <a:avLst/>
          </a:prstGeom>
          <a:noFill/>
          <a:ln w="57150" cmpd="thinThick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70000"/>
              </a:spcBef>
              <a:spcAft>
                <a:spcPct val="30000"/>
              </a:spcAft>
            </a:pPr>
            <a:r>
              <a:rPr lang="en-US" sz="1800" dirty="0" err="1">
                <a:solidFill>
                  <a:srgbClr val="FF3300"/>
                </a:solidFill>
                <a:latin typeface=".VnBodoni" pitchFamily="34" charset="0"/>
              </a:rPr>
              <a:t>HÖ</a:t>
            </a:r>
            <a:r>
              <a:rPr lang="en-US" sz="1800" dirty="0">
                <a:solidFill>
                  <a:srgbClr val="FF3300"/>
                </a:solidFill>
                <a:latin typeface=".VnBodoni" pitchFamily="34" charset="0"/>
              </a:rPr>
              <a:t> c¬ </a:t>
            </a:r>
            <a:r>
              <a:rPr lang="en-US" sz="1800" dirty="0" err="1">
                <a:solidFill>
                  <a:srgbClr val="FF3300"/>
                </a:solidFill>
                <a:latin typeface=".VnBodoni" pitchFamily="34" charset="0"/>
              </a:rPr>
              <a:t>së</a:t>
            </a:r>
            <a:r>
              <a:rPr lang="en-US" sz="1800" dirty="0">
                <a:solidFill>
                  <a:srgbClr val="FF3300"/>
                </a:solidFill>
                <a:latin typeface=".VnBodoni" pitchFamily="34" charset="0"/>
              </a:rPr>
              <a:t> </a:t>
            </a:r>
            <a:r>
              <a:rPr lang="en-US" sz="1800" dirty="0" err="1" smtClean="0">
                <a:solidFill>
                  <a:srgbClr val="FF3300"/>
                </a:solidFill>
                <a:latin typeface=".VnBodoni" pitchFamily="34" charset="0"/>
              </a:rPr>
              <a:t>d</a:t>
            </a:r>
            <a:r>
              <a:rPr lang="en-US" sz="1600" b="1" dirty="0" err="1" smtClean="0">
                <a:solidFill>
                  <a:srgbClr val="FF3300"/>
                </a:solidFill>
                <a:latin typeface=".VnBodoni" pitchFamily="34" charset="0"/>
              </a:rPr>
              <a:t>ữ</a:t>
            </a:r>
            <a:r>
              <a:rPr lang="en-US" sz="1800" dirty="0" smtClean="0">
                <a:solidFill>
                  <a:srgbClr val="FF3300"/>
                </a:solidFill>
                <a:latin typeface=".VnBodoni" pitchFamily="34" charset="0"/>
              </a:rPr>
              <a:t> </a:t>
            </a:r>
            <a:r>
              <a:rPr lang="en-US" sz="1800" dirty="0" err="1">
                <a:solidFill>
                  <a:srgbClr val="FF3300"/>
                </a:solidFill>
                <a:latin typeface=".VnBodoni" pitchFamily="34" charset="0"/>
              </a:rPr>
              <a:t>liÖu</a:t>
            </a:r>
            <a:endParaRPr lang="en-US" sz="1800" dirty="0">
              <a:solidFill>
                <a:srgbClr val="FF3300"/>
              </a:solidFill>
              <a:latin typeface=".VnBodoni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286000" y="3276600"/>
            <a:ext cx="1143000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.VnBook-Antiqua" pitchFamily="34" charset="0"/>
              </a:rPr>
              <a:t>1 CSDL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505200" y="3276601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fani HeavyH" pitchFamily="34" charset="0"/>
              </a:rPr>
              <a:t>+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791200" y="3505200"/>
            <a:ext cx="53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752600" y="3260726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B45A00"/>
                </a:solidFill>
                <a:latin typeface=".VnTifani HeavyH" pitchFamily="34" charset="0"/>
                <a:sym typeface="Wingdings" pitchFamily="2" charset="2"/>
              </a:rPr>
              <a:t>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6163" y="2011698"/>
            <a:ext cx="7215731" cy="900228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3774" y="858665"/>
            <a:ext cx="8155215" cy="869451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2/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8235" y="3388882"/>
            <a:ext cx="7115534" cy="2100557"/>
          </a:xfrm>
          <a:prstGeom prst="rect">
            <a:avLst/>
          </a:prstGeom>
        </p:spPr>
        <p:txBody>
          <a:bodyPr wrap="square" lIns="68562" tIns="34281" rIns="68562" bIns="34281">
            <a:sp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thạo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…, 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35243" y="3481137"/>
            <a:ext cx="320842" cy="2727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235242" y="4491791"/>
            <a:ext cx="320842" cy="2727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5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57462" y="72191"/>
            <a:ext cx="39343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604911" y="380256"/>
            <a:ext cx="7638758" cy="120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defTabSz="685617">
              <a:buClr>
                <a:schemeClr val="dk1"/>
              </a:buClr>
              <a:buSzPts val="1800"/>
              <a:defRPr/>
            </a:pPr>
            <a:r>
              <a:rPr lang="fr-CA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F: GIẢI QUYẾT VẤN ĐỀ VỚI SỰ TRỢ GIÚP CỦA MÁY TÍNH</a:t>
            </a:r>
            <a:endParaRPr lang="fr-FR" sz="3200" b="1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604910" y="2896272"/>
            <a:ext cx="8299939" cy="2815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t" anchorCtr="0">
            <a:normAutofit fontScale="92500"/>
          </a:bodyPr>
          <a:lstStyle/>
          <a:p>
            <a:pPr defTabSz="685617">
              <a:spcBef>
                <a:spcPts val="270"/>
              </a:spcBef>
              <a:buClr>
                <a:schemeClr val="dk1"/>
              </a:buClr>
              <a:buSzPts val="1800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617">
              <a:spcBef>
                <a:spcPts val="270"/>
              </a:spcBef>
              <a:buClr>
                <a:schemeClr val="dk1"/>
              </a:buClr>
              <a:buSzPts val="1800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617">
              <a:spcBef>
                <a:spcPts val="270"/>
              </a:spcBef>
              <a:buClr>
                <a:schemeClr val="dk1"/>
              </a:buClr>
              <a:buSzPts val="1800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CSDL</a:t>
            </a:r>
          </a:p>
          <a:p>
            <a:pPr defTabSz="685617">
              <a:spcBef>
                <a:spcPts val="270"/>
              </a:spcBef>
              <a:buClr>
                <a:schemeClr val="dk1"/>
              </a:buClr>
              <a:buSzPts val="1800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CSDL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617">
              <a:spcBef>
                <a:spcPts val="270"/>
              </a:spcBef>
              <a:buClr>
                <a:schemeClr val="dk1"/>
              </a:buClr>
              <a:buSzPts val="1800"/>
              <a:defRPr/>
            </a:pPr>
            <a:endParaRPr lang="en-US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4910" y="1638264"/>
            <a:ext cx="7638758" cy="120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66" rIns="68550" bIns="34266" anchor="ctr" anchorCtr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defTabSz="685617">
              <a:buClr>
                <a:schemeClr val="dk1"/>
              </a:buClr>
              <a:buSzPts val="1800"/>
              <a:defRPr/>
            </a:pPr>
            <a:r>
              <a:rPr lang="fr-CA" sz="2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BÀI TOÁN QUẢN LÍ VÀ CƠ SỞ DỮ LIỆU</a:t>
            </a:r>
            <a:endParaRPr lang="fr-FR" sz="2800" b="1" dirty="0" smtClean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19269" y="1184897"/>
            <a:ext cx="8198121" cy="1823558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9" name="Picture 5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</p:spPr>
      </p:pic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423204" y="152401"/>
            <a:ext cx="392371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1.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Bài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toán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quản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lí</a:t>
            </a:r>
            <a:endParaRPr lang="en-US" sz="2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1826" y="3008455"/>
            <a:ext cx="8198121" cy="102333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1826" y="4320343"/>
            <a:ext cx="8198121" cy="1269560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đắn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3" name="Picture 5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</p:spPr>
      </p:pic>
      <p:pic>
        <p:nvPicPr>
          <p:cNvPr id="434" name="Picture 6" descr="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</p:spPr>
      </p:pic>
      <p:sp>
        <p:nvSpPr>
          <p:cNvPr id="436" name="Text Box 11"/>
          <p:cNvSpPr txBox="1">
            <a:spLocks noChangeArrowheads="1"/>
          </p:cNvSpPr>
          <p:nvPr/>
        </p:nvSpPr>
        <p:spPr bwMode="auto">
          <a:xfrm>
            <a:off x="150055" y="189536"/>
            <a:ext cx="9144000" cy="53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</a:pP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2.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Xử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lí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thông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tin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trong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bài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toán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quản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+mj-lt"/>
              </a:rPr>
              <a:t>lí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.</a:t>
            </a:r>
            <a:endParaRPr lang="en-US" sz="2600" dirty="0">
              <a:solidFill>
                <a:srgbClr val="FF0000"/>
              </a:solidFill>
              <a:latin typeface=".VnHelvetIn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55" y="638775"/>
            <a:ext cx="8060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Gồm</a:t>
            </a:r>
            <a:r>
              <a:rPr lang="en-US" sz="2800" dirty="0" smtClean="0">
                <a:solidFill>
                  <a:schemeClr val="bg1"/>
                </a:solidFill>
              </a:rPr>
              <a:t> 3 </a:t>
            </a:r>
            <a:r>
              <a:rPr lang="en-US" sz="2800" dirty="0" err="1" smtClean="0">
                <a:solidFill>
                  <a:schemeClr val="bg1"/>
                </a:solidFill>
              </a:rPr>
              <a:t>việc</a:t>
            </a:r>
            <a:r>
              <a:rPr lang="en-US" sz="2800" dirty="0" smtClean="0">
                <a:solidFill>
                  <a:schemeClr val="bg1"/>
                </a:solidFill>
              </a:rPr>
              <a:t>: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50055" y="1041465"/>
            <a:ext cx="8060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a. </a:t>
            </a:r>
            <a:r>
              <a:rPr lang="en-US" sz="2800" dirty="0" err="1" smtClean="0">
                <a:solidFill>
                  <a:schemeClr val="bg1"/>
                </a:solidFill>
              </a:rPr>
              <a:t>Tạo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lập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hồ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sơ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00929" y="1526579"/>
            <a:ext cx="8588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- </a:t>
            </a:r>
            <a:r>
              <a:rPr lang="en-US" sz="2400" dirty="0" err="1" smtClean="0">
                <a:solidFill>
                  <a:schemeClr val="bg1"/>
                </a:solidFill>
              </a:rPr>
              <a:t>Hồ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sơ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thông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thường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tổ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chức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lưu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trữ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dưới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dạng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bảng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00929" y="1964569"/>
            <a:ext cx="8060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- </a:t>
            </a:r>
            <a:r>
              <a:rPr lang="en-US" sz="2400" dirty="0" err="1" smtClean="0">
                <a:solidFill>
                  <a:schemeClr val="bg1"/>
                </a:solidFill>
              </a:rPr>
              <a:t>Ví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dụ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về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hồ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sơ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học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sinh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của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một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cơ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sở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giáo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dục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562" y="5539251"/>
            <a:ext cx="8684693" cy="10120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169" y="2426234"/>
            <a:ext cx="8256317" cy="3207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8" grpId="0"/>
      <p:bldP spid="149" grpId="0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8"/>
          <p:cNvSpPr>
            <a:spLocks noChangeArrowheads="1"/>
          </p:cNvSpPr>
          <p:nvPr/>
        </p:nvSpPr>
        <p:spPr bwMode="auto">
          <a:xfrm>
            <a:off x="5638800" y="3581401"/>
            <a:ext cx="560388" cy="274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</a:t>
            </a:r>
          </a:p>
        </p:txBody>
      </p:sp>
      <p:pic>
        <p:nvPicPr>
          <p:cNvPr id="3" name="Picture 4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</p:spPr>
      </p:pic>
      <p:pic>
        <p:nvPicPr>
          <p:cNvPr id="4" name="Picture 5" descr="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4800" y="533401"/>
            <a:ext cx="2971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6725" marR="0" lvl="0" indent="-466725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b. 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Cập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nhật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dữ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liệu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/>
                <a:sym typeface="Arial"/>
              </a:rPr>
              <a:t>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cs typeface="Arial"/>
              <a:sym typeface="Arial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54795" y="4948536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-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Sửa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chữa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dữ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liệu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Arial"/>
              <a:sym typeface="Arial"/>
            </a:endParaRPr>
          </a:p>
        </p:txBody>
      </p:sp>
      <p:sp>
        <p:nvSpPr>
          <p:cNvPr id="7" name="Text Box 284"/>
          <p:cNvSpPr txBox="1">
            <a:spLocks noChangeArrowheads="1"/>
          </p:cNvSpPr>
          <p:nvPr/>
        </p:nvSpPr>
        <p:spPr bwMode="auto">
          <a:xfrm>
            <a:off x="381000" y="5410201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-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sym typeface="Arial"/>
              </a:rPr>
              <a:t>Xóa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sym typeface="Aria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sym typeface="Arial"/>
              </a:rPr>
              <a:t>dữ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sym typeface="Aria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sym typeface="Arial"/>
              </a:rPr>
              <a:t>liệu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sym typeface="Arial"/>
            </a:endParaRPr>
          </a:p>
        </p:txBody>
      </p:sp>
      <p:sp>
        <p:nvSpPr>
          <p:cNvPr id="8" name="Text Box 411"/>
          <p:cNvSpPr txBox="1">
            <a:spLocks noChangeArrowheads="1"/>
          </p:cNvSpPr>
          <p:nvPr/>
        </p:nvSpPr>
        <p:spPr bwMode="auto">
          <a:xfrm>
            <a:off x="381000" y="5867401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Southern" pitchFamily="34" charset="0"/>
                <a:cs typeface="Arial"/>
                <a:sym typeface="Arial"/>
              </a:rPr>
              <a:t>-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Bổ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sung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thêm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dữ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+mj-lt"/>
              </a:rPr>
              <a:t>liệu</a:t>
            </a: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.VnSouthern" pitchFamily="34" charset="0"/>
              <a:cs typeface="Arial"/>
              <a:sym typeface="Arial"/>
            </a:endParaRPr>
          </a:p>
        </p:txBody>
      </p:sp>
      <p:sp>
        <p:nvSpPr>
          <p:cNvPr id="9" name="Rectangle 690"/>
          <p:cNvSpPr>
            <a:spLocks noChangeArrowheads="1"/>
          </p:cNvSpPr>
          <p:nvPr/>
        </p:nvSpPr>
        <p:spPr bwMode="auto">
          <a:xfrm>
            <a:off x="7670800" y="4487864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17.5</a:t>
            </a:r>
          </a:p>
        </p:txBody>
      </p:sp>
      <p:sp>
        <p:nvSpPr>
          <p:cNvPr id="10" name="Rectangle 691"/>
          <p:cNvSpPr>
            <a:spLocks noChangeArrowheads="1"/>
          </p:cNvSpPr>
          <p:nvPr/>
        </p:nvSpPr>
        <p:spPr bwMode="auto">
          <a:xfrm>
            <a:off x="6883400" y="4487864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8.5</a:t>
            </a:r>
          </a:p>
        </p:txBody>
      </p:sp>
      <p:sp>
        <p:nvSpPr>
          <p:cNvPr id="11" name="Rectangle 692"/>
          <p:cNvSpPr>
            <a:spLocks noChangeArrowheads="1"/>
          </p:cNvSpPr>
          <p:nvPr/>
        </p:nvSpPr>
        <p:spPr bwMode="auto">
          <a:xfrm>
            <a:off x="6196015" y="4487864"/>
            <a:ext cx="68738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9.0</a:t>
            </a:r>
          </a:p>
        </p:txBody>
      </p:sp>
      <p:sp>
        <p:nvSpPr>
          <p:cNvPr id="12" name="Rectangle 693"/>
          <p:cNvSpPr>
            <a:spLocks noChangeArrowheads="1"/>
          </p:cNvSpPr>
          <p:nvPr/>
        </p:nvSpPr>
        <p:spPr bwMode="auto">
          <a:xfrm>
            <a:off x="5605463" y="4487864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</a:t>
            </a:r>
          </a:p>
        </p:txBody>
      </p:sp>
      <p:sp>
        <p:nvSpPr>
          <p:cNvPr id="13" name="Rectangle 694"/>
          <p:cNvSpPr>
            <a:spLocks noChangeArrowheads="1"/>
          </p:cNvSpPr>
          <p:nvPr/>
        </p:nvSpPr>
        <p:spPr bwMode="auto">
          <a:xfrm>
            <a:off x="4621213" y="4487864"/>
            <a:ext cx="984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néi</a:t>
            </a:r>
          </a:p>
        </p:txBody>
      </p:sp>
      <p:sp>
        <p:nvSpPr>
          <p:cNvPr id="14" name="Rectangle 695"/>
          <p:cNvSpPr>
            <a:spLocks noChangeArrowheads="1"/>
          </p:cNvSpPr>
          <p:nvPr/>
        </p:nvSpPr>
        <p:spPr bwMode="auto">
          <a:xfrm>
            <a:off x="3735390" y="4487864"/>
            <a:ext cx="885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01/04/91</a:t>
            </a:r>
          </a:p>
        </p:txBody>
      </p:sp>
      <p:sp>
        <p:nvSpPr>
          <p:cNvPr id="15" name="Rectangle 696"/>
          <p:cNvSpPr>
            <a:spLocks noChangeArrowheads="1"/>
          </p:cNvSpPr>
          <p:nvPr/>
        </p:nvSpPr>
        <p:spPr bwMode="auto">
          <a:xfrm>
            <a:off x="3046415" y="4487864"/>
            <a:ext cx="6889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N÷</a:t>
            </a:r>
          </a:p>
        </p:txBody>
      </p:sp>
      <p:sp>
        <p:nvSpPr>
          <p:cNvPr id="16" name="Rectangle 697"/>
          <p:cNvSpPr>
            <a:spLocks noChangeArrowheads="1"/>
          </p:cNvSpPr>
          <p:nvPr/>
        </p:nvSpPr>
        <p:spPr bwMode="auto">
          <a:xfrm>
            <a:off x="2359025" y="4487864"/>
            <a:ext cx="68738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Liªn</a:t>
            </a:r>
          </a:p>
        </p:txBody>
      </p:sp>
      <p:sp>
        <p:nvSpPr>
          <p:cNvPr id="17" name="Rectangle 698"/>
          <p:cNvSpPr>
            <a:spLocks noChangeArrowheads="1"/>
          </p:cNvSpPr>
          <p:nvPr/>
        </p:nvSpPr>
        <p:spPr bwMode="auto">
          <a:xfrm>
            <a:off x="1276352" y="4487864"/>
            <a:ext cx="10826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TrÇn ThÞ</a:t>
            </a:r>
          </a:p>
        </p:txBody>
      </p:sp>
      <p:sp>
        <p:nvSpPr>
          <p:cNvPr id="18" name="Rectangle 699"/>
          <p:cNvSpPr>
            <a:spLocks noChangeArrowheads="1"/>
          </p:cNvSpPr>
          <p:nvPr/>
        </p:nvSpPr>
        <p:spPr bwMode="auto">
          <a:xfrm>
            <a:off x="685800" y="4487864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10</a:t>
            </a:r>
          </a:p>
        </p:txBody>
      </p:sp>
      <p:sp>
        <p:nvSpPr>
          <p:cNvPr id="19" name="Rectangle 700"/>
          <p:cNvSpPr>
            <a:spLocks noChangeArrowheads="1"/>
          </p:cNvSpPr>
          <p:nvPr/>
        </p:nvSpPr>
        <p:spPr bwMode="auto">
          <a:xfrm>
            <a:off x="7670800" y="4171952"/>
            <a:ext cx="7874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13.5</a:t>
            </a:r>
          </a:p>
        </p:txBody>
      </p:sp>
      <p:sp>
        <p:nvSpPr>
          <p:cNvPr id="20" name="Rectangle 701"/>
          <p:cNvSpPr>
            <a:spLocks noChangeArrowheads="1"/>
          </p:cNvSpPr>
          <p:nvPr/>
        </p:nvSpPr>
        <p:spPr bwMode="auto">
          <a:xfrm>
            <a:off x="6883400" y="4171952"/>
            <a:ext cx="7874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8.0</a:t>
            </a:r>
          </a:p>
        </p:txBody>
      </p:sp>
      <p:sp>
        <p:nvSpPr>
          <p:cNvPr id="21" name="Rectangle 702"/>
          <p:cNvSpPr>
            <a:spLocks noChangeArrowheads="1"/>
          </p:cNvSpPr>
          <p:nvPr/>
        </p:nvSpPr>
        <p:spPr bwMode="auto">
          <a:xfrm>
            <a:off x="6196015" y="4171952"/>
            <a:ext cx="687387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5.5</a:t>
            </a:r>
          </a:p>
        </p:txBody>
      </p:sp>
      <p:sp>
        <p:nvSpPr>
          <p:cNvPr id="22" name="Rectangle 703"/>
          <p:cNvSpPr>
            <a:spLocks noChangeArrowheads="1"/>
          </p:cNvSpPr>
          <p:nvPr/>
        </p:nvSpPr>
        <p:spPr bwMode="auto">
          <a:xfrm>
            <a:off x="5605463" y="4171952"/>
            <a:ext cx="5905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D</a:t>
            </a:r>
          </a:p>
        </p:txBody>
      </p:sp>
      <p:sp>
        <p:nvSpPr>
          <p:cNvPr id="23" name="Rectangle 704"/>
          <p:cNvSpPr>
            <a:spLocks noChangeArrowheads="1"/>
          </p:cNvSpPr>
          <p:nvPr/>
        </p:nvSpPr>
        <p:spPr bwMode="auto">
          <a:xfrm>
            <a:off x="4621213" y="4171952"/>
            <a:ext cx="9842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Th¸i b×nh</a:t>
            </a:r>
          </a:p>
        </p:txBody>
      </p:sp>
      <p:sp>
        <p:nvSpPr>
          <p:cNvPr id="24" name="Rectangle 705"/>
          <p:cNvSpPr>
            <a:spLocks noChangeArrowheads="1"/>
          </p:cNvSpPr>
          <p:nvPr/>
        </p:nvSpPr>
        <p:spPr bwMode="auto">
          <a:xfrm>
            <a:off x="3735390" y="4171952"/>
            <a:ext cx="88582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07/06/91</a:t>
            </a:r>
          </a:p>
        </p:txBody>
      </p:sp>
      <p:sp>
        <p:nvSpPr>
          <p:cNvPr id="25" name="Rectangle 706"/>
          <p:cNvSpPr>
            <a:spLocks noChangeArrowheads="1"/>
          </p:cNvSpPr>
          <p:nvPr/>
        </p:nvSpPr>
        <p:spPr bwMode="auto">
          <a:xfrm>
            <a:off x="3046415" y="4171952"/>
            <a:ext cx="68897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26" name="Rectangle 707"/>
          <p:cNvSpPr>
            <a:spLocks noChangeArrowheads="1"/>
          </p:cNvSpPr>
          <p:nvPr/>
        </p:nvSpPr>
        <p:spPr bwMode="auto">
          <a:xfrm>
            <a:off x="2359025" y="4171952"/>
            <a:ext cx="68738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Quèc</a:t>
            </a:r>
          </a:p>
        </p:txBody>
      </p:sp>
      <p:sp>
        <p:nvSpPr>
          <p:cNvPr id="27" name="Rectangle 708"/>
          <p:cNvSpPr>
            <a:spLocks noChangeArrowheads="1"/>
          </p:cNvSpPr>
          <p:nvPr/>
        </p:nvSpPr>
        <p:spPr bwMode="auto">
          <a:xfrm>
            <a:off x="1276352" y="4171952"/>
            <a:ext cx="108267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Hå B¶o</a:t>
            </a:r>
          </a:p>
        </p:txBody>
      </p:sp>
      <p:sp>
        <p:nvSpPr>
          <p:cNvPr id="28" name="Rectangle 709"/>
          <p:cNvSpPr>
            <a:spLocks noChangeArrowheads="1"/>
          </p:cNvSpPr>
          <p:nvPr/>
        </p:nvSpPr>
        <p:spPr bwMode="auto">
          <a:xfrm>
            <a:off x="685800" y="4171952"/>
            <a:ext cx="5905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</a:t>
            </a:r>
          </a:p>
        </p:txBody>
      </p:sp>
      <p:sp>
        <p:nvSpPr>
          <p:cNvPr id="29" name="Rectangle 710"/>
          <p:cNvSpPr>
            <a:spLocks noChangeArrowheads="1"/>
          </p:cNvSpPr>
          <p:nvPr/>
        </p:nvSpPr>
        <p:spPr bwMode="auto">
          <a:xfrm>
            <a:off x="7670800" y="3859214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15.0</a:t>
            </a:r>
          </a:p>
        </p:txBody>
      </p:sp>
      <p:sp>
        <p:nvSpPr>
          <p:cNvPr id="30" name="Rectangle 711"/>
          <p:cNvSpPr>
            <a:spLocks noChangeArrowheads="1"/>
          </p:cNvSpPr>
          <p:nvPr/>
        </p:nvSpPr>
        <p:spPr bwMode="auto">
          <a:xfrm>
            <a:off x="6883400" y="3859214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6.5</a:t>
            </a:r>
          </a:p>
        </p:txBody>
      </p:sp>
      <p:sp>
        <p:nvSpPr>
          <p:cNvPr id="31" name="Rectangle 712"/>
          <p:cNvSpPr>
            <a:spLocks noChangeArrowheads="1"/>
          </p:cNvSpPr>
          <p:nvPr/>
        </p:nvSpPr>
        <p:spPr bwMode="auto">
          <a:xfrm>
            <a:off x="6196015" y="3859214"/>
            <a:ext cx="68738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8.5</a:t>
            </a:r>
          </a:p>
        </p:txBody>
      </p:sp>
      <p:sp>
        <p:nvSpPr>
          <p:cNvPr id="32" name="Rectangle 713"/>
          <p:cNvSpPr>
            <a:spLocks noChangeArrowheads="1"/>
          </p:cNvSpPr>
          <p:nvPr/>
        </p:nvSpPr>
        <p:spPr bwMode="auto">
          <a:xfrm>
            <a:off x="5605463" y="3859214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B</a:t>
            </a:r>
          </a:p>
        </p:txBody>
      </p:sp>
      <p:sp>
        <p:nvSpPr>
          <p:cNvPr id="33" name="Rectangle 714"/>
          <p:cNvSpPr>
            <a:spLocks noChangeArrowheads="1"/>
          </p:cNvSpPr>
          <p:nvPr/>
        </p:nvSpPr>
        <p:spPr bwMode="auto">
          <a:xfrm>
            <a:off x="4621213" y="3859214"/>
            <a:ext cx="984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t©y</a:t>
            </a:r>
          </a:p>
        </p:txBody>
      </p:sp>
      <p:sp>
        <p:nvSpPr>
          <p:cNvPr id="34" name="Rectangle 715"/>
          <p:cNvSpPr>
            <a:spLocks noChangeArrowheads="1"/>
          </p:cNvSpPr>
          <p:nvPr/>
        </p:nvSpPr>
        <p:spPr bwMode="auto">
          <a:xfrm>
            <a:off x="3735390" y="3859214"/>
            <a:ext cx="885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07/30/91</a:t>
            </a:r>
          </a:p>
        </p:txBody>
      </p:sp>
      <p:sp>
        <p:nvSpPr>
          <p:cNvPr id="35" name="Rectangle 716"/>
          <p:cNvSpPr>
            <a:spLocks noChangeArrowheads="1"/>
          </p:cNvSpPr>
          <p:nvPr/>
        </p:nvSpPr>
        <p:spPr bwMode="auto">
          <a:xfrm>
            <a:off x="3046415" y="3859214"/>
            <a:ext cx="6889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36" name="Rectangle 717"/>
          <p:cNvSpPr>
            <a:spLocks noChangeArrowheads="1"/>
          </p:cNvSpPr>
          <p:nvPr/>
        </p:nvSpPr>
        <p:spPr bwMode="auto">
          <a:xfrm>
            <a:off x="2359025" y="3859214"/>
            <a:ext cx="68738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Toµn</a:t>
            </a:r>
          </a:p>
        </p:txBody>
      </p:sp>
      <p:sp>
        <p:nvSpPr>
          <p:cNvPr id="37" name="Rectangle 718"/>
          <p:cNvSpPr>
            <a:spLocks noChangeArrowheads="1"/>
          </p:cNvSpPr>
          <p:nvPr/>
        </p:nvSpPr>
        <p:spPr bwMode="auto">
          <a:xfrm>
            <a:off x="1276352" y="3859214"/>
            <a:ext cx="10826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Ph¹m Ngäc</a:t>
            </a:r>
          </a:p>
        </p:txBody>
      </p:sp>
      <p:sp>
        <p:nvSpPr>
          <p:cNvPr id="38" name="Rectangle 719"/>
          <p:cNvSpPr>
            <a:spLocks noChangeArrowheads="1"/>
          </p:cNvSpPr>
          <p:nvPr/>
        </p:nvSpPr>
        <p:spPr bwMode="auto">
          <a:xfrm>
            <a:off x="685800" y="3859214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</a:t>
            </a:r>
          </a:p>
        </p:txBody>
      </p:sp>
      <p:sp>
        <p:nvSpPr>
          <p:cNvPr id="39" name="Rectangle 720"/>
          <p:cNvSpPr>
            <a:spLocks noChangeArrowheads="1"/>
          </p:cNvSpPr>
          <p:nvPr/>
        </p:nvSpPr>
        <p:spPr bwMode="auto">
          <a:xfrm>
            <a:off x="7670800" y="3546475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15.5</a:t>
            </a:r>
          </a:p>
        </p:txBody>
      </p:sp>
      <p:sp>
        <p:nvSpPr>
          <p:cNvPr id="40" name="Rectangle 721"/>
          <p:cNvSpPr>
            <a:spLocks noChangeArrowheads="1"/>
          </p:cNvSpPr>
          <p:nvPr/>
        </p:nvSpPr>
        <p:spPr bwMode="auto">
          <a:xfrm>
            <a:off x="6883400" y="3546475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8.5</a:t>
            </a:r>
          </a:p>
        </p:txBody>
      </p:sp>
      <p:sp>
        <p:nvSpPr>
          <p:cNvPr id="41" name="Rectangle 722"/>
          <p:cNvSpPr>
            <a:spLocks noChangeArrowheads="1"/>
          </p:cNvSpPr>
          <p:nvPr/>
        </p:nvSpPr>
        <p:spPr bwMode="auto">
          <a:xfrm>
            <a:off x="6196015" y="3546475"/>
            <a:ext cx="687387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7.0</a:t>
            </a:r>
          </a:p>
        </p:txBody>
      </p:sp>
      <p:sp>
        <p:nvSpPr>
          <p:cNvPr id="42" name="Rectangle 723"/>
          <p:cNvSpPr>
            <a:spLocks noChangeArrowheads="1"/>
          </p:cNvSpPr>
          <p:nvPr/>
        </p:nvSpPr>
        <p:spPr bwMode="auto">
          <a:xfrm>
            <a:off x="5605463" y="3546475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C</a:t>
            </a:r>
          </a:p>
        </p:txBody>
      </p:sp>
      <p:sp>
        <p:nvSpPr>
          <p:cNvPr id="43" name="Rectangle 724"/>
          <p:cNvSpPr>
            <a:spLocks noChangeArrowheads="1"/>
          </p:cNvSpPr>
          <p:nvPr/>
        </p:nvSpPr>
        <p:spPr bwMode="auto">
          <a:xfrm>
            <a:off x="4621213" y="3546475"/>
            <a:ext cx="9842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néi</a:t>
            </a:r>
          </a:p>
        </p:txBody>
      </p:sp>
      <p:sp>
        <p:nvSpPr>
          <p:cNvPr id="44" name="Rectangle 725"/>
          <p:cNvSpPr>
            <a:spLocks noChangeArrowheads="1"/>
          </p:cNvSpPr>
          <p:nvPr/>
        </p:nvSpPr>
        <p:spPr bwMode="auto">
          <a:xfrm>
            <a:off x="3735390" y="3546475"/>
            <a:ext cx="88582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10/10/91</a:t>
            </a:r>
          </a:p>
        </p:txBody>
      </p:sp>
      <p:sp>
        <p:nvSpPr>
          <p:cNvPr id="45" name="Rectangle 726"/>
          <p:cNvSpPr>
            <a:spLocks noChangeArrowheads="1"/>
          </p:cNvSpPr>
          <p:nvPr/>
        </p:nvSpPr>
        <p:spPr bwMode="auto">
          <a:xfrm>
            <a:off x="3046415" y="3546475"/>
            <a:ext cx="6889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46" name="Rectangle 727"/>
          <p:cNvSpPr>
            <a:spLocks noChangeArrowheads="1"/>
          </p:cNvSpPr>
          <p:nvPr/>
        </p:nvSpPr>
        <p:spPr bwMode="auto">
          <a:xfrm>
            <a:off x="2359025" y="3546475"/>
            <a:ext cx="687388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Lan</a:t>
            </a:r>
          </a:p>
        </p:txBody>
      </p:sp>
      <p:sp>
        <p:nvSpPr>
          <p:cNvPr id="47" name="Rectangle 728"/>
          <p:cNvSpPr>
            <a:spLocks noChangeArrowheads="1"/>
          </p:cNvSpPr>
          <p:nvPr/>
        </p:nvSpPr>
        <p:spPr bwMode="auto">
          <a:xfrm>
            <a:off x="1276352" y="3546475"/>
            <a:ext cx="10826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Vò Thuý</a:t>
            </a:r>
          </a:p>
        </p:txBody>
      </p:sp>
      <p:sp>
        <p:nvSpPr>
          <p:cNvPr id="48" name="Rectangle 729"/>
          <p:cNvSpPr>
            <a:spLocks noChangeArrowheads="1"/>
          </p:cNvSpPr>
          <p:nvPr/>
        </p:nvSpPr>
        <p:spPr bwMode="auto">
          <a:xfrm>
            <a:off x="685800" y="3546475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7</a:t>
            </a:r>
          </a:p>
        </p:txBody>
      </p:sp>
      <p:sp>
        <p:nvSpPr>
          <p:cNvPr id="49" name="Rectangle 730"/>
          <p:cNvSpPr>
            <a:spLocks noChangeArrowheads="1"/>
          </p:cNvSpPr>
          <p:nvPr/>
        </p:nvSpPr>
        <p:spPr bwMode="auto">
          <a:xfrm>
            <a:off x="7670800" y="3233740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14.5</a:t>
            </a:r>
          </a:p>
        </p:txBody>
      </p:sp>
      <p:sp>
        <p:nvSpPr>
          <p:cNvPr id="50" name="Rectangle 731"/>
          <p:cNvSpPr>
            <a:spLocks noChangeArrowheads="1"/>
          </p:cNvSpPr>
          <p:nvPr/>
        </p:nvSpPr>
        <p:spPr bwMode="auto">
          <a:xfrm>
            <a:off x="6883400" y="3233740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7.0</a:t>
            </a:r>
          </a:p>
        </p:txBody>
      </p:sp>
      <p:sp>
        <p:nvSpPr>
          <p:cNvPr id="51" name="Rectangle 732"/>
          <p:cNvSpPr>
            <a:spLocks noChangeArrowheads="1"/>
          </p:cNvSpPr>
          <p:nvPr/>
        </p:nvSpPr>
        <p:spPr bwMode="auto">
          <a:xfrm>
            <a:off x="6196015" y="3233740"/>
            <a:ext cx="68738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7.5</a:t>
            </a:r>
          </a:p>
        </p:txBody>
      </p:sp>
      <p:sp>
        <p:nvSpPr>
          <p:cNvPr id="52" name="Rectangle 733"/>
          <p:cNvSpPr>
            <a:spLocks noChangeArrowheads="1"/>
          </p:cNvSpPr>
          <p:nvPr/>
        </p:nvSpPr>
        <p:spPr bwMode="auto">
          <a:xfrm>
            <a:off x="5605463" y="3233740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C</a:t>
            </a:r>
          </a:p>
        </p:txBody>
      </p:sp>
      <p:sp>
        <p:nvSpPr>
          <p:cNvPr id="53" name="Rectangle 734"/>
          <p:cNvSpPr>
            <a:spLocks noChangeArrowheads="1"/>
          </p:cNvSpPr>
          <p:nvPr/>
        </p:nvSpPr>
        <p:spPr bwMode="auto">
          <a:xfrm>
            <a:off x="4621213" y="3233740"/>
            <a:ext cx="984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néi</a:t>
            </a:r>
          </a:p>
        </p:txBody>
      </p:sp>
      <p:sp>
        <p:nvSpPr>
          <p:cNvPr id="54" name="Rectangle 735"/>
          <p:cNvSpPr>
            <a:spLocks noChangeArrowheads="1"/>
          </p:cNvSpPr>
          <p:nvPr/>
        </p:nvSpPr>
        <p:spPr bwMode="auto">
          <a:xfrm>
            <a:off x="3735390" y="3233740"/>
            <a:ext cx="885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03/29/90</a:t>
            </a:r>
          </a:p>
        </p:txBody>
      </p:sp>
      <p:sp>
        <p:nvSpPr>
          <p:cNvPr id="55" name="Rectangle 736"/>
          <p:cNvSpPr>
            <a:spLocks noChangeArrowheads="1"/>
          </p:cNvSpPr>
          <p:nvPr/>
        </p:nvSpPr>
        <p:spPr bwMode="auto">
          <a:xfrm>
            <a:off x="3046415" y="3233740"/>
            <a:ext cx="6889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N÷</a:t>
            </a:r>
          </a:p>
        </p:txBody>
      </p:sp>
      <p:sp>
        <p:nvSpPr>
          <p:cNvPr id="56" name="Rectangle 737"/>
          <p:cNvSpPr>
            <a:spLocks noChangeArrowheads="1"/>
          </p:cNvSpPr>
          <p:nvPr/>
        </p:nvSpPr>
        <p:spPr bwMode="auto">
          <a:xfrm>
            <a:off x="2359025" y="3233740"/>
            <a:ext cx="68738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Mai</a:t>
            </a:r>
          </a:p>
        </p:txBody>
      </p:sp>
      <p:sp>
        <p:nvSpPr>
          <p:cNvPr id="57" name="Rectangle 738"/>
          <p:cNvSpPr>
            <a:spLocks noChangeArrowheads="1"/>
          </p:cNvSpPr>
          <p:nvPr/>
        </p:nvSpPr>
        <p:spPr bwMode="auto">
          <a:xfrm>
            <a:off x="1276352" y="3233740"/>
            <a:ext cx="10826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Lý Ngäc </a:t>
            </a:r>
          </a:p>
        </p:txBody>
      </p:sp>
      <p:sp>
        <p:nvSpPr>
          <p:cNvPr id="58" name="Rectangle 739"/>
          <p:cNvSpPr>
            <a:spLocks noChangeArrowheads="1"/>
          </p:cNvSpPr>
          <p:nvPr/>
        </p:nvSpPr>
        <p:spPr bwMode="auto">
          <a:xfrm>
            <a:off x="685800" y="3233740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6</a:t>
            </a:r>
          </a:p>
        </p:txBody>
      </p:sp>
      <p:sp>
        <p:nvSpPr>
          <p:cNvPr id="59" name="Rectangle 740"/>
          <p:cNvSpPr>
            <a:spLocks noChangeArrowheads="1"/>
          </p:cNvSpPr>
          <p:nvPr/>
        </p:nvSpPr>
        <p:spPr bwMode="auto">
          <a:xfrm>
            <a:off x="7670800" y="2936876"/>
            <a:ext cx="787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15.5</a:t>
            </a:r>
          </a:p>
        </p:txBody>
      </p:sp>
      <p:sp>
        <p:nvSpPr>
          <p:cNvPr id="60" name="Rectangle 741"/>
          <p:cNvSpPr>
            <a:spLocks noChangeArrowheads="1"/>
          </p:cNvSpPr>
          <p:nvPr/>
        </p:nvSpPr>
        <p:spPr bwMode="auto">
          <a:xfrm>
            <a:off x="6883400" y="2936876"/>
            <a:ext cx="787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6.5</a:t>
            </a:r>
          </a:p>
        </p:txBody>
      </p:sp>
      <p:sp>
        <p:nvSpPr>
          <p:cNvPr id="61" name="Rectangle 742"/>
          <p:cNvSpPr>
            <a:spLocks noChangeArrowheads="1"/>
          </p:cNvSpPr>
          <p:nvPr/>
        </p:nvSpPr>
        <p:spPr bwMode="auto">
          <a:xfrm>
            <a:off x="6196015" y="2936876"/>
            <a:ext cx="68738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9.0</a:t>
            </a:r>
          </a:p>
        </p:txBody>
      </p:sp>
      <p:sp>
        <p:nvSpPr>
          <p:cNvPr id="62" name="Rectangle 743"/>
          <p:cNvSpPr>
            <a:spLocks noChangeArrowheads="1"/>
          </p:cNvSpPr>
          <p:nvPr/>
        </p:nvSpPr>
        <p:spPr bwMode="auto">
          <a:xfrm>
            <a:off x="5605463" y="2936876"/>
            <a:ext cx="590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</a:t>
            </a:r>
          </a:p>
        </p:txBody>
      </p:sp>
      <p:sp>
        <p:nvSpPr>
          <p:cNvPr id="63" name="Rectangle 744"/>
          <p:cNvSpPr>
            <a:spLocks noChangeArrowheads="1"/>
          </p:cNvSpPr>
          <p:nvPr/>
        </p:nvSpPr>
        <p:spPr bwMode="auto">
          <a:xfrm>
            <a:off x="4621213" y="2936876"/>
            <a:ext cx="9842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Th¸i b×nh</a:t>
            </a:r>
          </a:p>
        </p:txBody>
      </p:sp>
      <p:sp>
        <p:nvSpPr>
          <p:cNvPr id="64" name="Rectangle 745"/>
          <p:cNvSpPr>
            <a:spLocks noChangeArrowheads="1"/>
          </p:cNvSpPr>
          <p:nvPr/>
        </p:nvSpPr>
        <p:spPr bwMode="auto">
          <a:xfrm>
            <a:off x="3735390" y="2936876"/>
            <a:ext cx="8858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08/04/92</a:t>
            </a:r>
          </a:p>
        </p:txBody>
      </p:sp>
      <p:sp>
        <p:nvSpPr>
          <p:cNvPr id="65" name="Rectangle 746"/>
          <p:cNvSpPr>
            <a:spLocks noChangeArrowheads="1"/>
          </p:cNvSpPr>
          <p:nvPr/>
        </p:nvSpPr>
        <p:spPr bwMode="auto">
          <a:xfrm>
            <a:off x="3046415" y="2936876"/>
            <a:ext cx="6889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66" name="Rectangle 747"/>
          <p:cNvSpPr>
            <a:spLocks noChangeArrowheads="1"/>
          </p:cNvSpPr>
          <p:nvPr/>
        </p:nvSpPr>
        <p:spPr bwMode="auto">
          <a:xfrm>
            <a:off x="2359025" y="2936876"/>
            <a:ext cx="68738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Minh</a:t>
            </a:r>
          </a:p>
        </p:txBody>
      </p:sp>
      <p:sp>
        <p:nvSpPr>
          <p:cNvPr id="67" name="Rectangle 748"/>
          <p:cNvSpPr>
            <a:spLocks noChangeArrowheads="1"/>
          </p:cNvSpPr>
          <p:nvPr/>
        </p:nvSpPr>
        <p:spPr bwMode="auto">
          <a:xfrm>
            <a:off x="1276352" y="2936876"/>
            <a:ext cx="10826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Ng« C«ng</a:t>
            </a:r>
          </a:p>
        </p:txBody>
      </p:sp>
      <p:sp>
        <p:nvSpPr>
          <p:cNvPr id="68" name="Rectangle 749"/>
          <p:cNvSpPr>
            <a:spLocks noChangeArrowheads="1"/>
          </p:cNvSpPr>
          <p:nvPr/>
        </p:nvSpPr>
        <p:spPr bwMode="auto">
          <a:xfrm>
            <a:off x="685800" y="2936876"/>
            <a:ext cx="590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5</a:t>
            </a:r>
          </a:p>
        </p:txBody>
      </p:sp>
      <p:sp>
        <p:nvSpPr>
          <p:cNvPr id="69" name="Rectangle 750"/>
          <p:cNvSpPr>
            <a:spLocks noChangeArrowheads="1"/>
          </p:cNvSpPr>
          <p:nvPr/>
        </p:nvSpPr>
        <p:spPr bwMode="auto">
          <a:xfrm>
            <a:off x="7670800" y="2600324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16.0</a:t>
            </a:r>
          </a:p>
        </p:txBody>
      </p:sp>
      <p:sp>
        <p:nvSpPr>
          <p:cNvPr id="70" name="Rectangle 751"/>
          <p:cNvSpPr>
            <a:spLocks noChangeArrowheads="1"/>
          </p:cNvSpPr>
          <p:nvPr/>
        </p:nvSpPr>
        <p:spPr bwMode="auto">
          <a:xfrm>
            <a:off x="6883400" y="2600324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7.0</a:t>
            </a:r>
          </a:p>
        </p:txBody>
      </p:sp>
      <p:sp>
        <p:nvSpPr>
          <p:cNvPr id="71" name="Rectangle 752"/>
          <p:cNvSpPr>
            <a:spLocks noChangeArrowheads="1"/>
          </p:cNvSpPr>
          <p:nvPr/>
        </p:nvSpPr>
        <p:spPr bwMode="auto">
          <a:xfrm>
            <a:off x="6196015" y="2600324"/>
            <a:ext cx="687387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9.0</a:t>
            </a:r>
          </a:p>
        </p:txBody>
      </p:sp>
      <p:sp>
        <p:nvSpPr>
          <p:cNvPr id="72" name="Rectangle 753"/>
          <p:cNvSpPr>
            <a:spLocks noChangeArrowheads="1"/>
          </p:cNvSpPr>
          <p:nvPr/>
        </p:nvSpPr>
        <p:spPr bwMode="auto">
          <a:xfrm>
            <a:off x="5605463" y="2600324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C</a:t>
            </a:r>
          </a:p>
        </p:txBody>
      </p:sp>
      <p:sp>
        <p:nvSpPr>
          <p:cNvPr id="73" name="Rectangle 754"/>
          <p:cNvSpPr>
            <a:spLocks noChangeArrowheads="1"/>
          </p:cNvSpPr>
          <p:nvPr/>
        </p:nvSpPr>
        <p:spPr bwMode="auto">
          <a:xfrm>
            <a:off x="4621213" y="2600324"/>
            <a:ext cx="9842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VÜnh phó</a:t>
            </a:r>
          </a:p>
        </p:txBody>
      </p:sp>
      <p:sp>
        <p:nvSpPr>
          <p:cNvPr id="74" name="Rectangle 755"/>
          <p:cNvSpPr>
            <a:spLocks noChangeArrowheads="1"/>
          </p:cNvSpPr>
          <p:nvPr/>
        </p:nvSpPr>
        <p:spPr bwMode="auto">
          <a:xfrm>
            <a:off x="3735390" y="2600324"/>
            <a:ext cx="88582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09/30/91</a:t>
            </a:r>
          </a:p>
        </p:txBody>
      </p:sp>
      <p:sp>
        <p:nvSpPr>
          <p:cNvPr id="75" name="Rectangle 756"/>
          <p:cNvSpPr>
            <a:spLocks noChangeArrowheads="1"/>
          </p:cNvSpPr>
          <p:nvPr/>
        </p:nvSpPr>
        <p:spPr bwMode="auto">
          <a:xfrm>
            <a:off x="3046415" y="2600324"/>
            <a:ext cx="6889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76" name="Rectangle 757"/>
          <p:cNvSpPr>
            <a:spLocks noChangeArrowheads="1"/>
          </p:cNvSpPr>
          <p:nvPr/>
        </p:nvSpPr>
        <p:spPr bwMode="auto">
          <a:xfrm>
            <a:off x="2359025" y="2600324"/>
            <a:ext cx="687388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An</a:t>
            </a:r>
          </a:p>
        </p:txBody>
      </p:sp>
      <p:sp>
        <p:nvSpPr>
          <p:cNvPr id="77" name="Rectangle 758"/>
          <p:cNvSpPr>
            <a:spLocks noChangeArrowheads="1"/>
          </p:cNvSpPr>
          <p:nvPr/>
        </p:nvSpPr>
        <p:spPr bwMode="auto">
          <a:xfrm>
            <a:off x="1276352" y="2600324"/>
            <a:ext cx="10826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Lª Minh</a:t>
            </a:r>
          </a:p>
        </p:txBody>
      </p:sp>
      <p:sp>
        <p:nvSpPr>
          <p:cNvPr id="78" name="Rectangle 759"/>
          <p:cNvSpPr>
            <a:spLocks noChangeArrowheads="1"/>
          </p:cNvSpPr>
          <p:nvPr/>
        </p:nvSpPr>
        <p:spPr bwMode="auto">
          <a:xfrm>
            <a:off x="685800" y="2600324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4</a:t>
            </a:r>
          </a:p>
        </p:txBody>
      </p:sp>
      <p:sp>
        <p:nvSpPr>
          <p:cNvPr id="79" name="Rectangle 760"/>
          <p:cNvSpPr>
            <a:spLocks noChangeArrowheads="1"/>
          </p:cNvSpPr>
          <p:nvPr/>
        </p:nvSpPr>
        <p:spPr bwMode="auto">
          <a:xfrm>
            <a:off x="7670800" y="2287589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17.5</a:t>
            </a:r>
          </a:p>
        </p:txBody>
      </p:sp>
      <p:sp>
        <p:nvSpPr>
          <p:cNvPr id="80" name="Rectangle 761"/>
          <p:cNvSpPr>
            <a:spLocks noChangeArrowheads="1"/>
          </p:cNvSpPr>
          <p:nvPr/>
        </p:nvSpPr>
        <p:spPr bwMode="auto">
          <a:xfrm>
            <a:off x="6883400" y="2287589"/>
            <a:ext cx="787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9.0</a:t>
            </a:r>
          </a:p>
        </p:txBody>
      </p:sp>
      <p:sp>
        <p:nvSpPr>
          <p:cNvPr id="81" name="Rectangle 762"/>
          <p:cNvSpPr>
            <a:spLocks noChangeArrowheads="1"/>
          </p:cNvSpPr>
          <p:nvPr/>
        </p:nvSpPr>
        <p:spPr bwMode="auto">
          <a:xfrm>
            <a:off x="6196015" y="2287589"/>
            <a:ext cx="68738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8.5</a:t>
            </a:r>
          </a:p>
        </p:txBody>
      </p:sp>
      <p:sp>
        <p:nvSpPr>
          <p:cNvPr id="82" name="Rectangle 763"/>
          <p:cNvSpPr>
            <a:spLocks noChangeArrowheads="1"/>
          </p:cNvSpPr>
          <p:nvPr/>
        </p:nvSpPr>
        <p:spPr bwMode="auto">
          <a:xfrm>
            <a:off x="5605463" y="2287589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B</a:t>
            </a:r>
          </a:p>
        </p:txBody>
      </p:sp>
      <p:sp>
        <p:nvSpPr>
          <p:cNvPr id="83" name="Rectangle 764"/>
          <p:cNvSpPr>
            <a:spLocks noChangeArrowheads="1"/>
          </p:cNvSpPr>
          <p:nvPr/>
        </p:nvSpPr>
        <p:spPr bwMode="auto">
          <a:xfrm>
            <a:off x="4621213" y="2287589"/>
            <a:ext cx="984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t©y</a:t>
            </a:r>
          </a:p>
        </p:txBody>
      </p:sp>
      <p:sp>
        <p:nvSpPr>
          <p:cNvPr id="84" name="Rectangle 765"/>
          <p:cNvSpPr>
            <a:spLocks noChangeArrowheads="1"/>
          </p:cNvSpPr>
          <p:nvPr/>
        </p:nvSpPr>
        <p:spPr bwMode="auto">
          <a:xfrm>
            <a:off x="3735390" y="2287589"/>
            <a:ext cx="885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07/17/91</a:t>
            </a:r>
          </a:p>
        </p:txBody>
      </p:sp>
      <p:sp>
        <p:nvSpPr>
          <p:cNvPr id="85" name="Rectangle 766"/>
          <p:cNvSpPr>
            <a:spLocks noChangeArrowheads="1"/>
          </p:cNvSpPr>
          <p:nvPr/>
        </p:nvSpPr>
        <p:spPr bwMode="auto">
          <a:xfrm>
            <a:off x="3046415" y="2287589"/>
            <a:ext cx="6889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86" name="Rectangle 767"/>
          <p:cNvSpPr>
            <a:spLocks noChangeArrowheads="1"/>
          </p:cNvSpPr>
          <p:nvPr/>
        </p:nvSpPr>
        <p:spPr bwMode="auto">
          <a:xfrm>
            <a:off x="2359025" y="2287589"/>
            <a:ext cx="68738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§øc</a:t>
            </a:r>
          </a:p>
        </p:txBody>
      </p:sp>
      <p:sp>
        <p:nvSpPr>
          <p:cNvPr id="87" name="Rectangle 768"/>
          <p:cNvSpPr>
            <a:spLocks noChangeArrowheads="1"/>
          </p:cNvSpPr>
          <p:nvPr/>
        </p:nvSpPr>
        <p:spPr bwMode="auto">
          <a:xfrm>
            <a:off x="1276352" y="2287589"/>
            <a:ext cx="108267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TriÖu §¹t </a:t>
            </a:r>
          </a:p>
        </p:txBody>
      </p:sp>
      <p:sp>
        <p:nvSpPr>
          <p:cNvPr id="88" name="Rectangle 769"/>
          <p:cNvSpPr>
            <a:spLocks noChangeArrowheads="1"/>
          </p:cNvSpPr>
          <p:nvPr/>
        </p:nvSpPr>
        <p:spPr bwMode="auto">
          <a:xfrm>
            <a:off x="685800" y="2287589"/>
            <a:ext cx="5905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3</a:t>
            </a:r>
          </a:p>
        </p:txBody>
      </p:sp>
      <p:sp>
        <p:nvSpPr>
          <p:cNvPr id="89" name="Rectangle 770"/>
          <p:cNvSpPr>
            <a:spLocks noChangeArrowheads="1"/>
          </p:cNvSpPr>
          <p:nvPr/>
        </p:nvSpPr>
        <p:spPr bwMode="auto">
          <a:xfrm>
            <a:off x="7670800" y="1974849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18.5</a:t>
            </a:r>
          </a:p>
        </p:txBody>
      </p:sp>
      <p:sp>
        <p:nvSpPr>
          <p:cNvPr id="90" name="Rectangle 771"/>
          <p:cNvSpPr>
            <a:spLocks noChangeArrowheads="1"/>
          </p:cNvSpPr>
          <p:nvPr/>
        </p:nvSpPr>
        <p:spPr bwMode="auto">
          <a:xfrm>
            <a:off x="6883400" y="1974849"/>
            <a:ext cx="78740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10.0</a:t>
            </a:r>
          </a:p>
        </p:txBody>
      </p:sp>
      <p:sp>
        <p:nvSpPr>
          <p:cNvPr id="91" name="Rectangle 772"/>
          <p:cNvSpPr>
            <a:spLocks noChangeArrowheads="1"/>
          </p:cNvSpPr>
          <p:nvPr/>
        </p:nvSpPr>
        <p:spPr bwMode="auto">
          <a:xfrm>
            <a:off x="6196015" y="1974849"/>
            <a:ext cx="687387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8.5</a:t>
            </a:r>
          </a:p>
        </p:txBody>
      </p:sp>
      <p:sp>
        <p:nvSpPr>
          <p:cNvPr id="92" name="Rectangle 773"/>
          <p:cNvSpPr>
            <a:spLocks noChangeArrowheads="1"/>
          </p:cNvSpPr>
          <p:nvPr/>
        </p:nvSpPr>
        <p:spPr bwMode="auto">
          <a:xfrm>
            <a:off x="5605463" y="1974849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B</a:t>
            </a:r>
          </a:p>
        </p:txBody>
      </p:sp>
      <p:sp>
        <p:nvSpPr>
          <p:cNvPr id="93" name="Rectangle 774"/>
          <p:cNvSpPr>
            <a:spLocks noChangeArrowheads="1"/>
          </p:cNvSpPr>
          <p:nvPr/>
        </p:nvSpPr>
        <p:spPr bwMode="auto">
          <a:xfrm>
            <a:off x="4621213" y="1974849"/>
            <a:ext cx="9842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H¶i h­ng</a:t>
            </a:r>
          </a:p>
        </p:txBody>
      </p:sp>
      <p:sp>
        <p:nvSpPr>
          <p:cNvPr id="94" name="Rectangle 775"/>
          <p:cNvSpPr>
            <a:spLocks noChangeArrowheads="1"/>
          </p:cNvSpPr>
          <p:nvPr/>
        </p:nvSpPr>
        <p:spPr bwMode="auto">
          <a:xfrm>
            <a:off x="3735390" y="1974849"/>
            <a:ext cx="88582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10/15/92</a:t>
            </a:r>
          </a:p>
        </p:txBody>
      </p:sp>
      <p:sp>
        <p:nvSpPr>
          <p:cNvPr id="95" name="Rectangle 776"/>
          <p:cNvSpPr>
            <a:spLocks noChangeArrowheads="1"/>
          </p:cNvSpPr>
          <p:nvPr/>
        </p:nvSpPr>
        <p:spPr bwMode="auto">
          <a:xfrm>
            <a:off x="3046415" y="1974849"/>
            <a:ext cx="6889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N÷</a:t>
            </a:r>
          </a:p>
        </p:txBody>
      </p:sp>
      <p:sp>
        <p:nvSpPr>
          <p:cNvPr id="96" name="Rectangle 777"/>
          <p:cNvSpPr>
            <a:spLocks noChangeArrowheads="1"/>
          </p:cNvSpPr>
          <p:nvPr/>
        </p:nvSpPr>
        <p:spPr bwMode="auto">
          <a:xfrm>
            <a:off x="2359025" y="1974849"/>
            <a:ext cx="687388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Kim</a:t>
            </a:r>
          </a:p>
        </p:txBody>
      </p:sp>
      <p:sp>
        <p:nvSpPr>
          <p:cNvPr id="97" name="Rectangle 778"/>
          <p:cNvSpPr>
            <a:spLocks noChangeArrowheads="1"/>
          </p:cNvSpPr>
          <p:nvPr/>
        </p:nvSpPr>
        <p:spPr bwMode="auto">
          <a:xfrm>
            <a:off x="1276352" y="1974849"/>
            <a:ext cx="1082675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TrÇn Vò</a:t>
            </a:r>
          </a:p>
        </p:txBody>
      </p:sp>
      <p:sp>
        <p:nvSpPr>
          <p:cNvPr id="98" name="Rectangle 779"/>
          <p:cNvSpPr>
            <a:spLocks noChangeArrowheads="1"/>
          </p:cNvSpPr>
          <p:nvPr/>
        </p:nvSpPr>
        <p:spPr bwMode="auto">
          <a:xfrm>
            <a:off x="685800" y="1974849"/>
            <a:ext cx="590550" cy="31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2</a:t>
            </a:r>
          </a:p>
        </p:txBody>
      </p:sp>
      <p:sp>
        <p:nvSpPr>
          <p:cNvPr id="99" name="Rectangle 780"/>
          <p:cNvSpPr>
            <a:spLocks noChangeArrowheads="1"/>
          </p:cNvSpPr>
          <p:nvPr/>
        </p:nvSpPr>
        <p:spPr bwMode="auto">
          <a:xfrm>
            <a:off x="7670800" y="1658939"/>
            <a:ext cx="7874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17.0</a:t>
            </a:r>
          </a:p>
        </p:txBody>
      </p:sp>
      <p:sp>
        <p:nvSpPr>
          <p:cNvPr id="100" name="Rectangle 781"/>
          <p:cNvSpPr>
            <a:spLocks noChangeArrowheads="1"/>
          </p:cNvSpPr>
          <p:nvPr/>
        </p:nvSpPr>
        <p:spPr bwMode="auto">
          <a:xfrm>
            <a:off x="6883400" y="1658939"/>
            <a:ext cx="7874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8.0</a:t>
            </a:r>
          </a:p>
        </p:txBody>
      </p:sp>
      <p:sp>
        <p:nvSpPr>
          <p:cNvPr id="101" name="Rectangle 782"/>
          <p:cNvSpPr>
            <a:spLocks noChangeArrowheads="1"/>
          </p:cNvSpPr>
          <p:nvPr/>
        </p:nvSpPr>
        <p:spPr bwMode="auto">
          <a:xfrm>
            <a:off x="6196015" y="1658939"/>
            <a:ext cx="687387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9.0</a:t>
            </a:r>
          </a:p>
        </p:txBody>
      </p:sp>
      <p:sp>
        <p:nvSpPr>
          <p:cNvPr id="102" name="Rectangle 783"/>
          <p:cNvSpPr>
            <a:spLocks noChangeArrowheads="1"/>
          </p:cNvSpPr>
          <p:nvPr/>
        </p:nvSpPr>
        <p:spPr bwMode="auto">
          <a:xfrm>
            <a:off x="5605463" y="1658939"/>
            <a:ext cx="5905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</a:t>
            </a:r>
          </a:p>
        </p:txBody>
      </p:sp>
      <p:sp>
        <p:nvSpPr>
          <p:cNvPr id="103" name="Rectangle 784"/>
          <p:cNvSpPr>
            <a:spLocks noChangeArrowheads="1"/>
          </p:cNvSpPr>
          <p:nvPr/>
        </p:nvSpPr>
        <p:spPr bwMode="auto">
          <a:xfrm>
            <a:off x="4621213" y="1658939"/>
            <a:ext cx="9842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Hµ néi</a:t>
            </a:r>
          </a:p>
        </p:txBody>
      </p:sp>
      <p:sp>
        <p:nvSpPr>
          <p:cNvPr id="104" name="Rectangle 785"/>
          <p:cNvSpPr>
            <a:spLocks noChangeArrowheads="1"/>
          </p:cNvSpPr>
          <p:nvPr/>
        </p:nvSpPr>
        <p:spPr bwMode="auto">
          <a:xfrm>
            <a:off x="3735390" y="1658939"/>
            <a:ext cx="8858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11/03/91</a:t>
            </a:r>
          </a:p>
        </p:txBody>
      </p:sp>
      <p:sp>
        <p:nvSpPr>
          <p:cNvPr id="105" name="Rectangle 786"/>
          <p:cNvSpPr>
            <a:spLocks noChangeArrowheads="1"/>
          </p:cNvSpPr>
          <p:nvPr/>
        </p:nvSpPr>
        <p:spPr bwMode="auto">
          <a:xfrm>
            <a:off x="3046415" y="1658939"/>
            <a:ext cx="6889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Nam</a:t>
            </a:r>
          </a:p>
        </p:txBody>
      </p:sp>
      <p:sp>
        <p:nvSpPr>
          <p:cNvPr id="106" name="Rectangle 787"/>
          <p:cNvSpPr>
            <a:spLocks noChangeArrowheads="1"/>
          </p:cNvSpPr>
          <p:nvPr/>
        </p:nvSpPr>
        <p:spPr bwMode="auto">
          <a:xfrm>
            <a:off x="2359025" y="1658939"/>
            <a:ext cx="68738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Anh</a:t>
            </a:r>
          </a:p>
        </p:txBody>
      </p:sp>
      <p:sp>
        <p:nvSpPr>
          <p:cNvPr id="107" name="Rectangle 788"/>
          <p:cNvSpPr>
            <a:spLocks noChangeArrowheads="1"/>
          </p:cNvSpPr>
          <p:nvPr/>
        </p:nvSpPr>
        <p:spPr bwMode="auto">
          <a:xfrm>
            <a:off x="1276352" y="1658939"/>
            <a:ext cx="10826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TrÇn Ngäc</a:t>
            </a:r>
          </a:p>
        </p:txBody>
      </p:sp>
      <p:sp>
        <p:nvSpPr>
          <p:cNvPr id="108" name="Rectangle 789"/>
          <p:cNvSpPr>
            <a:spLocks noChangeArrowheads="1"/>
          </p:cNvSpPr>
          <p:nvPr/>
        </p:nvSpPr>
        <p:spPr bwMode="auto">
          <a:xfrm>
            <a:off x="685800" y="1658939"/>
            <a:ext cx="5905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" pitchFamily="34" charset="0"/>
                <a:cs typeface="Arial"/>
                <a:sym typeface="Arial"/>
              </a:rPr>
              <a:t>1</a:t>
            </a:r>
          </a:p>
        </p:txBody>
      </p:sp>
      <p:sp>
        <p:nvSpPr>
          <p:cNvPr id="109" name="Rectangle 790"/>
          <p:cNvSpPr>
            <a:spLocks noChangeArrowheads="1"/>
          </p:cNvSpPr>
          <p:nvPr/>
        </p:nvSpPr>
        <p:spPr bwMode="auto">
          <a:xfrm>
            <a:off x="7670800" y="1066800"/>
            <a:ext cx="787400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Tæng ®iÓm</a:t>
            </a:r>
          </a:p>
        </p:txBody>
      </p:sp>
      <p:sp>
        <p:nvSpPr>
          <p:cNvPr id="110" name="Rectangle 791"/>
          <p:cNvSpPr>
            <a:spLocks noChangeArrowheads="1"/>
          </p:cNvSpPr>
          <p:nvPr/>
        </p:nvSpPr>
        <p:spPr bwMode="auto">
          <a:xfrm>
            <a:off x="6883400" y="1066800"/>
            <a:ext cx="787400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To¸n</a:t>
            </a:r>
          </a:p>
        </p:txBody>
      </p:sp>
      <p:sp>
        <p:nvSpPr>
          <p:cNvPr id="111" name="Rectangle 792"/>
          <p:cNvSpPr>
            <a:spLocks noChangeArrowheads="1"/>
          </p:cNvSpPr>
          <p:nvPr/>
        </p:nvSpPr>
        <p:spPr bwMode="auto">
          <a:xfrm>
            <a:off x="6196015" y="1066800"/>
            <a:ext cx="687387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V¨n</a:t>
            </a:r>
          </a:p>
        </p:txBody>
      </p:sp>
      <p:sp>
        <p:nvSpPr>
          <p:cNvPr id="112" name="Rectangle 793"/>
          <p:cNvSpPr>
            <a:spLocks noChangeArrowheads="1"/>
          </p:cNvSpPr>
          <p:nvPr/>
        </p:nvSpPr>
        <p:spPr bwMode="auto">
          <a:xfrm>
            <a:off x="5605463" y="1066800"/>
            <a:ext cx="590550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Líp</a:t>
            </a:r>
          </a:p>
        </p:txBody>
      </p:sp>
      <p:sp>
        <p:nvSpPr>
          <p:cNvPr id="113" name="Rectangle 794"/>
          <p:cNvSpPr>
            <a:spLocks noChangeArrowheads="1"/>
          </p:cNvSpPr>
          <p:nvPr/>
        </p:nvSpPr>
        <p:spPr bwMode="auto">
          <a:xfrm>
            <a:off x="4621213" y="1066800"/>
            <a:ext cx="984250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N¬i sinh</a:t>
            </a:r>
          </a:p>
        </p:txBody>
      </p:sp>
      <p:sp>
        <p:nvSpPr>
          <p:cNvPr id="114" name="Rectangle 795"/>
          <p:cNvSpPr>
            <a:spLocks noChangeArrowheads="1"/>
          </p:cNvSpPr>
          <p:nvPr/>
        </p:nvSpPr>
        <p:spPr bwMode="auto">
          <a:xfrm>
            <a:off x="3735390" y="1066800"/>
            <a:ext cx="885825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Ngµy sinh</a:t>
            </a:r>
          </a:p>
        </p:txBody>
      </p:sp>
      <p:sp>
        <p:nvSpPr>
          <p:cNvPr id="115" name="Rectangle 796"/>
          <p:cNvSpPr>
            <a:spLocks noChangeArrowheads="1"/>
          </p:cNvSpPr>
          <p:nvPr/>
        </p:nvSpPr>
        <p:spPr bwMode="auto">
          <a:xfrm>
            <a:off x="3046415" y="1066800"/>
            <a:ext cx="688975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Ph¸i</a:t>
            </a:r>
          </a:p>
        </p:txBody>
      </p:sp>
      <p:sp>
        <p:nvSpPr>
          <p:cNvPr id="116" name="Rectangle 797"/>
          <p:cNvSpPr>
            <a:spLocks noChangeArrowheads="1"/>
          </p:cNvSpPr>
          <p:nvPr/>
        </p:nvSpPr>
        <p:spPr bwMode="auto">
          <a:xfrm>
            <a:off x="2359025" y="1066800"/>
            <a:ext cx="687388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Tªn</a:t>
            </a:r>
          </a:p>
        </p:txBody>
      </p:sp>
      <p:sp>
        <p:nvSpPr>
          <p:cNvPr id="117" name="Rectangle 798"/>
          <p:cNvSpPr>
            <a:spLocks noChangeArrowheads="1"/>
          </p:cNvSpPr>
          <p:nvPr/>
        </p:nvSpPr>
        <p:spPr bwMode="auto">
          <a:xfrm>
            <a:off x="1276352" y="1066800"/>
            <a:ext cx="1082675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Hä ®Öm</a:t>
            </a:r>
          </a:p>
        </p:txBody>
      </p:sp>
      <p:sp>
        <p:nvSpPr>
          <p:cNvPr id="118" name="Rectangle 799"/>
          <p:cNvSpPr>
            <a:spLocks noChangeArrowheads="1"/>
          </p:cNvSpPr>
          <p:nvPr/>
        </p:nvSpPr>
        <p:spPr bwMode="auto">
          <a:xfrm>
            <a:off x="685800" y="1066800"/>
            <a:ext cx="590550" cy="592139"/>
          </a:xfrm>
          <a:prstGeom prst="rect">
            <a:avLst/>
          </a:prstGeom>
          <a:solidFill>
            <a:srgbClr val="C5FF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VnTimeH" pitchFamily="34" charset="0"/>
                <a:cs typeface="Arial"/>
                <a:sym typeface="Arial"/>
              </a:rPr>
              <a:t>Stt</a:t>
            </a:r>
          </a:p>
        </p:txBody>
      </p:sp>
      <p:sp>
        <p:nvSpPr>
          <p:cNvPr id="119" name="Line 800"/>
          <p:cNvSpPr>
            <a:spLocks noChangeShapeType="1"/>
          </p:cNvSpPr>
          <p:nvPr/>
        </p:nvSpPr>
        <p:spPr bwMode="auto">
          <a:xfrm>
            <a:off x="685800" y="1066800"/>
            <a:ext cx="7772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0" name="Line 801"/>
          <p:cNvSpPr>
            <a:spLocks noChangeShapeType="1"/>
          </p:cNvSpPr>
          <p:nvPr/>
        </p:nvSpPr>
        <p:spPr bwMode="auto">
          <a:xfrm>
            <a:off x="685800" y="16589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1" name="Line 802"/>
          <p:cNvSpPr>
            <a:spLocks noChangeShapeType="1"/>
          </p:cNvSpPr>
          <p:nvPr/>
        </p:nvSpPr>
        <p:spPr bwMode="auto">
          <a:xfrm>
            <a:off x="685800" y="197485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2" name="Line 803"/>
          <p:cNvSpPr>
            <a:spLocks noChangeShapeType="1"/>
          </p:cNvSpPr>
          <p:nvPr/>
        </p:nvSpPr>
        <p:spPr bwMode="auto">
          <a:xfrm>
            <a:off x="685800" y="22875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3" name="Line 804"/>
          <p:cNvSpPr>
            <a:spLocks noChangeShapeType="1"/>
          </p:cNvSpPr>
          <p:nvPr/>
        </p:nvSpPr>
        <p:spPr bwMode="auto">
          <a:xfrm>
            <a:off x="685800" y="260032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4" name="Line 805"/>
          <p:cNvSpPr>
            <a:spLocks noChangeShapeType="1"/>
          </p:cNvSpPr>
          <p:nvPr/>
        </p:nvSpPr>
        <p:spPr bwMode="auto">
          <a:xfrm>
            <a:off x="685800" y="29368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5" name="Line 806"/>
          <p:cNvSpPr>
            <a:spLocks noChangeShapeType="1"/>
          </p:cNvSpPr>
          <p:nvPr/>
        </p:nvSpPr>
        <p:spPr bwMode="auto">
          <a:xfrm>
            <a:off x="685800" y="32337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6" name="Line 807"/>
          <p:cNvSpPr>
            <a:spLocks noChangeShapeType="1"/>
          </p:cNvSpPr>
          <p:nvPr/>
        </p:nvSpPr>
        <p:spPr bwMode="auto">
          <a:xfrm>
            <a:off x="685800" y="35464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7" name="Line 808"/>
          <p:cNvSpPr>
            <a:spLocks noChangeShapeType="1"/>
          </p:cNvSpPr>
          <p:nvPr/>
        </p:nvSpPr>
        <p:spPr bwMode="auto">
          <a:xfrm>
            <a:off x="685800" y="385921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Line 809"/>
          <p:cNvSpPr>
            <a:spLocks noChangeShapeType="1"/>
          </p:cNvSpPr>
          <p:nvPr/>
        </p:nvSpPr>
        <p:spPr bwMode="auto">
          <a:xfrm>
            <a:off x="685800" y="417194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9" name="Line 810"/>
          <p:cNvSpPr>
            <a:spLocks noChangeShapeType="1"/>
          </p:cNvSpPr>
          <p:nvPr/>
        </p:nvSpPr>
        <p:spPr bwMode="auto">
          <a:xfrm>
            <a:off x="685800" y="448786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0" name="Line 811"/>
          <p:cNvSpPr>
            <a:spLocks noChangeShapeType="1"/>
          </p:cNvSpPr>
          <p:nvPr/>
        </p:nvSpPr>
        <p:spPr bwMode="auto">
          <a:xfrm>
            <a:off x="685800" y="4800600"/>
            <a:ext cx="7772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1" name="Line 812"/>
          <p:cNvSpPr>
            <a:spLocks noChangeShapeType="1"/>
          </p:cNvSpPr>
          <p:nvPr/>
        </p:nvSpPr>
        <p:spPr bwMode="auto">
          <a:xfrm>
            <a:off x="685800" y="1066801"/>
            <a:ext cx="0" cy="372903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2" name="Line 813"/>
          <p:cNvSpPr>
            <a:spLocks noChangeShapeType="1"/>
          </p:cNvSpPr>
          <p:nvPr/>
        </p:nvSpPr>
        <p:spPr bwMode="auto">
          <a:xfrm>
            <a:off x="1276350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3" name="Line 814"/>
          <p:cNvSpPr>
            <a:spLocks noChangeShapeType="1"/>
          </p:cNvSpPr>
          <p:nvPr/>
        </p:nvSpPr>
        <p:spPr bwMode="auto">
          <a:xfrm>
            <a:off x="2359025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4" name="Line 815"/>
          <p:cNvSpPr>
            <a:spLocks noChangeShapeType="1"/>
          </p:cNvSpPr>
          <p:nvPr/>
        </p:nvSpPr>
        <p:spPr bwMode="auto">
          <a:xfrm>
            <a:off x="3046413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5" name="Line 816"/>
          <p:cNvSpPr>
            <a:spLocks noChangeShapeType="1"/>
          </p:cNvSpPr>
          <p:nvPr/>
        </p:nvSpPr>
        <p:spPr bwMode="auto">
          <a:xfrm>
            <a:off x="3735388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6" name="Line 817"/>
          <p:cNvSpPr>
            <a:spLocks noChangeShapeType="1"/>
          </p:cNvSpPr>
          <p:nvPr/>
        </p:nvSpPr>
        <p:spPr bwMode="auto">
          <a:xfrm>
            <a:off x="4621213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7" name="Line 818"/>
          <p:cNvSpPr>
            <a:spLocks noChangeShapeType="1"/>
          </p:cNvSpPr>
          <p:nvPr/>
        </p:nvSpPr>
        <p:spPr bwMode="auto">
          <a:xfrm>
            <a:off x="5605463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8" name="Line 819"/>
          <p:cNvSpPr>
            <a:spLocks noChangeShapeType="1"/>
          </p:cNvSpPr>
          <p:nvPr/>
        </p:nvSpPr>
        <p:spPr bwMode="auto">
          <a:xfrm>
            <a:off x="6196013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9" name="Line 820"/>
          <p:cNvSpPr>
            <a:spLocks noChangeShapeType="1"/>
          </p:cNvSpPr>
          <p:nvPr/>
        </p:nvSpPr>
        <p:spPr bwMode="auto">
          <a:xfrm>
            <a:off x="6883400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0" name="Line 821"/>
          <p:cNvSpPr>
            <a:spLocks noChangeShapeType="1"/>
          </p:cNvSpPr>
          <p:nvPr/>
        </p:nvSpPr>
        <p:spPr bwMode="auto">
          <a:xfrm>
            <a:off x="7670800" y="1066801"/>
            <a:ext cx="0" cy="372903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1" name="Line 822"/>
          <p:cNvSpPr>
            <a:spLocks noChangeShapeType="1"/>
          </p:cNvSpPr>
          <p:nvPr/>
        </p:nvSpPr>
        <p:spPr bwMode="auto">
          <a:xfrm>
            <a:off x="8458200" y="1066801"/>
            <a:ext cx="0" cy="372903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2" name="Line 823"/>
          <p:cNvSpPr>
            <a:spLocks noChangeShapeType="1"/>
          </p:cNvSpPr>
          <p:nvPr/>
        </p:nvSpPr>
        <p:spPr bwMode="auto">
          <a:xfrm>
            <a:off x="1276350" y="1071564"/>
            <a:ext cx="0" cy="3729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3" name="Oval 824"/>
          <p:cNvSpPr>
            <a:spLocks noChangeArrowheads="1"/>
          </p:cNvSpPr>
          <p:nvPr/>
        </p:nvSpPr>
        <p:spPr bwMode="auto">
          <a:xfrm>
            <a:off x="5562600" y="3490914"/>
            <a:ext cx="685800" cy="409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44" name="Picture 8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219200"/>
            <a:ext cx="8077200" cy="3538539"/>
          </a:xfrm>
          <a:prstGeom prst="rect">
            <a:avLst/>
          </a:prstGeom>
          <a:noFill/>
        </p:spPr>
      </p:pic>
      <p:sp>
        <p:nvSpPr>
          <p:cNvPr id="145" name="AutoShape 826"/>
          <p:cNvSpPr>
            <a:spLocks noChangeArrowheads="1"/>
          </p:cNvSpPr>
          <p:nvPr/>
        </p:nvSpPr>
        <p:spPr bwMode="auto">
          <a:xfrm>
            <a:off x="152400" y="42672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46" name="Picture 8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2" y="990600"/>
            <a:ext cx="8029575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80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5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000"/>
                            </p:stCondLst>
                            <p:childTnLst>
                              <p:par>
                                <p:cTn id="287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8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4000"/>
                            </p:stCondLst>
                            <p:childTnLst>
                              <p:par>
                                <p:cTn id="2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000"/>
                            </p:stCondLst>
                            <p:childTnLst>
                              <p:par>
                                <p:cTn id="307" presetID="14" presetClass="exit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3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3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2000"/>
                            </p:stCondLst>
                            <p:childTnLst>
                              <p:par>
                                <p:cTn id="7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0" fill="hold">
                            <p:stCondLst>
                              <p:cond delay="2500"/>
                            </p:stCondLst>
                            <p:childTnLst>
                              <p:par>
                                <p:cTn id="7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4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5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6" fill="hold">
                      <p:stCondLst>
                        <p:cond delay="indefinite"/>
                      </p:stCondLst>
                      <p:childTnLst>
                        <p:par>
                          <p:cTn id="757" fill="hold">
                            <p:stCondLst>
                              <p:cond delay="0"/>
                            </p:stCondLst>
                            <p:childTnLst>
                              <p:par>
                                <p:cTn id="7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1" fill="hold">
                            <p:stCondLst>
                              <p:cond delay="1000"/>
                            </p:stCondLst>
                            <p:childTnLst>
                              <p:par>
                                <p:cTn id="762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8" presetClass="exit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>
                            <p:stCondLst>
                              <p:cond delay="1500"/>
                            </p:stCondLst>
                            <p:childTnLst>
                              <p:par>
                                <p:cTn id="7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6" grpId="0"/>
      <p:bldP spid="7" grpId="0"/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19" grpId="2"/>
      <p:bldP spid="20" grpId="0"/>
      <p:bldP spid="20" grpId="1"/>
      <p:bldP spid="20" grpId="2"/>
      <p:bldP spid="21" grpId="0"/>
      <p:bldP spid="21" grpId="1"/>
      <p:bldP spid="21" grpId="2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26" grpId="0"/>
      <p:bldP spid="26" grpId="1"/>
      <p:bldP spid="26" grpId="2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2" grpId="2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3" grpId="1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3" grpId="2" animBg="1"/>
      <p:bldP spid="145" grpId="0" animBg="1"/>
      <p:bldP spid="145" grpId="1" animBg="1"/>
      <p:bldP spid="14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</p:spPr>
      </p:pic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04799" y="501650"/>
            <a:ext cx="29589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c.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Khai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thác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thông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tin: 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AutoShape 159"/>
          <p:cNvSpPr>
            <a:spLocks noChangeArrowheads="1"/>
          </p:cNvSpPr>
          <p:nvPr/>
        </p:nvSpPr>
        <p:spPr bwMode="auto">
          <a:xfrm>
            <a:off x="6781800" y="4670426"/>
            <a:ext cx="381000" cy="739775"/>
          </a:xfrm>
          <a:prstGeom prst="curvedLeftArrow">
            <a:avLst>
              <a:gd name="adj1" fmla="val 39247"/>
              <a:gd name="adj2" fmla="val 77667"/>
              <a:gd name="adj3" fmla="val 2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7162800" y="2819400"/>
            <a:ext cx="1752600" cy="1524000"/>
          </a:xfrm>
          <a:prstGeom prst="cloudCallout">
            <a:avLst>
              <a:gd name="adj1" fmla="val -38407"/>
              <a:gd name="adj2" fmla="val 80625"/>
            </a:avLst>
          </a:prstGeom>
          <a:solidFill>
            <a:srgbClr val="FFCD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7315200" y="3048002"/>
            <a:ext cx="144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dirty="0" err="1">
                <a:latin typeface=".VnAristote" pitchFamily="34" charset="0"/>
              </a:rPr>
              <a:t>S¾p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xÕp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1600" b="1" i="1" dirty="0" err="1">
                <a:latin typeface=".VnArial NarrowH" pitchFamily="34" charset="0"/>
              </a:rPr>
              <a:t>T£N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theo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thø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tù</a:t>
            </a:r>
            <a:r>
              <a:rPr lang="en-US" sz="2000" b="1" dirty="0">
                <a:latin typeface=".VnAristote" pitchFamily="34" charset="0"/>
              </a:rPr>
              <a:t> a, b, c ...…</a:t>
            </a:r>
          </a:p>
        </p:txBody>
      </p:sp>
      <p:sp>
        <p:nvSpPr>
          <p:cNvPr id="14" name="Text Box 165"/>
          <p:cNvSpPr txBox="1">
            <a:spLocks noChangeArrowheads="1"/>
          </p:cNvSpPr>
          <p:nvPr/>
        </p:nvSpPr>
        <p:spPr bwMode="auto">
          <a:xfrm>
            <a:off x="495300" y="1088114"/>
            <a:ext cx="8382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 smtClean="0">
                <a:solidFill>
                  <a:schemeClr val="bg1"/>
                </a:solidFill>
                <a:latin typeface=".VnSouthern" pitchFamily="34" charset="0"/>
              </a:rPr>
              <a:t>T</a:t>
            </a:r>
            <a:r>
              <a:rPr lang="en-US" sz="2100" b="1" dirty="0" err="1" smtClean="0">
                <a:solidFill>
                  <a:schemeClr val="bg1"/>
                </a:solidFill>
                <a:latin typeface="+mn-lt"/>
              </a:rPr>
              <a:t>ì</a:t>
            </a:r>
            <a:r>
              <a:rPr lang="en-US" sz="2100" b="1" dirty="0" err="1" smtClean="0">
                <a:solidFill>
                  <a:schemeClr val="bg1"/>
                </a:solidFill>
                <a:latin typeface=".VnSouthern" pitchFamily="34" charset="0"/>
              </a:rPr>
              <a:t>m</a:t>
            </a:r>
            <a:r>
              <a:rPr lang="en-US" sz="2100" b="1" dirty="0" smtClean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kiÕm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th«ng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tin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¶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m·n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mét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sè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iÒu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kiÖn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nµo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®ã.</a:t>
            </a:r>
          </a:p>
        </p:txBody>
      </p:sp>
      <p:sp>
        <p:nvSpPr>
          <p:cNvPr id="15" name="AutoShape 167"/>
          <p:cNvSpPr>
            <a:spLocks noChangeArrowheads="1"/>
          </p:cNvSpPr>
          <p:nvPr/>
        </p:nvSpPr>
        <p:spPr bwMode="auto">
          <a:xfrm>
            <a:off x="7010400" y="2705100"/>
            <a:ext cx="1981200" cy="1600200"/>
          </a:xfrm>
          <a:prstGeom prst="cloudCallout">
            <a:avLst>
              <a:gd name="adj1" fmla="val -39745"/>
              <a:gd name="adj2" fmla="val 74403"/>
            </a:avLst>
          </a:prstGeom>
          <a:solidFill>
            <a:srgbClr val="FFCD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6" name="Text Box 168"/>
          <p:cNvSpPr txBox="1">
            <a:spLocks noChangeArrowheads="1"/>
          </p:cNvSpPr>
          <p:nvPr/>
        </p:nvSpPr>
        <p:spPr bwMode="auto">
          <a:xfrm>
            <a:off x="7315200" y="2927352"/>
            <a:ext cx="15621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dirty="0" err="1" smtClean="0">
                <a:latin typeface=".VnAristote" pitchFamily="34" charset="0"/>
              </a:rPr>
              <a:t>T</a:t>
            </a:r>
            <a:r>
              <a:rPr lang="en-US" sz="1300" b="1" i="1" dirty="0" err="1" smtClean="0">
                <a:latin typeface="+mj-lt"/>
              </a:rPr>
              <a:t>ì</a:t>
            </a:r>
            <a:r>
              <a:rPr lang="en-US" sz="2000" b="1" dirty="0" err="1" smtClean="0">
                <a:latin typeface=".VnAristote" pitchFamily="34" charset="0"/>
              </a:rPr>
              <a:t>m</a:t>
            </a:r>
            <a:r>
              <a:rPr lang="en-US" sz="2000" b="1" dirty="0" smtClean="0">
                <a:latin typeface=".VnAristote" pitchFamily="34" charset="0"/>
              </a:rPr>
              <a:t> </a:t>
            </a:r>
            <a:r>
              <a:rPr lang="en-US" sz="2000" b="1" dirty="0" err="1" smtClean="0">
                <a:latin typeface=".VnAristote" pitchFamily="34" charset="0"/>
              </a:rPr>
              <a:t>kiÕm</a:t>
            </a:r>
            <a:r>
              <a:rPr lang="en-US" sz="2000" b="1" dirty="0" smtClean="0">
                <a:latin typeface=".VnAristote" pitchFamily="34" charset="0"/>
              </a:rPr>
              <a:t> </a:t>
            </a:r>
            <a:r>
              <a:rPr lang="en-US" sz="2000" b="1" dirty="0" err="1" smtClean="0">
                <a:latin typeface=".VnAristote" pitchFamily="34" charset="0"/>
              </a:rPr>
              <a:t>häc</a:t>
            </a:r>
            <a:r>
              <a:rPr lang="en-US" sz="2000" b="1" dirty="0" smtClean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sinh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cã</a:t>
            </a:r>
            <a:r>
              <a:rPr lang="en-US" sz="2000" b="1" dirty="0">
                <a:latin typeface=".VnAristote" pitchFamily="34" charset="0"/>
              </a:rPr>
              <a:t> ®</a:t>
            </a:r>
            <a:r>
              <a:rPr lang="en-US" sz="2000" b="1" dirty="0" err="1">
                <a:latin typeface=".VnAristote" pitchFamily="34" charset="0"/>
              </a:rPr>
              <a:t>iÓm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To¸n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>
                <a:latin typeface=".VnAristote" pitchFamily="34" charset="0"/>
                <a:sym typeface="Symbol" pitchFamily="18" charset="2"/>
              </a:rPr>
              <a:t> 8.0</a:t>
            </a:r>
          </a:p>
        </p:txBody>
      </p:sp>
      <p:pic>
        <p:nvPicPr>
          <p:cNvPr id="17" name="Picture 1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971800"/>
            <a:ext cx="5638800" cy="1752600"/>
          </a:xfrm>
          <a:prstGeom prst="rect">
            <a:avLst/>
          </a:prstGeom>
          <a:noFill/>
        </p:spPr>
      </p:pic>
      <p:pic>
        <p:nvPicPr>
          <p:cNvPr id="18" name="Picture 1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781549"/>
            <a:ext cx="5748338" cy="192405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" name="Rectangle 177"/>
          <p:cNvSpPr>
            <a:spLocks noChangeArrowheads="1"/>
          </p:cNvSpPr>
          <p:nvPr/>
        </p:nvSpPr>
        <p:spPr bwMode="auto">
          <a:xfrm>
            <a:off x="1660525" y="5241925"/>
            <a:ext cx="457200" cy="1524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17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876800"/>
            <a:ext cx="5791200" cy="1381125"/>
          </a:xfrm>
          <a:prstGeom prst="rect">
            <a:avLst/>
          </a:prstGeom>
          <a:noFill/>
        </p:spPr>
      </p:pic>
      <p:sp>
        <p:nvSpPr>
          <p:cNvPr id="21" name="Rectangle 179"/>
          <p:cNvSpPr>
            <a:spLocks noChangeArrowheads="1"/>
          </p:cNvSpPr>
          <p:nvPr/>
        </p:nvSpPr>
        <p:spPr bwMode="auto">
          <a:xfrm>
            <a:off x="4953000" y="5257800"/>
            <a:ext cx="609600" cy="9906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180"/>
          <p:cNvSpPr txBox="1">
            <a:spLocks noChangeArrowheads="1"/>
          </p:cNvSpPr>
          <p:nvPr/>
        </p:nvSpPr>
        <p:spPr bwMode="auto">
          <a:xfrm>
            <a:off x="457151" y="1578862"/>
            <a:ext cx="8382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TÝnh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to¸n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thèng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kª ®Ó ®­a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ra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th«ng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tin ®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Æc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tr­ng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.</a:t>
            </a:r>
          </a:p>
        </p:txBody>
      </p:sp>
      <p:pic>
        <p:nvPicPr>
          <p:cNvPr id="23" name="Picture 18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89700" y="6118226"/>
            <a:ext cx="1892300" cy="587375"/>
          </a:xfrm>
          <a:prstGeom prst="rect">
            <a:avLst/>
          </a:prstGeom>
          <a:noFill/>
        </p:spPr>
      </p:pic>
      <p:pic>
        <p:nvPicPr>
          <p:cNvPr id="24" name="Picture 18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065" y="4789488"/>
            <a:ext cx="5875337" cy="1814512"/>
          </a:xfrm>
          <a:prstGeom prst="rect">
            <a:avLst/>
          </a:prstGeom>
          <a:noFill/>
        </p:spPr>
      </p:pic>
      <p:sp>
        <p:nvSpPr>
          <p:cNvPr id="25" name="Rectangle 185"/>
          <p:cNvSpPr>
            <a:spLocks noChangeArrowheads="1"/>
          </p:cNvSpPr>
          <p:nvPr/>
        </p:nvSpPr>
        <p:spPr bwMode="auto">
          <a:xfrm>
            <a:off x="5638800" y="5257800"/>
            <a:ext cx="609600" cy="14478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86"/>
          <p:cNvSpPr>
            <a:spLocks noChangeArrowheads="1"/>
          </p:cNvSpPr>
          <p:nvPr/>
        </p:nvSpPr>
        <p:spPr bwMode="auto">
          <a:xfrm>
            <a:off x="6477000" y="6096000"/>
            <a:ext cx="1905000" cy="6096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187"/>
          <p:cNvSpPr>
            <a:spLocks noChangeArrowheads="1"/>
          </p:cNvSpPr>
          <p:nvPr/>
        </p:nvSpPr>
        <p:spPr bwMode="auto">
          <a:xfrm>
            <a:off x="7010400" y="2635251"/>
            <a:ext cx="2133600" cy="1752600"/>
          </a:xfrm>
          <a:prstGeom prst="cloudCallout">
            <a:avLst>
              <a:gd name="adj1" fmla="val -35491"/>
              <a:gd name="adj2" fmla="val 79259"/>
            </a:avLst>
          </a:prstGeom>
          <a:solidFill>
            <a:srgbClr val="FFCD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" name="Text Box 189"/>
          <p:cNvSpPr txBox="1">
            <a:spLocks noChangeArrowheads="1"/>
          </p:cNvSpPr>
          <p:nvPr/>
        </p:nvSpPr>
        <p:spPr bwMode="auto">
          <a:xfrm>
            <a:off x="443621" y="1923020"/>
            <a:ext cx="8077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5425" indent="-2254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LËp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b¸o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®Ó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t¹o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1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bé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hå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s¬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míi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cã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cÊu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tróc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vµ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khu«n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d¹ng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theo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yªu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cÇu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cô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thÓ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.</a:t>
            </a:r>
          </a:p>
        </p:txBody>
      </p:sp>
      <p:sp>
        <p:nvSpPr>
          <p:cNvPr id="31" name="Text Box 193"/>
          <p:cNvSpPr txBox="1">
            <a:spLocks noChangeArrowheads="1"/>
          </p:cNvSpPr>
          <p:nvPr/>
        </p:nvSpPr>
        <p:spPr bwMode="auto">
          <a:xfrm>
            <a:off x="7277100" y="2918333"/>
            <a:ext cx="1676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dirty="0" err="1">
                <a:latin typeface=".VnAristote" pitchFamily="34" charset="0"/>
              </a:rPr>
              <a:t>LËp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danh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s¸ch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 smtClean="0">
                <a:latin typeface=".VnAristote" pitchFamily="34" charset="0"/>
              </a:rPr>
              <a:t>häc</a:t>
            </a:r>
            <a:r>
              <a:rPr lang="en-US" sz="2000" b="1" dirty="0" smtClean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sinh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thi</a:t>
            </a:r>
            <a:r>
              <a:rPr lang="en-US" sz="2000" b="1" dirty="0">
                <a:latin typeface=".VnAristote" pitchFamily="34" charset="0"/>
              </a:rPr>
              <a:t> ®</a:t>
            </a:r>
            <a:r>
              <a:rPr lang="en-US" sz="2000" b="1" dirty="0" err="1">
                <a:latin typeface=".VnAristote" pitchFamily="34" charset="0"/>
              </a:rPr>
              <a:t>¹t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lo¹i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Giái</a:t>
            </a:r>
            <a:r>
              <a:rPr lang="en-US" sz="2000" b="1" dirty="0">
                <a:latin typeface=".VnAristote" pitchFamily="34" charset="0"/>
              </a:rPr>
              <a:t>.</a:t>
            </a:r>
            <a:endParaRPr lang="en-US" sz="2000" b="1" dirty="0">
              <a:latin typeface=".VnAristote" pitchFamily="34" charset="0"/>
              <a:sym typeface="Symbol" pitchFamily="18" charset="2"/>
            </a:endParaRPr>
          </a:p>
        </p:txBody>
      </p:sp>
      <p:pic>
        <p:nvPicPr>
          <p:cNvPr id="32" name="Picture 19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71600" y="4775200"/>
            <a:ext cx="4038600" cy="190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8" name="Text Box 188"/>
          <p:cNvSpPr txBox="1">
            <a:spLocks noChangeArrowheads="1"/>
          </p:cNvSpPr>
          <p:nvPr/>
        </p:nvSpPr>
        <p:spPr bwMode="auto">
          <a:xfrm>
            <a:off x="7143750" y="2890429"/>
            <a:ext cx="1905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dirty="0" err="1">
                <a:latin typeface=".VnAristote" pitchFamily="34" charset="0"/>
              </a:rPr>
              <a:t>TÝnh</a:t>
            </a:r>
            <a:r>
              <a:rPr lang="en-US" sz="2000" b="1" dirty="0">
                <a:latin typeface=".VnAristote" pitchFamily="34" charset="0"/>
              </a:rPr>
              <a:t> vµ </a:t>
            </a:r>
            <a:r>
              <a:rPr lang="en-US" sz="2000" b="1" dirty="0" err="1" smtClean="0">
                <a:latin typeface=".VnAristote" pitchFamily="34" charset="0"/>
              </a:rPr>
              <a:t>t</a:t>
            </a:r>
            <a:r>
              <a:rPr lang="en-US" sz="1300" b="1" i="1" dirty="0" err="1" smtClean="0">
                <a:latin typeface="+mj-lt"/>
              </a:rPr>
              <a:t>ì</a:t>
            </a:r>
            <a:r>
              <a:rPr lang="en-US" sz="2000" b="1" dirty="0" err="1" smtClean="0">
                <a:latin typeface=".VnAristote" pitchFamily="34" charset="0"/>
              </a:rPr>
              <a:t>m</a:t>
            </a:r>
            <a:r>
              <a:rPr lang="en-US" sz="2000" b="1" dirty="0" smtClean="0">
                <a:latin typeface=".VnAristote" pitchFamily="34" charset="0"/>
              </a:rPr>
              <a:t> </a:t>
            </a:r>
            <a:r>
              <a:rPr lang="en-US" sz="1600" b="1" i="1" dirty="0" err="1">
                <a:latin typeface=".VnArial NarrowH" pitchFamily="34" charset="0"/>
              </a:rPr>
              <a:t>tæng</a:t>
            </a:r>
            <a:r>
              <a:rPr lang="en-US" sz="1600" b="1" i="1" dirty="0">
                <a:latin typeface=".VnArial NarrowH" pitchFamily="34" charset="0"/>
              </a:rPr>
              <a:t> ®</a:t>
            </a:r>
            <a:r>
              <a:rPr lang="en-US" sz="1600" b="1" i="1" dirty="0" err="1">
                <a:latin typeface=".VnArial NarrowH" pitchFamily="34" charset="0"/>
              </a:rPr>
              <a:t>iÓm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cao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nhÊt</a:t>
            </a:r>
            <a:r>
              <a:rPr lang="en-US" sz="2000" b="1" dirty="0">
                <a:latin typeface=".VnAristote" pitchFamily="34" charset="0"/>
              </a:rPr>
              <a:t>, </a:t>
            </a:r>
            <a:r>
              <a:rPr lang="en-US" sz="2000" b="1" dirty="0" err="1">
                <a:latin typeface=".VnAristote" pitchFamily="34" charset="0"/>
              </a:rPr>
              <a:t>thÊp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>
                <a:latin typeface=".VnAristote" pitchFamily="34" charset="0"/>
              </a:rPr>
              <a:t>nhÊt</a:t>
            </a:r>
            <a:r>
              <a:rPr lang="en-US" sz="2000" b="1" dirty="0">
                <a:latin typeface=".VnAristote" pitchFamily="34" charset="0"/>
              </a:rPr>
              <a:t>, </a:t>
            </a:r>
            <a:r>
              <a:rPr lang="en-US" sz="2000" b="1" dirty="0" err="1">
                <a:latin typeface=".VnAristote" pitchFamily="34" charset="0"/>
              </a:rPr>
              <a:t>trung</a:t>
            </a:r>
            <a:r>
              <a:rPr lang="en-US" sz="2000" b="1" dirty="0">
                <a:latin typeface=".VnAristote" pitchFamily="34" charset="0"/>
              </a:rPr>
              <a:t> </a:t>
            </a:r>
            <a:r>
              <a:rPr lang="en-US" sz="2000" b="1" dirty="0" err="1" smtClean="0">
                <a:latin typeface=".VnAristote" pitchFamily="34" charset="0"/>
              </a:rPr>
              <a:t>b</a:t>
            </a:r>
            <a:r>
              <a:rPr lang="en-US" sz="1300" b="1" i="1" dirty="0" err="1" smtClean="0">
                <a:latin typeface="+mj-lt"/>
              </a:rPr>
              <a:t>ì</a:t>
            </a:r>
            <a:r>
              <a:rPr lang="en-US" sz="2000" b="1" dirty="0" err="1" smtClean="0">
                <a:latin typeface=".VnAristote" pitchFamily="34" charset="0"/>
              </a:rPr>
              <a:t>nh</a:t>
            </a:r>
            <a:r>
              <a:rPr lang="en-US" sz="2000" b="1" dirty="0">
                <a:latin typeface=".VnAristote" pitchFamily="34" charset="0"/>
              </a:rPr>
              <a:t>.</a:t>
            </a:r>
            <a:endParaRPr lang="en-US" sz="2000" b="1" dirty="0">
              <a:latin typeface=".VnAristote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8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8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8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8" presetClass="exit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8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8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2" grpId="1" animBg="1"/>
      <p:bldP spid="13" grpId="0"/>
      <p:bldP spid="13" grpId="1"/>
      <p:bldP spid="14" grpId="0"/>
      <p:bldP spid="15" grpId="0" animBg="1"/>
      <p:bldP spid="15" grpId="1" animBg="1"/>
      <p:bldP spid="16" grpId="0"/>
      <p:bldP spid="16" grpId="1"/>
      <p:bldP spid="19" grpId="0" animBg="1"/>
      <p:bldP spid="19" grpId="1" animBg="1"/>
      <p:bldP spid="21" grpId="0" animBg="1"/>
      <p:bldP spid="21" grpId="1" animBg="1"/>
      <p:bldP spid="22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/>
      <p:bldP spid="31" grpId="0"/>
      <p:bldP spid="28" grpId="0"/>
      <p:bldP spid="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</p:spPr>
      </p:pic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04799" y="501650"/>
            <a:ext cx="29589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c.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Khai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thác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+mj-lt"/>
              </a:rPr>
              <a:t>thông</a:t>
            </a: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 tin: 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 Box 165"/>
          <p:cNvSpPr txBox="1">
            <a:spLocks noChangeArrowheads="1"/>
          </p:cNvSpPr>
          <p:nvPr/>
        </p:nvSpPr>
        <p:spPr bwMode="auto">
          <a:xfrm>
            <a:off x="495300" y="1088114"/>
            <a:ext cx="8382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 smtClean="0">
                <a:solidFill>
                  <a:schemeClr val="bg1"/>
                </a:solidFill>
                <a:latin typeface=".VnSouthern" pitchFamily="34" charset="0"/>
              </a:rPr>
              <a:t>T</a:t>
            </a:r>
            <a:r>
              <a:rPr lang="en-US" sz="2100" b="1" dirty="0" err="1" smtClean="0">
                <a:solidFill>
                  <a:schemeClr val="bg1"/>
                </a:solidFill>
                <a:latin typeface="+mn-lt"/>
              </a:rPr>
              <a:t>ì</a:t>
            </a:r>
            <a:r>
              <a:rPr lang="en-US" sz="2100" b="1" dirty="0" err="1" smtClean="0">
                <a:solidFill>
                  <a:schemeClr val="bg1"/>
                </a:solidFill>
                <a:latin typeface=".VnSouthern" pitchFamily="34" charset="0"/>
              </a:rPr>
              <a:t>m</a:t>
            </a:r>
            <a:r>
              <a:rPr lang="en-US" sz="2100" b="1" dirty="0" smtClean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kiÕm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th«ng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tin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¶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m·n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mét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sè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iÒu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kiÖn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nµo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®ã.</a:t>
            </a:r>
          </a:p>
        </p:txBody>
      </p:sp>
      <p:sp>
        <p:nvSpPr>
          <p:cNvPr id="22" name="Text Box 180"/>
          <p:cNvSpPr txBox="1">
            <a:spLocks noChangeArrowheads="1"/>
          </p:cNvSpPr>
          <p:nvPr/>
        </p:nvSpPr>
        <p:spPr bwMode="auto">
          <a:xfrm>
            <a:off x="457151" y="1578862"/>
            <a:ext cx="8382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TÝnh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to¸n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thèng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kª ®Ó ®­a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ra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th«ng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tin ®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Æc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 smtClean="0">
                <a:solidFill>
                  <a:schemeClr val="bg1"/>
                </a:solidFill>
                <a:latin typeface=".VnSouthern" pitchFamily="34" charset="0"/>
              </a:rPr>
              <a:t>tr­ưng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.</a:t>
            </a:r>
          </a:p>
        </p:txBody>
      </p:sp>
      <p:sp>
        <p:nvSpPr>
          <p:cNvPr id="29" name="Text Box 189"/>
          <p:cNvSpPr txBox="1">
            <a:spLocks noChangeArrowheads="1"/>
          </p:cNvSpPr>
          <p:nvPr/>
        </p:nvSpPr>
        <p:spPr bwMode="auto">
          <a:xfrm>
            <a:off x="495300" y="2149937"/>
            <a:ext cx="8077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5425" indent="-2254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-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LËp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b¸o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c¸o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®Ó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t¹o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1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bé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hå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s¬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míi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cã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cÊu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tróc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vµ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khu«n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d¹ng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theo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yªu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cÇu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cô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.VnSouthern" pitchFamily="34" charset="0"/>
              </a:rPr>
              <a:t>thÓ</a:t>
            </a:r>
            <a:r>
              <a:rPr lang="en-US" sz="2100" b="1" dirty="0">
                <a:solidFill>
                  <a:schemeClr val="bg1"/>
                </a:solidFill>
                <a:latin typeface=".VnSouthern" pitchFamily="34" charset="0"/>
              </a:rPr>
              <a:t>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50641" y="2797071"/>
            <a:ext cx="689317" cy="6189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189"/>
          <p:cNvSpPr txBox="1">
            <a:spLocks noChangeArrowheads="1"/>
          </p:cNvSpPr>
          <p:nvPr/>
        </p:nvSpPr>
        <p:spPr bwMode="auto">
          <a:xfrm>
            <a:off x="228575" y="3310820"/>
            <a:ext cx="868684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Khai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thác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thông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tin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là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để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phục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vụ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kịp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thời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cho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công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tác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quản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lí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. Do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vậy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việc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xử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lí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dữ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liệu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trong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hồ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sơ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phải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nhanh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chóng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chính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xác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và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thông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tin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kết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xuất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ra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phải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ở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dạng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dễ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+mj-lt"/>
              </a:rPr>
              <a:t>hiểu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. </a:t>
            </a:r>
            <a:endParaRPr lang="en-US" sz="28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30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29" grpId="0"/>
      <p:bldP spid="2" grpId="0" animBg="1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</p:spPr>
      </p:pic>
      <p:pic>
        <p:nvPicPr>
          <p:cNvPr id="8" name="Picture 5" descr="t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4801" y="0"/>
            <a:ext cx="9162756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3.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Cơ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sở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dữ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liệu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và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phần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mềm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hệ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quản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trị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cơ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sở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dữ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+mj-lt"/>
              </a:rPr>
              <a:t>liệu</a:t>
            </a:r>
            <a:endParaRPr lang="en-US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4801" y="591343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6725" indent="-466725" algn="just">
              <a:spcBef>
                <a:spcPct val="5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a. </a:t>
            </a:r>
            <a:r>
              <a:rPr lang="en-US" sz="2400" dirty="0" err="1" smtClean="0">
                <a:solidFill>
                  <a:srgbClr val="0000FF"/>
                </a:solidFill>
                <a:latin typeface="+mj-lt"/>
              </a:rPr>
              <a:t>Cơ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j-lt"/>
              </a:rPr>
              <a:t>sở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j-lt"/>
              </a:rPr>
              <a:t>dữ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+mj-lt"/>
              </a:rPr>
              <a:t>liệu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 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92126" y="970929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.VnSouthern" pitchFamily="34" charset="0"/>
              </a:rPr>
              <a:t>- 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Cơ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sở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dữ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liệu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 (Database):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Tập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hợp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dữ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liệu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tổ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chức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sao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máy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tính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thể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lưu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trữ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truy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cập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cập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nhật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xử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lí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để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phục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vụ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hoạt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động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đơn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vị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nào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đó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. </a:t>
            </a:r>
            <a:endParaRPr lang="en-US" sz="2400" dirty="0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92126" y="2066686"/>
            <a:ext cx="1676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rgbClr val="3333FF"/>
              </a:buClr>
            </a:pPr>
            <a:r>
              <a:rPr lang="en-US" sz="2200" b="1" i="1" dirty="0" err="1" smtClean="0">
                <a:solidFill>
                  <a:srgbClr val="FFFF00"/>
                </a:solidFill>
                <a:latin typeface="+mj-lt"/>
              </a:rPr>
              <a:t>Ví</a:t>
            </a:r>
            <a:r>
              <a:rPr lang="en-US" sz="2200" b="1" i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200" b="1" i="1" dirty="0" err="1" smtClean="0">
                <a:solidFill>
                  <a:srgbClr val="FFFF00"/>
                </a:solidFill>
                <a:latin typeface="+mj-lt"/>
              </a:rPr>
              <a:t>dụ</a:t>
            </a:r>
            <a:r>
              <a:rPr lang="en-US" sz="2200" b="1" i="1" dirty="0" smtClean="0">
                <a:solidFill>
                  <a:srgbClr val="FFFF00"/>
                </a:solidFill>
                <a:latin typeface="+mj-lt"/>
              </a:rPr>
              <a:t>:</a:t>
            </a:r>
            <a:endParaRPr lang="en-US" sz="2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92127" y="5610512"/>
            <a:ext cx="5486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chemeClr val="bg1"/>
                </a:solidFill>
                <a:latin typeface=".VnSouthern" pitchFamily="34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Hồ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sơ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lí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sách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của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thư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viện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là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CSDL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92126" y="6008977"/>
            <a:ext cx="842327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chemeClr val="bg1"/>
                </a:solidFill>
                <a:latin typeface=".VnSouthern" pitchFamily="34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.VnSouthern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Hồ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sơ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quản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lí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tiền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lương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của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một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tổ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chức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một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công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ty </a:t>
            </a:r>
            <a:r>
              <a:rPr lang="en-US" sz="2200" dirty="0" err="1" smtClean="0">
                <a:solidFill>
                  <a:schemeClr val="bg1"/>
                </a:solidFill>
                <a:latin typeface="+mj-lt"/>
              </a:rPr>
              <a:t>là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 CSDL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6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8288" y="3198194"/>
            <a:ext cx="6289675" cy="2441575"/>
          </a:xfrm>
          <a:prstGeom prst="rect">
            <a:avLst/>
          </a:prstGeom>
          <a:noFill/>
        </p:spPr>
      </p:pic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33400" y="1651459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</a:pPr>
            <a:endParaRPr lang="en-US" sz="2400" dirty="0">
              <a:solidFill>
                <a:schemeClr val="bg1"/>
              </a:solidFill>
              <a:latin typeface=".VnSouthern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12763" y="2339276"/>
            <a:ext cx="8382000" cy="92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-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Hồ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sơ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quản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lí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điểm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thi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lưu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trữ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ở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bộ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nhớ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ngoài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máy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tính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một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cơ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sở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dữ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liệu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. 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1168</Words>
  <Application>Microsoft Office PowerPoint</Application>
  <PresentationFormat>On-screen Show (4:3)</PresentationFormat>
  <Paragraphs>191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.VnArial NarrowH</vt:lpstr>
      <vt:lpstr>.VnAristote</vt:lpstr>
      <vt:lpstr>.VnBodoni</vt:lpstr>
      <vt:lpstr>.VnBook-Antiqua</vt:lpstr>
      <vt:lpstr>.VnHelvetIns</vt:lpstr>
      <vt:lpstr>.VnHelvetInsH</vt:lpstr>
      <vt:lpstr>.VnSouthern</vt:lpstr>
      <vt:lpstr>.VnTifani HeavyH</vt:lpstr>
      <vt:lpstr>.VnTime</vt:lpstr>
      <vt:lpstr>.VnTimeH</vt:lpstr>
      <vt:lpstr>.VnVogue</vt:lpstr>
      <vt:lpstr>Arial</vt:lpstr>
      <vt:lpstr>Symbol</vt:lpstr>
      <vt:lpstr>Times New Roman</vt:lpstr>
      <vt:lpstr>Wingdings</vt:lpstr>
      <vt:lpstr>Office 主题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第一PPT</dc:creator>
  <cp:lastModifiedBy>Admin</cp:lastModifiedBy>
  <cp:revision>238</cp:revision>
  <dcterms:created xsi:type="dcterms:W3CDTF">2015-09-13T11:28:16Z</dcterms:created>
  <dcterms:modified xsi:type="dcterms:W3CDTF">2023-07-16T06:59:38Z</dcterms:modified>
</cp:coreProperties>
</file>