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76" r:id="rId3"/>
    <p:sldId id="278" r:id="rId4"/>
    <p:sldId id="279" r:id="rId5"/>
    <p:sldId id="325" r:id="rId6"/>
    <p:sldId id="274" r:id="rId7"/>
    <p:sldId id="317" r:id="rId8"/>
    <p:sldId id="326" r:id="rId9"/>
    <p:sldId id="280" r:id="rId10"/>
    <p:sldId id="318" r:id="rId11"/>
    <p:sldId id="319" r:id="rId12"/>
    <p:sldId id="327" r:id="rId13"/>
    <p:sldId id="287" r:id="rId14"/>
    <p:sldId id="323" r:id="rId15"/>
    <p:sldId id="324" r:id="rId16"/>
    <p:sldId id="328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006673"/>
    <a:srgbClr val="E26714"/>
    <a:srgbClr val="A3DBE1"/>
    <a:srgbClr val="F26532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187" autoAdjust="0"/>
  </p:normalViewPr>
  <p:slideViewPr>
    <p:cSldViewPr snapToGrid="0" showGuides="1">
      <p:cViewPr varScale="1">
        <p:scale>
          <a:sx n="105" d="100"/>
          <a:sy n="105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Complete the sentences. Use the words and phrases in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820" y="3446576"/>
            <a:ext cx="10468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More </a:t>
            </a:r>
            <a:r>
              <a:rPr lang="en-US" sz="2400" dirty="0"/>
              <a:t>and </a:t>
            </a:r>
            <a:r>
              <a:rPr lang="en-US" sz="2400" dirty="0" smtClean="0"/>
              <a:t>more people adopt a(n) ____________ because </a:t>
            </a:r>
            <a:r>
              <a:rPr lang="en-US" sz="2400" dirty="0"/>
              <a:t>it is </a:t>
            </a:r>
            <a:r>
              <a:rPr lang="en-US" sz="2400" dirty="0" smtClean="0"/>
              <a:t>good for the environment.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We should cut down on electricity usage to reduce your _______________.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Many modern houses today are built from ___________ materials.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Modern household __________ make housework much easier.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438287" y="2402155"/>
            <a:ext cx="7287065" cy="805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6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ppliances, green lifestyle, carbon footprint, eco-friendly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284" y="3575052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lifestyle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03523" y="4665887"/>
            <a:ext cx="249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carbon footprint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3029" y="5211960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eco-friendly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6071" y="5778491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appliances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Choose the best answers.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782" y="2110142"/>
            <a:ext cx="10254897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Wind energy </a:t>
            </a:r>
            <a:r>
              <a:rPr lang="en-US" sz="2400" dirty="0" smtClean="0">
                <a:solidFill>
                  <a:srgbClr val="05A0B8"/>
                </a:solidFill>
              </a:rPr>
              <a:t>is used/ use</a:t>
            </a:r>
            <a:r>
              <a:rPr lang="en-US" sz="2400" dirty="0" smtClean="0"/>
              <a:t> to produce electricity.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More trees </a:t>
            </a:r>
            <a:r>
              <a:rPr lang="en-US" sz="2400" dirty="0" smtClean="0">
                <a:solidFill>
                  <a:srgbClr val="05A0B8"/>
                </a:solidFill>
              </a:rPr>
              <a:t>are planted/ plant </a:t>
            </a:r>
            <a:r>
              <a:rPr lang="en-US" sz="2400" dirty="0" smtClean="0"/>
              <a:t>around the school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I’m sure you </a:t>
            </a:r>
            <a:r>
              <a:rPr lang="en-US" sz="2400" dirty="0" smtClean="0">
                <a:solidFill>
                  <a:srgbClr val="05A0B8"/>
                </a:solidFill>
              </a:rPr>
              <a:t>are going to pass/ will pass </a:t>
            </a:r>
            <a:r>
              <a:rPr lang="en-US" sz="2400" dirty="0" smtClean="0"/>
              <a:t>your driving test. Don’t worry.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- Mai has won the first price in the speaking contest.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- Really? I </a:t>
            </a:r>
            <a:r>
              <a:rPr lang="en-US" sz="2400" dirty="0" smtClean="0">
                <a:solidFill>
                  <a:srgbClr val="05A0B8"/>
                </a:solidFill>
              </a:rPr>
              <a:t>will/ am going to </a:t>
            </a:r>
            <a:r>
              <a:rPr lang="en-US" sz="2400" dirty="0" smtClean="0"/>
              <a:t>phone her to give her my congratulations.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5. My parents have made their holiday plans. They </a:t>
            </a:r>
            <a:r>
              <a:rPr lang="en-US" sz="2400" dirty="0" smtClean="0">
                <a:solidFill>
                  <a:srgbClr val="05A0B8"/>
                </a:solidFill>
              </a:rPr>
              <a:t>will travel/ are going to travel </a:t>
            </a:r>
            <a:r>
              <a:rPr lang="en-US" sz="2400" dirty="0" smtClean="0"/>
              <a:t>to the </a:t>
            </a:r>
            <a:r>
              <a:rPr lang="en-US" sz="2400" dirty="0" smtClean="0"/>
              <a:t>south </a:t>
            </a:r>
            <a:r>
              <a:rPr lang="en-US" sz="2400" dirty="0" smtClean="0"/>
              <a:t>of the country.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6. Do you hear the thunder? It</a:t>
            </a:r>
            <a:r>
              <a:rPr lang="en-US" sz="2400" dirty="0" smtClean="0">
                <a:solidFill>
                  <a:srgbClr val="05A0B8"/>
                </a:solidFill>
              </a:rPr>
              <a:t> is going to rain/ will rain </a:t>
            </a:r>
            <a:r>
              <a:rPr lang="en-US" sz="2400" dirty="0" smtClean="0"/>
              <a:t>heavily.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919470" y="2236424"/>
            <a:ext cx="925417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741364" y="2818784"/>
            <a:ext cx="1456063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38422" y="3354062"/>
            <a:ext cx="1119160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599061" y="4449335"/>
            <a:ext cx="529729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611519" y="5009305"/>
            <a:ext cx="2328230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748426" y="6088958"/>
            <a:ext cx="1861694" cy="429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76730" y="423212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Listen and </a:t>
            </a:r>
            <a:r>
              <a:rPr lang="en-US" dirty="0" smtClean="0">
                <a:solidFill>
                  <a:srgbClr val="006673"/>
                </a:solidFill>
              </a:rPr>
              <a:t>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sentences.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Choose the best answers.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4134918"/>
            <a:ext cx="3965330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52097" y="3138691"/>
            <a:ext cx="743694" cy="1093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/>
          <a:stretch/>
        </p:blipFill>
        <p:spPr>
          <a:xfrm>
            <a:off x="2642104" y="1167788"/>
            <a:ext cx="7455887" cy="53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99519"/>
              </p:ext>
            </p:extLst>
          </p:nvPr>
        </p:nvGraphicFramePr>
        <p:xfrm>
          <a:off x="1055075" y="1212364"/>
          <a:ext cx="10339755" cy="531463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334708">
                  <a:extLst>
                    <a:ext uri="{9D8B030D-6E8A-4147-A177-3AD203B41FA5}">
                      <a16:colId xmlns:a16="http://schemas.microsoft.com/office/drawing/2014/main" val="14116672"/>
                    </a:ext>
                  </a:extLst>
                </a:gridCol>
                <a:gridCol w="1567580">
                  <a:extLst>
                    <a:ext uri="{9D8B030D-6E8A-4147-A177-3AD203B41FA5}">
                      <a16:colId xmlns:a16="http://schemas.microsoft.com/office/drawing/2014/main" val="691501001"/>
                    </a:ext>
                  </a:extLst>
                </a:gridCol>
                <a:gridCol w="3437467">
                  <a:extLst>
                    <a:ext uri="{9D8B030D-6E8A-4147-A177-3AD203B41FA5}">
                      <a16:colId xmlns:a16="http://schemas.microsoft.com/office/drawing/2014/main" val="806464759"/>
                    </a:ext>
                  </a:extLst>
                </a:gridCol>
              </a:tblGrid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Comments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in English or Vietnamese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086894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5599746"/>
                  </a:ext>
                </a:extLst>
              </a:tr>
              <a:tr h="476136">
                <a:tc>
                  <a:txBody>
                    <a:bodyPr/>
                    <a:lstStyle/>
                    <a:p>
                      <a:pPr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 The presenters greeted the audience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58818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The 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presenters spoke clearly and naturally.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823818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- The presenters cooperated when delivering their talk.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0131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- The presenters interacted with the audience.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4436731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 The presenters used some photos /pictures to illustrate their ideas.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129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- The presenters concluded their talk 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appropriately.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798118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+mn-lt"/>
                        </a:rPr>
                        <a:t>CONTENT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: The presentation includes the following information about their plan </a:t>
                      </a:r>
                      <a:r>
                        <a:rPr lang="en-US" sz="1800" b="0" i="1" dirty="0" smtClean="0">
                          <a:effectLst/>
                          <a:latin typeface="+mn-lt"/>
                        </a:rPr>
                        <a:t>for the Go 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Green </a:t>
                      </a:r>
                      <a:r>
                        <a:rPr lang="en-US" sz="1800" b="0" i="1" dirty="0" smtClean="0">
                          <a:effectLst/>
                          <a:latin typeface="+mn-lt"/>
                        </a:rPr>
                        <a:t>Weekend event.</a:t>
                      </a:r>
                      <a:r>
                        <a:rPr lang="en-US" sz="1800" b="0" i="1" baseline="0" dirty="0" smtClean="0">
                          <a:effectLst/>
                          <a:latin typeface="+mn-lt"/>
                        </a:rPr>
                        <a:t> 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77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activity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14065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time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3563921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place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552750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reason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65739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expected result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6574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167" y="1414734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Checklist </a:t>
            </a:r>
            <a:r>
              <a:rPr lang="en-US" sz="2400" dirty="0">
                <a:solidFill>
                  <a:srgbClr val="C00000"/>
                </a:solidFill>
              </a:rPr>
              <a:t>for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4128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748" y="1668123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Checklist </a:t>
            </a:r>
            <a:r>
              <a:rPr lang="en-US" sz="2400" dirty="0">
                <a:solidFill>
                  <a:srgbClr val="C00000"/>
                </a:solidFill>
              </a:rPr>
              <a:t>for self-assessment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98734"/>
              </p:ext>
            </p:extLst>
          </p:nvPr>
        </p:nvGraphicFramePr>
        <p:xfrm>
          <a:off x="1415415" y="1160792"/>
          <a:ext cx="9361170" cy="52120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719320">
                  <a:extLst>
                    <a:ext uri="{9D8B030D-6E8A-4147-A177-3AD203B41FA5}">
                      <a16:colId xmlns:a16="http://schemas.microsoft.com/office/drawing/2014/main" val="1350627882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234253418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val="337870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Comments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(in English or Vietnamese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45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69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54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 greeted the audience.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25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 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spoke clearly and naturally.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3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 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cooperated with my group members when delivering the talk.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33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b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interacted with the audience.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53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 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used some photos / pictures to illustrate my ideas.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35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- I 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concluded my part of the talk </a:t>
                      </a:r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appropriately.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422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CONTENT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: </a:t>
                      </a:r>
                      <a:r>
                        <a:rPr lang="en-US" sz="1800" b="0" i="1" dirty="0">
                          <a:effectLst/>
                          <a:latin typeface="+mn-lt"/>
                        </a:rPr>
                        <a:t>Our presentation includes the following information about our plan for Go Green </a:t>
                      </a:r>
                      <a:r>
                        <a:rPr lang="en-US" sz="1800" b="0" i="1" dirty="0" smtClean="0">
                          <a:effectLst/>
                          <a:latin typeface="+mn-lt"/>
                        </a:rPr>
                        <a:t>Weekend event.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91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activity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453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time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5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place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354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>
                          <a:effectLst/>
                          <a:latin typeface="+mn-lt"/>
                        </a:rPr>
                        <a:t>reason</a:t>
                      </a:r>
                      <a:endParaRPr lang="en-US" sz="18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11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expected result</a:t>
                      </a:r>
                      <a:endParaRPr lang="en-US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69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76730" y="423212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 Listen and </a:t>
            </a:r>
            <a:r>
              <a:rPr lang="en-US" dirty="0" smtClean="0">
                <a:solidFill>
                  <a:srgbClr val="006673"/>
                </a:solidFill>
              </a:rPr>
              <a:t>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sentences.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Choose the best answers.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4134918"/>
            <a:ext cx="3965330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52097" y="3138691"/>
            <a:ext cx="743694" cy="1093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227463" y="4587224"/>
            <a:ext cx="824021" cy="7949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90" y="2200867"/>
            <a:ext cx="92895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Revise </a:t>
            </a:r>
            <a:r>
              <a:rPr lang="en-US" sz="3600" dirty="0"/>
              <a:t>the consonant blends /kl/, /</a:t>
            </a:r>
            <a:r>
              <a:rPr lang="en-US" sz="3600" dirty="0" err="1"/>
              <a:t>pl</a:t>
            </a:r>
            <a:r>
              <a:rPr lang="en-US" sz="3600" dirty="0"/>
              <a:t>/, /gr/ and /</a:t>
            </a:r>
            <a:r>
              <a:rPr lang="en-US" sz="3600" dirty="0" err="1"/>
              <a:t>pr</a:t>
            </a:r>
            <a:r>
              <a:rPr lang="en-US" sz="3600" dirty="0"/>
              <a:t>/.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R</a:t>
            </a:r>
            <a:r>
              <a:rPr lang="en-US" sz="3600" dirty="0" smtClean="0"/>
              <a:t>evise </a:t>
            </a:r>
            <a:r>
              <a:rPr lang="en-US" sz="3600" dirty="0"/>
              <a:t>words/ phrases related to the topic </a:t>
            </a:r>
            <a:r>
              <a:rPr lang="en-US" sz="3600" i="1" dirty="0"/>
              <a:t>Humans and the environment</a:t>
            </a:r>
            <a:r>
              <a:rPr lang="en-US" sz="3600" dirty="0"/>
              <a:t>. 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R</a:t>
            </a:r>
            <a:r>
              <a:rPr lang="en-US" sz="3600" dirty="0" smtClean="0"/>
              <a:t>evise </a:t>
            </a:r>
            <a:r>
              <a:rPr lang="en-US" sz="3600" i="1" dirty="0"/>
              <a:t>will </a:t>
            </a:r>
            <a:r>
              <a:rPr lang="en-US" sz="3600" dirty="0"/>
              <a:t>and </a:t>
            </a:r>
            <a:r>
              <a:rPr lang="en-US" sz="3600" i="1" dirty="0"/>
              <a:t>be going to </a:t>
            </a:r>
            <a:r>
              <a:rPr lang="en-US" sz="3600" dirty="0"/>
              <a:t>and </a:t>
            </a:r>
            <a:r>
              <a:rPr lang="en-US" sz="3600" dirty="0" smtClean="0"/>
              <a:t>passive </a:t>
            </a:r>
            <a:r>
              <a:rPr lang="en-US" sz="3600" dirty="0"/>
              <a:t>voice.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 </a:t>
            </a:r>
            <a:r>
              <a:rPr lang="en-US" sz="3600" dirty="0"/>
              <a:t>exercises in the </a:t>
            </a:r>
            <a:r>
              <a:rPr lang="en-US" sz="3600" dirty="0" smtClean="0"/>
              <a:t>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Unit </a:t>
            </a:r>
            <a:r>
              <a:rPr lang="en-US" sz="3600" dirty="0" smtClean="0"/>
              <a:t>3 – Lesson 1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645" y="2775385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HUMANS AND THE ENVIRONMENT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300134" y="2775385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4399" y="27867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31475" y="2795902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18602" y="2310483"/>
            <a:ext cx="959584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the end of the lesson, students will be able to</a:t>
            </a:r>
            <a:r>
              <a:rPr lang="en-US" sz="2800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dirty="0" smtClean="0"/>
              <a:t> </a:t>
            </a:r>
            <a:r>
              <a:rPr lang="en-US" sz="2200" dirty="0"/>
              <a:t>revise</a:t>
            </a:r>
            <a:r>
              <a:rPr lang="vi-VN" sz="2200" dirty="0"/>
              <a:t>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the consonant blends /kl/, /pl/, /gr/, /pr/ correctly;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 smtClean="0"/>
              <a:t> </a:t>
            </a:r>
            <a:r>
              <a:rPr lang="en-US" sz="2200" dirty="0"/>
              <a:t>revise</a:t>
            </a:r>
            <a:r>
              <a:rPr lang="vi-VN" sz="2200" dirty="0"/>
              <a:t>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words and phrases related to humans and the environment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/>
              <a:t>learnt in the unit</a:t>
            </a:r>
            <a:r>
              <a:rPr lang="vi-VN" sz="2200" dirty="0"/>
              <a:t>;</a:t>
            </a:r>
            <a:endParaRPr lang="en-GB" sz="2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how to use </a:t>
            </a:r>
            <a:r>
              <a:rPr lang="vi-VN" sz="2200" i="1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vi-VN" sz="2200" i="1" dirty="0">
                <a:latin typeface="Calibri" panose="020F0502020204030204" pitchFamily="34" charset="0"/>
                <a:cs typeface="Calibri" panose="020F0502020204030204" pitchFamily="34" charset="0"/>
              </a:rPr>
              <a:t>be going to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, and passive voice correctly;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activities for a Go Green Weekend and give a group presentation about the event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76730" y="423212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Listen and </a:t>
            </a:r>
            <a:r>
              <a:rPr lang="en-US" dirty="0" smtClean="0">
                <a:solidFill>
                  <a:srgbClr val="006673"/>
                </a:solidFill>
              </a:rPr>
              <a:t>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sentences.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Choose the best answers.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4134918"/>
            <a:ext cx="3965330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52097" y="3138691"/>
            <a:ext cx="743694" cy="1093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227463" y="4587224"/>
            <a:ext cx="824021" cy="7949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Game: The last man standing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90" y="1926609"/>
            <a:ext cx="4931391" cy="49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Game: The last man standing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040" y="2224343"/>
            <a:ext cx="102006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Rules: </a:t>
            </a:r>
            <a:endParaRPr lang="en-US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 students </a:t>
            </a:r>
            <a:r>
              <a:rPr lang="en-US" sz="2400" dirty="0"/>
              <a:t>form a circle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Teacher stands </a:t>
            </a:r>
            <a:r>
              <a:rPr lang="en-US" sz="2400" dirty="0"/>
              <a:t>at a center with a ball.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Teacher speaks </a:t>
            </a:r>
            <a:r>
              <a:rPr lang="en-US" sz="2400" dirty="0"/>
              <a:t>out a word related to the topic </a:t>
            </a:r>
            <a:r>
              <a:rPr lang="en-US" sz="2400" i="1" dirty="0"/>
              <a:t>Humans and the environment</a:t>
            </a:r>
            <a:r>
              <a:rPr lang="en-US" sz="2400" dirty="0"/>
              <a:t> and pass the ball to one student.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That student tosses </a:t>
            </a:r>
            <a:r>
              <a:rPr lang="en-US" sz="2400" dirty="0"/>
              <a:t>it to another student as </a:t>
            </a:r>
            <a:r>
              <a:rPr lang="en-US" sz="2400" dirty="0" smtClean="0"/>
              <a:t>he/she name </a:t>
            </a:r>
            <a:r>
              <a:rPr lang="en-US" sz="2400" dirty="0"/>
              <a:t>the word related to the theme.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someone repeats </a:t>
            </a:r>
            <a:r>
              <a:rPr lang="en-US" sz="2400" dirty="0"/>
              <a:t>a word or can’t say any more words, </a:t>
            </a:r>
            <a:r>
              <a:rPr lang="en-US" sz="2400" dirty="0" smtClean="0"/>
              <a:t>he/she needs </a:t>
            </a:r>
            <a:r>
              <a:rPr lang="en-US" sz="2400" dirty="0"/>
              <a:t>to sit down.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last student standing wins the game.</a:t>
            </a:r>
          </a:p>
        </p:txBody>
      </p:sp>
    </p:spTree>
    <p:extLst>
      <p:ext uri="{BB962C8B-B14F-4D97-AF65-F5344CB8AC3E}">
        <p14:creationId xmlns:p14="http://schemas.microsoft.com/office/powerpoint/2010/main" val="2288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95791" y="2660697"/>
            <a:ext cx="2184096" cy="955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551140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2494741"/>
            <a:ext cx="3962177" cy="1193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</a:t>
            </a:r>
            <a:r>
              <a:rPr lang="en-US" dirty="0" smtClean="0">
                <a:solidFill>
                  <a:srgbClr val="006673"/>
                </a:solidFill>
              </a:rPr>
              <a:t>underline.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sentences.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Choose the best answers.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2035258"/>
            <a:ext cx="746352" cy="62543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37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Listen </a:t>
            </a:r>
            <a:r>
              <a:rPr lang="en-US" sz="2800" b="1" dirty="0">
                <a:solidFill>
                  <a:srgbClr val="0FB7BD"/>
                </a:solidFill>
              </a:rPr>
              <a:t>and underline the words with the consonant blends /kl/, /</a:t>
            </a:r>
            <a:r>
              <a:rPr lang="en-US" sz="2800" b="1" dirty="0" err="1">
                <a:solidFill>
                  <a:srgbClr val="0FB7BD"/>
                </a:solidFill>
              </a:rPr>
              <a:t>pl</a:t>
            </a:r>
            <a:r>
              <a:rPr lang="en-US" sz="2800" b="1" dirty="0">
                <a:solidFill>
                  <a:srgbClr val="0FB7BD"/>
                </a:solidFill>
              </a:rPr>
              <a:t>/, /gr/ or /</a:t>
            </a:r>
            <a:r>
              <a:rPr lang="en-US" sz="2800" b="1" dirty="0" err="1">
                <a:solidFill>
                  <a:srgbClr val="0FB7BD"/>
                </a:solidFill>
              </a:rPr>
              <a:t>pr</a:t>
            </a:r>
            <a:r>
              <a:rPr lang="en-US" sz="2800" b="1" dirty="0">
                <a:solidFill>
                  <a:srgbClr val="0FB7BD"/>
                </a:solidFill>
              </a:rPr>
              <a:t>/. Then </a:t>
            </a:r>
            <a:r>
              <a:rPr lang="en-US" sz="2800" b="1" dirty="0" err="1">
                <a:solidFill>
                  <a:srgbClr val="0FB7BD"/>
                </a:solidFill>
              </a:rPr>
              <a:t>practise</a:t>
            </a:r>
            <a:r>
              <a:rPr lang="en-US" sz="2800" b="1" dirty="0">
                <a:solidFill>
                  <a:srgbClr val="0FB7BD"/>
                </a:solidFill>
              </a:rPr>
              <a:t> reading the sentences.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PRONUNCATION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422" y="3066757"/>
            <a:ext cx="8940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1.	The </a:t>
            </a:r>
            <a:r>
              <a:rPr lang="en-US" sz="2400" dirty="0"/>
              <a:t>professor is proud of the results of our project.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	Grass is growing on the ground.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	Those toy planes are made of plastic.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	Click the button to become a member of the club.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75988" y="3587262"/>
            <a:ext cx="126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89828" y="3587262"/>
            <a:ext cx="7479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3872" y="3587262"/>
            <a:ext cx="929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1594" y="4119490"/>
            <a:ext cx="704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76955" y="4119490"/>
            <a:ext cx="846405" cy="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02906" y="4114917"/>
            <a:ext cx="889931" cy="16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67686" y="4696265"/>
            <a:ext cx="722142" cy="2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92019" y="4696265"/>
            <a:ext cx="804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201594" y="5205046"/>
            <a:ext cx="555674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81778" y="5216769"/>
            <a:ext cx="443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8960" y="131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922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2159</TotalTime>
  <Words>871</Words>
  <Application>Microsoft Office PowerPoint</Application>
  <PresentationFormat>Widescreen</PresentationFormat>
  <Paragraphs>231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Gothic Std B</vt:lpstr>
      <vt:lpstr>Arial</vt:lpstr>
      <vt:lpstr>Bookman Old Style</vt:lpstr>
      <vt:lpstr>Calibri</vt:lpstr>
      <vt:lpstr>Calibri Light</vt:lpstr>
      <vt:lpstr>Myriad Pro</vt:lpstr>
      <vt:lpstr>Symbol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121</cp:revision>
  <dcterms:created xsi:type="dcterms:W3CDTF">2020-12-09T02:04:09Z</dcterms:created>
  <dcterms:modified xsi:type="dcterms:W3CDTF">2022-04-22T11:05:07Z</dcterms:modified>
</cp:coreProperties>
</file>