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</p:sldMasterIdLst>
  <p:notesMasterIdLst>
    <p:notesMasterId r:id="rId26"/>
  </p:notesMasterIdLst>
  <p:sldIdLst>
    <p:sldId id="271" r:id="rId2"/>
    <p:sldId id="276" r:id="rId3"/>
    <p:sldId id="278" r:id="rId4"/>
    <p:sldId id="279" r:id="rId5"/>
    <p:sldId id="327" r:id="rId6"/>
    <p:sldId id="274" r:id="rId7"/>
    <p:sldId id="317" r:id="rId8"/>
    <p:sldId id="318" r:id="rId9"/>
    <p:sldId id="319" r:id="rId10"/>
    <p:sldId id="328" r:id="rId11"/>
    <p:sldId id="283" r:id="rId12"/>
    <p:sldId id="301" r:id="rId13"/>
    <p:sldId id="302" r:id="rId14"/>
    <p:sldId id="320" r:id="rId15"/>
    <p:sldId id="285" r:id="rId16"/>
    <p:sldId id="280" r:id="rId17"/>
    <p:sldId id="329" r:id="rId18"/>
    <p:sldId id="287" r:id="rId19"/>
    <p:sldId id="321" r:id="rId20"/>
    <p:sldId id="330" r:id="rId21"/>
    <p:sldId id="322" r:id="rId22"/>
    <p:sldId id="331" r:id="rId23"/>
    <p:sldId id="292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C0E6EA"/>
    <a:srgbClr val="05A0B8"/>
    <a:srgbClr val="006673"/>
    <a:srgbClr val="A3DBE1"/>
    <a:srgbClr val="E26714"/>
    <a:srgbClr val="EE8640"/>
    <a:srgbClr val="048DA4"/>
    <a:srgbClr val="05788C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187" autoAdjust="0"/>
  </p:normalViewPr>
  <p:slideViewPr>
    <p:cSldViewPr snapToGrid="0" showGuides="1">
      <p:cViewPr varScale="1">
        <p:scale>
          <a:sx n="116" d="100"/>
          <a:sy n="116" d="100"/>
        </p:scale>
        <p:origin x="19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3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2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41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8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67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9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7.png"/><Relationship Id="rId5" Type="http://schemas.microsoft.com/office/2007/relationships/media" Target="../media/media8.wav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Look </a:t>
            </a:r>
            <a:r>
              <a:rPr lang="en-US" dirty="0">
                <a:solidFill>
                  <a:srgbClr val="006673"/>
                </a:solidFill>
              </a:rPr>
              <a:t>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schedule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758" y="4289429"/>
            <a:ext cx="64920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a plan that lists all the work that you have to do and when you must do each thing</a:t>
            </a:r>
          </a:p>
          <a:p>
            <a:r>
              <a:rPr lang="en-US" sz="2800" i="1" dirty="0" smtClean="0">
                <a:solidFill>
                  <a:srgbClr val="333333"/>
                </a:solidFill>
              </a:rPr>
              <a:t>E.g</a:t>
            </a:r>
            <a:r>
              <a:rPr lang="en-US" sz="2800" i="1" dirty="0">
                <a:solidFill>
                  <a:srgbClr val="333333"/>
                </a:solidFill>
              </a:rPr>
              <a:t>. They have a very flexible work schedule.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229658" y="2771761"/>
            <a:ext cx="1527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ʃedjuːl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0" y="1895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034" y="2203350"/>
            <a:ext cx="2383727" cy="3369723"/>
          </a:xfrm>
          <a:prstGeom prst="rect">
            <a:avLst/>
          </a:prstGeom>
        </p:spPr>
      </p:pic>
      <p:pic>
        <p:nvPicPr>
          <p:cNvPr id="4" name="schedul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8849" y="3505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specific (</a:t>
            </a:r>
            <a:r>
              <a:rPr lang="en-US" sz="4800" b="1" dirty="0" err="1">
                <a:solidFill>
                  <a:srgbClr val="F26532"/>
                </a:solidFill>
              </a:rPr>
              <a:t>adj</a:t>
            </a:r>
            <a:r>
              <a:rPr lang="en-US" sz="4800" b="1" dirty="0">
                <a:solidFill>
                  <a:srgbClr val="F26532"/>
                </a:solidFill>
              </a:rPr>
              <a:t>) 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connected </a:t>
            </a:r>
            <a:r>
              <a:rPr lang="en-US" sz="2800" dirty="0"/>
              <a:t>with one particular thing only</a:t>
            </a:r>
          </a:p>
          <a:p>
            <a:r>
              <a:rPr lang="en-US" sz="2800" i="1" dirty="0" smtClean="0"/>
              <a:t>E.g.</a:t>
            </a:r>
            <a:r>
              <a:rPr lang="vi-VN" sz="2800" i="1" dirty="0" smtClean="0"/>
              <a:t> </a:t>
            </a:r>
            <a:r>
              <a:rPr lang="en-US" sz="2800" i="1" dirty="0" smtClean="0"/>
              <a:t>The </a:t>
            </a:r>
            <a:r>
              <a:rPr lang="en-US" sz="2800" i="1" dirty="0"/>
              <a:t>money was collected for a specific purpose.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110235" y="2771761"/>
            <a:ext cx="1766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spəˈsɪfɪk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4" name="ukspeci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8849" y="352833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donation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money or goods that are given to help a person or organization, or the act of giving them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8863" y="2771761"/>
            <a:ext cx="1949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dəʊˈneɪʃn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057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imag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52" y="1801649"/>
            <a:ext cx="4897767" cy="360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ukdolph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0376" y="3532776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delivery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act of taking goods, letters, parcels, etc. to people's houses or places of work</a:t>
            </a:r>
          </a:p>
          <a:p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230643" y="2771762"/>
            <a:ext cx="1678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dɪˈlɪvəri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057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image4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49264" y="1723229"/>
            <a:ext cx="4357598" cy="2835834"/>
          </a:xfrm>
          <a:prstGeom prst="rect">
            <a:avLst/>
          </a:prstGeom>
          <a:ln/>
        </p:spPr>
      </p:pic>
      <p:pic>
        <p:nvPicPr>
          <p:cNvPr id="3" name="ukdelig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3926" y="3614442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07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607772"/>
              </p:ext>
            </p:extLst>
          </p:nvPr>
        </p:nvGraphicFramePr>
        <p:xfrm>
          <a:off x="844063" y="1095798"/>
          <a:ext cx="10536700" cy="5420614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912355">
                  <a:extLst>
                    <a:ext uri="{9D8B030D-6E8A-4147-A177-3AD203B41FA5}">
                      <a16:colId xmlns:a16="http://schemas.microsoft.com/office/drawing/2014/main" val="2137213231"/>
                    </a:ext>
                  </a:extLst>
                </a:gridCol>
                <a:gridCol w="2026597">
                  <a:extLst>
                    <a:ext uri="{9D8B030D-6E8A-4147-A177-3AD203B41FA5}">
                      <a16:colId xmlns:a16="http://schemas.microsoft.com/office/drawing/2014/main" val="2303510086"/>
                    </a:ext>
                  </a:extLst>
                </a:gridCol>
                <a:gridCol w="6597748">
                  <a:extLst>
                    <a:ext uri="{9D8B030D-6E8A-4147-A177-3AD203B41FA5}">
                      <a16:colId xmlns:a16="http://schemas.microsoft.com/office/drawing/2014/main" val="3155150348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9626598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schedule (n)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ʃedjuːl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 plan that lists all the work that you have to do and when you must do each thing</a:t>
                      </a:r>
                    </a:p>
                    <a:p>
                      <a:pPr marL="144145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E.g. They have a very flexible work schedule.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34599135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specific (adj)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/spəˈsɪfɪk/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connected with one particular thing only</a:t>
                      </a:r>
                    </a:p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E.g.</a:t>
                      </a:r>
                      <a:r>
                        <a:rPr lang="vi-VN" sz="2400" i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 </a:t>
                      </a: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money was collected for a specific purpose.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38861114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donation (n)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dəʊˈneɪʃn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money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goods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that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are given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help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person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or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organisation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 the 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giving them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35574012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delivery (n)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dɪˈlɪvəri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act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of taking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goods, letters, parcels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etc. to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people's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houses or places of work.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1065064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6118" y="1155275"/>
            <a:ext cx="10403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 and answer the questions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pic>
        <p:nvPicPr>
          <p:cNvPr id="12" name="image3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380452" y="1957572"/>
            <a:ext cx="6489195" cy="3687397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047" y="1938544"/>
            <a:ext cx="499429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73"/>
                </a:solidFill>
                <a:cs typeface="Arial" panose="020B0604020202020204" pitchFamily="34" charset="0"/>
              </a:rPr>
              <a:t>What are they doing? Why</a:t>
            </a:r>
            <a:r>
              <a:rPr lang="en-US" sz="3200" b="1" dirty="0" smtClean="0">
                <a:solidFill>
                  <a:srgbClr val="006673"/>
                </a:solidFill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the students wearing school uniforms?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they at school?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day of the week do you think it is?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you think this is an organised event?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kind of event is it?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Look </a:t>
            </a:r>
            <a:r>
              <a:rPr lang="en-US" dirty="0">
                <a:solidFill>
                  <a:srgbClr val="006673"/>
                </a:solidFill>
              </a:rPr>
              <a:t>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complete </a:t>
            </a:r>
            <a:r>
              <a:rPr lang="en-US" dirty="0" smtClean="0">
                <a:solidFill>
                  <a:srgbClr val="006673"/>
                </a:solidFill>
              </a:rPr>
              <a:t>the table.</a:t>
            </a: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4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istening Task 2 Q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4498140"/>
            <a:ext cx="609600" cy="609600"/>
          </a:xfrm>
          <a:prstGeom prst="rect">
            <a:avLst/>
          </a:prstGeom>
        </p:spPr>
      </p:pic>
      <p:pic>
        <p:nvPicPr>
          <p:cNvPr id="6" name="Listening task 2 Q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3640158"/>
            <a:ext cx="609600" cy="609600"/>
          </a:xfrm>
          <a:prstGeom prst="rect">
            <a:avLst/>
          </a:prstGeom>
        </p:spPr>
      </p:pic>
      <p:pic>
        <p:nvPicPr>
          <p:cNvPr id="5" name="Listening task 2 Q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2873076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97301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915524"/>
              </p:ext>
            </p:extLst>
          </p:nvPr>
        </p:nvGraphicFramePr>
        <p:xfrm>
          <a:off x="949864" y="2033243"/>
          <a:ext cx="10290641" cy="38100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8719341">
                  <a:extLst>
                    <a:ext uri="{9D8B030D-6E8A-4147-A177-3AD203B41FA5}">
                      <a16:colId xmlns:a16="http://schemas.microsoft.com/office/drawing/2014/main" val="2039963331"/>
                    </a:ext>
                  </a:extLst>
                </a:gridCol>
                <a:gridCol w="783671">
                  <a:extLst>
                    <a:ext uri="{9D8B030D-6E8A-4147-A177-3AD203B41FA5}">
                      <a16:colId xmlns:a16="http://schemas.microsoft.com/office/drawing/2014/main" val="3080653847"/>
                    </a:ext>
                  </a:extLst>
                </a:gridCol>
                <a:gridCol w="787629">
                  <a:extLst>
                    <a:ext uri="{9D8B030D-6E8A-4147-A177-3AD203B41FA5}">
                      <a16:colId xmlns:a16="http://schemas.microsoft.com/office/drawing/2014/main" val="609398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253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1. At the club meeting, the speaker only talks about the teams and activities.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303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 The Clean-up Team will pick up rubbish in the central market.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401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3. Both students and local people will take part in the event.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827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4. A report of the event will be produced by the Media Team.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8063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768084" y="2619404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36701" y="3405081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68085" y="4265192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16238" y="5107740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935857" y="3768041"/>
            <a:ext cx="9061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56328" y="3788093"/>
            <a:ext cx="8651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</a:t>
            </a:r>
            <a:endParaRPr lang="en-US" sz="25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01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85538" y="259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3999" y="1164832"/>
            <a:ext cx="105269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table with ONE word from the recording.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094149"/>
              </p:ext>
            </p:extLst>
          </p:nvPr>
        </p:nvGraphicFramePr>
        <p:xfrm>
          <a:off x="855232" y="2576606"/>
          <a:ext cx="10398922" cy="356616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843311">
                  <a:extLst>
                    <a:ext uri="{9D8B030D-6E8A-4147-A177-3AD203B41FA5}">
                      <a16:colId xmlns:a16="http://schemas.microsoft.com/office/drawing/2014/main" val="3836851266"/>
                    </a:ext>
                  </a:extLst>
                </a:gridCol>
                <a:gridCol w="7555611">
                  <a:extLst>
                    <a:ext uri="{9D8B030D-6E8A-4147-A177-3AD203B41FA5}">
                      <a16:colId xmlns:a16="http://schemas.microsoft.com/office/drawing/2014/main" val="3356164576"/>
                    </a:ext>
                  </a:extLst>
                </a:gridCol>
              </a:tblGrid>
              <a:tr h="538523">
                <a:tc>
                  <a:txBody>
                    <a:bodyPr/>
                    <a:lstStyle/>
                    <a:p>
                      <a:r>
                        <a:rPr lang="vi-VN" sz="2400" dirty="0" smtClean="0"/>
                        <a:t>Clean-up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 smtClean="0"/>
                        <a:t>Clean the central (1) _______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 smtClean="0"/>
                        <a:t>Pick up rubbish, bottles, and (2) _______ bags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 smtClean="0"/>
                        <a:t>Water small trees and flowers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799625"/>
                  </a:ext>
                </a:extLst>
              </a:tr>
              <a:tr h="538523">
                <a:tc>
                  <a:txBody>
                    <a:bodyPr/>
                    <a:lstStyle/>
                    <a:p>
                      <a:r>
                        <a:rPr lang="vi-VN" sz="2400" dirty="0" smtClean="0"/>
                        <a:t>Donation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 smtClean="0"/>
                        <a:t>Collect used items</a:t>
                      </a:r>
                    </a:p>
                    <a:p>
                      <a:r>
                        <a:rPr lang="vi-VN" sz="2400" dirty="0" smtClean="0"/>
                        <a:t>(3) _______ the items and put them into the correct bags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275084"/>
                  </a:ext>
                </a:extLst>
              </a:tr>
              <a:tr h="538523">
                <a:tc>
                  <a:txBody>
                    <a:bodyPr/>
                    <a:lstStyle/>
                    <a:p>
                      <a:r>
                        <a:rPr lang="vi-VN" sz="2400" dirty="0" smtClean="0"/>
                        <a:t>Media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 smtClean="0"/>
                        <a:t>(4) _______ photos of the event on the club’s website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 smtClean="0"/>
                        <a:t>Make (5) __________ for the club’s future activities 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746445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65720" y="2605727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</a:rPr>
              <a:t>park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71180" y="2969803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</a:rPr>
              <a:t>plastic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67141" y="4156149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Sort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8329" y="4994621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Post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6467" y="5692490"/>
            <a:ext cx="1868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suggestions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4554" y="140855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8028" y="1162898"/>
            <a:ext cx="955345" cy="523220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en-US" sz="28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4255614" y="3708890"/>
            <a:ext cx="413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FB7BD"/>
                </a:solidFill>
              </a:rPr>
              <a:t>A green event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4" y="716817"/>
            <a:ext cx="779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HUMANS AND THE ENVIRONMENT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296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36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36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Look </a:t>
            </a:r>
            <a:r>
              <a:rPr lang="en-US" dirty="0">
                <a:solidFill>
                  <a:srgbClr val="006673"/>
                </a:solidFill>
              </a:rPr>
              <a:t>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complete </a:t>
            </a:r>
            <a:r>
              <a:rPr lang="en-US" dirty="0" smtClean="0">
                <a:solidFill>
                  <a:srgbClr val="006673"/>
                </a:solidFill>
              </a:rPr>
              <a:t>the table.</a:t>
            </a: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</a:t>
            </a:r>
            <a:r>
              <a:rPr lang="en-US" dirty="0" smtClean="0">
                <a:solidFill>
                  <a:srgbClr val="006673"/>
                </a:solidFill>
              </a:rPr>
              <a:t>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4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8506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Discuss the following question.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</a:t>
            </a:r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8422" y="2450054"/>
            <a:ext cx="103222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6673"/>
                </a:solidFill>
              </a:rPr>
              <a:t>If you have to </a:t>
            </a:r>
            <a:r>
              <a:rPr lang="en-US" sz="3200" b="1" i="1" dirty="0" err="1">
                <a:solidFill>
                  <a:srgbClr val="006673"/>
                </a:solidFill>
              </a:rPr>
              <a:t>organise</a:t>
            </a:r>
            <a:r>
              <a:rPr lang="en-US" sz="3200" b="1" i="1" dirty="0">
                <a:solidFill>
                  <a:srgbClr val="006673"/>
                </a:solidFill>
              </a:rPr>
              <a:t> a green event in your area, what will you do</a:t>
            </a:r>
            <a:r>
              <a:rPr lang="en-US" sz="3200" b="1" i="1" dirty="0" smtClean="0">
                <a:solidFill>
                  <a:srgbClr val="006673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you ever taken part in an environmental activity or event?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many times have you participated in such activities or events?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did you do there?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did you feel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Look </a:t>
            </a:r>
            <a:r>
              <a:rPr lang="en-US" dirty="0">
                <a:solidFill>
                  <a:srgbClr val="006673"/>
                </a:solidFill>
              </a:rPr>
              <a:t>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complete </a:t>
            </a:r>
            <a:r>
              <a:rPr lang="en-US" dirty="0" smtClean="0">
                <a:solidFill>
                  <a:srgbClr val="006673"/>
                </a:solidFill>
              </a:rPr>
              <a:t>the table.</a:t>
            </a: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</a:t>
            </a:r>
            <a:r>
              <a:rPr lang="en-US" dirty="0" smtClean="0">
                <a:solidFill>
                  <a:srgbClr val="006673"/>
                </a:solidFill>
              </a:rPr>
              <a:t>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277830" y="564882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33" idx="0"/>
          </p:cNvCxnSpPr>
          <p:nvPr/>
        </p:nvCxnSpPr>
        <p:spPr>
          <a:xfrm rot="10800000" flipV="1">
            <a:off x="2369330" y="4945469"/>
            <a:ext cx="739890" cy="70335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12318" y="5624561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3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702927" y="1899204"/>
            <a:ext cx="114890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000" dirty="0"/>
              <a:t>L</a:t>
            </a:r>
            <a:r>
              <a:rPr lang="en-US" sz="3000" dirty="0" smtClean="0"/>
              <a:t>isten </a:t>
            </a:r>
            <a:r>
              <a:rPr lang="en-US" sz="3000" dirty="0"/>
              <a:t>for specific information in a text about green </a:t>
            </a:r>
            <a:r>
              <a:rPr lang="en-US" sz="3000" dirty="0" smtClean="0"/>
              <a:t>living</a:t>
            </a:r>
            <a:endParaRPr lang="en-US" sz="3000" dirty="0"/>
          </a:p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000" dirty="0"/>
              <a:t>T</a:t>
            </a:r>
            <a:r>
              <a:rPr lang="en-US" sz="3000" dirty="0" smtClean="0"/>
              <a:t>alk </a:t>
            </a:r>
            <a:r>
              <a:rPr lang="en-US" sz="3000" dirty="0"/>
              <a:t>about a plan to </a:t>
            </a:r>
            <a:r>
              <a:rPr lang="en-US" sz="3000" dirty="0" err="1"/>
              <a:t>organise</a:t>
            </a:r>
            <a:r>
              <a:rPr lang="en-US" sz="3000" dirty="0"/>
              <a:t> a green event in their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54230" y="4564177"/>
            <a:ext cx="85840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000" dirty="0" smtClean="0"/>
              <a:t>Do </a:t>
            </a:r>
            <a:r>
              <a:rPr lang="en-US" sz="3000" dirty="0"/>
              <a:t>exercises in the </a:t>
            </a:r>
            <a:r>
              <a:rPr lang="en-US" sz="3000" dirty="0" smtClean="0"/>
              <a:t>workbook</a:t>
            </a:r>
            <a:endParaRPr lang="vi-VN" sz="3000" dirty="0" smtClean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000" dirty="0" smtClean="0"/>
              <a:t>P</a:t>
            </a:r>
            <a:r>
              <a:rPr lang="en-US" sz="3000" dirty="0" err="1" smtClean="0"/>
              <a:t>repare</a:t>
            </a:r>
            <a:r>
              <a:rPr lang="en-US" sz="3000" dirty="0" smtClean="0"/>
              <a:t> </a:t>
            </a:r>
            <a:r>
              <a:rPr lang="en-US" sz="3000" dirty="0"/>
              <a:t>for W</a:t>
            </a:r>
            <a:r>
              <a:rPr lang="en-US" sz="3000" dirty="0" smtClean="0"/>
              <a:t>riting </a:t>
            </a:r>
            <a:r>
              <a:rPr lang="en-US" sz="3000" dirty="0"/>
              <a:t>lesson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3871" y="373348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043" y="363783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99333" y="37138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7" y="1993828"/>
            <a:ext cx="107589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to: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isten for specific information in a text about green living;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Talk about a plan to organise a green event in their area.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collaborative and supportive in pair work and team work;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Actively join in class activities;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Develop presentation skills.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more responsible for the environment and be able to propose plans to solve environmental issues in their residential areas;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ready to make a plan to organize a green event in their area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Look </a:t>
            </a:r>
            <a:r>
              <a:rPr lang="en-US" dirty="0">
                <a:solidFill>
                  <a:srgbClr val="006673"/>
                </a:solidFill>
              </a:rPr>
              <a:t>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complete </a:t>
            </a:r>
            <a:r>
              <a:rPr lang="en-US" dirty="0" smtClean="0">
                <a:solidFill>
                  <a:srgbClr val="006673"/>
                </a:solidFill>
              </a:rPr>
              <a:t>the table.</a:t>
            </a: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</a:t>
            </a:r>
            <a:r>
              <a:rPr lang="en-US" dirty="0" smtClean="0">
                <a:solidFill>
                  <a:srgbClr val="006673"/>
                </a:solidFill>
              </a:rPr>
              <a:t>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277830" y="564882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33" idx="0"/>
          </p:cNvCxnSpPr>
          <p:nvPr/>
        </p:nvCxnSpPr>
        <p:spPr>
          <a:xfrm rot="10800000" flipV="1">
            <a:off x="2369330" y="4945469"/>
            <a:ext cx="739890" cy="70335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12318" y="5624561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8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GAME: TABOO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5343" y="1959774"/>
            <a:ext cx="106589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There are 2 teams, each team chooses </a:t>
            </a:r>
            <a:r>
              <a:rPr lang="en-US" sz="3000" b="1" dirty="0" smtClean="0">
                <a:solidFill>
                  <a:srgbClr val="E26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representatives.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group of representatives is given a set of words.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3000" b="1" dirty="0" smtClean="0">
                <a:solidFill>
                  <a:srgbClr val="E26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minutes, the representatives must explain the words for the </a:t>
            </a:r>
            <a:r>
              <a:rPr 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teams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guess.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not use the words in the set and do not use your mother tongue.</a:t>
            </a:r>
            <a:endParaRPr lang="vi-VN" sz="3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winners are the ones whose team can guess the most words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GAME: TABOO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2 Minutes timer (Đồng hồ đếm ngược 2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961" y="1959774"/>
            <a:ext cx="7776357" cy="43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9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GAME: TABOO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7107" y="2307102"/>
            <a:ext cx="9720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Set 1: adopt, carbon footprint, litter, method, eco-friendly</a:t>
            </a:r>
          </a:p>
        </p:txBody>
      </p:sp>
    </p:spTree>
    <p:extLst>
      <p:ext uri="{BB962C8B-B14F-4D97-AF65-F5344CB8AC3E}">
        <p14:creationId xmlns:p14="http://schemas.microsoft.com/office/powerpoint/2010/main" val="24705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GAME: TABOO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6620" y="2375340"/>
            <a:ext cx="11451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Set 2: sort, awareness, organic, household appliances, cut down on</a:t>
            </a:r>
          </a:p>
        </p:txBody>
      </p:sp>
    </p:spTree>
    <p:extLst>
      <p:ext uri="{BB962C8B-B14F-4D97-AF65-F5344CB8AC3E}">
        <p14:creationId xmlns:p14="http://schemas.microsoft.com/office/powerpoint/2010/main" val="309556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2267</TotalTime>
  <Words>1063</Words>
  <Application>Microsoft Office PowerPoint</Application>
  <PresentationFormat>Widescreen</PresentationFormat>
  <Paragraphs>228</Paragraphs>
  <Slides>24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Adobe Gothic Std B</vt:lpstr>
      <vt:lpstr>Arial</vt:lpstr>
      <vt:lpstr>Bookman Old Style</vt:lpstr>
      <vt:lpstr>Calibri</vt:lpstr>
      <vt:lpstr>Calibri Light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130</cp:revision>
  <dcterms:created xsi:type="dcterms:W3CDTF">2020-12-09T02:04:09Z</dcterms:created>
  <dcterms:modified xsi:type="dcterms:W3CDTF">2022-04-22T10:46:50Z</dcterms:modified>
</cp:coreProperties>
</file>