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1"/>
  </p:notesMasterIdLst>
  <p:sldIdLst>
    <p:sldId id="271" r:id="rId2"/>
    <p:sldId id="276" r:id="rId3"/>
    <p:sldId id="278" r:id="rId4"/>
    <p:sldId id="279" r:id="rId5"/>
    <p:sldId id="324" r:id="rId6"/>
    <p:sldId id="274" r:id="rId7"/>
    <p:sldId id="318" r:id="rId8"/>
    <p:sldId id="325" r:id="rId9"/>
    <p:sldId id="283" r:id="rId10"/>
    <p:sldId id="301" r:id="rId11"/>
    <p:sldId id="302" r:id="rId12"/>
    <p:sldId id="285" r:id="rId13"/>
    <p:sldId id="280" r:id="rId14"/>
    <p:sldId id="287" r:id="rId15"/>
    <p:sldId id="326" r:id="rId16"/>
    <p:sldId id="275" r:id="rId17"/>
    <p:sldId id="327" r:id="rId18"/>
    <p:sldId id="292"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A0B8"/>
    <a:srgbClr val="F26532"/>
    <a:srgbClr val="E26714"/>
    <a:srgbClr val="006673"/>
    <a:srgbClr val="A3DBE1"/>
    <a:srgbClr val="EE8640"/>
    <a:srgbClr val="048DA4"/>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4187" autoAdjust="0"/>
  </p:normalViewPr>
  <p:slideViewPr>
    <p:cSldViewPr snapToGrid="0" showGuides="1">
      <p:cViewPr varScale="1">
        <p:scale>
          <a:sx n="116" d="100"/>
          <a:sy n="116" d="100"/>
        </p:scale>
        <p:origin x="19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4/22/2022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87869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357517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112303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487862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439835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513334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289559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545182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88767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4/22/2022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7" name="Google Shape;1881;p31"/>
          <p:cNvSpPr txBox="1">
            <a:spLocks/>
          </p:cNvSpPr>
          <p:nvPr/>
        </p:nvSpPr>
        <p:spPr>
          <a:xfrm>
            <a:off x="1073285" y="1723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chemical (n)</a:t>
            </a:r>
            <a:endParaRPr lang="en-US" sz="4800" dirty="0">
              <a:solidFill>
                <a:srgbClr val="05A0B8"/>
              </a:solidFill>
              <a:cs typeface="Calibri" panose="020F0502020204030204" pitchFamily="34" charset="0"/>
            </a:endParaRPr>
          </a:p>
        </p:txBody>
      </p:sp>
      <p:sp>
        <p:nvSpPr>
          <p:cNvPr id="12" name="Rectangle 11"/>
          <p:cNvSpPr/>
          <p:nvPr/>
        </p:nvSpPr>
        <p:spPr>
          <a:xfrm>
            <a:off x="1367598" y="4460053"/>
            <a:ext cx="5165288" cy="954107"/>
          </a:xfrm>
          <a:prstGeom prst="rect">
            <a:avLst/>
          </a:prstGeom>
        </p:spPr>
        <p:txBody>
          <a:bodyPr wrap="square">
            <a:spAutoFit/>
          </a:bodyPr>
          <a:lstStyle/>
          <a:p>
            <a:r>
              <a:rPr lang="en-US" sz="2800" dirty="0"/>
              <a:t>a substance obtained by or used in a chemical process</a:t>
            </a:r>
          </a:p>
        </p:txBody>
      </p:sp>
      <p:sp>
        <p:nvSpPr>
          <p:cNvPr id="2" name="Rectangle 1"/>
          <p:cNvSpPr/>
          <p:nvPr/>
        </p:nvSpPr>
        <p:spPr>
          <a:xfrm>
            <a:off x="2883276" y="2771761"/>
            <a:ext cx="1611146" cy="523220"/>
          </a:xfrm>
          <a:prstGeom prst="rect">
            <a:avLst/>
          </a:prstGeom>
        </p:spPr>
        <p:txBody>
          <a:bodyPr wrap="none">
            <a:spAutoFit/>
          </a:bodyPr>
          <a:lstStyle/>
          <a:p>
            <a:pPr algn="ctr"/>
            <a:r>
              <a:rPr lang="en-US" sz="2800" b="1" dirty="0">
                <a:solidFill>
                  <a:srgbClr val="0FB7BD"/>
                </a:solidFill>
              </a:rPr>
              <a:t>/ˈ</a:t>
            </a:r>
            <a:r>
              <a:rPr lang="en-US" sz="2800" b="1" dirty="0" err="1">
                <a:solidFill>
                  <a:srgbClr val="0FB7BD"/>
                </a:solidFill>
              </a:rPr>
              <a:t>kemɪkl</a:t>
            </a:r>
            <a:r>
              <a:rPr lang="en-US" sz="2800" b="1" dirty="0">
                <a:solidFill>
                  <a:srgbClr val="0FB7BD"/>
                </a:solidFill>
              </a:rPr>
              <a:t>/</a:t>
            </a:r>
          </a:p>
        </p:txBody>
      </p:sp>
      <p:pic>
        <p:nvPicPr>
          <p:cNvPr id="9" name="image1.png"/>
          <p:cNvPicPr/>
          <p:nvPr/>
        </p:nvPicPr>
        <p:blipFill>
          <a:blip r:embed="rId6"/>
          <a:srcRect/>
          <a:stretch>
            <a:fillRect/>
          </a:stretch>
        </p:blipFill>
        <p:spPr>
          <a:xfrm>
            <a:off x="6532886" y="1908313"/>
            <a:ext cx="5040222" cy="2579306"/>
          </a:xfrm>
          <a:prstGeom prst="rect">
            <a:avLst/>
          </a:prstGeom>
          <a:ln/>
        </p:spPr>
      </p:pic>
      <p:pic>
        <p:nvPicPr>
          <p:cNvPr id="5" name="ukcheer0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384049" y="3515494"/>
            <a:ext cx="609600" cy="609600"/>
          </a:xfrm>
          <a:prstGeom prst="rect">
            <a:avLst/>
          </a:prstGeom>
        </p:spPr>
      </p:pic>
      <p:sp>
        <p:nvSpPr>
          <p:cNvPr id="14" name="TextBox 13"/>
          <p:cNvSpPr txBox="1"/>
          <p:nvPr/>
        </p:nvSpPr>
        <p:spPr>
          <a:xfrm>
            <a:off x="2134784" y="5585111"/>
            <a:ext cx="3108129" cy="523220"/>
          </a:xfrm>
          <a:prstGeom prst="rect">
            <a:avLst/>
          </a:prstGeom>
          <a:noFill/>
        </p:spPr>
        <p:txBody>
          <a:bodyPr wrap="square" rtlCol="0">
            <a:spAutoFit/>
          </a:bodyPr>
          <a:lstStyle/>
          <a:p>
            <a:pPr algn="ctr"/>
            <a:r>
              <a:rPr lang="en-US" sz="2800" b="1" dirty="0" err="1">
                <a:solidFill>
                  <a:srgbClr val="FF0000"/>
                </a:solidFill>
              </a:rPr>
              <a:t>hóa</a:t>
            </a:r>
            <a:r>
              <a:rPr lang="en-US" sz="2800" b="1" dirty="0">
                <a:solidFill>
                  <a:srgbClr val="FF0000"/>
                </a:solidFill>
              </a:rPr>
              <a:t> </a:t>
            </a:r>
            <a:r>
              <a:rPr lang="en-US" sz="2800" b="1" dirty="0" err="1">
                <a:solidFill>
                  <a:srgbClr val="FF0000"/>
                </a:solidFill>
              </a:rPr>
              <a:t>chất</a:t>
            </a:r>
            <a:endParaRPr lang="en-US" sz="2800" b="1" dirty="0">
              <a:solidFill>
                <a:srgbClr val="FF0000"/>
              </a:solidFill>
            </a:endParaRPr>
          </a:p>
        </p:txBody>
      </p:sp>
      <p:sp>
        <p:nvSpPr>
          <p:cNvPr id="10" name="TextBox 9">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PRE-SPEAKING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91039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5"/>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816" fill="hold"/>
                                        <p:tgtEl>
                                          <p:spTgt spid="5"/>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1214651" y="1723228"/>
            <a:ext cx="5231128" cy="104853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shade (n) </a:t>
            </a:r>
            <a:endParaRPr lang="en-US" sz="4800" dirty="0">
              <a:solidFill>
                <a:srgbClr val="05A0B8"/>
              </a:solidFill>
              <a:cs typeface="Calibri" panose="020F0502020204030204" pitchFamily="34" charset="0"/>
            </a:endParaRPr>
          </a:p>
        </p:txBody>
      </p:sp>
      <p:sp>
        <p:nvSpPr>
          <p:cNvPr id="12" name="Rectangle 11"/>
          <p:cNvSpPr/>
          <p:nvPr/>
        </p:nvSpPr>
        <p:spPr>
          <a:xfrm>
            <a:off x="1214651" y="4319374"/>
            <a:ext cx="5734613" cy="954107"/>
          </a:xfrm>
          <a:prstGeom prst="rect">
            <a:avLst/>
          </a:prstGeom>
        </p:spPr>
        <p:txBody>
          <a:bodyPr wrap="square">
            <a:spAutoFit/>
          </a:bodyPr>
          <a:lstStyle/>
          <a:p>
            <a:r>
              <a:rPr lang="en-US" sz="2800" dirty="0"/>
              <a:t>slight darkness caused by something blocking the direct light from</a:t>
            </a:r>
          </a:p>
        </p:txBody>
      </p:sp>
      <p:sp>
        <p:nvSpPr>
          <p:cNvPr id="2" name="Rectangle 1"/>
          <p:cNvSpPr/>
          <p:nvPr/>
        </p:nvSpPr>
        <p:spPr>
          <a:xfrm>
            <a:off x="3092003" y="2816675"/>
            <a:ext cx="1069524" cy="523220"/>
          </a:xfrm>
          <a:prstGeom prst="rect">
            <a:avLst/>
          </a:prstGeom>
        </p:spPr>
        <p:txBody>
          <a:bodyPr wrap="none">
            <a:spAutoFit/>
          </a:bodyPr>
          <a:lstStyle/>
          <a:p>
            <a:pPr algn="ctr"/>
            <a:r>
              <a:rPr lang="en-US" sz="2800" b="1" dirty="0">
                <a:solidFill>
                  <a:srgbClr val="0FB7BD"/>
                </a:solidFill>
              </a:rPr>
              <a:t>/</a:t>
            </a:r>
            <a:r>
              <a:rPr lang="en-US" sz="2800" b="1" dirty="0" err="1">
                <a:solidFill>
                  <a:srgbClr val="0FB7BD"/>
                </a:solidFill>
              </a:rPr>
              <a:t>ʃeɪd</a:t>
            </a:r>
            <a:r>
              <a:rPr lang="en-US" sz="2800" b="1" dirty="0">
                <a:solidFill>
                  <a:srgbClr val="0FB7BD"/>
                </a:solidFill>
              </a:rPr>
              <a:t>/</a:t>
            </a:r>
          </a:p>
        </p:txBody>
      </p:sp>
      <p:pic>
        <p:nvPicPr>
          <p:cNvPr id="10" name="Picture 9">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sp>
        <p:nvSpPr>
          <p:cNvPr id="5" name="Rectangle 3"/>
          <p:cNvSpPr>
            <a:spLocks noChangeArrowheads="1"/>
          </p:cNvSpPr>
          <p:nvPr/>
        </p:nvSpPr>
        <p:spPr bwMode="auto">
          <a:xfrm>
            <a:off x="853264" y="18371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p:cNvPicPr>
            <a:picLocks noChangeAspect="1"/>
          </p:cNvPicPr>
          <p:nvPr/>
        </p:nvPicPr>
        <p:blipFill>
          <a:blip r:embed="rId6"/>
          <a:stretch>
            <a:fillRect/>
          </a:stretch>
        </p:blipFill>
        <p:spPr>
          <a:xfrm>
            <a:off x="7515371" y="2015250"/>
            <a:ext cx="4034619" cy="3035051"/>
          </a:xfrm>
          <a:prstGeom prst="rect">
            <a:avLst/>
          </a:prstGeom>
        </p:spPr>
      </p:pic>
      <p:pic>
        <p:nvPicPr>
          <p:cNvPr id="8" name="uksexua01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472357" y="3524834"/>
            <a:ext cx="609600" cy="609600"/>
          </a:xfrm>
          <a:prstGeom prst="rect">
            <a:avLst/>
          </a:prstGeom>
        </p:spPr>
      </p:pic>
      <p:sp>
        <p:nvSpPr>
          <p:cNvPr id="17" name="TextBox 16"/>
          <p:cNvSpPr txBox="1"/>
          <p:nvPr/>
        </p:nvSpPr>
        <p:spPr>
          <a:xfrm>
            <a:off x="2129636" y="5458421"/>
            <a:ext cx="3401158" cy="523220"/>
          </a:xfrm>
          <a:prstGeom prst="rect">
            <a:avLst/>
          </a:prstGeom>
          <a:noFill/>
        </p:spPr>
        <p:txBody>
          <a:bodyPr wrap="square" rtlCol="0">
            <a:spAutoFit/>
          </a:bodyPr>
          <a:lstStyle/>
          <a:p>
            <a:pPr algn="ctr"/>
            <a:r>
              <a:rPr lang="en-US" sz="2800" b="1" dirty="0" err="1">
                <a:solidFill>
                  <a:srgbClr val="FF0000"/>
                </a:solidFill>
              </a:rPr>
              <a:t>bóng</a:t>
            </a:r>
            <a:r>
              <a:rPr lang="en-US" sz="2800" b="1" dirty="0">
                <a:solidFill>
                  <a:srgbClr val="FF0000"/>
                </a:solidFill>
              </a:rPr>
              <a:t> </a:t>
            </a:r>
            <a:r>
              <a:rPr lang="en-US" sz="2800" b="1" dirty="0" err="1">
                <a:solidFill>
                  <a:srgbClr val="FF0000"/>
                </a:solidFill>
              </a:rPr>
              <a:t>mát</a:t>
            </a:r>
            <a:r>
              <a:rPr lang="en-US" sz="2800" b="1" dirty="0">
                <a:solidFill>
                  <a:srgbClr val="FF0000"/>
                </a:solidFill>
              </a:rPr>
              <a:t>, </a:t>
            </a:r>
            <a:r>
              <a:rPr lang="en-US" sz="2800" b="1" dirty="0" err="1">
                <a:solidFill>
                  <a:srgbClr val="FF0000"/>
                </a:solidFill>
              </a:rPr>
              <a:t>bóng</a:t>
            </a:r>
            <a:r>
              <a:rPr lang="en-US" sz="2800" b="1" dirty="0">
                <a:solidFill>
                  <a:srgbClr val="FF0000"/>
                </a:solidFill>
              </a:rPr>
              <a:t> </a:t>
            </a:r>
            <a:r>
              <a:rPr lang="en-US" sz="2800" b="1" dirty="0" err="1">
                <a:solidFill>
                  <a:srgbClr val="FF0000"/>
                </a:solidFill>
              </a:rPr>
              <a:t>râm</a:t>
            </a:r>
            <a:endParaRPr lang="en-US" sz="2800" b="1" dirty="0">
              <a:solidFill>
                <a:srgbClr val="FF0000"/>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PRE-SPEAKING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09736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816" fill="hold"/>
                                        <p:tgtEl>
                                          <p:spTgt spid="8"/>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88027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179371568"/>
              </p:ext>
            </p:extLst>
          </p:nvPr>
        </p:nvGraphicFramePr>
        <p:xfrm>
          <a:off x="904182" y="1788695"/>
          <a:ext cx="10437108" cy="4011603"/>
        </p:xfrm>
        <a:graphic>
          <a:graphicData uri="http://schemas.openxmlformats.org/drawingml/2006/table">
            <a:tbl>
              <a:tblPr bandRow="1">
                <a:tableStyleId>{93296810-A885-4BE3-A3E7-6D5BEEA58F35}</a:tableStyleId>
              </a:tblPr>
              <a:tblGrid>
                <a:gridCol w="2447515">
                  <a:extLst>
                    <a:ext uri="{9D8B030D-6E8A-4147-A177-3AD203B41FA5}">
                      <a16:colId xmlns:a16="http://schemas.microsoft.com/office/drawing/2014/main" val="3369821388"/>
                    </a:ext>
                  </a:extLst>
                </a:gridCol>
                <a:gridCol w="2734649">
                  <a:extLst>
                    <a:ext uri="{9D8B030D-6E8A-4147-A177-3AD203B41FA5}">
                      <a16:colId xmlns:a16="http://schemas.microsoft.com/office/drawing/2014/main" val="378784304"/>
                    </a:ext>
                  </a:extLst>
                </a:gridCol>
                <a:gridCol w="5254944">
                  <a:extLst>
                    <a:ext uri="{9D8B030D-6E8A-4147-A177-3AD203B41FA5}">
                      <a16:colId xmlns:a16="http://schemas.microsoft.com/office/drawing/2014/main" val="324971054"/>
                    </a:ext>
                  </a:extLst>
                </a:gridCol>
              </a:tblGrid>
              <a:tr h="648534">
                <a:tc>
                  <a:txBody>
                    <a:bodyPr/>
                    <a:lstStyle/>
                    <a:p>
                      <a:pPr algn="ctr">
                        <a:lnSpc>
                          <a:spcPct val="115000"/>
                        </a:lnSpc>
                        <a:spcAft>
                          <a:spcPts val="0"/>
                        </a:spcAft>
                      </a:pPr>
                      <a:r>
                        <a:rPr lang="en-US" sz="2400" b="1" dirty="0">
                          <a:effectLst/>
                        </a:rPr>
                        <a:t>Form</a:t>
                      </a:r>
                      <a:endParaRPr lang="en-US" sz="2400" b="1" dirty="0">
                        <a:effectLst/>
                        <a:latin typeface="Arial" panose="020B0604020202020204" pitchFamily="34" charset="0"/>
                        <a:ea typeface="Arial" panose="020B0604020202020204" pitchFamily="34" charset="0"/>
                      </a:endParaRPr>
                    </a:p>
                  </a:txBody>
                  <a:tcPr marL="68580" marR="68580" marT="71755" marB="71755" anchor="ctr"/>
                </a:tc>
                <a:tc>
                  <a:txBody>
                    <a:bodyPr/>
                    <a:lstStyle/>
                    <a:p>
                      <a:pPr algn="ctr">
                        <a:lnSpc>
                          <a:spcPct val="115000"/>
                        </a:lnSpc>
                        <a:spcAft>
                          <a:spcPts val="0"/>
                        </a:spcAft>
                      </a:pPr>
                      <a:r>
                        <a:rPr lang="en-US" sz="2400" b="1" dirty="0" smtClean="0">
                          <a:effectLst/>
                        </a:rPr>
                        <a:t>Pronunciation</a:t>
                      </a:r>
                      <a:endParaRPr lang="en-US" sz="2400" b="1" dirty="0">
                        <a:effectLst/>
                        <a:latin typeface="Arial" panose="020B0604020202020204" pitchFamily="34" charset="0"/>
                        <a:ea typeface="Arial" panose="020B0604020202020204" pitchFamily="34" charset="0"/>
                      </a:endParaRPr>
                    </a:p>
                  </a:txBody>
                  <a:tcPr marL="68580" marR="68580" marT="0" marB="0" anchor="ctr"/>
                </a:tc>
                <a:tc>
                  <a:txBody>
                    <a:bodyPr/>
                    <a:lstStyle/>
                    <a:p>
                      <a:pPr algn="ctr">
                        <a:lnSpc>
                          <a:spcPct val="115000"/>
                        </a:lnSpc>
                        <a:spcAft>
                          <a:spcPts val="0"/>
                        </a:spcAft>
                      </a:pPr>
                      <a:r>
                        <a:rPr lang="en-US" sz="2400" b="1" dirty="0">
                          <a:effectLst/>
                        </a:rPr>
                        <a:t>Meaning</a:t>
                      </a:r>
                      <a:endParaRPr lang="en-US" sz="2400" b="1" dirty="0">
                        <a:effectLst/>
                        <a:latin typeface="Arial" panose="020B0604020202020204" pitchFamily="34" charset="0"/>
                        <a:ea typeface="Arial" panose="020B0604020202020204" pitchFamily="34" charset="0"/>
                      </a:endParaRPr>
                    </a:p>
                  </a:txBody>
                  <a:tcPr marL="68580" marR="68580" marT="71755" marB="71755" anchor="ctr"/>
                </a:tc>
                <a:extLst>
                  <a:ext uri="{0D108BD9-81ED-4DB2-BD59-A6C34878D82A}">
                    <a16:rowId xmlns:a16="http://schemas.microsoft.com/office/drawing/2014/main" val="1127421251"/>
                  </a:ext>
                </a:extLst>
              </a:tr>
              <a:tr h="1121023">
                <a:tc>
                  <a:txBody>
                    <a:bodyPr/>
                    <a:lstStyle/>
                    <a:p>
                      <a:pPr marL="144145">
                        <a:lnSpc>
                          <a:spcPct val="115000"/>
                        </a:lnSpc>
                        <a:spcAft>
                          <a:spcPts val="0"/>
                        </a:spcAft>
                      </a:pPr>
                      <a:r>
                        <a:rPr lang="en-US" sz="2400" dirty="0">
                          <a:effectLst/>
                        </a:rPr>
                        <a:t>leave </a:t>
                      </a:r>
                      <a:r>
                        <a:rPr lang="en-US" sz="2400" dirty="0" smtClean="0">
                          <a:effectLst/>
                        </a:rPr>
                        <a:t>something</a:t>
                      </a:r>
                      <a:r>
                        <a:rPr lang="en-US" sz="2400" baseline="0" dirty="0" smtClean="0">
                          <a:effectLst/>
                        </a:rPr>
                        <a:t> </a:t>
                      </a:r>
                      <a:r>
                        <a:rPr lang="en-US" sz="2400" dirty="0" smtClean="0">
                          <a:effectLst/>
                        </a:rPr>
                        <a:t> </a:t>
                      </a:r>
                      <a:r>
                        <a:rPr lang="en-US" sz="2400" dirty="0">
                          <a:effectLst/>
                        </a:rPr>
                        <a:t>on </a:t>
                      </a:r>
                      <a:r>
                        <a:rPr lang="en-US" sz="2400" dirty="0" smtClean="0">
                          <a:effectLst/>
                        </a:rPr>
                        <a:t>(idiom)</a:t>
                      </a:r>
                      <a:endParaRPr lang="en-US" sz="2400" dirty="0">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smtClean="0">
                          <a:effectLst/>
                        </a:rPr>
                        <a:t>/</a:t>
                      </a:r>
                      <a:r>
                        <a:rPr lang="en-US" sz="2400" kern="1200" dirty="0" err="1" smtClean="0">
                          <a:effectLst/>
                        </a:rPr>
                        <a:t>liːv</a:t>
                      </a:r>
                      <a:r>
                        <a:rPr lang="en-US" sz="2400" kern="1200" dirty="0" smtClean="0">
                          <a:effectLst/>
                        </a:rPr>
                        <a:t> ˈ</a:t>
                      </a:r>
                      <a:r>
                        <a:rPr lang="en-US" sz="2400" kern="1200" dirty="0" err="1" smtClean="0">
                          <a:effectLst/>
                        </a:rPr>
                        <a:t>sʌm</a:t>
                      </a:r>
                      <a:r>
                        <a:rPr lang="el-GR" sz="2400" kern="1200" dirty="0" smtClean="0">
                          <a:effectLst/>
                        </a:rPr>
                        <a:t>θ</a:t>
                      </a:r>
                      <a:r>
                        <a:rPr lang="en-US" sz="2400" kern="1200" dirty="0" err="1" smtClean="0">
                          <a:effectLst/>
                        </a:rPr>
                        <a:t>ɪŋ</a:t>
                      </a:r>
                      <a:r>
                        <a:rPr lang="en-US" sz="2400" kern="1200" dirty="0" smtClean="0">
                          <a:effectLst/>
                        </a:rPr>
                        <a:t> </a:t>
                      </a:r>
                      <a:r>
                        <a:rPr lang="en-GB" sz="2400" kern="1200" dirty="0" smtClean="0">
                          <a:solidFill>
                            <a:schemeClr val="dk1"/>
                          </a:solidFill>
                          <a:effectLst/>
                          <a:latin typeface="+mn-lt"/>
                          <a:ea typeface="+mn-ea"/>
                          <a:cs typeface="+mn-cs"/>
                        </a:rPr>
                        <a:t>ɒ</a:t>
                      </a:r>
                      <a:r>
                        <a:rPr lang="en-US" sz="2400" kern="1200" dirty="0" smtClean="0">
                          <a:effectLst/>
                        </a:rPr>
                        <a:t>n</a:t>
                      </a:r>
                      <a:r>
                        <a:rPr lang="en-US" sz="2400" kern="1200" dirty="0" smtClean="0">
                          <a:effectLst/>
                        </a:rPr>
                        <a:t>/</a:t>
                      </a:r>
                      <a:endParaRPr lang="en-US" sz="2400" kern="1200" dirty="0">
                        <a:solidFill>
                          <a:schemeClr val="dk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make or allow something to remain in working condition</a:t>
                      </a:r>
                      <a:endParaRPr lang="en-US" sz="2400" kern="1200" dirty="0">
                        <a:solidFill>
                          <a:schemeClr val="dk1"/>
                        </a:solidFill>
                        <a:effectLst/>
                        <a:latin typeface="+mn-lt"/>
                        <a:ea typeface="+mn-ea"/>
                        <a:cs typeface="+mn-cs"/>
                      </a:endParaRPr>
                    </a:p>
                  </a:txBody>
                  <a:tcPr marL="71755" marR="71755" marT="71755" marB="71755"/>
                </a:tc>
                <a:extLst>
                  <a:ext uri="{0D108BD9-81ED-4DB2-BD59-A6C34878D82A}">
                    <a16:rowId xmlns:a16="http://schemas.microsoft.com/office/drawing/2014/main" val="4260962806"/>
                  </a:ext>
                </a:extLst>
              </a:tr>
              <a:tr h="1121023">
                <a:tc>
                  <a:txBody>
                    <a:bodyPr/>
                    <a:lstStyle/>
                    <a:p>
                      <a:pPr marL="144145">
                        <a:lnSpc>
                          <a:spcPct val="115000"/>
                        </a:lnSpc>
                        <a:spcAft>
                          <a:spcPts val="0"/>
                        </a:spcAft>
                      </a:pPr>
                      <a:r>
                        <a:rPr lang="en-US" sz="2400">
                          <a:effectLst/>
                        </a:rPr>
                        <a:t>chemical (n)</a:t>
                      </a:r>
                      <a:endParaRPr lang="en-US" sz="2400">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/ˈ</a:t>
                      </a:r>
                      <a:r>
                        <a:rPr lang="en-US" sz="2400" kern="1200" dirty="0" err="1">
                          <a:effectLst/>
                        </a:rPr>
                        <a:t>kemɪkl</a:t>
                      </a:r>
                      <a:r>
                        <a:rPr lang="en-US" sz="2400" kern="1200" dirty="0">
                          <a:effectLst/>
                        </a:rPr>
                        <a:t>/</a:t>
                      </a:r>
                      <a:endParaRPr lang="en-US" sz="2400" kern="1200" dirty="0">
                        <a:solidFill>
                          <a:schemeClr val="dk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a:effectLst/>
                        </a:rPr>
                        <a:t>a substance obtained by or used in a chemical process</a:t>
                      </a:r>
                      <a:endParaRPr lang="en-US" sz="2400" kern="1200" dirty="0">
                        <a:solidFill>
                          <a:schemeClr val="dk1"/>
                        </a:solidFill>
                        <a:effectLst/>
                        <a:latin typeface="+mn-lt"/>
                        <a:ea typeface="+mn-ea"/>
                        <a:cs typeface="+mn-cs"/>
                      </a:endParaRPr>
                    </a:p>
                  </a:txBody>
                  <a:tcPr marL="71755" marR="71755" marT="71755" marB="71755"/>
                </a:tc>
                <a:extLst>
                  <a:ext uri="{0D108BD9-81ED-4DB2-BD59-A6C34878D82A}">
                    <a16:rowId xmlns:a16="http://schemas.microsoft.com/office/drawing/2014/main" val="4224061823"/>
                  </a:ext>
                </a:extLst>
              </a:tr>
              <a:tr h="1121023">
                <a:tc>
                  <a:txBody>
                    <a:bodyPr/>
                    <a:lstStyle/>
                    <a:p>
                      <a:pPr marL="144145">
                        <a:lnSpc>
                          <a:spcPct val="115000"/>
                        </a:lnSpc>
                        <a:spcAft>
                          <a:spcPts val="0"/>
                        </a:spcAft>
                      </a:pPr>
                      <a:r>
                        <a:rPr lang="en-US" sz="2400" dirty="0">
                          <a:effectLst/>
                        </a:rPr>
                        <a:t>shade (n)</a:t>
                      </a:r>
                      <a:endParaRPr lang="en-US" sz="2400" dirty="0">
                        <a:effectLst/>
                        <a:latin typeface="Arial" panose="020B0604020202020204" pitchFamily="34" charset="0"/>
                        <a:ea typeface="Arial" panose="020B0604020202020204" pitchFamily="34" charset="0"/>
                      </a:endParaRPr>
                    </a:p>
                  </a:txBody>
                  <a:tcPr marL="71755" marR="71755" marT="71755" marB="71755" anchor="ctr"/>
                </a:tc>
                <a:tc>
                  <a:txBody>
                    <a:bodyPr/>
                    <a:lstStyle/>
                    <a:p>
                      <a:pPr marL="144145" algn="l" defTabSz="914400" rtl="0" eaLnBrk="1" latinLnBrk="0" hangingPunct="1">
                        <a:lnSpc>
                          <a:spcPct val="115000"/>
                        </a:lnSpc>
                        <a:spcAft>
                          <a:spcPts val="0"/>
                        </a:spcAft>
                      </a:pPr>
                      <a:r>
                        <a:rPr lang="en-US" sz="2400" kern="1200" dirty="0">
                          <a:effectLst/>
                        </a:rPr>
                        <a:t>/</a:t>
                      </a:r>
                      <a:r>
                        <a:rPr lang="en-US" sz="2400" kern="1200" dirty="0" err="1">
                          <a:effectLst/>
                        </a:rPr>
                        <a:t>ʃeɪd</a:t>
                      </a:r>
                      <a:r>
                        <a:rPr lang="en-US" sz="2400" kern="1200" dirty="0">
                          <a:effectLst/>
                        </a:rPr>
                        <a:t>/</a:t>
                      </a:r>
                      <a:endParaRPr lang="en-US" sz="2400" kern="1200" dirty="0">
                        <a:solidFill>
                          <a:schemeClr val="dk1"/>
                        </a:solidFill>
                        <a:effectLst/>
                        <a:latin typeface="+mn-lt"/>
                        <a:ea typeface="+mn-ea"/>
                        <a:cs typeface="+mn-cs"/>
                      </a:endParaRPr>
                    </a:p>
                  </a:txBody>
                  <a:tcPr marL="68580" marR="68580" marT="0" marB="0" anchor="ctr"/>
                </a:tc>
                <a:tc>
                  <a:txBody>
                    <a:bodyPr/>
                    <a:lstStyle/>
                    <a:p>
                      <a:pPr marL="144145" algn="l" defTabSz="914400" rtl="0" eaLnBrk="1" latinLnBrk="0" hangingPunct="1">
                        <a:lnSpc>
                          <a:spcPct val="115000"/>
                        </a:lnSpc>
                        <a:spcAft>
                          <a:spcPts val="0"/>
                        </a:spcAft>
                      </a:pPr>
                      <a:r>
                        <a:rPr lang="en-US" sz="2400" kern="1200" dirty="0" smtClean="0">
                          <a:effectLst/>
                        </a:rPr>
                        <a:t>slight darkness caused by something blocking the direct light from the sun</a:t>
                      </a:r>
                      <a:endParaRPr lang="en-US" sz="2400" kern="1200" dirty="0">
                        <a:solidFill>
                          <a:schemeClr val="dk1"/>
                        </a:solidFill>
                        <a:effectLst/>
                        <a:latin typeface="+mn-lt"/>
                        <a:ea typeface="+mn-ea"/>
                        <a:cs typeface="+mn-cs"/>
                      </a:endParaRPr>
                    </a:p>
                  </a:txBody>
                  <a:tcPr marL="71755" marR="71755" marT="71755" marB="71755"/>
                </a:tc>
                <a:extLst>
                  <a:ext uri="{0D108BD9-81ED-4DB2-BD59-A6C34878D82A}">
                    <a16:rowId xmlns:a16="http://schemas.microsoft.com/office/drawing/2014/main" val="4056742512"/>
                  </a:ext>
                </a:extLst>
              </a:tr>
            </a:tbl>
          </a:graphicData>
        </a:graphic>
      </p:graphicFrame>
      <p:sp>
        <p:nvSpPr>
          <p:cNvPr id="5" name="TextBox 4">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PRE-SPEAKING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677141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1570402" y="1013779"/>
            <a:ext cx="9870831" cy="830997"/>
          </a:xfrm>
          <a:prstGeom prst="rect">
            <a:avLst/>
          </a:prstGeom>
          <a:noFill/>
        </p:spPr>
        <p:txBody>
          <a:bodyPr wrap="square">
            <a:spAutoFit/>
          </a:bodyPr>
          <a:lstStyle/>
          <a:p>
            <a:pPr algn="just"/>
            <a:r>
              <a:rPr lang="en-US" sz="2400" b="1" dirty="0" smtClean="0">
                <a:latin typeface="Arial" panose="020B0604020202020204" pitchFamily="34" charset="0"/>
                <a:cs typeface="Arial" panose="020B0604020202020204" pitchFamily="34" charset="0"/>
              </a:rPr>
              <a:t>Which </a:t>
            </a:r>
            <a:r>
              <a:rPr lang="en-US" sz="2400" b="1" dirty="0">
                <a:latin typeface="Arial" panose="020B0604020202020204" pitchFamily="34" charset="0"/>
                <a:cs typeface="Arial" panose="020B0604020202020204" pitchFamily="34" charset="0"/>
              </a:rPr>
              <a:t>of the following activities do you think teenagers should or shouldn’t do to live green? Put a tick in the appropriate column.</a:t>
            </a:r>
          </a:p>
        </p:txBody>
      </p:sp>
      <p:pic>
        <p:nvPicPr>
          <p:cNvPr id="15" name="Picture 14">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798492568"/>
              </p:ext>
            </p:extLst>
          </p:nvPr>
        </p:nvGraphicFramePr>
        <p:xfrm>
          <a:off x="1482565" y="2164814"/>
          <a:ext cx="9383150" cy="3991995"/>
        </p:xfrm>
        <a:graphic>
          <a:graphicData uri="http://schemas.openxmlformats.org/drawingml/2006/table">
            <a:tbl>
              <a:tblPr>
                <a:tableStyleId>{BDBED569-4797-4DF1-A0F4-6AAB3CD982D8}</a:tableStyleId>
              </a:tblPr>
              <a:tblGrid>
                <a:gridCol w="6716715">
                  <a:extLst>
                    <a:ext uri="{9D8B030D-6E8A-4147-A177-3AD203B41FA5}">
                      <a16:colId xmlns:a16="http://schemas.microsoft.com/office/drawing/2014/main" val="1794193678"/>
                    </a:ext>
                  </a:extLst>
                </a:gridCol>
                <a:gridCol w="1265713">
                  <a:extLst>
                    <a:ext uri="{9D8B030D-6E8A-4147-A177-3AD203B41FA5}">
                      <a16:colId xmlns:a16="http://schemas.microsoft.com/office/drawing/2014/main" val="2184706054"/>
                    </a:ext>
                  </a:extLst>
                </a:gridCol>
                <a:gridCol w="1400722">
                  <a:extLst>
                    <a:ext uri="{9D8B030D-6E8A-4147-A177-3AD203B41FA5}">
                      <a16:colId xmlns:a16="http://schemas.microsoft.com/office/drawing/2014/main" val="1266964138"/>
                    </a:ext>
                  </a:extLst>
                </a:gridCol>
              </a:tblGrid>
              <a:tr h="570285">
                <a:tc>
                  <a:txBody>
                    <a:bodyPr/>
                    <a:lstStyle/>
                    <a:p>
                      <a:pPr algn="ctr">
                        <a:lnSpc>
                          <a:spcPct val="115000"/>
                        </a:lnSpc>
                        <a:spcAft>
                          <a:spcPts val="0"/>
                        </a:spcAft>
                      </a:pPr>
                      <a:r>
                        <a:rPr lang="en-US" sz="2400" dirty="0">
                          <a:effectLst/>
                        </a:rPr>
                        <a:t>Activities</a:t>
                      </a:r>
                      <a:endParaRPr lang="en-US" sz="2400" b="1" dirty="0">
                        <a:effectLst/>
                        <a:latin typeface="Arial" panose="020B0604020202020204" pitchFamily="34" charset="0"/>
                        <a:ea typeface="Arial" panose="020B0604020202020204" pitchFamily="34" charset="0"/>
                      </a:endParaRPr>
                    </a:p>
                  </a:txBody>
                  <a:tcPr marL="63500" marR="63500" marT="63500" marB="63500">
                    <a:solidFill>
                      <a:schemeClr val="accent1">
                        <a:lumMod val="60000"/>
                        <a:lumOff val="40000"/>
                      </a:schemeClr>
                    </a:solidFill>
                  </a:tcPr>
                </a:tc>
                <a:tc>
                  <a:txBody>
                    <a:bodyPr/>
                    <a:lstStyle/>
                    <a:p>
                      <a:pPr algn="ctr">
                        <a:lnSpc>
                          <a:spcPct val="115000"/>
                        </a:lnSpc>
                        <a:spcAft>
                          <a:spcPts val="0"/>
                        </a:spcAft>
                      </a:pPr>
                      <a:r>
                        <a:rPr lang="en-US" sz="2400" dirty="0">
                          <a:effectLst/>
                        </a:rPr>
                        <a:t>Should</a:t>
                      </a:r>
                      <a:endParaRPr lang="en-US" sz="2400" b="1" dirty="0">
                        <a:effectLst/>
                        <a:latin typeface="Arial" panose="020B0604020202020204" pitchFamily="34" charset="0"/>
                        <a:ea typeface="Arial" panose="020B0604020202020204" pitchFamily="34" charset="0"/>
                      </a:endParaRPr>
                    </a:p>
                  </a:txBody>
                  <a:tcPr marL="63500" marR="63500" marT="63500" marB="63500">
                    <a:solidFill>
                      <a:schemeClr val="accent1">
                        <a:lumMod val="60000"/>
                        <a:lumOff val="40000"/>
                      </a:schemeClr>
                    </a:solidFill>
                  </a:tcPr>
                </a:tc>
                <a:tc>
                  <a:txBody>
                    <a:bodyPr/>
                    <a:lstStyle/>
                    <a:p>
                      <a:pPr algn="ctr">
                        <a:lnSpc>
                          <a:spcPct val="115000"/>
                        </a:lnSpc>
                        <a:spcAft>
                          <a:spcPts val="0"/>
                        </a:spcAft>
                      </a:pPr>
                      <a:r>
                        <a:rPr lang="en-US" sz="2400" dirty="0">
                          <a:effectLst/>
                        </a:rPr>
                        <a:t>Shouldn’t</a:t>
                      </a:r>
                      <a:endParaRPr lang="en-US" sz="2400" b="1" dirty="0">
                        <a:effectLst/>
                        <a:latin typeface="Arial" panose="020B0604020202020204" pitchFamily="34" charset="0"/>
                        <a:ea typeface="Arial" panose="020B0604020202020204" pitchFamily="34" charset="0"/>
                      </a:endParaRPr>
                    </a:p>
                  </a:txBody>
                  <a:tcPr marL="63500" marR="63500" marT="63500" marB="63500">
                    <a:solidFill>
                      <a:schemeClr val="accent1">
                        <a:lumMod val="60000"/>
                        <a:lumOff val="40000"/>
                      </a:schemeClr>
                    </a:solidFill>
                  </a:tcPr>
                </a:tc>
                <a:extLst>
                  <a:ext uri="{0D108BD9-81ED-4DB2-BD59-A6C34878D82A}">
                    <a16:rowId xmlns:a16="http://schemas.microsoft.com/office/drawing/2014/main" val="1494858772"/>
                  </a:ext>
                </a:extLst>
              </a:tr>
              <a:tr h="570285">
                <a:tc>
                  <a:txBody>
                    <a:bodyPr/>
                    <a:lstStyle/>
                    <a:p>
                      <a:pPr>
                        <a:lnSpc>
                          <a:spcPct val="115000"/>
                        </a:lnSpc>
                        <a:spcAft>
                          <a:spcPts val="0"/>
                        </a:spcAft>
                      </a:pPr>
                      <a:r>
                        <a:rPr lang="en-US" sz="2400" dirty="0">
                          <a:effectLst/>
                        </a:rPr>
                        <a:t>1. Leaving your appliances on when not in use</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544176375"/>
                  </a:ext>
                </a:extLst>
              </a:tr>
              <a:tr h="570285">
                <a:tc>
                  <a:txBody>
                    <a:bodyPr/>
                    <a:lstStyle/>
                    <a:p>
                      <a:pPr>
                        <a:lnSpc>
                          <a:spcPct val="115000"/>
                        </a:lnSpc>
                        <a:spcAft>
                          <a:spcPts val="0"/>
                        </a:spcAft>
                      </a:pPr>
                      <a:r>
                        <a:rPr lang="en-US" sz="2400" dirty="0">
                          <a:effectLst/>
                        </a:rPr>
                        <a:t>2. Recycling your used items</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356979857"/>
                  </a:ext>
                </a:extLst>
              </a:tr>
              <a:tr h="570285">
                <a:tc>
                  <a:txBody>
                    <a:bodyPr/>
                    <a:lstStyle/>
                    <a:p>
                      <a:pPr>
                        <a:lnSpc>
                          <a:spcPct val="115000"/>
                        </a:lnSpc>
                        <a:spcAft>
                          <a:spcPts val="0"/>
                        </a:spcAft>
                      </a:pPr>
                      <a:r>
                        <a:rPr lang="en-US" sz="2400">
                          <a:effectLst/>
                        </a:rPr>
                        <a:t>3. Using plastic bags when shopping</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43256181"/>
                  </a:ext>
                </a:extLst>
              </a:tr>
              <a:tr h="570285">
                <a:tc>
                  <a:txBody>
                    <a:bodyPr/>
                    <a:lstStyle/>
                    <a:p>
                      <a:pPr>
                        <a:lnSpc>
                          <a:spcPct val="115000"/>
                        </a:lnSpc>
                        <a:spcAft>
                          <a:spcPts val="0"/>
                        </a:spcAft>
                      </a:pPr>
                      <a:r>
                        <a:rPr lang="en-US" sz="2400">
                          <a:effectLst/>
                        </a:rPr>
                        <a:t>4. Buying organic food</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529505680"/>
                  </a:ext>
                </a:extLst>
              </a:tr>
              <a:tr h="570285">
                <a:tc>
                  <a:txBody>
                    <a:bodyPr/>
                    <a:lstStyle/>
                    <a:p>
                      <a:pPr>
                        <a:lnSpc>
                          <a:spcPct val="115000"/>
                        </a:lnSpc>
                        <a:spcAft>
                          <a:spcPts val="0"/>
                        </a:spcAft>
                      </a:pPr>
                      <a:r>
                        <a:rPr lang="en-US" sz="2400">
                          <a:effectLst/>
                        </a:rPr>
                        <a:t>5. Dropping litter in the street</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a:effectLst/>
                        </a:rPr>
                        <a:t> </a:t>
                      </a:r>
                      <a:endParaRPr lang="en-US" sz="240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594407372"/>
                  </a:ext>
                </a:extLst>
              </a:tr>
              <a:tr h="570285">
                <a:tc>
                  <a:txBody>
                    <a:bodyPr/>
                    <a:lstStyle/>
                    <a:p>
                      <a:pPr>
                        <a:lnSpc>
                          <a:spcPct val="115000"/>
                        </a:lnSpc>
                        <a:spcAft>
                          <a:spcPts val="0"/>
                        </a:spcAft>
                      </a:pPr>
                      <a:r>
                        <a:rPr lang="en-US" sz="2400" dirty="0">
                          <a:effectLst/>
                        </a:rPr>
                        <a:t>6. Planting trees</a:t>
                      </a: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4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400" dirty="0">
                          <a:effectLst/>
                        </a:rPr>
                        <a:t> </a:t>
                      </a:r>
                      <a:endParaRPr lang="en-US" sz="24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47129105"/>
                  </a:ext>
                </a:extLst>
              </a:tr>
            </a:tbl>
          </a:graphicData>
        </a:graphic>
      </p:graphicFrame>
      <p:sp>
        <p:nvSpPr>
          <p:cNvPr id="5" name="TextBox 4"/>
          <p:cNvSpPr txBox="1"/>
          <p:nvPr/>
        </p:nvSpPr>
        <p:spPr>
          <a:xfrm>
            <a:off x="9852841" y="2626479"/>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19" name="TextBox 18"/>
          <p:cNvSpPr txBox="1"/>
          <p:nvPr/>
        </p:nvSpPr>
        <p:spPr>
          <a:xfrm>
            <a:off x="8558611" y="3316694"/>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0" name="TextBox 19"/>
          <p:cNvSpPr txBox="1"/>
          <p:nvPr/>
        </p:nvSpPr>
        <p:spPr>
          <a:xfrm>
            <a:off x="9852840" y="3808940"/>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1" name="TextBox 20"/>
          <p:cNvSpPr txBox="1"/>
          <p:nvPr/>
        </p:nvSpPr>
        <p:spPr>
          <a:xfrm>
            <a:off x="8558610" y="4443900"/>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2" name="TextBox 21"/>
          <p:cNvSpPr txBox="1"/>
          <p:nvPr/>
        </p:nvSpPr>
        <p:spPr>
          <a:xfrm>
            <a:off x="9852839" y="4971252"/>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23" name="TextBox 22"/>
          <p:cNvSpPr txBox="1"/>
          <p:nvPr/>
        </p:nvSpPr>
        <p:spPr>
          <a:xfrm>
            <a:off x="8600813" y="5482004"/>
            <a:ext cx="717453" cy="923330"/>
          </a:xfrm>
          <a:prstGeom prst="rect">
            <a:avLst/>
          </a:prstGeom>
          <a:noFill/>
        </p:spPr>
        <p:txBody>
          <a:bodyPr wrap="square" rtlCol="0">
            <a:spAutoFit/>
          </a:bodyPr>
          <a:lstStyle/>
          <a:p>
            <a:r>
              <a:rPr lang="en-US" sz="3600" dirty="0">
                <a:solidFill>
                  <a:srgbClr val="FF0000"/>
                </a:solidFill>
              </a:rPr>
              <a:t>✔</a:t>
            </a:r>
            <a:endParaRPr lang="en-US" sz="3600" dirty="0">
              <a:solidFill>
                <a:srgbClr val="FF0000"/>
              </a:solidFill>
              <a:latin typeface="Arial" panose="020B0604020202020204" pitchFamily="34" charset="0"/>
              <a:ea typeface="Arial" panose="020B0604020202020204" pitchFamily="34" charset="0"/>
            </a:endParaRPr>
          </a:p>
          <a:p>
            <a:endParaRPr lang="en-US" dirty="0"/>
          </a:p>
        </p:txBody>
      </p:sp>
      <p:sp>
        <p:nvSpPr>
          <p:cNvPr id="14" name="TextBox 13">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PRE-SPEAKING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14809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ppt_x"/>
                                          </p:val>
                                        </p:tav>
                                        <p:tav tm="100000">
                                          <p:val>
                                            <p:strVal val="#ppt_x"/>
                                          </p:val>
                                        </p:tav>
                                      </p:tavLst>
                                    </p:anim>
                                    <p:anim calcmode="lin" valueType="num">
                                      <p:cBhvr additive="base">
                                        <p:cTn id="2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010084"/>
            <a:ext cx="9603545" cy="1200329"/>
          </a:xfrm>
          <a:prstGeom prst="rect">
            <a:avLst/>
          </a:prstGeom>
          <a:noFill/>
        </p:spPr>
        <p:txBody>
          <a:bodyPr wrap="square">
            <a:spAutoFit/>
          </a:bodyPr>
          <a:lstStyle/>
          <a:p>
            <a:pPr algn="just"/>
            <a:r>
              <a:rPr lang="en-US" sz="2400" b="1" dirty="0">
                <a:latin typeface="Arial" panose="020B0604020202020204" pitchFamily="34" charset="0"/>
                <a:cs typeface="Arial" panose="020B0604020202020204" pitchFamily="34" charset="0"/>
              </a:rPr>
              <a:t>The table below presents the reasons why teenagers should or shouldn’t do the activities in 1. Work in pairs and match them with the activities.</a:t>
            </a: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graphicFrame>
        <p:nvGraphicFramePr>
          <p:cNvPr id="2" name="Table 1"/>
          <p:cNvGraphicFramePr>
            <a:graphicFrameLocks noGrp="1"/>
          </p:cNvGraphicFramePr>
          <p:nvPr>
            <p:extLst>
              <p:ext uri="{D42A27DB-BD31-4B8C-83A1-F6EECF244321}">
                <p14:modId xmlns:p14="http://schemas.microsoft.com/office/powerpoint/2010/main" val="1052539261"/>
              </p:ext>
            </p:extLst>
          </p:nvPr>
        </p:nvGraphicFramePr>
        <p:xfrm>
          <a:off x="746747" y="2205446"/>
          <a:ext cx="10873167" cy="4429643"/>
        </p:xfrm>
        <a:graphic>
          <a:graphicData uri="http://schemas.openxmlformats.org/drawingml/2006/table">
            <a:tbl>
              <a:tblPr>
                <a:tableStyleId>{E8B1032C-EA38-4F05-BA0D-38AFFFC7BED3}</a:tableStyleId>
              </a:tblPr>
              <a:tblGrid>
                <a:gridCol w="6849807">
                  <a:extLst>
                    <a:ext uri="{9D8B030D-6E8A-4147-A177-3AD203B41FA5}">
                      <a16:colId xmlns:a16="http://schemas.microsoft.com/office/drawing/2014/main" val="1429378874"/>
                    </a:ext>
                  </a:extLst>
                </a:gridCol>
                <a:gridCol w="4023360">
                  <a:extLst>
                    <a:ext uri="{9D8B030D-6E8A-4147-A177-3AD203B41FA5}">
                      <a16:colId xmlns:a16="http://schemas.microsoft.com/office/drawing/2014/main" val="246870026"/>
                    </a:ext>
                  </a:extLst>
                </a:gridCol>
              </a:tblGrid>
              <a:tr h="570285">
                <a:tc>
                  <a:txBody>
                    <a:bodyPr/>
                    <a:lstStyle/>
                    <a:p>
                      <a:pPr algn="ctr">
                        <a:lnSpc>
                          <a:spcPct val="115000"/>
                        </a:lnSpc>
                        <a:spcAft>
                          <a:spcPts val="0"/>
                        </a:spcAft>
                      </a:pPr>
                      <a:r>
                        <a:rPr lang="en-US" sz="2200" b="1" dirty="0" smtClean="0">
                          <a:effectLst/>
                        </a:rPr>
                        <a:t>Reasons</a:t>
                      </a:r>
                      <a:endParaRPr lang="en-US" sz="2200" b="1" dirty="0">
                        <a:effectLst/>
                        <a:latin typeface="Arial" panose="020B0604020202020204" pitchFamily="34" charset="0"/>
                        <a:ea typeface="Arial" panose="020B0604020202020204" pitchFamily="34" charset="0"/>
                      </a:endParaRPr>
                    </a:p>
                  </a:txBody>
                  <a:tcPr marL="63500" marR="63500" marT="63500" marB="63500">
                    <a:solidFill>
                      <a:schemeClr val="accent6">
                        <a:lumMod val="60000"/>
                        <a:lumOff val="40000"/>
                      </a:schemeClr>
                    </a:solidFill>
                  </a:tcPr>
                </a:tc>
                <a:tc>
                  <a:txBody>
                    <a:bodyPr/>
                    <a:lstStyle/>
                    <a:p>
                      <a:pPr algn="ctr">
                        <a:lnSpc>
                          <a:spcPct val="115000"/>
                        </a:lnSpc>
                        <a:spcAft>
                          <a:spcPts val="0"/>
                        </a:spcAft>
                      </a:pPr>
                      <a:r>
                        <a:rPr lang="en-US" sz="2200" b="1" dirty="0" smtClean="0">
                          <a:effectLst/>
                        </a:rPr>
                        <a:t>Activities</a:t>
                      </a:r>
                      <a:endParaRPr lang="en-US" sz="2200" b="1" dirty="0">
                        <a:effectLst/>
                        <a:latin typeface="Arial" panose="020B0604020202020204" pitchFamily="34" charset="0"/>
                        <a:ea typeface="Arial" panose="020B0604020202020204" pitchFamily="34" charset="0"/>
                      </a:endParaRPr>
                    </a:p>
                  </a:txBody>
                  <a:tcPr marL="63500" marR="63500" marT="63500" marB="63500">
                    <a:solidFill>
                      <a:schemeClr val="accent6">
                        <a:lumMod val="60000"/>
                        <a:lumOff val="40000"/>
                      </a:schemeClr>
                    </a:solidFill>
                  </a:tcPr>
                </a:tc>
                <a:extLst>
                  <a:ext uri="{0D108BD9-81ED-4DB2-BD59-A6C34878D82A}">
                    <a16:rowId xmlns:a16="http://schemas.microsoft.com/office/drawing/2014/main" val="1837867965"/>
                  </a:ext>
                </a:extLst>
              </a:tr>
              <a:tr h="570285">
                <a:tc>
                  <a:txBody>
                    <a:bodyPr/>
                    <a:lstStyle/>
                    <a:p>
                      <a:pPr>
                        <a:lnSpc>
                          <a:spcPct val="115000"/>
                        </a:lnSpc>
                        <a:spcAft>
                          <a:spcPts val="0"/>
                        </a:spcAft>
                      </a:pPr>
                      <a:r>
                        <a:rPr lang="en-US" sz="2200" dirty="0">
                          <a:effectLst/>
                        </a:rPr>
                        <a:t>a</a:t>
                      </a:r>
                      <a:r>
                        <a:rPr lang="en-US" sz="2200" dirty="0" smtClean="0">
                          <a:effectLst/>
                        </a:rPr>
                        <a:t>. This makes the street dirty and polluted.</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200" dirty="0">
                          <a:effectLst/>
                        </a:rPr>
                        <a:t> </a:t>
                      </a: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761998608"/>
                  </a:ext>
                </a:extLst>
              </a:tr>
              <a:tr h="680074">
                <a:tc>
                  <a:txBody>
                    <a:bodyPr/>
                    <a:lstStyle/>
                    <a:p>
                      <a:pPr>
                        <a:lnSpc>
                          <a:spcPct val="115000"/>
                        </a:lnSpc>
                        <a:spcAft>
                          <a:spcPts val="0"/>
                        </a:spcAft>
                      </a:pPr>
                      <a:r>
                        <a:rPr lang="en-US" sz="2200" dirty="0">
                          <a:effectLst/>
                        </a:rPr>
                        <a:t>b</a:t>
                      </a:r>
                      <a:r>
                        <a:rPr lang="en-US" sz="2200" dirty="0" smtClean="0">
                          <a:effectLst/>
                        </a:rPr>
                        <a:t>. This wastes</a:t>
                      </a:r>
                      <a:r>
                        <a:rPr lang="en-US" sz="2200" baseline="0" dirty="0" smtClean="0">
                          <a:effectLst/>
                        </a:rPr>
                        <a:t> electricity and creates dangerous situations.</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707755647"/>
                  </a:ext>
                </a:extLst>
              </a:tr>
              <a:tr h="570285">
                <a:tc>
                  <a:txBody>
                    <a:bodyPr/>
                    <a:lstStyle/>
                    <a:p>
                      <a:pPr>
                        <a:lnSpc>
                          <a:spcPct val="115000"/>
                        </a:lnSpc>
                        <a:spcAft>
                          <a:spcPts val="0"/>
                        </a:spcAft>
                      </a:pPr>
                      <a:r>
                        <a:rPr lang="en-US" sz="2200" dirty="0">
                          <a:effectLst/>
                        </a:rPr>
                        <a:t>c</a:t>
                      </a:r>
                      <a:r>
                        <a:rPr lang="en-US" sz="2200" dirty="0" smtClean="0">
                          <a:effectLst/>
                        </a:rPr>
                        <a:t>. It takes</a:t>
                      </a:r>
                      <a:r>
                        <a:rPr lang="en-US" sz="2200" baseline="0" dirty="0" smtClean="0">
                          <a:effectLst/>
                        </a:rPr>
                        <a:t> years for the material to break down into small pieces.</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200" dirty="0">
                          <a:effectLst/>
                        </a:rPr>
                        <a:t> </a:t>
                      </a: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610198343"/>
                  </a:ext>
                </a:extLst>
              </a:tr>
              <a:tr h="570285">
                <a:tc>
                  <a:txBody>
                    <a:bodyPr/>
                    <a:lstStyle/>
                    <a:p>
                      <a:pPr>
                        <a:lnSpc>
                          <a:spcPct val="115000"/>
                        </a:lnSpc>
                        <a:spcAft>
                          <a:spcPts val="0"/>
                        </a:spcAft>
                      </a:pPr>
                      <a:r>
                        <a:rPr lang="en-US" sz="2200" dirty="0">
                          <a:effectLst/>
                        </a:rPr>
                        <a:t>d</a:t>
                      </a:r>
                      <a:r>
                        <a:rPr lang="en-US" sz="2200" dirty="0" smtClean="0">
                          <a:effectLst/>
                        </a:rPr>
                        <a:t>. This</a:t>
                      </a:r>
                      <a:r>
                        <a:rPr lang="en-US" sz="2200" baseline="0" dirty="0" smtClean="0">
                          <a:effectLst/>
                        </a:rPr>
                        <a:t> reduces the use of harmful chemicals in food.</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94223735"/>
                  </a:ext>
                </a:extLst>
              </a:tr>
              <a:tr h="570285">
                <a:tc>
                  <a:txBody>
                    <a:bodyPr/>
                    <a:lstStyle/>
                    <a:p>
                      <a:pPr>
                        <a:lnSpc>
                          <a:spcPct val="115000"/>
                        </a:lnSpc>
                        <a:spcAft>
                          <a:spcPts val="0"/>
                        </a:spcAft>
                      </a:pPr>
                      <a:r>
                        <a:rPr lang="en-US" sz="2200" dirty="0">
                          <a:effectLst/>
                        </a:rPr>
                        <a:t>e</a:t>
                      </a:r>
                      <a:r>
                        <a:rPr lang="en-US" sz="2200" dirty="0" smtClean="0">
                          <a:effectLst/>
                        </a:rPr>
                        <a:t>. This protects natural resources.</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r>
                        <a:rPr lang="en-US" sz="2200" dirty="0">
                          <a:effectLst/>
                        </a:rPr>
                        <a:t> </a:t>
                      </a: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980568699"/>
                  </a:ext>
                </a:extLst>
              </a:tr>
              <a:tr h="570285">
                <a:tc>
                  <a:txBody>
                    <a:bodyPr/>
                    <a:lstStyle/>
                    <a:p>
                      <a:pPr>
                        <a:lnSpc>
                          <a:spcPct val="115000"/>
                        </a:lnSpc>
                        <a:spcAft>
                          <a:spcPts val="0"/>
                        </a:spcAft>
                      </a:pPr>
                      <a:r>
                        <a:rPr lang="en-US" sz="2200" dirty="0">
                          <a:effectLst/>
                        </a:rPr>
                        <a:t>f</a:t>
                      </a:r>
                      <a:r>
                        <a:rPr lang="en-US" sz="2200" dirty="0" smtClean="0">
                          <a:effectLst/>
                        </a:rPr>
                        <a:t>. They</a:t>
                      </a:r>
                      <a:r>
                        <a:rPr lang="en-US" sz="2200" baseline="0" dirty="0" smtClean="0">
                          <a:effectLst/>
                        </a:rPr>
                        <a:t> provide shade and fresh air.</a:t>
                      </a:r>
                      <a:endParaRPr lang="en-US" sz="2200" dirty="0">
                        <a:effectLst/>
                        <a:latin typeface="Arial" panose="020B0604020202020204" pitchFamily="34" charset="0"/>
                        <a:ea typeface="Arial" panose="020B0604020202020204" pitchFamily="34" charset="0"/>
                      </a:endParaRPr>
                    </a:p>
                  </a:txBody>
                  <a:tcPr marL="63500" marR="63500" marT="63500" marB="63500"/>
                </a:tc>
                <a:tc>
                  <a:txBody>
                    <a:bodyPr/>
                    <a:lstStyle/>
                    <a:p>
                      <a:pPr algn="ctr">
                        <a:lnSpc>
                          <a:spcPct val="115000"/>
                        </a:lnSpc>
                        <a:spcAft>
                          <a:spcPts val="0"/>
                        </a:spcAft>
                      </a:pPr>
                      <a:endParaRPr lang="en-US" sz="2200" dirty="0">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740399330"/>
                  </a:ext>
                </a:extLst>
              </a:tr>
            </a:tbl>
          </a:graphicData>
        </a:graphic>
      </p:graphicFrame>
      <p:sp>
        <p:nvSpPr>
          <p:cNvPr id="3" name="TextBox 2"/>
          <p:cNvSpPr txBox="1"/>
          <p:nvPr/>
        </p:nvSpPr>
        <p:spPr>
          <a:xfrm>
            <a:off x="7596554" y="2808505"/>
            <a:ext cx="4023360" cy="430887"/>
          </a:xfrm>
          <a:prstGeom prst="rect">
            <a:avLst/>
          </a:prstGeom>
          <a:noFill/>
        </p:spPr>
        <p:txBody>
          <a:bodyPr wrap="square" rtlCol="0">
            <a:spAutoFit/>
          </a:bodyPr>
          <a:lstStyle/>
          <a:p>
            <a:r>
              <a:rPr lang="en-US" sz="2200" dirty="0" smtClean="0">
                <a:solidFill>
                  <a:srgbClr val="FF0000"/>
                </a:solidFill>
              </a:rPr>
              <a:t>5. Dropping litter in the street</a:t>
            </a:r>
            <a:endParaRPr lang="en-US" sz="2200" dirty="0">
              <a:solidFill>
                <a:srgbClr val="FF0000"/>
              </a:solidFill>
            </a:endParaRPr>
          </a:p>
        </p:txBody>
      </p:sp>
      <p:sp>
        <p:nvSpPr>
          <p:cNvPr id="9" name="TextBox 8"/>
          <p:cNvSpPr txBox="1"/>
          <p:nvPr/>
        </p:nvSpPr>
        <p:spPr>
          <a:xfrm>
            <a:off x="7596554" y="3268921"/>
            <a:ext cx="4023360" cy="769441"/>
          </a:xfrm>
          <a:prstGeom prst="rect">
            <a:avLst/>
          </a:prstGeom>
          <a:noFill/>
        </p:spPr>
        <p:txBody>
          <a:bodyPr wrap="square" rtlCol="0">
            <a:spAutoFit/>
          </a:bodyPr>
          <a:lstStyle/>
          <a:p>
            <a:r>
              <a:rPr lang="en-US" sz="2200" dirty="0" smtClean="0">
                <a:solidFill>
                  <a:srgbClr val="FF0000"/>
                </a:solidFill>
              </a:rPr>
              <a:t>1. Leaving your appliances on when not in use </a:t>
            </a:r>
            <a:endParaRPr lang="en-US" sz="2200" dirty="0">
              <a:solidFill>
                <a:srgbClr val="FF0000"/>
              </a:solidFill>
            </a:endParaRPr>
          </a:p>
        </p:txBody>
      </p:sp>
      <p:sp>
        <p:nvSpPr>
          <p:cNvPr id="11" name="TextBox 10"/>
          <p:cNvSpPr txBox="1"/>
          <p:nvPr/>
        </p:nvSpPr>
        <p:spPr>
          <a:xfrm>
            <a:off x="7596554" y="4080008"/>
            <a:ext cx="4023360" cy="769441"/>
          </a:xfrm>
          <a:prstGeom prst="rect">
            <a:avLst/>
          </a:prstGeom>
          <a:noFill/>
        </p:spPr>
        <p:txBody>
          <a:bodyPr wrap="square" rtlCol="0">
            <a:spAutoFit/>
          </a:bodyPr>
          <a:lstStyle/>
          <a:p>
            <a:r>
              <a:rPr lang="en-US" sz="2200" dirty="0" smtClean="0">
                <a:solidFill>
                  <a:srgbClr val="FF0000"/>
                </a:solidFill>
              </a:rPr>
              <a:t>3. Using plastic bag when shopping</a:t>
            </a:r>
            <a:endParaRPr lang="en-US" sz="2200" dirty="0">
              <a:solidFill>
                <a:srgbClr val="FF0000"/>
              </a:solidFill>
            </a:endParaRPr>
          </a:p>
        </p:txBody>
      </p:sp>
      <p:sp>
        <p:nvSpPr>
          <p:cNvPr id="12" name="TextBox 11"/>
          <p:cNvSpPr txBox="1"/>
          <p:nvPr/>
        </p:nvSpPr>
        <p:spPr>
          <a:xfrm>
            <a:off x="7596554" y="4914014"/>
            <a:ext cx="4023360" cy="430887"/>
          </a:xfrm>
          <a:prstGeom prst="rect">
            <a:avLst/>
          </a:prstGeom>
          <a:noFill/>
        </p:spPr>
        <p:txBody>
          <a:bodyPr wrap="square" rtlCol="0">
            <a:spAutoFit/>
          </a:bodyPr>
          <a:lstStyle/>
          <a:p>
            <a:r>
              <a:rPr lang="en-US" sz="2200" dirty="0">
                <a:solidFill>
                  <a:srgbClr val="FF0000"/>
                </a:solidFill>
              </a:rPr>
              <a:t>4</a:t>
            </a:r>
            <a:r>
              <a:rPr lang="en-US" sz="2200" dirty="0" smtClean="0">
                <a:solidFill>
                  <a:srgbClr val="FF0000"/>
                </a:solidFill>
              </a:rPr>
              <a:t>. Buying organic food</a:t>
            </a:r>
            <a:endParaRPr lang="en-US" sz="2200" dirty="0">
              <a:solidFill>
                <a:srgbClr val="FF0000"/>
              </a:solidFill>
            </a:endParaRPr>
          </a:p>
        </p:txBody>
      </p:sp>
      <p:sp>
        <p:nvSpPr>
          <p:cNvPr id="15" name="TextBox 14"/>
          <p:cNvSpPr txBox="1"/>
          <p:nvPr/>
        </p:nvSpPr>
        <p:spPr>
          <a:xfrm>
            <a:off x="7568418" y="5463002"/>
            <a:ext cx="4023360" cy="430887"/>
          </a:xfrm>
          <a:prstGeom prst="rect">
            <a:avLst/>
          </a:prstGeom>
          <a:noFill/>
        </p:spPr>
        <p:txBody>
          <a:bodyPr wrap="square" rtlCol="0">
            <a:spAutoFit/>
          </a:bodyPr>
          <a:lstStyle/>
          <a:p>
            <a:r>
              <a:rPr lang="en-US" sz="2200" dirty="0" smtClean="0">
                <a:solidFill>
                  <a:srgbClr val="FF0000"/>
                </a:solidFill>
              </a:rPr>
              <a:t>2. Recycling your used items</a:t>
            </a:r>
            <a:endParaRPr lang="en-US" sz="2200" dirty="0">
              <a:solidFill>
                <a:srgbClr val="FF0000"/>
              </a:solidFill>
            </a:endParaRPr>
          </a:p>
        </p:txBody>
      </p:sp>
      <p:sp>
        <p:nvSpPr>
          <p:cNvPr id="16" name="TextBox 15"/>
          <p:cNvSpPr txBox="1"/>
          <p:nvPr/>
        </p:nvSpPr>
        <p:spPr>
          <a:xfrm>
            <a:off x="7568418" y="6040126"/>
            <a:ext cx="4023360" cy="430887"/>
          </a:xfrm>
          <a:prstGeom prst="rect">
            <a:avLst/>
          </a:prstGeom>
          <a:noFill/>
        </p:spPr>
        <p:txBody>
          <a:bodyPr wrap="square" rtlCol="0">
            <a:spAutoFit/>
          </a:bodyPr>
          <a:lstStyle/>
          <a:p>
            <a:r>
              <a:rPr lang="en-US" sz="2200" dirty="0">
                <a:solidFill>
                  <a:srgbClr val="FF0000"/>
                </a:solidFill>
              </a:rPr>
              <a:t>6</a:t>
            </a:r>
            <a:r>
              <a:rPr lang="en-US" sz="2200" dirty="0" smtClean="0">
                <a:solidFill>
                  <a:srgbClr val="FF0000"/>
                </a:solidFill>
              </a:rPr>
              <a:t>. Planting trees</a:t>
            </a:r>
            <a:endParaRPr lang="en-US" sz="2200" dirty="0">
              <a:solidFill>
                <a:srgbClr val="FF0000"/>
              </a:solidFill>
            </a:endParaRPr>
          </a:p>
        </p:txBody>
      </p:sp>
      <p:sp>
        <p:nvSpPr>
          <p:cNvPr id="17" name="TextBox 16">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PRE-SPEAKING</a:t>
            </a:r>
            <a:endParaRPr lang="en-US" sz="3600" b="1" dirty="0">
              <a:solidFill>
                <a:schemeClr val="bg1"/>
              </a:solidFill>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69389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additive="base">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0" end="0"/>
                                            </p:txEl>
                                          </p:spTgt>
                                        </p:tgtEl>
                                        <p:attrNameLst>
                                          <p:attrName>style.visibility</p:attrName>
                                        </p:attrNameLst>
                                      </p:cBhvr>
                                      <p:to>
                                        <p:strVal val="visible"/>
                                      </p:to>
                                    </p:set>
                                    <p:anim calcmode="lin" valueType="num">
                                      <p:cBhvr additive="base">
                                        <p:cTn id="2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 calcmode="lin" valueType="num">
                                      <p:cBhvr additive="base">
                                        <p:cTn id="36"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
                                            <p:txEl>
                                              <p:pRg st="0" end="0"/>
                                            </p:txEl>
                                          </p:spTgt>
                                        </p:tgtEl>
                                        <p:attrNameLst>
                                          <p:attrName>style.visibility</p:attrName>
                                        </p:attrNameLst>
                                      </p:cBhvr>
                                      <p:to>
                                        <p:strVal val="visible"/>
                                      </p:to>
                                    </p:set>
                                    <p:anim calcmode="lin" valueType="num">
                                      <p:cBhvr additive="base">
                                        <p:cTn id="4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4" name="Rounded Rectangle 23"/>
          <p:cNvSpPr/>
          <p:nvPr/>
        </p:nvSpPr>
        <p:spPr>
          <a:xfrm>
            <a:off x="3255776" y="272597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PRE-SPEAKING</a:t>
            </a:r>
            <a:endParaRPr lang="en-GB" b="1" dirty="0">
              <a:solidFill>
                <a:srgbClr val="006673"/>
              </a:solidFill>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Game: Board Race</a:t>
            </a:r>
            <a:endParaRPr lang="en-GB" dirty="0">
              <a:solidFill>
                <a:srgbClr val="006673"/>
              </a:solidFill>
            </a:endParaRPr>
          </a:p>
        </p:txBody>
      </p:sp>
      <p:sp>
        <p:nvSpPr>
          <p:cNvPr id="26" name="Rectangle 25"/>
          <p:cNvSpPr/>
          <p:nvPr/>
        </p:nvSpPr>
        <p:spPr>
          <a:xfrm>
            <a:off x="6515467" y="2558062"/>
            <a:ext cx="3962177" cy="113704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Vocabulary</a:t>
            </a:r>
          </a:p>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Should or shouldn’t?</a:t>
            </a:r>
          </a:p>
          <a:p>
            <a:pPr marL="285750" indent="-285750">
              <a:buFont typeface="Arial" panose="020B0604020202020204" pitchFamily="34" charset="0"/>
              <a:buChar char="•"/>
            </a:pPr>
            <a:r>
              <a:rPr lang="en-US" dirty="0">
                <a:solidFill>
                  <a:srgbClr val="006673"/>
                </a:solidFill>
              </a:rPr>
              <a:t>Task 2: Work in pairs and do the matching</a:t>
            </a:r>
            <a:r>
              <a:rPr lang="en-US" dirty="0" smtClean="0">
                <a:solidFill>
                  <a:srgbClr val="006673"/>
                </a:solidFill>
              </a:rPr>
              <a:t>.</a:t>
            </a:r>
            <a:endParaRPr lang="en-GB" dirty="0">
              <a:solidFill>
                <a:srgbClr val="006673"/>
              </a:solidFill>
            </a:endParaRPr>
          </a:p>
        </p:txBody>
      </p:sp>
      <p:cxnSp>
        <p:nvCxnSpPr>
          <p:cNvPr id="28" name="Curved Connector 27"/>
          <p:cNvCxnSpPr>
            <a:stCxn id="22" idx="3"/>
            <a:endCxn id="24" idx="0"/>
          </p:cNvCxnSpPr>
          <p:nvPr/>
        </p:nvCxnSpPr>
        <p:spPr>
          <a:xfrm>
            <a:off x="3464845" y="1865535"/>
            <a:ext cx="766298" cy="86043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1"/>
            <a:endCxn id="31" idx="0"/>
          </p:cNvCxnSpPr>
          <p:nvPr/>
        </p:nvCxnSpPr>
        <p:spPr>
          <a:xfrm rot="10800000" flipV="1">
            <a:off x="2337138" y="3081075"/>
            <a:ext cx="918638" cy="102178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245638" y="410285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WHILE-SPEAKING</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4</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smtClean="0">
                <a:solidFill>
                  <a:schemeClr val="bg1"/>
                </a:solidFill>
                <a:latin typeface="UTM Facebook K&amp;T" pitchFamily="18" charset="0"/>
              </a:rPr>
              <a:t>SPEAKING</a:t>
            </a:r>
            <a:endParaRPr lang="en-US" sz="2400" b="1" dirty="0">
              <a:solidFill>
                <a:schemeClr val="bg1"/>
              </a:solidFill>
              <a:latin typeface="UTM Facebook K&amp;T" pitchFamily="18" charset="0"/>
            </a:endParaRPr>
          </a:p>
        </p:txBody>
      </p:sp>
      <p:sp>
        <p:nvSpPr>
          <p:cNvPr id="34" name="Rectangle 33"/>
          <p:cNvSpPr/>
          <p:nvPr/>
        </p:nvSpPr>
        <p:spPr>
          <a:xfrm>
            <a:off x="6512315" y="4102855"/>
            <a:ext cx="3965329" cy="73011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a:t>
            </a:r>
            <a:r>
              <a:rPr lang="en-US" dirty="0" smtClean="0">
                <a:solidFill>
                  <a:srgbClr val="006673"/>
                </a:solidFill>
              </a:rPr>
              <a:t>Discussion</a:t>
            </a:r>
            <a:endParaRPr lang="en-GB" dirty="0">
              <a:solidFill>
                <a:srgbClr val="006673"/>
              </a:solidFill>
            </a:endParaRPr>
          </a:p>
        </p:txBody>
      </p:sp>
    </p:spTree>
    <p:extLst>
      <p:ext uri="{BB962C8B-B14F-4D97-AF65-F5344CB8AC3E}">
        <p14:creationId xmlns:p14="http://schemas.microsoft.com/office/powerpoint/2010/main" val="1209821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938492-60B6-4356-8354-639806017EAA}"/>
              </a:ext>
            </a:extLst>
          </p:cNvPr>
          <p:cNvSpPr/>
          <p:nvPr/>
        </p:nvSpPr>
        <p:spPr>
          <a:xfrm>
            <a:off x="1026525" y="2297090"/>
            <a:ext cx="10658902" cy="892552"/>
          </a:xfrm>
          <a:prstGeom prst="rect">
            <a:avLst/>
          </a:prstGeom>
        </p:spPr>
        <p:txBody>
          <a:bodyPr wrap="square">
            <a:spAutoFit/>
          </a:bodyPr>
          <a:lstStyle/>
          <a:p>
            <a:pPr>
              <a:lnSpc>
                <a:spcPct val="130000"/>
              </a:lnSpc>
            </a:pPr>
            <a:endParaRPr lang="en-US" sz="2000" dirty="0"/>
          </a:p>
          <a:p>
            <a:pPr>
              <a:lnSpc>
                <a:spcPct val="130000"/>
              </a:lnSpc>
            </a:pPr>
            <a:endParaRPr lang="en-US" sz="2000" dirty="0"/>
          </a:p>
        </p:txBody>
      </p:sp>
      <p:sp>
        <p:nvSpPr>
          <p:cNvPr id="8" name="TextBox 7">
            <a:extLst>
              <a:ext uri="{FF2B5EF4-FFF2-40B4-BE49-F238E27FC236}">
                <a16:creationId xmlns:a16="http://schemas.microsoft.com/office/drawing/2014/main" id="{ED8C56F8-D453-4A83-912E-1743E8F3CBDF}"/>
              </a:ext>
            </a:extLst>
          </p:cNvPr>
          <p:cNvSpPr txBox="1"/>
          <p:nvPr/>
        </p:nvSpPr>
        <p:spPr>
          <a:xfrm>
            <a:off x="3461507" y="2206152"/>
            <a:ext cx="5268986" cy="707886"/>
          </a:xfrm>
          <a:prstGeom prst="rect">
            <a:avLst/>
          </a:prstGeom>
          <a:noFill/>
        </p:spPr>
        <p:txBody>
          <a:bodyPr wrap="square" rtlCol="0">
            <a:spAutoFit/>
          </a:bodyPr>
          <a:lstStyle/>
          <a:p>
            <a:pPr algn="ctr"/>
            <a:r>
              <a:rPr lang="en-US" sz="4000" b="1" dirty="0" smtClean="0">
                <a:solidFill>
                  <a:srgbClr val="0FB7BD"/>
                </a:solidFill>
              </a:rPr>
              <a:t>Game</a:t>
            </a:r>
            <a:r>
              <a:rPr lang="en-US" sz="4000" b="1" dirty="0">
                <a:solidFill>
                  <a:srgbClr val="0FB7BD"/>
                </a:solidFill>
              </a:rPr>
              <a:t>: Passing the </a:t>
            </a:r>
            <a:r>
              <a:rPr lang="en-US" sz="4000" b="1" dirty="0" smtClean="0">
                <a:solidFill>
                  <a:srgbClr val="0FB7BD"/>
                </a:solidFill>
              </a:rPr>
              <a:t>ball</a:t>
            </a:r>
            <a:endParaRPr lang="en-US" sz="4000" b="1" dirty="0">
              <a:solidFill>
                <a:srgbClr val="0FB7BD"/>
              </a:solidFill>
            </a:endParaRPr>
          </a:p>
        </p:txBody>
      </p:sp>
      <p:sp>
        <p:nvSpPr>
          <p:cNvPr id="9" name="TextBox 8">
            <a:extLst>
              <a:ext uri="{FF2B5EF4-FFF2-40B4-BE49-F238E27FC236}">
                <a16:creationId xmlns:a16="http://schemas.microsoft.com/office/drawing/2014/main" id="{8514929A-D5FC-4F66-8951-74EDFD16573E}"/>
              </a:ext>
            </a:extLst>
          </p:cNvPr>
          <p:cNvSpPr txBox="1"/>
          <p:nvPr/>
        </p:nvSpPr>
        <p:spPr>
          <a:xfrm>
            <a:off x="1783976" y="80809"/>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PRACTICE</a:t>
            </a:r>
          </a:p>
        </p:txBody>
      </p:sp>
      <p:sp>
        <p:nvSpPr>
          <p:cNvPr id="13" name="TextBox 12">
            <a:extLst>
              <a:ext uri="{FF2B5EF4-FFF2-40B4-BE49-F238E27FC236}">
                <a16:creationId xmlns:a16="http://schemas.microsoft.com/office/drawing/2014/main" id="{8514929A-D5FC-4F66-8951-74EDFD16573E}"/>
              </a:ext>
            </a:extLst>
          </p:cNvPr>
          <p:cNvSpPr txBox="1"/>
          <p:nvPr/>
        </p:nvSpPr>
        <p:spPr>
          <a:xfrm>
            <a:off x="1553349" y="1018892"/>
            <a:ext cx="9085302" cy="95410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Work in groups. Discuss and present your ideas about what you should or shouldn't do to live green.</a:t>
            </a:r>
          </a:p>
        </p:txBody>
      </p:sp>
      <p:pic>
        <p:nvPicPr>
          <p:cNvPr id="14" name="Picture 13">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5" name="TextBox 14">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WHILE-READING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6" name="Rounded Rectangle 15"/>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Box 3"/>
          <p:cNvSpPr txBox="1"/>
          <p:nvPr/>
        </p:nvSpPr>
        <p:spPr>
          <a:xfrm>
            <a:off x="1026525" y="3004976"/>
            <a:ext cx="9897092" cy="1815882"/>
          </a:xfrm>
          <a:prstGeom prst="rect">
            <a:avLst/>
          </a:prstGeom>
          <a:noFill/>
        </p:spPr>
        <p:txBody>
          <a:bodyPr wrap="square" rtlCol="0">
            <a:spAutoFit/>
          </a:bodyPr>
          <a:lstStyle/>
          <a:p>
            <a:r>
              <a:rPr lang="en-US" sz="2800" u="sng" dirty="0" smtClean="0"/>
              <a:t>Rules</a:t>
            </a:r>
            <a:r>
              <a:rPr lang="en-US" sz="2800" dirty="0"/>
              <a:t>: </a:t>
            </a:r>
            <a:endParaRPr lang="en-US" sz="2800" dirty="0" smtClean="0"/>
          </a:p>
          <a:p>
            <a:pPr marL="457200" indent="-457200">
              <a:buFont typeface="Arial" panose="020B0604020202020204" pitchFamily="34" charset="0"/>
              <a:buChar char="•"/>
            </a:pPr>
            <a:r>
              <a:rPr lang="en-US" sz="2800" dirty="0" smtClean="0"/>
              <a:t>A song is played </a:t>
            </a:r>
            <a:r>
              <a:rPr lang="en-US" sz="2800" dirty="0"/>
              <a:t>while </a:t>
            </a:r>
            <a:r>
              <a:rPr lang="en-US" sz="2800" dirty="0" smtClean="0"/>
              <a:t>students </a:t>
            </a:r>
            <a:r>
              <a:rPr lang="en-US" sz="2800" dirty="0"/>
              <a:t>are passing a ball one by one. </a:t>
            </a:r>
            <a:endParaRPr lang="en-US" sz="2800" dirty="0" smtClean="0"/>
          </a:p>
          <a:p>
            <a:pPr marL="457200" indent="-457200">
              <a:buFont typeface="Arial" panose="020B0604020202020204" pitchFamily="34" charset="0"/>
              <a:buChar char="•"/>
            </a:pPr>
            <a:r>
              <a:rPr lang="en-US" sz="2800" dirty="0" smtClean="0"/>
              <a:t>When </a:t>
            </a:r>
            <a:r>
              <a:rPr lang="en-US" sz="2800" dirty="0"/>
              <a:t>the music stops, the s</a:t>
            </a:r>
            <a:r>
              <a:rPr lang="en-US" sz="2800" dirty="0" smtClean="0"/>
              <a:t>tudent </a:t>
            </a:r>
            <a:r>
              <a:rPr lang="en-US" sz="2800" dirty="0"/>
              <a:t>who keeps the ball will make a presentation.</a:t>
            </a:r>
          </a:p>
        </p:txBody>
      </p:sp>
      <p:sp>
        <p:nvSpPr>
          <p:cNvPr id="5" name="TextBox 4"/>
          <p:cNvSpPr txBox="1"/>
          <p:nvPr/>
        </p:nvSpPr>
        <p:spPr>
          <a:xfrm>
            <a:off x="995408" y="4911796"/>
            <a:ext cx="9377170" cy="1569660"/>
          </a:xfrm>
          <a:prstGeom prst="rect">
            <a:avLst/>
          </a:prstGeom>
          <a:noFill/>
        </p:spPr>
        <p:txBody>
          <a:bodyPr wrap="square" rtlCol="0">
            <a:spAutoFit/>
          </a:bodyPr>
          <a:lstStyle/>
          <a:p>
            <a:r>
              <a:rPr lang="en-US" sz="2400" i="1" dirty="0">
                <a:solidFill>
                  <a:srgbClr val="05A0B8"/>
                </a:solidFill>
              </a:rPr>
              <a:t>Example</a:t>
            </a:r>
            <a:r>
              <a:rPr lang="en-US" sz="2400" dirty="0">
                <a:solidFill>
                  <a:srgbClr val="05A0B8"/>
                </a:solidFill>
              </a:rPr>
              <a:t>: </a:t>
            </a:r>
            <a:r>
              <a:rPr lang="en-US" sz="2400" dirty="0"/>
              <a:t>There are many things that we should or shouldn’t do to live green. We should recycle our used items so that we can protect natural resources. We shouldn’t drop litter in the street because this will make the </a:t>
            </a:r>
            <a:r>
              <a:rPr lang="en-US" sz="2400" dirty="0" smtClean="0"/>
              <a:t>street </a:t>
            </a:r>
            <a:r>
              <a:rPr lang="en-US" sz="2400" dirty="0"/>
              <a:t>dirty and pollute the environment.</a:t>
            </a:r>
          </a:p>
        </p:txBody>
      </p:sp>
      <p:pic>
        <p:nvPicPr>
          <p:cNvPr id="2" name="Michael Jackson - Earth Song (Official Video)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67778" y="177171"/>
            <a:ext cx="609600" cy="609600"/>
          </a:xfrm>
          <a:prstGeom prst="rect">
            <a:avLst/>
          </a:prstGeom>
        </p:spPr>
      </p:pic>
    </p:spTree>
    <p:extLst>
      <p:ext uri="{BB962C8B-B14F-4D97-AF65-F5344CB8AC3E}">
        <p14:creationId xmlns:p14="http://schemas.microsoft.com/office/powerpoint/2010/main" val="15162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2"/>
                    </p:tgtEl>
                  </p:cond>
                </p:stCondLst>
                <p:endSync evt="end" delay="0">
                  <p:rtn val="all"/>
                </p:endSync>
                <p:childTnLst>
                  <p:par>
                    <p:cTn id="29" fill="hold">
                      <p:stCondLst>
                        <p:cond delay="0"/>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371774" fill="hold"/>
                                        <p:tgtEl>
                                          <p:spTgt spid="2"/>
                                        </p:tgtEl>
                                      </p:cBhvr>
                                    </p:cmd>
                                  </p:childTnLst>
                                </p:cTn>
                              </p:par>
                            </p:childTnLst>
                          </p:cTn>
                        </p:par>
                      </p:childTnLst>
                    </p:cTn>
                  </p:par>
                </p:childTnLst>
              </p:cTn>
              <p:nextCondLst>
                <p:cond evt="onClick" delay="0">
                  <p:tgtEl>
                    <p:spTgt spid="2"/>
                  </p:tgtEl>
                </p:cond>
              </p:nextCondLst>
            </p:seq>
            <p:audio>
              <p:cMediaNode vol="80000">
                <p:cTn id="33" fill="hold" display="0">
                  <p:stCondLst>
                    <p:cond delay="indefinite"/>
                  </p:stCondLst>
                  <p:endCondLst>
                    <p:cond evt="onStopAudio" delay="0">
                      <p:tgtEl>
                        <p:sldTgt/>
                      </p:tgtEl>
                    </p:cond>
                  </p:endCondLst>
                </p:cTn>
                <p:tgtEl>
                  <p:spTgt spid="2"/>
                </p:tgtEl>
              </p:cMediaNode>
            </p:audio>
          </p:childTnLst>
        </p:cTn>
      </p:par>
    </p:tnLst>
    <p:bldLst>
      <p:bldP spid="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4" name="Rounded Rectangle 23"/>
          <p:cNvSpPr/>
          <p:nvPr/>
        </p:nvSpPr>
        <p:spPr>
          <a:xfrm>
            <a:off x="3255776" y="272597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PRE-SPEAKING</a:t>
            </a:r>
            <a:endParaRPr lang="en-GB" b="1" dirty="0">
              <a:solidFill>
                <a:srgbClr val="006673"/>
              </a:solidFill>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Game: Board Race</a:t>
            </a:r>
            <a:endParaRPr lang="en-GB" dirty="0">
              <a:solidFill>
                <a:srgbClr val="006673"/>
              </a:solidFill>
            </a:endParaRPr>
          </a:p>
        </p:txBody>
      </p:sp>
      <p:sp>
        <p:nvSpPr>
          <p:cNvPr id="26" name="Rectangle 25"/>
          <p:cNvSpPr/>
          <p:nvPr/>
        </p:nvSpPr>
        <p:spPr>
          <a:xfrm>
            <a:off x="6515467" y="2558062"/>
            <a:ext cx="3962177" cy="113704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Vocabulary</a:t>
            </a:r>
          </a:p>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Should or shouldn’t?</a:t>
            </a:r>
          </a:p>
          <a:p>
            <a:pPr marL="285750" indent="-285750">
              <a:buFont typeface="Arial" panose="020B0604020202020204" pitchFamily="34" charset="0"/>
              <a:buChar char="•"/>
            </a:pPr>
            <a:r>
              <a:rPr lang="en-US" dirty="0">
                <a:solidFill>
                  <a:srgbClr val="006673"/>
                </a:solidFill>
              </a:rPr>
              <a:t>Task 2: Work in pairs and do the matching</a:t>
            </a:r>
            <a:r>
              <a:rPr lang="en-US" dirty="0" smtClean="0">
                <a:solidFill>
                  <a:srgbClr val="006673"/>
                </a:solidFill>
              </a:rPr>
              <a:t>.</a:t>
            </a:r>
            <a:endParaRPr lang="en-GB" dirty="0">
              <a:solidFill>
                <a:srgbClr val="006673"/>
              </a:solidFill>
            </a:endParaRPr>
          </a:p>
        </p:txBody>
      </p:sp>
      <p:cxnSp>
        <p:nvCxnSpPr>
          <p:cNvPr id="28" name="Curved Connector 27"/>
          <p:cNvCxnSpPr>
            <a:stCxn id="22" idx="3"/>
            <a:endCxn id="24" idx="0"/>
          </p:cNvCxnSpPr>
          <p:nvPr/>
        </p:nvCxnSpPr>
        <p:spPr>
          <a:xfrm>
            <a:off x="3464845" y="1865535"/>
            <a:ext cx="766298" cy="86043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1"/>
            <a:endCxn id="31" idx="0"/>
          </p:cNvCxnSpPr>
          <p:nvPr/>
        </p:nvCxnSpPr>
        <p:spPr>
          <a:xfrm rot="10800000" flipV="1">
            <a:off x="2337138" y="3081075"/>
            <a:ext cx="918638" cy="102178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245638" y="410285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WHILE-SPEAKING</a:t>
            </a:r>
            <a:endParaRPr lang="en-GB" b="1" dirty="0">
              <a:solidFill>
                <a:srgbClr val="006673"/>
              </a:solidFill>
            </a:endParaRPr>
          </a:p>
        </p:txBody>
      </p:sp>
      <p:sp>
        <p:nvSpPr>
          <p:cNvPr id="32" name="Rectangle 31"/>
          <p:cNvSpPr/>
          <p:nvPr/>
        </p:nvSpPr>
        <p:spPr>
          <a:xfrm>
            <a:off x="6512315" y="5416869"/>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4</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smtClean="0">
                <a:solidFill>
                  <a:schemeClr val="bg1"/>
                </a:solidFill>
                <a:latin typeface="UTM Facebook K&amp;T" pitchFamily="18" charset="0"/>
              </a:rPr>
              <a:t>SPEAKING</a:t>
            </a:r>
            <a:endParaRPr lang="en-US" sz="2400" b="1" dirty="0">
              <a:solidFill>
                <a:schemeClr val="bg1"/>
              </a:solidFill>
              <a:latin typeface="UTM Facebook K&amp;T" pitchFamily="18" charset="0"/>
            </a:endParaRPr>
          </a:p>
        </p:txBody>
      </p:sp>
      <p:sp>
        <p:nvSpPr>
          <p:cNvPr id="33" name="Rounded Rectangle 32"/>
          <p:cNvSpPr/>
          <p:nvPr/>
        </p:nvSpPr>
        <p:spPr>
          <a:xfrm>
            <a:off x="3255776" y="541686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CONSOLIDATION</a:t>
            </a:r>
            <a:endParaRPr lang="en-GB" b="1" dirty="0">
              <a:solidFill>
                <a:srgbClr val="006673"/>
              </a:solidFill>
            </a:endParaRPr>
          </a:p>
        </p:txBody>
      </p:sp>
      <p:sp>
        <p:nvSpPr>
          <p:cNvPr id="34" name="Rectangle 33"/>
          <p:cNvSpPr/>
          <p:nvPr/>
        </p:nvSpPr>
        <p:spPr>
          <a:xfrm>
            <a:off x="6512315" y="4102855"/>
            <a:ext cx="3965329" cy="73011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a:t>
            </a:r>
            <a:r>
              <a:rPr lang="en-US" dirty="0" smtClean="0">
                <a:solidFill>
                  <a:srgbClr val="006673"/>
                </a:solidFill>
              </a:rPr>
              <a:t>Discussion</a:t>
            </a:r>
            <a:endParaRPr lang="en-GB" dirty="0">
              <a:solidFill>
                <a:srgbClr val="006673"/>
              </a:solidFill>
            </a:endParaRPr>
          </a:p>
        </p:txBody>
      </p:sp>
      <p:cxnSp>
        <p:nvCxnSpPr>
          <p:cNvPr id="35" name="Curved Connector 34"/>
          <p:cNvCxnSpPr>
            <a:stCxn id="31" idx="3"/>
            <a:endCxn id="33" idx="0"/>
          </p:cNvCxnSpPr>
          <p:nvPr/>
        </p:nvCxnSpPr>
        <p:spPr>
          <a:xfrm>
            <a:off x="3428638" y="4435930"/>
            <a:ext cx="918638" cy="98093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687666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6"/>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205533" y="1788052"/>
            <a:ext cx="8584082" cy="1754326"/>
          </a:xfrm>
          <a:prstGeom prst="rect">
            <a:avLst/>
          </a:prstGeom>
          <a:noFill/>
        </p:spPr>
        <p:txBody>
          <a:bodyPr wrap="square">
            <a:spAutoFit/>
          </a:bodyPr>
          <a:lstStyle/>
          <a:p>
            <a:pPr marL="127000"/>
            <a:r>
              <a:rPr lang="en-US" sz="3600" dirty="0"/>
              <a:t>WHAT HAVE WE LEARNT TODAY</a:t>
            </a:r>
            <a:r>
              <a:rPr lang="en-US" sz="3600" dirty="0" smtClean="0"/>
              <a:t>?</a:t>
            </a:r>
          </a:p>
          <a:p>
            <a:pPr marL="584200" indent="-457200">
              <a:buFont typeface="Arial" panose="020B0604020202020204" pitchFamily="34" charset="0"/>
              <a:buChar char="•"/>
            </a:pPr>
            <a:r>
              <a:rPr lang="en-US" sz="3600" dirty="0" smtClean="0"/>
              <a:t>Activities </a:t>
            </a:r>
            <a:r>
              <a:rPr lang="en-US" sz="3600" dirty="0"/>
              <a:t>and the reasons </a:t>
            </a:r>
            <a:r>
              <a:rPr lang="en-US" sz="3600" dirty="0" smtClean="0"/>
              <a:t>why </a:t>
            </a:r>
            <a:r>
              <a:rPr lang="en-US" sz="3600" dirty="0"/>
              <a:t>we should or shouldn’t do to live </a:t>
            </a:r>
            <a:r>
              <a:rPr lang="en-US" sz="3600" dirty="0" smtClean="0"/>
              <a:t>green</a:t>
            </a:r>
            <a:endParaRPr lang="en-US" sz="3600" dirty="0"/>
          </a:p>
        </p:txBody>
      </p:sp>
      <p:sp>
        <p:nvSpPr>
          <p:cNvPr id="10" name="TextBox 9">
            <a:extLst>
              <a:ext uri="{FF2B5EF4-FFF2-40B4-BE49-F238E27FC236}">
                <a16:creationId xmlns:a16="http://schemas.microsoft.com/office/drawing/2014/main" id="{8A4690D4-BED2-4414-A159-D786E74D1CDB}"/>
              </a:ext>
            </a:extLst>
          </p:cNvPr>
          <p:cNvSpPr txBox="1"/>
          <p:nvPr/>
        </p:nvSpPr>
        <p:spPr>
          <a:xfrm>
            <a:off x="1358390" y="4812367"/>
            <a:ext cx="8584082" cy="1200329"/>
          </a:xfrm>
          <a:prstGeom prst="rect">
            <a:avLst/>
          </a:prstGeom>
          <a:noFill/>
        </p:spPr>
        <p:txBody>
          <a:bodyPr wrap="square">
            <a:spAutoFit/>
          </a:bodyPr>
          <a:lstStyle/>
          <a:p>
            <a:pPr marL="571500" lvl="0" indent="-571500">
              <a:buFont typeface="Arial" panose="020B0604020202020204" pitchFamily="34" charset="0"/>
              <a:buChar char="•"/>
            </a:pPr>
            <a:r>
              <a:rPr lang="en-US" sz="3600" dirty="0" smtClean="0"/>
              <a:t>Do </a:t>
            </a:r>
            <a:r>
              <a:rPr lang="en-US" sz="3600" dirty="0"/>
              <a:t>exercises in the </a:t>
            </a:r>
            <a:r>
              <a:rPr lang="en-US" sz="3600" dirty="0" smtClean="0"/>
              <a:t>workbook</a:t>
            </a:r>
          </a:p>
          <a:p>
            <a:pPr marL="571500" lvl="0" indent="-571500">
              <a:buFont typeface="Arial" panose="020B0604020202020204" pitchFamily="34" charset="0"/>
              <a:buChar char="•"/>
            </a:pPr>
            <a:r>
              <a:rPr lang="en-US" sz="3600" dirty="0" smtClean="0"/>
              <a:t>Prepare </a:t>
            </a:r>
            <a:r>
              <a:rPr lang="en-US" sz="3600" dirty="0"/>
              <a:t>for </a:t>
            </a:r>
            <a:r>
              <a:rPr lang="en-US" sz="3600" dirty="0" smtClean="0"/>
              <a:t>the </a:t>
            </a:r>
            <a:r>
              <a:rPr lang="en-US" sz="3600" dirty="0" smtClean="0"/>
              <a:t>listening </a:t>
            </a:r>
            <a:r>
              <a:rPr lang="en-US" sz="3600" dirty="0"/>
              <a:t>lesson</a:t>
            </a:r>
          </a:p>
        </p:txBody>
      </p:sp>
      <p:sp>
        <p:nvSpPr>
          <p:cNvPr id="13" name="Rounded Rectangle 12"/>
          <p:cNvSpPr/>
          <p:nvPr/>
        </p:nvSpPr>
        <p:spPr>
          <a:xfrm>
            <a:off x="743871" y="410197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4" name="TextBox 13"/>
          <p:cNvSpPr txBox="1"/>
          <p:nvPr/>
        </p:nvSpPr>
        <p:spPr>
          <a:xfrm>
            <a:off x="774043" y="4006331"/>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5" name="Rectangle 14"/>
          <p:cNvSpPr/>
          <p:nvPr/>
        </p:nvSpPr>
        <p:spPr>
          <a:xfrm>
            <a:off x="1399333" y="408238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spTree>
    <p:extLst>
      <p:ext uri="{BB962C8B-B14F-4D97-AF65-F5344CB8AC3E}">
        <p14:creationId xmlns:p14="http://schemas.microsoft.com/office/powerpoint/2010/main" val="3305870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121301"/>
            <a:ext cx="5877636" cy="584775"/>
          </a:xfrm>
          <a:prstGeom prst="rect">
            <a:avLst/>
          </a:prstGeom>
        </p:spPr>
        <p:txBody>
          <a:bodyPr wrap="square">
            <a:spAutoFit/>
          </a:body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sachmem.vn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a:t>
            </a:r>
            <a:r>
              <a:rPr lang="en-US" sz="1600" b="1" i="1" dirty="0">
                <a:solidFill>
                  <a:srgbClr val="FFFFFF"/>
                </a:solidFill>
                <a:latin typeface="Calibri" panose="020F0502020204030204" pitchFamily="34" charset="0"/>
              </a:rPr>
              <a:t> facebook.com/sachmem.vn</a:t>
            </a:r>
            <a:r>
              <a:rPr lang="en-US" sz="1600" b="1" i="1" dirty="0" smtClean="0">
                <a:solidFill>
                  <a:srgbClr val="FFFFFF"/>
                </a:solidFill>
                <a:latin typeface="Calibri" panose="020F0502020204030204" pitchFamily="34" charset="0"/>
              </a:rPr>
              <a:t>/</a:t>
            </a:r>
            <a:endParaRPr lang="en-US" sz="16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4255614" y="3708890"/>
            <a:ext cx="4134471" cy="707886"/>
          </a:xfrm>
          <a:prstGeom prst="rect">
            <a:avLst/>
          </a:prstGeom>
          <a:noFill/>
        </p:spPr>
        <p:txBody>
          <a:bodyPr wrap="square" rtlCol="0">
            <a:spAutoFit/>
          </a:bodyPr>
          <a:lstStyle/>
          <a:p>
            <a:r>
              <a:rPr lang="en-US" sz="4000" b="1" dirty="0" smtClean="0">
                <a:solidFill>
                  <a:srgbClr val="0FB7BD"/>
                </a:solidFill>
              </a:rPr>
              <a:t>Living green</a:t>
            </a:r>
            <a:endParaRPr lang="en-US" sz="4000" b="1" dirty="0">
              <a:solidFill>
                <a:srgbClr val="0FB7BD"/>
              </a:solidFill>
            </a:endParaRP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2</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7784966" cy="646331"/>
          </a:xfrm>
          <a:prstGeom prst="rect">
            <a:avLst/>
          </a:prstGeom>
          <a:noFill/>
        </p:spPr>
        <p:txBody>
          <a:bodyPr wrap="square" rtlCol="0">
            <a:spAutoFit/>
          </a:bodyPr>
          <a:lstStyle/>
          <a:p>
            <a:r>
              <a:rPr lang="en-US" sz="3600" dirty="0" smtClean="0">
                <a:solidFill>
                  <a:schemeClr val="bg1"/>
                </a:solidFill>
                <a:latin typeface="UTM Facebook K&amp;T" pitchFamily="18" charset="0"/>
                <a:cs typeface="Arial" panose="020B0604020202020204" pitchFamily="34" charset="0"/>
              </a:rPr>
              <a:t>HUMANS AND THE ENVIRONMENT</a:t>
            </a:r>
            <a:endParaRPr lang="en-US" sz="3600" dirty="0">
              <a:solidFill>
                <a:schemeClr val="bg1"/>
              </a:solidFill>
              <a:latin typeface="UTM Facebook K&amp;T" pitchFamily="18" charset="0"/>
              <a:cs typeface="Arial" panose="020B0604020202020204" pitchFamily="34" charset="0"/>
            </a:endParaRPr>
          </a:p>
        </p:txBody>
      </p:sp>
      <p:sp>
        <p:nvSpPr>
          <p:cNvPr id="27" name="TextBox 26">
            <a:extLst>
              <a:ext uri="{FF2B5EF4-FFF2-40B4-BE49-F238E27FC236}">
                <a16:creationId xmlns:a16="http://schemas.microsoft.com/office/drawing/2014/main" id="{EB47DCBC-9091-47D9-B368-F9923F624982}"/>
              </a:ext>
            </a:extLst>
          </p:cNvPr>
          <p:cNvSpPr txBox="1"/>
          <p:nvPr/>
        </p:nvSpPr>
        <p:spPr>
          <a:xfrm>
            <a:off x="5426503" y="2790736"/>
            <a:ext cx="4103992" cy="584775"/>
          </a:xfrm>
          <a:prstGeom prst="rect">
            <a:avLst/>
          </a:prstGeom>
          <a:noFill/>
        </p:spPr>
        <p:txBody>
          <a:bodyPr wrap="square" rtlCol="0">
            <a:spAutoFit/>
          </a:bodyPr>
          <a:lstStyle/>
          <a:p>
            <a:r>
              <a:rPr lang="en-US" sz="3200" b="1" dirty="0" smtClean="0">
                <a:solidFill>
                  <a:schemeClr val="bg1"/>
                </a:solidFill>
                <a:latin typeface="UTM Facebook K&amp;T" pitchFamily="18" charset="0"/>
              </a:rPr>
              <a:t>SPEAKING</a:t>
            </a:r>
            <a:endParaRPr lang="en-US" sz="3200" b="1" dirty="0">
              <a:solidFill>
                <a:schemeClr val="bg1"/>
              </a:solidFill>
              <a:latin typeface="UTM Facebook K&amp;T" pitchFamily="18" charset="0"/>
            </a:endParaRP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a:t>
            </a:r>
            <a:r>
              <a:rPr lang="en-US" sz="3600" dirty="0" smtClean="0">
                <a:solidFill>
                  <a:srgbClr val="048DA4"/>
                </a:solidFill>
                <a:latin typeface="Bookman Old Style" pitchFamily="18" charset="0"/>
              </a:rPr>
              <a:t>4</a:t>
            </a:r>
            <a:endParaRPr lang="en-US" sz="3600" dirty="0">
              <a:solidFill>
                <a:srgbClr val="048DA4"/>
              </a:solidFill>
              <a:latin typeface="Bookman Old Style" pitchFamily="18" charset="0"/>
            </a:endParaRPr>
          </a:p>
        </p:txBody>
      </p:sp>
    </p:spTree>
    <p:extLst>
      <p:ext uri="{BB962C8B-B14F-4D97-AF65-F5344CB8AC3E}">
        <p14:creationId xmlns:p14="http://schemas.microsoft.com/office/powerpoint/2010/main" val="323426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914400" y="1963975"/>
            <a:ext cx="10481481" cy="4154984"/>
          </a:xfrm>
          <a:prstGeom prst="rect">
            <a:avLst/>
          </a:prstGeom>
          <a:noFill/>
        </p:spPr>
        <p:txBody>
          <a:bodyPr wrap="square" rtlCol="0">
            <a:spAutoFit/>
          </a:bodyPr>
          <a:lstStyle/>
          <a:p>
            <a:r>
              <a:rPr lang="vi-VN" sz="2400" dirty="0">
                <a:latin typeface="Calibri" panose="020F0502020204030204" pitchFamily="34" charset="0"/>
                <a:cs typeface="Calibri" panose="020F0502020204030204" pitchFamily="34" charset="0"/>
              </a:rPr>
              <a:t>By the end of this lesson, students will be able to:</a:t>
            </a:r>
            <a:endParaRPr lang="en-US" sz="2400" dirty="0">
              <a:latin typeface="Calibri" panose="020F0502020204030204" pitchFamily="34" charset="0"/>
              <a:cs typeface="Calibri" panose="020F0502020204030204" pitchFamily="34" charset="0"/>
            </a:endParaRPr>
          </a:p>
          <a:p>
            <a:r>
              <a:rPr lang="vi-VN" sz="2400" b="1" dirty="0">
                <a:latin typeface="Calibri" panose="020F0502020204030204" pitchFamily="34" charset="0"/>
                <a:cs typeface="Calibri" panose="020F0502020204030204" pitchFamily="34" charset="0"/>
              </a:rPr>
              <a:t>1. Knowledge</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talk about ways to live green.</a:t>
            </a:r>
            <a:endParaRPr lang="en-US" sz="2400" dirty="0">
              <a:latin typeface="Calibri" panose="020F0502020204030204" pitchFamily="34" charset="0"/>
              <a:cs typeface="Calibri" panose="020F0502020204030204" pitchFamily="34" charset="0"/>
            </a:endParaRPr>
          </a:p>
          <a:p>
            <a:r>
              <a:rPr lang="vi-VN" sz="2400" b="1" dirty="0">
                <a:latin typeface="Calibri" panose="020F0502020204030204" pitchFamily="34" charset="0"/>
                <a:cs typeface="Calibri" panose="020F0502020204030204" pitchFamily="34" charset="0"/>
              </a:rPr>
              <a:t>2. Core competence</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be collaborative and supportive in pair work and team work;</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develop presentation skills;</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actively join in class activities;</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be critical thinking.</a:t>
            </a:r>
            <a:endParaRPr lang="en-US" sz="2400" dirty="0">
              <a:latin typeface="Calibri" panose="020F0502020204030204" pitchFamily="34" charset="0"/>
              <a:cs typeface="Calibri" panose="020F0502020204030204" pitchFamily="34" charset="0"/>
            </a:endParaRPr>
          </a:p>
          <a:p>
            <a:r>
              <a:rPr lang="vi-VN" sz="2400" b="1" dirty="0">
                <a:latin typeface="Calibri" panose="020F0502020204030204" pitchFamily="34" charset="0"/>
                <a:cs typeface="Calibri" panose="020F0502020204030204" pitchFamily="34" charset="0"/>
              </a:rPr>
              <a:t>3. Personal qualities</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recognise what activities teenagers should do to live green;</a:t>
            </a:r>
            <a:endParaRPr lang="en-US" sz="2400" dirty="0">
              <a:latin typeface="Calibri" panose="020F0502020204030204" pitchFamily="34" charset="0"/>
              <a:cs typeface="Calibri" panose="020F0502020204030204" pitchFamily="34" charset="0"/>
            </a:endParaRPr>
          </a:p>
          <a:p>
            <a:r>
              <a:rPr lang="vi-VN" sz="2400" dirty="0">
                <a:latin typeface="Calibri" panose="020F0502020204030204" pitchFamily="34" charset="0"/>
                <a:cs typeface="Calibri" panose="020F0502020204030204" pitchFamily="34" charset="0"/>
              </a:rPr>
              <a:t>- be aware of the importance of a green lifestyle.</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7188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4" name="Rounded Rectangle 23"/>
          <p:cNvSpPr/>
          <p:nvPr/>
        </p:nvSpPr>
        <p:spPr>
          <a:xfrm>
            <a:off x="3255776" y="272597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PRE-SPEAKING</a:t>
            </a:r>
            <a:endParaRPr lang="en-GB" b="1" dirty="0">
              <a:solidFill>
                <a:srgbClr val="006673"/>
              </a:solidFill>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Game: Board Race</a:t>
            </a:r>
            <a:endParaRPr lang="en-GB" dirty="0">
              <a:solidFill>
                <a:srgbClr val="006673"/>
              </a:solidFill>
            </a:endParaRPr>
          </a:p>
        </p:txBody>
      </p:sp>
      <p:sp>
        <p:nvSpPr>
          <p:cNvPr id="26" name="Rectangle 25"/>
          <p:cNvSpPr/>
          <p:nvPr/>
        </p:nvSpPr>
        <p:spPr>
          <a:xfrm>
            <a:off x="6515467" y="2558062"/>
            <a:ext cx="3962177" cy="113704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Vocabulary</a:t>
            </a:r>
          </a:p>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Should or shouldn’t?</a:t>
            </a:r>
          </a:p>
          <a:p>
            <a:pPr marL="285750" indent="-285750">
              <a:buFont typeface="Arial" panose="020B0604020202020204" pitchFamily="34" charset="0"/>
              <a:buChar char="•"/>
            </a:pPr>
            <a:r>
              <a:rPr lang="en-US" dirty="0">
                <a:solidFill>
                  <a:srgbClr val="006673"/>
                </a:solidFill>
              </a:rPr>
              <a:t>Task 2: Work in pairs and do the matching</a:t>
            </a:r>
            <a:r>
              <a:rPr lang="en-US" dirty="0" smtClean="0">
                <a:solidFill>
                  <a:srgbClr val="006673"/>
                </a:solidFill>
              </a:rPr>
              <a:t>.</a:t>
            </a:r>
            <a:endParaRPr lang="en-GB" dirty="0">
              <a:solidFill>
                <a:srgbClr val="006673"/>
              </a:solidFill>
            </a:endParaRPr>
          </a:p>
        </p:txBody>
      </p:sp>
      <p:cxnSp>
        <p:nvCxnSpPr>
          <p:cNvPr id="28" name="Curved Connector 27"/>
          <p:cNvCxnSpPr>
            <a:stCxn id="22" idx="3"/>
            <a:endCxn id="24" idx="0"/>
          </p:cNvCxnSpPr>
          <p:nvPr/>
        </p:nvCxnSpPr>
        <p:spPr>
          <a:xfrm>
            <a:off x="3464845" y="1865535"/>
            <a:ext cx="766298" cy="86043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1"/>
            <a:endCxn id="31" idx="0"/>
          </p:cNvCxnSpPr>
          <p:nvPr/>
        </p:nvCxnSpPr>
        <p:spPr>
          <a:xfrm rot="10800000" flipV="1">
            <a:off x="2337138" y="3081075"/>
            <a:ext cx="918638" cy="102178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1245638" y="4102855"/>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WHILE-SPEAKING</a:t>
            </a:r>
            <a:endParaRPr lang="en-GB" b="1" dirty="0">
              <a:solidFill>
                <a:srgbClr val="006673"/>
              </a:solidFill>
            </a:endParaRPr>
          </a:p>
        </p:txBody>
      </p:sp>
      <p:sp>
        <p:nvSpPr>
          <p:cNvPr id="32" name="Rectangle 31"/>
          <p:cNvSpPr/>
          <p:nvPr/>
        </p:nvSpPr>
        <p:spPr>
          <a:xfrm>
            <a:off x="6512315" y="5416869"/>
            <a:ext cx="3965329"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 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4</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smtClean="0">
                <a:solidFill>
                  <a:schemeClr val="bg1"/>
                </a:solidFill>
                <a:latin typeface="UTM Facebook K&amp;T" pitchFamily="18" charset="0"/>
              </a:rPr>
              <a:t>SPEAKING</a:t>
            </a:r>
            <a:endParaRPr lang="en-US" sz="2400" b="1" dirty="0">
              <a:solidFill>
                <a:schemeClr val="bg1"/>
              </a:solidFill>
              <a:latin typeface="UTM Facebook K&amp;T" pitchFamily="18" charset="0"/>
            </a:endParaRPr>
          </a:p>
        </p:txBody>
      </p:sp>
      <p:sp>
        <p:nvSpPr>
          <p:cNvPr id="33" name="Rounded Rectangle 32"/>
          <p:cNvSpPr/>
          <p:nvPr/>
        </p:nvSpPr>
        <p:spPr>
          <a:xfrm>
            <a:off x="3255776" y="541686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CONSOLIDATION</a:t>
            </a:r>
            <a:endParaRPr lang="en-GB" b="1" dirty="0">
              <a:solidFill>
                <a:srgbClr val="006673"/>
              </a:solidFill>
            </a:endParaRPr>
          </a:p>
        </p:txBody>
      </p:sp>
      <p:sp>
        <p:nvSpPr>
          <p:cNvPr id="34" name="Rectangle 33"/>
          <p:cNvSpPr/>
          <p:nvPr/>
        </p:nvSpPr>
        <p:spPr>
          <a:xfrm>
            <a:off x="6512315" y="4102855"/>
            <a:ext cx="3965329" cy="730115"/>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3: </a:t>
            </a:r>
            <a:r>
              <a:rPr lang="en-US" dirty="0" smtClean="0">
                <a:solidFill>
                  <a:srgbClr val="006673"/>
                </a:solidFill>
              </a:rPr>
              <a:t>Discussion</a:t>
            </a:r>
            <a:endParaRPr lang="en-GB" dirty="0">
              <a:solidFill>
                <a:srgbClr val="006673"/>
              </a:solidFill>
            </a:endParaRPr>
          </a:p>
        </p:txBody>
      </p:sp>
      <p:cxnSp>
        <p:nvCxnSpPr>
          <p:cNvPr id="35" name="Curved Connector 34"/>
          <p:cNvCxnSpPr>
            <a:stCxn id="31" idx="3"/>
            <a:endCxn id="33" idx="0"/>
          </p:cNvCxnSpPr>
          <p:nvPr/>
        </p:nvCxnSpPr>
        <p:spPr>
          <a:xfrm>
            <a:off x="3428638" y="4435930"/>
            <a:ext cx="918638" cy="980939"/>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8341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Game: Board Race</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4</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smtClean="0">
                <a:solidFill>
                  <a:schemeClr val="bg1"/>
                </a:solidFill>
                <a:latin typeface="UTM Facebook K&amp;T" pitchFamily="18" charset="0"/>
              </a:rPr>
              <a:t>SPEAKING</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1930825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8" name="TextBox 7">
            <a:extLst>
              <a:ext uri="{FF2B5EF4-FFF2-40B4-BE49-F238E27FC236}">
                <a16:creationId xmlns:a16="http://schemas.microsoft.com/office/drawing/2014/main" id="{ED8C56F8-D453-4A83-912E-1743E8F3CBDF}"/>
              </a:ext>
            </a:extLst>
          </p:cNvPr>
          <p:cNvSpPr txBox="1"/>
          <p:nvPr/>
        </p:nvSpPr>
        <p:spPr>
          <a:xfrm>
            <a:off x="3968088" y="1075280"/>
            <a:ext cx="4288808" cy="769441"/>
          </a:xfrm>
          <a:prstGeom prst="rect">
            <a:avLst/>
          </a:prstGeom>
          <a:noFill/>
        </p:spPr>
        <p:txBody>
          <a:bodyPr wrap="square" rtlCol="0">
            <a:spAutoFit/>
          </a:bodyPr>
          <a:lstStyle/>
          <a:p>
            <a:pPr algn="ctr"/>
            <a:r>
              <a:rPr lang="en-US" sz="4400" b="1" dirty="0" smtClean="0">
                <a:solidFill>
                  <a:srgbClr val="0FB7BD"/>
                </a:solidFill>
              </a:rPr>
              <a:t>Board race</a:t>
            </a:r>
            <a:endParaRPr lang="en-US" sz="4400" b="1" dirty="0">
              <a:solidFill>
                <a:srgbClr val="0FB7BD"/>
              </a:solidFill>
            </a:endParaRPr>
          </a:p>
        </p:txBody>
      </p:sp>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7" name="TextBox 6"/>
          <p:cNvSpPr txBox="1"/>
          <p:nvPr/>
        </p:nvSpPr>
        <p:spPr>
          <a:xfrm>
            <a:off x="832512" y="2363958"/>
            <a:ext cx="10945505"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There are 4 teams;</a:t>
            </a:r>
          </a:p>
          <a:p>
            <a:pPr marL="285750" indent="-285750">
              <a:buFont typeface="Arial" panose="020B0604020202020204" pitchFamily="34" charset="0"/>
              <a:buChar char="•"/>
            </a:pPr>
            <a:r>
              <a:rPr lang="en-US" sz="2400" dirty="0" smtClean="0"/>
              <a:t>Find </a:t>
            </a:r>
            <a:r>
              <a:rPr lang="en-US" sz="2400" dirty="0"/>
              <a:t>the words which are related to the </a:t>
            </a:r>
            <a:r>
              <a:rPr lang="en-US" sz="2400" dirty="0" smtClean="0"/>
              <a:t>topic </a:t>
            </a:r>
            <a:r>
              <a:rPr lang="en-US" sz="2400" b="1" dirty="0" smtClean="0">
                <a:solidFill>
                  <a:srgbClr val="05A0B8"/>
                </a:solidFill>
              </a:rPr>
              <a:t>Green living</a:t>
            </a:r>
            <a:r>
              <a:rPr lang="en-US" sz="2400" dirty="0" smtClean="0"/>
              <a:t>;</a:t>
            </a:r>
          </a:p>
          <a:p>
            <a:pPr marL="285750" indent="-285750">
              <a:buFont typeface="Arial" panose="020B0604020202020204" pitchFamily="34" charset="0"/>
              <a:buChar char="•"/>
            </a:pPr>
            <a:r>
              <a:rPr lang="en-US" sz="2400" dirty="0" smtClean="0"/>
              <a:t>Each word has a letter </a:t>
            </a:r>
            <a:r>
              <a:rPr lang="en-US" sz="2400" dirty="0"/>
              <a:t>in the topic word</a:t>
            </a:r>
            <a:r>
              <a:rPr lang="en-US" sz="2400" dirty="0" smtClean="0"/>
              <a:t>.</a:t>
            </a:r>
          </a:p>
          <a:p>
            <a:r>
              <a:rPr lang="en-US" sz="2400" dirty="0"/>
              <a:t>+</a:t>
            </a:r>
            <a:r>
              <a:rPr lang="en-US" sz="2400" dirty="0" smtClean="0"/>
              <a:t> </a:t>
            </a:r>
            <a:r>
              <a:rPr lang="en-US" sz="2400" dirty="0"/>
              <a:t>If the word begins with a letter in the topic word, the team gets</a:t>
            </a:r>
            <a:r>
              <a:rPr lang="en-US" sz="2400" b="1" dirty="0"/>
              <a:t> </a:t>
            </a:r>
            <a:r>
              <a:rPr lang="en-US" sz="2400" b="1" dirty="0" smtClean="0">
                <a:solidFill>
                  <a:srgbClr val="FF0000"/>
                </a:solidFill>
              </a:rPr>
              <a:t>1</a:t>
            </a:r>
            <a:r>
              <a:rPr lang="en-US" sz="2400" b="1" dirty="0" smtClean="0"/>
              <a:t> </a:t>
            </a:r>
            <a:r>
              <a:rPr lang="en-US" sz="2400" dirty="0" smtClean="0"/>
              <a:t>point.</a:t>
            </a:r>
          </a:p>
          <a:p>
            <a:r>
              <a:rPr lang="en-US" sz="2400" dirty="0" smtClean="0"/>
              <a:t>+ If </a:t>
            </a:r>
            <a:r>
              <a:rPr lang="en-US" sz="2400" dirty="0"/>
              <a:t>the letter of the topic word appears in the middle position, the team gets </a:t>
            </a:r>
            <a:r>
              <a:rPr lang="en-US" sz="2400" b="1" dirty="0" smtClean="0">
                <a:solidFill>
                  <a:srgbClr val="FF0000"/>
                </a:solidFill>
              </a:rPr>
              <a:t>2</a:t>
            </a:r>
            <a:r>
              <a:rPr lang="en-US" sz="2400" dirty="0" smtClean="0">
                <a:solidFill>
                  <a:srgbClr val="FF0000"/>
                </a:solidFill>
              </a:rPr>
              <a:t> </a:t>
            </a:r>
            <a:r>
              <a:rPr lang="en-US" sz="2400" dirty="0" smtClean="0"/>
              <a:t>points.</a:t>
            </a:r>
          </a:p>
          <a:p>
            <a:r>
              <a:rPr lang="en-US" sz="2400" dirty="0" smtClean="0"/>
              <a:t>+ if </a:t>
            </a:r>
            <a:r>
              <a:rPr lang="en-US" sz="2400" dirty="0"/>
              <a:t>the letter of the topic word is at the end of the </a:t>
            </a:r>
            <a:r>
              <a:rPr lang="en-US" sz="2400" dirty="0" smtClean="0"/>
              <a:t>word, the </a:t>
            </a:r>
            <a:r>
              <a:rPr lang="en-US" sz="2400" dirty="0"/>
              <a:t>team gets </a:t>
            </a:r>
            <a:r>
              <a:rPr lang="en-US" sz="2400" b="1" dirty="0" smtClean="0">
                <a:solidFill>
                  <a:srgbClr val="FF0000"/>
                </a:solidFill>
              </a:rPr>
              <a:t>3</a:t>
            </a:r>
            <a:r>
              <a:rPr lang="en-US" sz="2400" dirty="0" smtClean="0">
                <a:solidFill>
                  <a:srgbClr val="FF0000"/>
                </a:solidFill>
              </a:rPr>
              <a:t> </a:t>
            </a:r>
            <a:r>
              <a:rPr lang="en-US" sz="2400" dirty="0" smtClean="0"/>
              <a:t>points</a:t>
            </a:r>
            <a:r>
              <a:rPr lang="en-US" sz="2400" dirty="0"/>
              <a:t>. </a:t>
            </a:r>
            <a:endParaRPr lang="en-US" sz="2400" dirty="0" smtClean="0"/>
          </a:p>
        </p:txBody>
      </p:sp>
    </p:spTree>
    <p:extLst>
      <p:ext uri="{BB962C8B-B14F-4D97-AF65-F5344CB8AC3E}">
        <p14:creationId xmlns:p14="http://schemas.microsoft.com/office/powerpoint/2010/main" val="415879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barn(inVertical)">
                                      <p:cBhvr>
                                        <p:cTn id="2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898672"/>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596620" y="126170"/>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WARM-UP</a:t>
            </a:r>
          </a:p>
        </p:txBody>
      </p:sp>
      <p:sp>
        <p:nvSpPr>
          <p:cNvPr id="6" name="TextBox 5"/>
          <p:cNvSpPr txBox="1"/>
          <p:nvPr/>
        </p:nvSpPr>
        <p:spPr>
          <a:xfrm>
            <a:off x="1401449" y="2021329"/>
            <a:ext cx="9019927" cy="1200329"/>
          </a:xfrm>
          <a:prstGeom prst="rect">
            <a:avLst/>
          </a:prstGeom>
          <a:noFill/>
        </p:spPr>
        <p:txBody>
          <a:bodyPr wrap="square" rtlCol="0">
            <a:spAutoFit/>
          </a:bodyPr>
          <a:lstStyle/>
          <a:p>
            <a:r>
              <a:rPr lang="en-US" sz="2400" dirty="0" smtClean="0"/>
              <a:t>For </a:t>
            </a:r>
            <a:r>
              <a:rPr lang="en-US" sz="2400" dirty="0"/>
              <a:t>example, if the topic word is FILMS and with the words found in the table below, a team gets 9 points in total.</a:t>
            </a:r>
          </a:p>
          <a:p>
            <a:pPr marL="285750" indent="-285750">
              <a:buFont typeface="Arial" panose="020B0604020202020204" pitchFamily="34" charset="0"/>
              <a:buChar char="•"/>
            </a:pPr>
            <a:endParaRPr lang="en-US" sz="2400" dirty="0" smtClean="0"/>
          </a:p>
        </p:txBody>
      </p:sp>
      <p:graphicFrame>
        <p:nvGraphicFramePr>
          <p:cNvPr id="9" name="Table 8"/>
          <p:cNvGraphicFramePr>
            <a:graphicFrameLocks noGrp="1"/>
          </p:cNvGraphicFramePr>
          <p:nvPr>
            <p:extLst>
              <p:ext uri="{D42A27DB-BD31-4B8C-83A1-F6EECF244321}">
                <p14:modId xmlns:p14="http://schemas.microsoft.com/office/powerpoint/2010/main" val="1933066711"/>
              </p:ext>
            </p:extLst>
          </p:nvPr>
        </p:nvGraphicFramePr>
        <p:xfrm>
          <a:off x="1700457" y="3043451"/>
          <a:ext cx="8720919" cy="3079384"/>
        </p:xfrm>
        <a:graphic>
          <a:graphicData uri="http://schemas.openxmlformats.org/drawingml/2006/table">
            <a:tbl>
              <a:tblPr>
                <a:tableStyleId>{3C2FFA5D-87B4-456A-9821-1D502468CF0F}</a:tableStyleId>
              </a:tblPr>
              <a:tblGrid>
                <a:gridCol w="587151">
                  <a:extLst>
                    <a:ext uri="{9D8B030D-6E8A-4147-A177-3AD203B41FA5}">
                      <a16:colId xmlns:a16="http://schemas.microsoft.com/office/drawing/2014/main" val="20000"/>
                    </a:ext>
                  </a:extLst>
                </a:gridCol>
                <a:gridCol w="587151">
                  <a:extLst>
                    <a:ext uri="{9D8B030D-6E8A-4147-A177-3AD203B41FA5}">
                      <a16:colId xmlns:a16="http://schemas.microsoft.com/office/drawing/2014/main" val="920865495"/>
                    </a:ext>
                  </a:extLst>
                </a:gridCol>
                <a:gridCol w="587151">
                  <a:extLst>
                    <a:ext uri="{9D8B030D-6E8A-4147-A177-3AD203B41FA5}">
                      <a16:colId xmlns:a16="http://schemas.microsoft.com/office/drawing/2014/main" val="1308073740"/>
                    </a:ext>
                  </a:extLst>
                </a:gridCol>
                <a:gridCol w="621689">
                  <a:extLst>
                    <a:ext uri="{9D8B030D-6E8A-4147-A177-3AD203B41FA5}">
                      <a16:colId xmlns:a16="http://schemas.microsoft.com/office/drawing/2014/main" val="2411614609"/>
                    </a:ext>
                  </a:extLst>
                </a:gridCol>
                <a:gridCol w="604420">
                  <a:extLst>
                    <a:ext uri="{9D8B030D-6E8A-4147-A177-3AD203B41FA5}">
                      <a16:colId xmlns:a16="http://schemas.microsoft.com/office/drawing/2014/main" val="1300044194"/>
                    </a:ext>
                  </a:extLst>
                </a:gridCol>
                <a:gridCol w="656228">
                  <a:extLst>
                    <a:ext uri="{9D8B030D-6E8A-4147-A177-3AD203B41FA5}">
                      <a16:colId xmlns:a16="http://schemas.microsoft.com/office/drawing/2014/main" val="2285429098"/>
                    </a:ext>
                  </a:extLst>
                </a:gridCol>
                <a:gridCol w="604420">
                  <a:extLst>
                    <a:ext uri="{9D8B030D-6E8A-4147-A177-3AD203B41FA5}">
                      <a16:colId xmlns:a16="http://schemas.microsoft.com/office/drawing/2014/main" val="2629785241"/>
                    </a:ext>
                  </a:extLst>
                </a:gridCol>
                <a:gridCol w="587151">
                  <a:extLst>
                    <a:ext uri="{9D8B030D-6E8A-4147-A177-3AD203B41FA5}">
                      <a16:colId xmlns:a16="http://schemas.microsoft.com/office/drawing/2014/main" val="115159058"/>
                    </a:ext>
                  </a:extLst>
                </a:gridCol>
                <a:gridCol w="587151">
                  <a:extLst>
                    <a:ext uri="{9D8B030D-6E8A-4147-A177-3AD203B41FA5}">
                      <a16:colId xmlns:a16="http://schemas.microsoft.com/office/drawing/2014/main" val="2616624430"/>
                    </a:ext>
                  </a:extLst>
                </a:gridCol>
                <a:gridCol w="638958">
                  <a:extLst>
                    <a:ext uri="{9D8B030D-6E8A-4147-A177-3AD203B41FA5}">
                      <a16:colId xmlns:a16="http://schemas.microsoft.com/office/drawing/2014/main" val="2914710684"/>
                    </a:ext>
                  </a:extLst>
                </a:gridCol>
                <a:gridCol w="638958">
                  <a:extLst>
                    <a:ext uri="{9D8B030D-6E8A-4147-A177-3AD203B41FA5}">
                      <a16:colId xmlns:a16="http://schemas.microsoft.com/office/drawing/2014/main" val="1468678245"/>
                    </a:ext>
                  </a:extLst>
                </a:gridCol>
                <a:gridCol w="638958">
                  <a:extLst>
                    <a:ext uri="{9D8B030D-6E8A-4147-A177-3AD203B41FA5}">
                      <a16:colId xmlns:a16="http://schemas.microsoft.com/office/drawing/2014/main" val="355521463"/>
                    </a:ext>
                  </a:extLst>
                </a:gridCol>
                <a:gridCol w="1381533">
                  <a:extLst>
                    <a:ext uri="{9D8B030D-6E8A-4147-A177-3AD203B41FA5}">
                      <a16:colId xmlns:a16="http://schemas.microsoft.com/office/drawing/2014/main" val="3465168410"/>
                    </a:ext>
                  </a:extLst>
                </a:gridCol>
              </a:tblGrid>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F</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A</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M</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O</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U</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S</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(1 point)</a:t>
                      </a:r>
                      <a:endParaRPr lang="en-US" sz="200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1834717530"/>
                  </a:ext>
                </a:extLst>
              </a:tr>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M</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O</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V</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I</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E</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(2 points)</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515650169"/>
                  </a:ext>
                </a:extLst>
              </a:tr>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L</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O</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V</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E</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(1 point)</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2654126520"/>
                  </a:ext>
                </a:extLst>
              </a:tr>
              <a:tr h="441749">
                <a:tc>
                  <a:txBody>
                    <a:bodyPr/>
                    <a:lstStyle/>
                    <a:p>
                      <a:pPr>
                        <a:lnSpc>
                          <a:spcPct val="115000"/>
                        </a:lnSpc>
                        <a:spcAft>
                          <a:spcPts val="0"/>
                        </a:spcAft>
                      </a:pP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 </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C</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I</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N</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smtClean="0">
                          <a:effectLst/>
                        </a:rPr>
                        <a:t>E</a:t>
                      </a:r>
                      <a:endParaRPr lang="en-US" sz="2000" b="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a:solidFill>
                            <a:srgbClr val="FF0000"/>
                          </a:solidFill>
                          <a:effectLst/>
                        </a:rPr>
                        <a:t>M</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A</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endParaRPr lang="en-US" sz="2000" dirty="0">
                        <a:latin typeface="+mn-lt"/>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(2 points)</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298017196"/>
                  </a:ext>
                </a:extLst>
              </a:tr>
              <a:tr h="420896">
                <a:tc>
                  <a:txBody>
                    <a:bodyPr/>
                    <a:lstStyle/>
                    <a:p>
                      <a:pPr>
                        <a:lnSpc>
                          <a:spcPct val="115000"/>
                        </a:lnSpc>
                        <a:spcAft>
                          <a:spcPts val="0"/>
                        </a:spcAft>
                      </a:pPr>
                      <a:r>
                        <a:rPr lang="en-US" sz="2000" dirty="0">
                          <a:effectLst/>
                        </a:rPr>
                        <a:t>A</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C</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T</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R</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E</a:t>
                      </a:r>
                      <a:endParaRPr lang="en-US" sz="200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smtClean="0">
                          <a:effectLst/>
                        </a:rPr>
                        <a:t>S</a:t>
                      </a:r>
                      <a:endParaRPr lang="en-US" sz="2000" b="0" dirty="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b="1" dirty="0" smtClean="0">
                          <a:solidFill>
                            <a:srgbClr val="FF0000"/>
                          </a:solidFill>
                          <a:effectLst/>
                        </a:rPr>
                        <a:t>S</a:t>
                      </a:r>
                      <a:endParaRPr lang="en-US" sz="2000" b="1" dirty="0">
                        <a:solidFill>
                          <a:srgbClr val="FF0000"/>
                        </a:solidFill>
                        <a:effectLst/>
                        <a:latin typeface="+mn-lt"/>
                        <a:ea typeface="Arial" panose="020B0604020202020204" pitchFamily="34" charset="0"/>
                      </a:endParaRPr>
                    </a:p>
                  </a:txBody>
                  <a:tcPr marL="63500" marR="63500" marT="63500" marB="63500"/>
                </a:tc>
                <a:tc>
                  <a:txBody>
                    <a:bodyPr/>
                    <a:lstStyle/>
                    <a:p>
                      <a:endParaRPr lang="en-US" sz="2000" dirty="0">
                        <a:latin typeface="+mn-lt"/>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a:effectLst/>
                        </a:rPr>
                        <a:t> </a:t>
                      </a:r>
                      <a:endParaRPr lang="en-US" sz="2000">
                        <a:solidFill>
                          <a:schemeClr val="tx1"/>
                        </a:solidFill>
                        <a:effectLst/>
                        <a:latin typeface="+mn-lt"/>
                        <a:ea typeface="Arial" panose="020B0604020202020204" pitchFamily="34" charset="0"/>
                      </a:endParaRPr>
                    </a:p>
                  </a:txBody>
                  <a:tcPr marL="63500" marR="63500" marT="63500" marB="63500"/>
                </a:tc>
                <a:tc>
                  <a:txBody>
                    <a:bodyPr/>
                    <a:lstStyle/>
                    <a:p>
                      <a:pPr>
                        <a:lnSpc>
                          <a:spcPct val="115000"/>
                        </a:lnSpc>
                        <a:spcAft>
                          <a:spcPts val="0"/>
                        </a:spcAft>
                      </a:pPr>
                      <a:r>
                        <a:rPr lang="en-US" sz="2000" dirty="0">
                          <a:effectLst/>
                        </a:rPr>
                        <a:t>(3 points)</a:t>
                      </a:r>
                      <a:endParaRPr lang="en-US" sz="2000"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726556240"/>
                  </a:ext>
                </a:extLst>
              </a:tr>
              <a:tr h="691784">
                <a:tc gridSpan="12">
                  <a:txBody>
                    <a:bodyPr/>
                    <a:lstStyle/>
                    <a:p>
                      <a:pPr algn="ctr">
                        <a:lnSpc>
                          <a:spcPct val="115000"/>
                        </a:lnSpc>
                        <a:spcAft>
                          <a:spcPts val="0"/>
                        </a:spcAft>
                      </a:pPr>
                      <a:r>
                        <a:rPr lang="en-US" sz="2000" dirty="0" smtClean="0">
                          <a:effectLst/>
                        </a:rPr>
                        <a:t>Total </a:t>
                      </a:r>
                      <a:endParaRPr lang="en-US" sz="2000" dirty="0">
                        <a:solidFill>
                          <a:schemeClr val="tx1"/>
                        </a:solidFill>
                        <a:effectLst/>
                        <a:latin typeface="+mn-lt"/>
                        <a:ea typeface="Arial" panose="020B0604020202020204" pitchFamily="34" charset="0"/>
                      </a:endParaRPr>
                    </a:p>
                  </a:txBody>
                  <a:tcPr marL="63500" marR="63500" marT="63500" marB="63500"/>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hMerge="1">
                  <a:txBody>
                    <a:bodyPr/>
                    <a:lstStyle/>
                    <a:p>
                      <a:pPr>
                        <a:lnSpc>
                          <a:spcPct val="115000"/>
                        </a:lnSpc>
                        <a:spcAft>
                          <a:spcPts val="0"/>
                        </a:spcAft>
                      </a:pPr>
                      <a:endParaRPr lang="en-US" sz="2000" dirty="0">
                        <a:solidFill>
                          <a:schemeClr val="tx1"/>
                        </a:solidFill>
                        <a:effectLst/>
                        <a:latin typeface="Arial" panose="020B0604020202020204" pitchFamily="34" charset="0"/>
                        <a:ea typeface="Arial" panose="020B0604020202020204" pitchFamily="34" charset="0"/>
                      </a:endParaRPr>
                    </a:p>
                  </a:txBody>
                  <a:tcPr marL="63500" marR="63500" marT="63500" marB="63500">
                    <a:solidFill>
                      <a:schemeClr val="accent2">
                        <a:lumMod val="20000"/>
                        <a:lumOff val="80000"/>
                      </a:schemeClr>
                    </a:solidFill>
                  </a:tcPr>
                </a:tc>
                <a:tc>
                  <a:txBody>
                    <a:bodyPr/>
                    <a:lstStyle/>
                    <a:p>
                      <a:pPr>
                        <a:lnSpc>
                          <a:spcPct val="115000"/>
                        </a:lnSpc>
                        <a:spcAft>
                          <a:spcPts val="0"/>
                        </a:spcAft>
                      </a:pPr>
                      <a:r>
                        <a:rPr lang="en-US" sz="2000" dirty="0">
                          <a:effectLst/>
                        </a:rPr>
                        <a:t>9 points</a:t>
                      </a:r>
                      <a:endParaRPr lang="en-US" sz="2000" b="1" i="1" dirty="0">
                        <a:solidFill>
                          <a:schemeClr val="tx1"/>
                        </a:solidFill>
                        <a:effectLst/>
                        <a:latin typeface="+mn-lt"/>
                        <a:ea typeface="Arial" panose="020B0604020202020204" pitchFamily="34" charset="0"/>
                      </a:endParaRPr>
                    </a:p>
                  </a:txBody>
                  <a:tcPr marL="63500" marR="63500" marT="63500" marB="63500"/>
                </a:tc>
                <a:extLst>
                  <a:ext uri="{0D108BD9-81ED-4DB2-BD59-A6C34878D82A}">
                    <a16:rowId xmlns:a16="http://schemas.microsoft.com/office/drawing/2014/main" val="3332333060"/>
                  </a:ext>
                </a:extLst>
              </a:tr>
            </a:tbl>
          </a:graphicData>
        </a:graphic>
      </p:graphicFrame>
      <p:sp>
        <p:nvSpPr>
          <p:cNvPr id="7" name="TextBox 6">
            <a:extLst>
              <a:ext uri="{FF2B5EF4-FFF2-40B4-BE49-F238E27FC236}">
                <a16:creationId xmlns:a16="http://schemas.microsoft.com/office/drawing/2014/main" id="{ED8C56F8-D453-4A83-912E-1743E8F3CBDF}"/>
              </a:ext>
            </a:extLst>
          </p:cNvPr>
          <p:cNvSpPr txBox="1"/>
          <p:nvPr/>
        </p:nvSpPr>
        <p:spPr>
          <a:xfrm>
            <a:off x="3968088" y="1075280"/>
            <a:ext cx="4288808" cy="769441"/>
          </a:xfrm>
          <a:prstGeom prst="rect">
            <a:avLst/>
          </a:prstGeom>
          <a:noFill/>
        </p:spPr>
        <p:txBody>
          <a:bodyPr wrap="square" rtlCol="0">
            <a:spAutoFit/>
          </a:bodyPr>
          <a:lstStyle/>
          <a:p>
            <a:pPr algn="ctr"/>
            <a:r>
              <a:rPr lang="en-US" sz="4400" b="1" dirty="0" smtClean="0">
                <a:solidFill>
                  <a:srgbClr val="0FB7BD"/>
                </a:solidFill>
              </a:rPr>
              <a:t>Board race</a:t>
            </a:r>
            <a:endParaRPr lang="en-US" sz="4400" b="1" dirty="0">
              <a:solidFill>
                <a:srgbClr val="0FB7BD"/>
              </a:solidFill>
            </a:endParaRPr>
          </a:p>
        </p:txBody>
      </p:sp>
    </p:spTree>
    <p:extLst>
      <p:ext uri="{BB962C8B-B14F-4D97-AF65-F5344CB8AC3E}">
        <p14:creationId xmlns:p14="http://schemas.microsoft.com/office/powerpoint/2010/main" val="98121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20" name="Freeform 19"/>
          <p:cNvSpPr/>
          <p:nvPr/>
        </p:nvSpPr>
        <p:spPr>
          <a:xfrm>
            <a:off x="4576036" y="2196674"/>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22" name="Rounded Rectangle 21"/>
          <p:cNvSpPr/>
          <p:nvPr/>
        </p:nvSpPr>
        <p:spPr>
          <a:xfrm>
            <a:off x="1581078" y="1537833"/>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4" name="Rounded Rectangle 23"/>
          <p:cNvSpPr/>
          <p:nvPr/>
        </p:nvSpPr>
        <p:spPr>
          <a:xfrm>
            <a:off x="3255776" y="272597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6673"/>
                </a:solidFill>
              </a:rPr>
              <a:t>PRE-SPEAKING</a:t>
            </a:r>
            <a:endParaRPr lang="en-GB" b="1" dirty="0">
              <a:solidFill>
                <a:srgbClr val="006673"/>
              </a:solidFill>
            </a:endParaRPr>
          </a:p>
        </p:txBody>
      </p:sp>
      <p:sp>
        <p:nvSpPr>
          <p:cNvPr id="25" name="Rectangle 24"/>
          <p:cNvSpPr/>
          <p:nvPr/>
        </p:nvSpPr>
        <p:spPr>
          <a:xfrm>
            <a:off x="6512315" y="1490500"/>
            <a:ext cx="3965329"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Game: Board Race</a:t>
            </a:r>
            <a:endParaRPr lang="en-GB" dirty="0">
              <a:solidFill>
                <a:srgbClr val="006673"/>
              </a:solidFill>
            </a:endParaRPr>
          </a:p>
        </p:txBody>
      </p:sp>
      <p:sp>
        <p:nvSpPr>
          <p:cNvPr id="26" name="Rectangle 25"/>
          <p:cNvSpPr/>
          <p:nvPr/>
        </p:nvSpPr>
        <p:spPr>
          <a:xfrm>
            <a:off x="6515467" y="2558062"/>
            <a:ext cx="3962177" cy="1137047"/>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smtClean="0">
                <a:solidFill>
                  <a:srgbClr val="006673"/>
                </a:solidFill>
              </a:rPr>
              <a:t>Vocabulary</a:t>
            </a:r>
          </a:p>
          <a:p>
            <a:pPr marL="285750" indent="-285750">
              <a:buFont typeface="Arial" panose="020B0604020202020204" pitchFamily="34" charset="0"/>
              <a:buChar char="•"/>
            </a:pPr>
            <a:r>
              <a:rPr lang="en-US" dirty="0">
                <a:solidFill>
                  <a:srgbClr val="006673"/>
                </a:solidFill>
              </a:rPr>
              <a:t>Task 1: </a:t>
            </a:r>
            <a:r>
              <a:rPr lang="en-US" dirty="0" smtClean="0">
                <a:solidFill>
                  <a:srgbClr val="006673"/>
                </a:solidFill>
              </a:rPr>
              <a:t>Should or shouldn’t?</a:t>
            </a:r>
          </a:p>
          <a:p>
            <a:pPr marL="285750" indent="-285750">
              <a:buFont typeface="Arial" panose="020B0604020202020204" pitchFamily="34" charset="0"/>
              <a:buChar char="•"/>
            </a:pPr>
            <a:r>
              <a:rPr lang="en-US" dirty="0">
                <a:solidFill>
                  <a:srgbClr val="006673"/>
                </a:solidFill>
              </a:rPr>
              <a:t>Task 2: Work in pairs and do the matching</a:t>
            </a:r>
            <a:r>
              <a:rPr lang="en-US" dirty="0" smtClean="0">
                <a:solidFill>
                  <a:srgbClr val="006673"/>
                </a:solidFill>
              </a:rPr>
              <a:t>.</a:t>
            </a:r>
            <a:endParaRPr lang="en-GB" dirty="0">
              <a:solidFill>
                <a:srgbClr val="006673"/>
              </a:solidFill>
            </a:endParaRPr>
          </a:p>
        </p:txBody>
      </p:sp>
      <p:cxnSp>
        <p:nvCxnSpPr>
          <p:cNvPr id="28" name="Curved Connector 27"/>
          <p:cNvCxnSpPr>
            <a:stCxn id="22" idx="3"/>
            <a:endCxn id="24" idx="0"/>
          </p:cNvCxnSpPr>
          <p:nvPr/>
        </p:nvCxnSpPr>
        <p:spPr>
          <a:xfrm>
            <a:off x="3464845" y="1865535"/>
            <a:ext cx="766298" cy="860437"/>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a:t>
            </a:r>
            <a:r>
              <a:rPr lang="en-US" sz="2000" dirty="0" smtClean="0">
                <a:solidFill>
                  <a:srgbClr val="048DA4"/>
                </a:solidFill>
                <a:latin typeface="Bookman Old Style" pitchFamily="18" charset="0"/>
              </a:rPr>
              <a:t>4</a:t>
            </a:r>
            <a:endParaRPr lang="en-US" sz="2000" dirty="0">
              <a:solidFill>
                <a:srgbClr val="048DA4"/>
              </a:solidFill>
              <a:latin typeface="Bookman Old Style" pitchFamily="18" charset="0"/>
            </a:endParaRPr>
          </a:p>
        </p:txBody>
      </p:sp>
      <p:sp>
        <p:nvSpPr>
          <p:cNvPr id="2" name="Rectangle 1"/>
          <p:cNvSpPr/>
          <p:nvPr/>
        </p:nvSpPr>
        <p:spPr>
          <a:xfrm>
            <a:off x="6029977" y="660547"/>
            <a:ext cx="2593980" cy="461665"/>
          </a:xfrm>
          <a:prstGeom prst="rect">
            <a:avLst/>
          </a:prstGeom>
        </p:spPr>
        <p:txBody>
          <a:bodyPr wrap="none">
            <a:spAutoFit/>
          </a:bodyPr>
          <a:lstStyle/>
          <a:p>
            <a:r>
              <a:rPr lang="en-US" sz="2400" b="1" dirty="0">
                <a:solidFill>
                  <a:schemeClr val="bg1"/>
                </a:solidFill>
                <a:latin typeface="UTM Facebook K&amp;T" pitchFamily="18" charset="0"/>
              </a:rPr>
              <a:t>GETTING STARTED</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66318" y="361347"/>
            <a:ext cx="1553630" cy="461665"/>
          </a:xfrm>
          <a:prstGeom prst="rect">
            <a:avLst/>
          </a:prstGeom>
        </p:spPr>
        <p:txBody>
          <a:bodyPr wrap="none">
            <a:spAutoFit/>
          </a:bodyPr>
          <a:lstStyle/>
          <a:p>
            <a:r>
              <a:rPr lang="en-US" sz="2400" b="1" dirty="0" smtClean="0">
                <a:solidFill>
                  <a:schemeClr val="bg1"/>
                </a:solidFill>
                <a:latin typeface="UTM Facebook K&amp;T" pitchFamily="18" charset="0"/>
              </a:rPr>
              <a:t>SPEAKING</a:t>
            </a:r>
            <a:endParaRPr lang="en-US" sz="2400" b="1" dirty="0">
              <a:solidFill>
                <a:schemeClr val="bg1"/>
              </a:solidFill>
              <a:latin typeface="UTM Facebook K&amp;T" pitchFamily="18" charset="0"/>
            </a:endParaRPr>
          </a:p>
        </p:txBody>
      </p:sp>
    </p:spTree>
    <p:extLst>
      <p:ext uri="{BB962C8B-B14F-4D97-AF65-F5344CB8AC3E}">
        <p14:creationId xmlns:p14="http://schemas.microsoft.com/office/powerpoint/2010/main" val="607015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85E25-1EBB-4B29-833F-A76FC2DF05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337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806003" y="83603"/>
            <a:ext cx="4572000" cy="646331"/>
          </a:xfrm>
          <a:prstGeom prst="rect">
            <a:avLst/>
          </a:prstGeom>
          <a:noFill/>
        </p:spPr>
        <p:txBody>
          <a:bodyPr wrap="square">
            <a:spAutoFit/>
          </a:bodyPr>
          <a:lstStyle/>
          <a:p>
            <a:r>
              <a:rPr lang="en-US" sz="3600" b="1" dirty="0" smtClean="0">
                <a:solidFill>
                  <a:schemeClr val="bg1"/>
                </a:solidFill>
                <a:latin typeface="UTM Facebook K&amp;T" panose="02040603050506020204" pitchFamily="18" charset="0"/>
                <a:cs typeface="Arial" panose="020B0604020202020204" pitchFamily="34" charset="0"/>
              </a:rPr>
              <a:t>PRE-SPEAKING</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7" name="Google Shape;1881;p31"/>
          <p:cNvSpPr txBox="1">
            <a:spLocks/>
          </p:cNvSpPr>
          <p:nvPr/>
        </p:nvSpPr>
        <p:spPr>
          <a:xfrm>
            <a:off x="1454412" y="1723229"/>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rgbClr val="05A0B8"/>
                </a:solidFill>
              </a:rPr>
              <a:t>leave </a:t>
            </a:r>
            <a:r>
              <a:rPr lang="en-US" sz="4800" b="1" dirty="0" smtClean="0">
                <a:solidFill>
                  <a:srgbClr val="05A0B8"/>
                </a:solidFill>
              </a:rPr>
              <a:t>something </a:t>
            </a:r>
            <a:r>
              <a:rPr lang="en-US" sz="4800" b="1" dirty="0">
                <a:solidFill>
                  <a:srgbClr val="05A0B8"/>
                </a:solidFill>
              </a:rPr>
              <a:t>on </a:t>
            </a:r>
            <a:r>
              <a:rPr lang="en-US" sz="3200" b="1" dirty="0" smtClean="0">
                <a:solidFill>
                  <a:schemeClr val="tx1">
                    <a:lumMod val="95000"/>
                    <a:lumOff val="5000"/>
                  </a:schemeClr>
                </a:solidFill>
              </a:rPr>
              <a:t>(</a:t>
            </a:r>
            <a:r>
              <a:rPr lang="en-US" sz="3200" b="1" dirty="0" smtClean="0">
                <a:solidFill>
                  <a:schemeClr val="tx1">
                    <a:lumMod val="95000"/>
                    <a:lumOff val="5000"/>
                  </a:schemeClr>
                </a:solidFill>
              </a:rPr>
              <a:t>idiom) </a:t>
            </a:r>
            <a:endParaRPr lang="en-US" sz="3200" dirty="0">
              <a:solidFill>
                <a:schemeClr val="tx1">
                  <a:lumMod val="95000"/>
                  <a:lumOff val="5000"/>
                </a:schemeClr>
              </a:solidFill>
              <a:cs typeface="Calibri" panose="020F0502020204030204" pitchFamily="34" charset="0"/>
            </a:endParaRPr>
          </a:p>
        </p:txBody>
      </p:sp>
      <p:sp>
        <p:nvSpPr>
          <p:cNvPr id="12" name="Rectangle 11"/>
          <p:cNvSpPr/>
          <p:nvPr/>
        </p:nvSpPr>
        <p:spPr>
          <a:xfrm>
            <a:off x="1026942" y="4319374"/>
            <a:ext cx="6457070" cy="954107"/>
          </a:xfrm>
          <a:prstGeom prst="rect">
            <a:avLst/>
          </a:prstGeom>
        </p:spPr>
        <p:txBody>
          <a:bodyPr wrap="square">
            <a:spAutoFit/>
          </a:bodyPr>
          <a:lstStyle/>
          <a:p>
            <a:r>
              <a:rPr lang="en-US" sz="2800" dirty="0" smtClean="0">
                <a:solidFill>
                  <a:srgbClr val="333333"/>
                </a:solidFill>
              </a:rPr>
              <a:t> </a:t>
            </a:r>
            <a:r>
              <a:rPr lang="en-US" sz="2800" dirty="0">
                <a:solidFill>
                  <a:srgbClr val="333333"/>
                </a:solidFill>
              </a:rPr>
              <a:t>choose to keep something operational or switched to an "on" position</a:t>
            </a:r>
            <a:r>
              <a:rPr lang="en-US" sz="2800" dirty="0" smtClean="0">
                <a:solidFill>
                  <a:srgbClr val="333333"/>
                </a:solidFill>
              </a:rPr>
              <a:t>.</a:t>
            </a:r>
            <a:endParaRPr lang="en-US" sz="2800" dirty="0">
              <a:solidFill>
                <a:srgbClr val="333333"/>
              </a:solidFill>
            </a:endParaRPr>
          </a:p>
        </p:txBody>
      </p:sp>
      <p:sp>
        <p:nvSpPr>
          <p:cNvPr id="2" name="Rectangle 1"/>
          <p:cNvSpPr/>
          <p:nvPr/>
        </p:nvSpPr>
        <p:spPr>
          <a:xfrm>
            <a:off x="2539261" y="3377230"/>
            <a:ext cx="2699778" cy="523220"/>
          </a:xfrm>
          <a:prstGeom prst="rect">
            <a:avLst/>
          </a:prstGeom>
        </p:spPr>
        <p:txBody>
          <a:bodyPr wrap="none">
            <a:spAutoFit/>
          </a:bodyPr>
          <a:lstStyle/>
          <a:p>
            <a:pPr algn="ctr"/>
            <a:r>
              <a:rPr lang="en-US" sz="2800" b="1" dirty="0">
                <a:solidFill>
                  <a:srgbClr val="0FB7BD"/>
                </a:solidFill>
              </a:rPr>
              <a:t>/</a:t>
            </a:r>
            <a:r>
              <a:rPr lang="en-US" sz="2800" b="1" dirty="0" err="1">
                <a:solidFill>
                  <a:srgbClr val="0FB7BD"/>
                </a:solidFill>
              </a:rPr>
              <a:t>liːv</a:t>
            </a:r>
            <a:r>
              <a:rPr lang="en-US" sz="2800" b="1" dirty="0">
                <a:solidFill>
                  <a:srgbClr val="0FB7BD"/>
                </a:solidFill>
              </a:rPr>
              <a:t> ˈ</a:t>
            </a:r>
            <a:r>
              <a:rPr lang="en-US" sz="2800" b="1" dirty="0" err="1" smtClean="0">
                <a:solidFill>
                  <a:srgbClr val="0FB7BD"/>
                </a:solidFill>
              </a:rPr>
              <a:t>sʌm</a:t>
            </a:r>
            <a:r>
              <a:rPr lang="el-GR" sz="2800" b="1" dirty="0" smtClean="0">
                <a:solidFill>
                  <a:srgbClr val="0FB7BD"/>
                </a:solidFill>
              </a:rPr>
              <a:t>θ</a:t>
            </a:r>
            <a:r>
              <a:rPr lang="en-US" sz="2800" b="1" dirty="0" err="1">
                <a:solidFill>
                  <a:srgbClr val="0FB7BD"/>
                </a:solidFill>
              </a:rPr>
              <a:t>ɪŋ</a:t>
            </a:r>
            <a:r>
              <a:rPr lang="en-US" sz="2800" b="1" dirty="0">
                <a:solidFill>
                  <a:srgbClr val="0FB7BD"/>
                </a:solidFill>
              </a:rPr>
              <a:t> </a:t>
            </a:r>
            <a:r>
              <a:rPr lang="en-GB" sz="2800" b="1" dirty="0">
                <a:solidFill>
                  <a:srgbClr val="0FB7BD"/>
                </a:solidFill>
              </a:rPr>
              <a:t>ɒ</a:t>
            </a:r>
            <a:r>
              <a:rPr lang="en-US" sz="2800" b="1" dirty="0" smtClean="0">
                <a:solidFill>
                  <a:srgbClr val="0FB7BD"/>
                </a:solidFill>
              </a:rPr>
              <a:t>n</a:t>
            </a:r>
            <a:r>
              <a:rPr lang="en-US" sz="2800" b="1" dirty="0">
                <a:solidFill>
                  <a:srgbClr val="0FB7BD"/>
                </a:solidFill>
              </a:rPr>
              <a:t>/</a:t>
            </a:r>
          </a:p>
        </p:txBody>
      </p:sp>
      <p:pic>
        <p:nvPicPr>
          <p:cNvPr id="2050" name="Picture 2" descr="Kết quả hình ảnh cho lights in a ro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5009" y="1084864"/>
            <a:ext cx="3108129" cy="4670596"/>
          </a:xfrm>
          <a:prstGeom prst="rect">
            <a:avLst/>
          </a:prstGeom>
          <a:noFill/>
          <a:extLst>
            <a:ext uri="{909E8E84-426E-40DD-AFC4-6F175D3DCCD1}">
              <a14:hiddenFill xmlns:a14="http://schemas.microsoft.com/office/drawing/2010/main">
                <a:solidFill>
                  <a:srgbClr val="FFFFFF"/>
                </a:solidFill>
              </a14:hiddenFill>
            </a:ext>
          </a:extLst>
        </p:spPr>
      </p:pic>
      <p:pic>
        <p:nvPicPr>
          <p:cNvPr id="8" name="53164173678454755-voicemaker.in-speech">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584349" y="3835996"/>
            <a:ext cx="609600" cy="609600"/>
          </a:xfrm>
          <a:prstGeom prst="rect">
            <a:avLst/>
          </a:prstGeom>
        </p:spPr>
      </p:pic>
      <p:sp>
        <p:nvSpPr>
          <p:cNvPr id="9" name="TextBox 8"/>
          <p:cNvSpPr txBox="1"/>
          <p:nvPr/>
        </p:nvSpPr>
        <p:spPr>
          <a:xfrm>
            <a:off x="2335084" y="5430748"/>
            <a:ext cx="3108129" cy="523220"/>
          </a:xfrm>
          <a:prstGeom prst="rect">
            <a:avLst/>
          </a:prstGeom>
          <a:noFill/>
        </p:spPr>
        <p:txBody>
          <a:bodyPr wrap="square" rtlCol="0">
            <a:spAutoFit/>
          </a:bodyPr>
          <a:lstStyle/>
          <a:p>
            <a:pPr algn="ctr"/>
            <a:r>
              <a:rPr lang="en-US" sz="2800" b="1" dirty="0" err="1">
                <a:solidFill>
                  <a:srgbClr val="FF0000"/>
                </a:solidFill>
              </a:rPr>
              <a:t>không</a:t>
            </a:r>
            <a:r>
              <a:rPr lang="en-US" sz="2800" b="1" dirty="0">
                <a:solidFill>
                  <a:srgbClr val="FF0000"/>
                </a:solidFill>
              </a:rPr>
              <a:t> </a:t>
            </a:r>
            <a:r>
              <a:rPr lang="en-US" sz="2800" b="1" dirty="0" err="1">
                <a:solidFill>
                  <a:srgbClr val="FF0000"/>
                </a:solidFill>
              </a:rPr>
              <a:t>tắt</a:t>
            </a:r>
            <a:endParaRPr lang="en-US" sz="2800" b="1" dirty="0">
              <a:solidFill>
                <a:srgbClr val="FF0000"/>
              </a:solidFill>
            </a:endParaRPr>
          </a:p>
        </p:txBody>
      </p:sp>
    </p:spTree>
    <p:extLst>
      <p:ext uri="{BB962C8B-B14F-4D97-AF65-F5344CB8AC3E}">
        <p14:creationId xmlns:p14="http://schemas.microsoft.com/office/powerpoint/2010/main" val="362664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8" fill="hold" display="0">
                  <p:stCondLst>
                    <p:cond delay="indefinite"/>
                  </p:stCondLst>
                  <p:endCondLst>
                    <p:cond evt="onStopAudio" delay="0">
                      <p:tgtEl>
                        <p:sldTgt/>
                      </p:tgtEl>
                    </p:cond>
                  </p:endCondLst>
                </p:cTn>
                <p:tgtEl>
                  <p:spTgt spid="8"/>
                </p:tgtEl>
              </p:cMediaNode>
            </p:audio>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1392" fill="hold"/>
                                        <p:tgtEl>
                                          <p:spTgt spid="8"/>
                                        </p:tgtEl>
                                      </p:cBhvr>
                                    </p:cmd>
                                  </p:childTnLst>
                                </p:cTn>
                              </p:par>
                            </p:childTnLst>
                          </p:cTn>
                        </p:par>
                      </p:childTnLst>
                    </p:cTn>
                  </p:par>
                </p:childTnLst>
              </p:cTn>
              <p:nextCondLst>
                <p:cond evt="onClick" delay="0">
                  <p:tgtEl>
                    <p:spTgt spid="7"/>
                  </p:tgtEl>
                </p:cond>
              </p:nextCondLst>
            </p:seq>
          </p:childTnLst>
        </p:cTn>
      </p:par>
    </p:tnLst>
    <p:bldLst>
      <p:bldP spid="7" grpId="0"/>
      <p:bldP spid="12" grpId="0"/>
      <p:bldP spid="2"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2198</TotalTime>
  <Words>942</Words>
  <Application>Microsoft Office PowerPoint</Application>
  <PresentationFormat>Widescreen</PresentationFormat>
  <Paragraphs>256</Paragraphs>
  <Slides>19</Slides>
  <Notes>9</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Adobe Gothic Std B</vt:lpstr>
      <vt:lpstr>Arial</vt:lpstr>
      <vt:lpstr>Bookman Old Style</vt:lpstr>
      <vt:lpstr>Calibri</vt:lpstr>
      <vt:lpstr>Calibri Light</vt:lpstr>
      <vt:lpstr>Myriad Pro</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127</cp:revision>
  <dcterms:created xsi:type="dcterms:W3CDTF">2020-12-09T02:04:09Z</dcterms:created>
  <dcterms:modified xsi:type="dcterms:W3CDTF">2022-04-22T10:40:51Z</dcterms:modified>
</cp:coreProperties>
</file>