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4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D980B-28C6-481C-BC9F-D993CE24A2DF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CECB8-17C7-4909-8FF8-8C5299581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4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857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44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69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1d6b9fc1b1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11d6b9fc1b1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11d6b9fc1b1_0_1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811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1d6b9fc1b1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11d6b9fc1b1_0_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11d6b9fc1b1_0_2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6297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5331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124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692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5290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2654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4180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d6b9fc1b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11d6b9fc1b1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11d6b9fc1b1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157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d6b9fc1b1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11d6b9fc1b1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11d6b9fc1b1_0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2176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463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5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2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7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9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8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8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0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1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9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0DE8-C2B2-46E0-A0D6-D87C000685A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00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3032025" y="352546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1474235" y="1357191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032025" y="2381930"/>
            <a:ext cx="2418639" cy="100252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745029" y="3753789"/>
            <a:ext cx="2358390" cy="104705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CULTURE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64563" y="1335472"/>
            <a:ext cx="4658461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pros &amp; cons of sharing housework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264563" y="2381930"/>
            <a:ext cx="4706437" cy="100252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Listen &amp; complete the conversation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Make similar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conversations.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3358002" y="1684893"/>
            <a:ext cx="883343" cy="697037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rot="10800000" flipV="1">
            <a:off x="1924225" y="2883191"/>
            <a:ext cx="1107801" cy="870597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2" name="Google Shape;132;p4"/>
          <p:cNvSpPr/>
          <p:nvPr/>
        </p:nvSpPr>
        <p:spPr>
          <a:xfrm>
            <a:off x="6264563" y="3753789"/>
            <a:ext cx="4706437" cy="104705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</a:pP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New words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1: Read the text and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complete the table.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Discussion.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2294775" y="421868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</a:t>
            </a:r>
            <a:r>
              <a:rPr lang="en-US" sz="2000" b="1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7</a:t>
            </a:r>
            <a:endParaRPr sz="2000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5046977" y="327874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55604" y="325737"/>
            <a:ext cx="508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CULTURE/CLIL</a:t>
            </a:r>
          </a:p>
        </p:txBody>
      </p:sp>
    </p:spTree>
    <p:extLst>
      <p:ext uri="{BB962C8B-B14F-4D97-AF65-F5344CB8AC3E}">
        <p14:creationId xmlns:p14="http://schemas.microsoft.com/office/powerpoint/2010/main" val="38179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1222714" y="1924151"/>
            <a:ext cx="5231128" cy="153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pass on </a:t>
            </a:r>
            <a:r>
              <a:rPr lang="en-US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5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sth</a:t>
            </a:r>
            <a:r>
              <a:rPr lang="en-US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sz="5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phr.v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33852" y="4431847"/>
            <a:ext cx="5165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give something to someone who lives after you die, usually a person in your family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3529" y="3727855"/>
            <a:ext cx="1909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0FB7BD"/>
                </a:solidFill>
              </a:rPr>
              <a:t>/</a:t>
            </a:r>
            <a:r>
              <a:rPr lang="en-US" sz="3600" dirty="0" err="1">
                <a:solidFill>
                  <a:srgbClr val="0FB7BD"/>
                </a:solidFill>
              </a:rPr>
              <a:t>pæs</a:t>
            </a:r>
            <a:r>
              <a:rPr lang="en-US" sz="3600" dirty="0">
                <a:solidFill>
                  <a:srgbClr val="0FB7BD"/>
                </a:solidFill>
              </a:rPr>
              <a:t> </a:t>
            </a:r>
            <a:r>
              <a:rPr lang="en-US" sz="3600" dirty="0" err="1" smtClean="0">
                <a:solidFill>
                  <a:srgbClr val="0FB7BD"/>
                </a:solidFill>
              </a:rPr>
              <a:t>ɒn</a:t>
            </a:r>
            <a:r>
              <a:rPr lang="en-US" sz="3600" dirty="0" smtClean="0">
                <a:solidFill>
                  <a:srgbClr val="0FB7BD"/>
                </a:solidFill>
              </a:rPr>
              <a:t>/</a:t>
            </a:r>
            <a:endParaRPr lang="en-US" sz="3600" dirty="0">
              <a:solidFill>
                <a:srgbClr val="0FB7BD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pic>
        <p:nvPicPr>
          <p:cNvPr id="11" name="Google Shape;239;p10" descr="Pass It On: Henn, Sophy, Henn, Sophy: 9780399547751: Amazon.com: Book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6350" y="1924150"/>
            <a:ext cx="3540100" cy="465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31;p10"/>
          <p:cNvSpPr txBox="1"/>
          <p:nvPr/>
        </p:nvSpPr>
        <p:spPr>
          <a:xfrm>
            <a:off x="0" y="1033009"/>
            <a:ext cx="121920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WORDS</a:t>
            </a:r>
            <a:endParaRPr sz="4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88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1222714" y="1924150"/>
            <a:ext cx="5231128" cy="180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truthful</a:t>
            </a:r>
          </a:p>
          <a:p>
            <a:pPr marL="0" indent="0" algn="ctr">
              <a:buNone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adj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1963" y="3727855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0FB7BD"/>
                </a:solidFill>
              </a:rPr>
              <a:t>/ˈ</a:t>
            </a:r>
            <a:r>
              <a:rPr lang="en-US" sz="3200" dirty="0" err="1">
                <a:solidFill>
                  <a:srgbClr val="0FB7BD"/>
                </a:solidFill>
              </a:rPr>
              <a:t>tru</a:t>
            </a:r>
            <a:r>
              <a:rPr lang="en-US" sz="3200" dirty="0">
                <a:solidFill>
                  <a:srgbClr val="0FB7BD"/>
                </a:solidFill>
              </a:rPr>
              <a:t>ː</a:t>
            </a:r>
            <a:r>
              <a:rPr lang="el-GR" sz="3200" dirty="0">
                <a:solidFill>
                  <a:srgbClr val="0FB7BD"/>
                </a:solidFill>
              </a:rPr>
              <a:t>θ</a:t>
            </a:r>
            <a:r>
              <a:rPr lang="en-US" sz="3200" dirty="0" err="1">
                <a:solidFill>
                  <a:srgbClr val="0FB7BD"/>
                </a:solidFill>
              </a:rPr>
              <a:t>fəl</a:t>
            </a:r>
            <a:r>
              <a:rPr lang="en-US" sz="3200" dirty="0" smtClean="0">
                <a:solidFill>
                  <a:srgbClr val="0FB7BD"/>
                </a:solidFill>
              </a:rPr>
              <a:t>/</a:t>
            </a:r>
            <a:endParaRPr lang="en-US" sz="3200" dirty="0">
              <a:solidFill>
                <a:srgbClr val="0FB7BD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14" name="Google Shape;231;p10"/>
          <p:cNvSpPr txBox="1"/>
          <p:nvPr/>
        </p:nvSpPr>
        <p:spPr>
          <a:xfrm>
            <a:off x="0" y="1033009"/>
            <a:ext cx="121920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WORDS</a:t>
            </a:r>
            <a:endParaRPr sz="4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Google Shape;257;g11d6b9fc1b1_0_130" descr="truthfulness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1551" y="2271401"/>
            <a:ext cx="5075706" cy="33838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996801" y="4358541"/>
            <a:ext cx="40991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honest and not containing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telling any lies</a:t>
            </a:r>
          </a:p>
        </p:txBody>
      </p:sp>
    </p:spTree>
    <p:extLst>
      <p:ext uri="{BB962C8B-B14F-4D97-AF65-F5344CB8AC3E}">
        <p14:creationId xmlns:p14="http://schemas.microsoft.com/office/powerpoint/2010/main" val="65540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1222714" y="1924150"/>
            <a:ext cx="5231128" cy="180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respectively</a:t>
            </a:r>
          </a:p>
          <a:p>
            <a:pPr marL="0" indent="0" algn="ctr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adv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4567" y="3727855"/>
            <a:ext cx="2287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rɪˈ</a:t>
            </a:r>
            <a:r>
              <a:rPr lang="en-US" sz="3200" dirty="0" err="1" smtClean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spektɪvli</a:t>
            </a:r>
            <a:r>
              <a:rPr lang="en-US" sz="3200" dirty="0" smtClean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3200" dirty="0">
              <a:solidFill>
                <a:srgbClr val="0FB7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14" name="Google Shape;231;p10"/>
          <p:cNvSpPr txBox="1"/>
          <p:nvPr/>
        </p:nvSpPr>
        <p:spPr>
          <a:xfrm>
            <a:off x="0" y="1033009"/>
            <a:ext cx="121920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WORDS</a:t>
            </a:r>
            <a:endParaRPr sz="4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9087" y="4413132"/>
            <a:ext cx="48586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each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relating to something previously mentioned, in the same order as first mentioned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oogle Shape;273;g11d6b9fc1b1_0_146" descr="Respectively vs. Respectfully: Different Meanings Revealed"/>
          <p:cNvPicPr preferRelativeResize="0"/>
          <p:nvPr/>
        </p:nvPicPr>
        <p:blipFill rotWithShape="1">
          <a:blip r:embed="rId4">
            <a:alphaModFix/>
          </a:blip>
          <a:srcRect l="-1346" t="22163" r="55864" b="2038"/>
          <a:stretch/>
        </p:blipFill>
        <p:spPr>
          <a:xfrm>
            <a:off x="7909873" y="2279102"/>
            <a:ext cx="3639600" cy="3420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87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1d6b9fc1b1_0_180"/>
          <p:cNvSpPr txBox="1"/>
          <p:nvPr/>
        </p:nvSpPr>
        <p:spPr>
          <a:xfrm>
            <a:off x="1466012" y="1002108"/>
            <a:ext cx="10384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6773"/>
                </a:solidFill>
              </a:rPr>
              <a:t>Read the text and list the five family values of British people in the 21st century in the table</a:t>
            </a:r>
            <a:r>
              <a:rPr lang="en-US" sz="2600" b="1" dirty="0" smtClean="0">
                <a:solidFill>
                  <a:srgbClr val="006773"/>
                </a:solidFill>
              </a:rPr>
              <a:t>. (p.16)</a:t>
            </a:r>
            <a:endParaRPr sz="2600" b="1" dirty="0">
              <a:solidFill>
                <a:srgbClr val="006773"/>
              </a:solidFill>
            </a:endParaRPr>
          </a:p>
        </p:txBody>
      </p:sp>
      <p:pic>
        <p:nvPicPr>
          <p:cNvPr id="282" name="Google Shape;282;g11d6b9fc1b1_0_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1999" cy="88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11d6b9fc1b1_0_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8014" y="1710108"/>
            <a:ext cx="3565854" cy="50222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50634" y="2611787"/>
          <a:ext cx="6323371" cy="367983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74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9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305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D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Traditional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British family values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3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3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3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3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3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Google Shape;298;g11d6b9fc1b1_0_197"/>
          <p:cNvSpPr txBox="1"/>
          <p:nvPr/>
        </p:nvSpPr>
        <p:spPr>
          <a:xfrm>
            <a:off x="1718959" y="3301614"/>
            <a:ext cx="562610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B554A"/>
                </a:solidFill>
                <a:latin typeface="Calibri"/>
                <a:ea typeface="Calibri"/>
                <a:cs typeface="Calibri"/>
                <a:sym typeface="Calibri"/>
              </a:rPr>
              <a:t>being truthful and honest</a:t>
            </a:r>
            <a:endParaRPr sz="2400" b="1" dirty="0">
              <a:solidFill>
                <a:srgbClr val="1B5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99;g11d6b9fc1b1_0_197"/>
          <p:cNvSpPr txBox="1"/>
          <p:nvPr/>
        </p:nvSpPr>
        <p:spPr>
          <a:xfrm>
            <a:off x="1731920" y="3919707"/>
            <a:ext cx="562610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1B554A"/>
                </a:solidFill>
                <a:latin typeface="Calibri"/>
                <a:ea typeface="Calibri"/>
                <a:cs typeface="Calibri"/>
                <a:sym typeface="Calibri"/>
              </a:rPr>
              <a:t>respecting older people</a:t>
            </a:r>
            <a:endParaRPr sz="2400" b="1" dirty="0">
              <a:solidFill>
                <a:srgbClr val="1B5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00;g11d6b9fc1b1_0_197"/>
          <p:cNvSpPr txBox="1"/>
          <p:nvPr/>
        </p:nvSpPr>
        <p:spPr>
          <a:xfrm>
            <a:off x="1731920" y="4526594"/>
            <a:ext cx="562610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B554A"/>
                </a:solidFill>
                <a:latin typeface="Calibri"/>
                <a:ea typeface="Calibri"/>
                <a:cs typeface="Calibri"/>
                <a:sym typeface="Calibri"/>
              </a:rPr>
              <a:t>having good table manners</a:t>
            </a:r>
            <a:endParaRPr sz="2400" b="1" dirty="0">
              <a:solidFill>
                <a:srgbClr val="1B5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01;g11d6b9fc1b1_0_197"/>
          <p:cNvSpPr txBox="1"/>
          <p:nvPr/>
        </p:nvSpPr>
        <p:spPr>
          <a:xfrm>
            <a:off x="1731920" y="5133481"/>
            <a:ext cx="586609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B554A"/>
                </a:solidFill>
                <a:latin typeface="Calibri"/>
                <a:ea typeface="Calibri"/>
                <a:cs typeface="Calibri"/>
                <a:sym typeface="Calibri"/>
              </a:rPr>
              <a:t>remembering to say </a:t>
            </a:r>
            <a:r>
              <a:rPr lang="en-US" sz="2400" b="1" i="1" dirty="0">
                <a:solidFill>
                  <a:srgbClr val="1B554A"/>
                </a:solidFill>
                <a:latin typeface="Calibri"/>
                <a:ea typeface="Calibri"/>
                <a:cs typeface="Calibri"/>
                <a:sym typeface="Calibri"/>
              </a:rPr>
              <a:t>please</a:t>
            </a:r>
            <a:r>
              <a:rPr lang="en-US" sz="2400" b="1" dirty="0">
                <a:solidFill>
                  <a:srgbClr val="1B554A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US" sz="2400" b="1" i="1" dirty="0">
                <a:solidFill>
                  <a:srgbClr val="1B554A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2400" b="1" i="1" dirty="0">
              <a:solidFill>
                <a:srgbClr val="1B5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02;g11d6b9fc1b1_0_197"/>
          <p:cNvSpPr txBox="1"/>
          <p:nvPr/>
        </p:nvSpPr>
        <p:spPr>
          <a:xfrm>
            <a:off x="1731920" y="5702083"/>
            <a:ext cx="586609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B554A"/>
                </a:solidFill>
                <a:latin typeface="Calibri"/>
                <a:ea typeface="Calibri"/>
                <a:cs typeface="Calibri"/>
                <a:sym typeface="Calibri"/>
              </a:rPr>
              <a:t>helping with family chores</a:t>
            </a:r>
            <a:endParaRPr sz="2400" b="1" i="1" dirty="0">
              <a:solidFill>
                <a:srgbClr val="1B5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51029" y="1053400"/>
            <a:ext cx="449821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5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1d6b9fc1b1_0_213"/>
          <p:cNvSpPr txBox="1"/>
          <p:nvPr/>
        </p:nvSpPr>
        <p:spPr>
          <a:xfrm>
            <a:off x="963512" y="1002108"/>
            <a:ext cx="44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g11d6b9fc1b1_0_213"/>
          <p:cNvSpPr txBox="1"/>
          <p:nvPr/>
        </p:nvSpPr>
        <p:spPr>
          <a:xfrm>
            <a:off x="1524000" y="1053400"/>
            <a:ext cx="10384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006773"/>
                </a:solidFill>
              </a:rPr>
              <a:t>Discussion.</a:t>
            </a:r>
            <a:endParaRPr sz="3600" b="1" dirty="0">
              <a:solidFill>
                <a:srgbClr val="006773"/>
              </a:solidFill>
            </a:endParaRPr>
          </a:p>
        </p:txBody>
      </p:sp>
      <p:pic>
        <p:nvPicPr>
          <p:cNvPr id="311" name="Google Shape;311;g11d6b9fc1b1_0_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1999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11d6b9fc1b1_0_213"/>
          <p:cNvSpPr txBox="1"/>
          <p:nvPr/>
        </p:nvSpPr>
        <p:spPr>
          <a:xfrm>
            <a:off x="1546838" y="1723004"/>
            <a:ext cx="103848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Write 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r>
              <a:rPr lang="en-US" sz="2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in the Vietnamese column if the value is also followed in Viet Nam</a:t>
            </a:r>
            <a:endParaRPr sz="2400" dirty="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4145" lvl="0" indent="-14414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n-US" sz="2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if it is not, 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NOT SURE</a:t>
            </a:r>
            <a:r>
              <a:rPr lang="en-US" sz="2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if you are not sure whether it is YES or NO. </a:t>
            </a:r>
            <a:endParaRPr sz="2400" dirty="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13212" y="2879677"/>
          <a:ext cx="10063879" cy="33162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42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7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3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1360"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D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Traditional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British family values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Traditional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Vietnamese family values</a:t>
                      </a:r>
                      <a:endParaRPr lang="en-US" sz="22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97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1B554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being truthful and honest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97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1B554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respecting older people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97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1B554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having good table manners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97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1B554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remembering to say </a:t>
                      </a:r>
                      <a:r>
                        <a:rPr lang="en-US" sz="2200" b="1" i="1" dirty="0" smtClean="0">
                          <a:solidFill>
                            <a:srgbClr val="1B554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please</a:t>
                      </a:r>
                      <a:r>
                        <a:rPr lang="en-US" sz="2200" b="1" dirty="0" smtClean="0">
                          <a:solidFill>
                            <a:srgbClr val="1B554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&amp; </a:t>
                      </a:r>
                      <a:r>
                        <a:rPr lang="en-US" sz="2200" b="1" i="1" dirty="0" smtClean="0">
                          <a:solidFill>
                            <a:srgbClr val="1B554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thank 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97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1B554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helping with family chores</a:t>
                      </a:r>
                      <a:endParaRPr lang="en-US" sz="2200" b="1" i="1" dirty="0" smtClean="0">
                        <a:solidFill>
                          <a:srgbClr val="1B554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16"/>
          <p:cNvSpPr txBox="1"/>
          <p:nvPr/>
        </p:nvSpPr>
        <p:spPr>
          <a:xfrm>
            <a:off x="1051029" y="1053400"/>
            <a:ext cx="449821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8"/>
          <p:cNvSpPr/>
          <p:nvPr/>
        </p:nvSpPr>
        <p:spPr>
          <a:xfrm>
            <a:off x="702927" y="1260030"/>
            <a:ext cx="502500" cy="502500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8"/>
          <p:cNvSpPr txBox="1"/>
          <p:nvPr/>
        </p:nvSpPr>
        <p:spPr>
          <a:xfrm>
            <a:off x="733099" y="1191679"/>
            <a:ext cx="44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" name="Google Shape;322;p28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  <p:sp>
        <p:nvSpPr>
          <p:cNvPr id="323" name="Google Shape;323;p28"/>
          <p:cNvSpPr/>
          <p:nvPr/>
        </p:nvSpPr>
        <p:spPr>
          <a:xfrm>
            <a:off x="1358390" y="1260030"/>
            <a:ext cx="4572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24" name="Google Shape;324;p28"/>
          <p:cNvSpPr txBox="1"/>
          <p:nvPr/>
        </p:nvSpPr>
        <p:spPr>
          <a:xfrm>
            <a:off x="1479427" y="2047549"/>
            <a:ext cx="9075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6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ways to express opinions</a:t>
            </a:r>
            <a:endParaRPr sz="36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British </a:t>
            </a:r>
            <a:r>
              <a:rPr lang="en-US" sz="36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and Vietnamese family values</a:t>
            </a:r>
            <a:endParaRPr sz="36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8"/>
          <p:cNvSpPr txBox="1"/>
          <p:nvPr/>
        </p:nvSpPr>
        <p:spPr>
          <a:xfrm>
            <a:off x="1434598" y="4240075"/>
            <a:ext cx="101187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Exercises 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workbook 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Looking back and Project lesson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8"/>
          <p:cNvSpPr/>
          <p:nvPr/>
        </p:nvSpPr>
        <p:spPr>
          <a:xfrm>
            <a:off x="743871" y="3627710"/>
            <a:ext cx="502500" cy="502500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8"/>
          <p:cNvSpPr txBox="1"/>
          <p:nvPr/>
        </p:nvSpPr>
        <p:spPr>
          <a:xfrm>
            <a:off x="774043" y="3532063"/>
            <a:ext cx="44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dirty="0"/>
          </a:p>
        </p:txBody>
      </p:sp>
      <p:sp>
        <p:nvSpPr>
          <p:cNvPr id="328" name="Google Shape;328;p28"/>
          <p:cNvSpPr/>
          <p:nvPr/>
        </p:nvSpPr>
        <p:spPr>
          <a:xfrm>
            <a:off x="1399333" y="3608112"/>
            <a:ext cx="4572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73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34" name="Google Shape;33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157182" y="6121301"/>
            <a:ext cx="5877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: facebook.com/sachmem.vn/</a:t>
            </a:r>
            <a:endParaRPr lang="en-US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052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2878" y="2886207"/>
            <a:ext cx="7531922" cy="707886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1999" cy="1967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93673" y="341236"/>
            <a:ext cx="1267591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500251" y="663741"/>
            <a:ext cx="5307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  <a:endParaRPr lang="en-US" sz="40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220751" y="2947415"/>
            <a:ext cx="767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 / CLIL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00485" y="29260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FF528C-E2C3-446A-9210-E6FDCFD1C989}"/>
              </a:ext>
            </a:extLst>
          </p:cNvPr>
          <p:cNvSpPr txBox="1"/>
          <p:nvPr/>
        </p:nvSpPr>
        <p:spPr>
          <a:xfrm>
            <a:off x="883280" y="2926076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48DA4"/>
                </a:solidFill>
                <a:latin typeface="Bookman Old Style" pitchFamily="18" charset="0"/>
              </a:rPr>
              <a:t>LESSON 7</a:t>
            </a:r>
            <a:endParaRPr lang="en-US" sz="36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5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/>
        </p:nvSpPr>
        <p:spPr>
          <a:xfrm>
            <a:off x="905607" y="1840830"/>
            <a:ext cx="10155704" cy="438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1. Knowledge</a:t>
            </a:r>
            <a:endParaRPr lang="en-US" sz="2500" b="1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- Express </a:t>
            </a:r>
            <a:r>
              <a:rPr lang="en-US" sz="25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their opinions in a conversation about whether family members should spend time </a:t>
            </a:r>
            <a:r>
              <a:rPr lang="en-US" sz="2500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together;</a:t>
            </a:r>
            <a:endParaRPr lang="en-US" sz="25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- Understand </a:t>
            </a:r>
            <a:r>
              <a:rPr lang="en-US" sz="25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British family values.</a:t>
            </a:r>
            <a:endParaRPr sz="25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2. Core </a:t>
            </a:r>
            <a:r>
              <a:rPr lang="en-US" sz="2500" b="1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competence</a:t>
            </a:r>
            <a:endParaRPr lang="en-US" sz="2500" b="1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500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Be </a:t>
            </a:r>
            <a:r>
              <a:rPr lang="en-US" sz="25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collaborative and supportive in pair work and team </a:t>
            </a:r>
            <a:r>
              <a:rPr lang="en-US" sz="2500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work;</a:t>
            </a:r>
            <a:endParaRPr lang="en-US" sz="25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- Access </a:t>
            </a:r>
            <a:r>
              <a:rPr lang="en-US" sz="25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and consolidate information from a variety of </a:t>
            </a:r>
            <a:r>
              <a:rPr lang="en-US" sz="2500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sources;</a:t>
            </a:r>
            <a:endParaRPr lang="en-US" sz="25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- Actively </a:t>
            </a:r>
            <a:r>
              <a:rPr lang="en-US" sz="25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join in class activities.</a:t>
            </a:r>
            <a:endParaRPr sz="25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3. Personal </a:t>
            </a:r>
            <a:r>
              <a:rPr lang="en-US" sz="2500" b="1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qualities</a:t>
            </a:r>
            <a:endParaRPr lang="en-US" sz="2500" b="1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500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Be </a:t>
            </a:r>
            <a:r>
              <a:rPr lang="en-US" sz="25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more respectful of Vietnamese and British family </a:t>
            </a:r>
            <a:r>
              <a:rPr lang="en-US" sz="2500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values;</a:t>
            </a:r>
            <a:endParaRPr lang="en-US" sz="25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- Be </a:t>
            </a:r>
            <a:r>
              <a:rPr lang="en-US" sz="25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able and willing to embrace those family values.</a:t>
            </a:r>
            <a:endParaRPr sz="25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50366" y="142592"/>
            <a:ext cx="6513725" cy="1548490"/>
            <a:chOff x="144635" y="1191561"/>
            <a:chExt cx="5167790" cy="1145834"/>
          </a:xfrm>
        </p:grpSpPr>
        <p:sp>
          <p:nvSpPr>
            <p:cNvPr id="18" name="Rounded Rectangle 17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78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3032025" y="352546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1474235" y="1357191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032025" y="2381930"/>
            <a:ext cx="2418639" cy="100252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745029" y="3753789"/>
            <a:ext cx="2358390" cy="104705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CULTURE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64563" y="1335472"/>
            <a:ext cx="4658461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pros &amp; cons of sharing housework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264563" y="2381930"/>
            <a:ext cx="4706437" cy="100252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Listen &amp; complete the conversation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Make similar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conversations.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3358002" y="1684893"/>
            <a:ext cx="883343" cy="697037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rot="10800000" flipV="1">
            <a:off x="1924225" y="2883191"/>
            <a:ext cx="1107801" cy="870597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" name="Google Shape;133;p4"/>
          <p:cNvSpPr txBox="1"/>
          <p:nvPr/>
        </p:nvSpPr>
        <p:spPr>
          <a:xfrm>
            <a:off x="2294775" y="421868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</a:t>
            </a:r>
            <a:r>
              <a:rPr lang="en-US" sz="2000" b="1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7</a:t>
            </a:r>
            <a:endParaRPr sz="2000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5046977" y="327874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3267664" y="5425452"/>
            <a:ext cx="2183000" cy="68199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4"/>
          <p:cNvCxnSpPr>
            <a:stCxn id="126" idx="3"/>
            <a:endCxn id="137" idx="0"/>
          </p:cNvCxnSpPr>
          <p:nvPr/>
        </p:nvCxnSpPr>
        <p:spPr>
          <a:xfrm>
            <a:off x="3103419" y="4277316"/>
            <a:ext cx="1255745" cy="1148136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/>
          <p:nvPr/>
        </p:nvSpPr>
        <p:spPr>
          <a:xfrm>
            <a:off x="6240574" y="5422542"/>
            <a:ext cx="4706437" cy="6849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55604" y="325737"/>
            <a:ext cx="508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CULTURE/CLIL</a:t>
            </a:r>
          </a:p>
        </p:txBody>
      </p:sp>
      <p:sp>
        <p:nvSpPr>
          <p:cNvPr id="19" name="Google Shape;132;p4"/>
          <p:cNvSpPr/>
          <p:nvPr/>
        </p:nvSpPr>
        <p:spPr>
          <a:xfrm>
            <a:off x="6264563" y="3753789"/>
            <a:ext cx="4706437" cy="104705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</a:pP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New words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1: Read the text and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complete the table.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Discussion.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70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3032025" y="352546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1474235" y="1357191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64563" y="1335472"/>
            <a:ext cx="4658461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pros &amp; cons of sharing housework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2294775" y="421868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</a:t>
            </a:r>
            <a:r>
              <a:rPr lang="en-US" sz="2000" b="1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7</a:t>
            </a:r>
            <a:endParaRPr sz="2000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5046977" y="327874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55604" y="325737"/>
            <a:ext cx="508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CULTURE/CLIL</a:t>
            </a:r>
          </a:p>
        </p:txBody>
      </p:sp>
    </p:spTree>
    <p:extLst>
      <p:ext uri="{BB962C8B-B14F-4D97-AF65-F5344CB8AC3E}">
        <p14:creationId xmlns:p14="http://schemas.microsoft.com/office/powerpoint/2010/main" val="7290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600200" y="1038919"/>
            <a:ext cx="9661567" cy="115371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PROS AND CONS OF SHARING HOUSEWORK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866319" y="361347"/>
            <a:ext cx="2386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COMMUNICTION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3AEA8F-254E-4621-A16B-B434EF7879B6}"/>
              </a:ext>
            </a:extLst>
          </p:cNvPr>
          <p:cNvSpPr txBox="1"/>
          <p:nvPr/>
        </p:nvSpPr>
        <p:spPr>
          <a:xfrm>
            <a:off x="533400" y="2633851"/>
            <a:ext cx="47701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Myriad Pro"/>
              </a:rPr>
              <a:t>2 teams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Myriad Pro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Myriad Pro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Myriad Pro"/>
                <a:ea typeface="Times New Roman" panose="02020603050405020304" pitchFamily="18" charset="0"/>
              </a:rPr>
              <a:t>Take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Myriad Pro"/>
                <a:ea typeface="Times New Roman" panose="02020603050405020304" pitchFamily="18" charset="0"/>
              </a:rPr>
              <a:t>turns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Myriad Pro"/>
                <a:ea typeface="Times New Roman" panose="02020603050405020304" pitchFamily="18" charset="0"/>
              </a:rPr>
              <a:t>to run to the board and write the advantages and disadvantages of sharing housework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Myriad Pro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Myriad Pro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Myriad Pro"/>
                <a:ea typeface="Times New Roman" panose="02020603050405020304" pitchFamily="18" charset="0"/>
              </a:rPr>
              <a:t>The highest score: the winner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4067A5-35C3-4D14-92BC-79B2B01F0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76"/>
            <a:ext cx="12192000" cy="9029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E15AB7-30C8-4FC9-9B9E-3824284946D6}"/>
              </a:ext>
            </a:extLst>
          </p:cNvPr>
          <p:cNvSpPr txBox="1"/>
          <p:nvPr/>
        </p:nvSpPr>
        <p:spPr>
          <a:xfrm>
            <a:off x="556259" y="8702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866319" y="2472083"/>
          <a:ext cx="6033332" cy="4203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4716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Advantages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Disadvantages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8321">
                <a:tc>
                  <a:txBody>
                    <a:bodyPr/>
                    <a:lstStyle/>
                    <a:p>
                      <a:endParaRPr lang="en-US" sz="2000" i="1" dirty="0"/>
                    </a:p>
                  </a:txBody>
                  <a:tcPr>
                    <a:solidFill>
                      <a:srgbClr val="FF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29977" y="3521122"/>
            <a:ext cx="259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Ex: Strengthen family bonds</a:t>
            </a:r>
          </a:p>
        </p:txBody>
      </p:sp>
    </p:spTree>
    <p:extLst>
      <p:ext uri="{BB962C8B-B14F-4D97-AF65-F5344CB8AC3E}">
        <p14:creationId xmlns:p14="http://schemas.microsoft.com/office/powerpoint/2010/main" val="3537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3032025" y="352546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1474235" y="1357191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032025" y="2381930"/>
            <a:ext cx="2418639" cy="100252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64563" y="1335472"/>
            <a:ext cx="4658461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pros &amp; cons of sharing housework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264563" y="2381930"/>
            <a:ext cx="4706437" cy="100252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Listen &amp; complete the conversation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Make similar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conversations.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3358002" y="1684893"/>
            <a:ext cx="883343" cy="697037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" name="Google Shape;133;p4"/>
          <p:cNvSpPr txBox="1"/>
          <p:nvPr/>
        </p:nvSpPr>
        <p:spPr>
          <a:xfrm>
            <a:off x="2294775" y="421868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</a:t>
            </a:r>
            <a:r>
              <a:rPr lang="en-US" sz="2000" b="1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7</a:t>
            </a:r>
            <a:endParaRPr sz="2000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5046977" y="327874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55604" y="325737"/>
            <a:ext cx="508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CULTURE/CLIL</a:t>
            </a:r>
          </a:p>
        </p:txBody>
      </p:sp>
    </p:spTree>
    <p:extLst>
      <p:ext uri="{BB962C8B-B14F-4D97-AF65-F5344CB8AC3E}">
        <p14:creationId xmlns:p14="http://schemas.microsoft.com/office/powerpoint/2010/main" val="27849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4024" y="3179928"/>
            <a:ext cx="3780430" cy="1692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Google Shape;176;g11d6b9fc1b1_0_45"/>
          <p:cNvSpPr txBox="1"/>
          <p:nvPr/>
        </p:nvSpPr>
        <p:spPr>
          <a:xfrm>
            <a:off x="1524000" y="1053400"/>
            <a:ext cx="10384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6773"/>
                </a:solidFill>
              </a:rPr>
              <a:t>Listen and complete the conversation with the expressions in the box. Then </a:t>
            </a:r>
            <a:r>
              <a:rPr lang="en-US" sz="2600" b="1" dirty="0" err="1">
                <a:solidFill>
                  <a:srgbClr val="006773"/>
                </a:solidFill>
              </a:rPr>
              <a:t>practise</a:t>
            </a:r>
            <a:r>
              <a:rPr lang="en-US" sz="2600" b="1" dirty="0">
                <a:solidFill>
                  <a:srgbClr val="006773"/>
                </a:solidFill>
              </a:rPr>
              <a:t> it in groups of three. </a:t>
            </a:r>
            <a:endParaRPr sz="2600" b="1" dirty="0">
              <a:solidFill>
                <a:srgbClr val="006773"/>
              </a:solidFill>
            </a:endParaRPr>
          </a:p>
        </p:txBody>
      </p:sp>
      <p:pic>
        <p:nvPicPr>
          <p:cNvPr id="177" name="Google Shape;177;g11d6b9fc1b1_0_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4080"/>
            <a:ext cx="12191999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11d6b9fc1b1_0_45"/>
          <p:cNvSpPr txBox="1"/>
          <p:nvPr/>
        </p:nvSpPr>
        <p:spPr>
          <a:xfrm>
            <a:off x="746750" y="131250"/>
            <a:ext cx="6244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</a:rPr>
              <a:t>EVERYDAY ENGLISH</a:t>
            </a:r>
            <a:endParaRPr sz="3600" b="1"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58243" y="2004876"/>
            <a:ext cx="74505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Anna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Do you guys think that teenagers should do housework?</a:t>
            </a:r>
          </a:p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Yes,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(1) _______________________ teenagers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 well as other members of the family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should share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housework.</a:t>
            </a:r>
          </a:p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Anna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Do you mean everybody in the family has to help with the housework?</a:t>
            </a:r>
          </a:p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That’s right.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(2) _____________________ doing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household chores together helps build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family bonds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Well,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(3) ______________________.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Teenagers should spend all their time studying instead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doing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housework. They’ll need good grades to get into top universities.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7568" y="3343704"/>
            <a:ext cx="340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 strongly believe that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568" y="3805369"/>
            <a:ext cx="360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I’m not sure about that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568" y="4267034"/>
            <a:ext cx="360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I have no doubt that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26973" y="131250"/>
            <a:ext cx="609600" cy="609600"/>
          </a:xfrm>
          <a:prstGeom prst="rect">
            <a:avLst/>
          </a:prstGeom>
        </p:spPr>
      </p:pic>
      <p:sp>
        <p:nvSpPr>
          <p:cNvPr id="13" name="TextBox 16"/>
          <p:cNvSpPr txBox="1"/>
          <p:nvPr/>
        </p:nvSpPr>
        <p:spPr>
          <a:xfrm>
            <a:off x="1074179" y="1053400"/>
            <a:ext cx="449821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6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.00649 L 0.46992 -0.09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4098 L 0.54596 0.040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26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3287 L 0.43398 0.212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3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1d6b9fc1b1_0_74"/>
          <p:cNvSpPr txBox="1"/>
          <p:nvPr/>
        </p:nvSpPr>
        <p:spPr>
          <a:xfrm>
            <a:off x="1524000" y="1053400"/>
            <a:ext cx="106071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6773"/>
                </a:solidFill>
              </a:rPr>
              <a:t>Work in groups. Have similar conversations exchanging opinions about whether family members should spend time together.</a:t>
            </a:r>
            <a:endParaRPr sz="2600" b="1" dirty="0">
              <a:solidFill>
                <a:srgbClr val="006773"/>
              </a:solidFill>
            </a:endParaRPr>
          </a:p>
        </p:txBody>
      </p:sp>
      <p:pic>
        <p:nvPicPr>
          <p:cNvPr id="205" name="Google Shape;205;g11d6b9fc1b1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1999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11d6b9fc1b1_0_74"/>
          <p:cNvSpPr txBox="1"/>
          <p:nvPr/>
        </p:nvSpPr>
        <p:spPr>
          <a:xfrm>
            <a:off x="746750" y="131250"/>
            <a:ext cx="6244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</a:rPr>
              <a:t>EVERYDAY ENGLISH</a:t>
            </a:r>
            <a:endParaRPr sz="3600" b="1">
              <a:solidFill>
                <a:schemeClr val="lt1"/>
              </a:solidFill>
            </a:endParaRPr>
          </a:p>
        </p:txBody>
      </p:sp>
      <p:pic>
        <p:nvPicPr>
          <p:cNvPr id="207" name="Google Shape;207;g11d6b9fc1b1_0_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7463" y="2298050"/>
            <a:ext cx="7057075" cy="40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6"/>
          <p:cNvSpPr txBox="1"/>
          <p:nvPr/>
        </p:nvSpPr>
        <p:spPr>
          <a:xfrm>
            <a:off x="1074179" y="1053400"/>
            <a:ext cx="449821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5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724</Words>
  <Application>Microsoft Office PowerPoint</Application>
  <PresentationFormat>Widescreen</PresentationFormat>
  <Paragraphs>160</Paragraphs>
  <Slides>17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Myriad Pro</vt:lpstr>
      <vt:lpstr>Open Sans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</dc:creator>
  <cp:lastModifiedBy>EDIBOOKS</cp:lastModifiedBy>
  <cp:revision>6</cp:revision>
  <dcterms:created xsi:type="dcterms:W3CDTF">2022-04-01T04:48:49Z</dcterms:created>
  <dcterms:modified xsi:type="dcterms:W3CDTF">2022-04-07T03:45:24Z</dcterms:modified>
</cp:coreProperties>
</file>