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696DBB"/>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84" d="100"/>
          <a:sy n="84"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D33A-792B-42F4-B587-E0AC3BDC770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5A7F5A8F-66FA-4067-8C9D-E17B731CACBB}">
      <dgm:prSet phldrT="[Text]"/>
      <dgm:spPr/>
      <dgm:t>
        <a:bodyPr/>
        <a:lstStyle/>
        <a:p>
          <a:pPr rtl="0"/>
          <a:r>
            <a:rPr lang="en-US" b="1" dirty="0" smtClean="0">
              <a:latin typeface="Calibri"/>
              <a:ea typeface="Calibri"/>
              <a:cs typeface="Calibri"/>
              <a:sym typeface="Calibri"/>
            </a:rPr>
            <a:t>QUALITIES OF A GOOD PARAGRAPH</a:t>
          </a:r>
          <a:endParaRPr lang="en-US" dirty="0"/>
        </a:p>
      </dgm:t>
    </dgm:pt>
    <dgm:pt modelId="{9B16DBCB-BCC3-435F-9438-93F8A0DF374B}" type="parTrans" cxnId="{246ADDE5-D7EE-4595-AF35-706C5F348809}">
      <dgm:prSet/>
      <dgm:spPr/>
      <dgm:t>
        <a:bodyPr/>
        <a:lstStyle/>
        <a:p>
          <a:endParaRPr lang="en-US"/>
        </a:p>
      </dgm:t>
    </dgm:pt>
    <dgm:pt modelId="{EFA1DC27-5FF7-4A2B-AE45-DB02311D65BC}" type="sibTrans" cxnId="{246ADDE5-D7EE-4595-AF35-706C5F348809}">
      <dgm:prSet/>
      <dgm:spPr/>
      <dgm:t>
        <a:bodyPr/>
        <a:lstStyle/>
        <a:p>
          <a:endParaRPr lang="en-US"/>
        </a:p>
      </dgm:t>
    </dgm:pt>
    <dgm:pt modelId="{CF7AF76F-A4B0-43AB-8607-AAF9E0215C22}" type="asst">
      <dgm:prSet phldrT="[Text]"/>
      <dgm:spPr/>
      <dgm:t>
        <a:bodyPr/>
        <a:lstStyle/>
        <a:p>
          <a:r>
            <a:rPr lang="en-US" b="1" dirty="0" smtClean="0">
              <a:latin typeface="Calibri"/>
              <a:ea typeface="Calibri"/>
              <a:cs typeface="Calibri"/>
              <a:sym typeface="Calibri"/>
            </a:rPr>
            <a:t>Unity </a:t>
          </a:r>
        </a:p>
        <a:p>
          <a:pPr rtl="0"/>
          <a:r>
            <a:rPr lang="en-US" dirty="0" smtClean="0">
              <a:latin typeface="Calibri"/>
              <a:ea typeface="Calibri"/>
              <a:cs typeface="Calibri"/>
              <a:sym typeface="Calibri"/>
            </a:rPr>
            <a:t>(i.e. one main idea is developed)</a:t>
          </a:r>
          <a:endParaRPr lang="en-US" dirty="0"/>
        </a:p>
      </dgm:t>
    </dgm:pt>
    <dgm:pt modelId="{A9CDCF4D-F7CD-4E08-A29B-62E99B39324E}" type="parTrans" cxnId="{68686D01-AD88-4A26-B8B7-047960E4A544}">
      <dgm:prSet/>
      <dgm:spPr/>
      <dgm:t>
        <a:bodyPr/>
        <a:lstStyle/>
        <a:p>
          <a:endParaRPr lang="en-US"/>
        </a:p>
      </dgm:t>
    </dgm:pt>
    <dgm:pt modelId="{260CD2A7-1CFA-4C9E-86B3-E8A062D344C4}" type="sibTrans" cxnId="{68686D01-AD88-4A26-B8B7-047960E4A544}">
      <dgm:prSet/>
      <dgm:spPr/>
      <dgm:t>
        <a:bodyPr/>
        <a:lstStyle/>
        <a:p>
          <a:endParaRPr lang="en-US"/>
        </a:p>
      </dgm:t>
    </dgm:pt>
    <dgm:pt modelId="{508F308C-B6BE-433C-89DD-CA1AA4DED260}" type="asst">
      <dgm:prSet phldrT="[Text]"/>
      <dgm:spPr/>
      <dgm:t>
        <a:bodyPr/>
        <a:lstStyle/>
        <a:p>
          <a:pPr rtl="0"/>
          <a:r>
            <a:rPr lang="en-US" b="1" dirty="0" smtClean="0">
              <a:latin typeface="Calibri"/>
              <a:ea typeface="Calibri"/>
              <a:cs typeface="Calibri"/>
              <a:sym typeface="Calibri"/>
            </a:rPr>
            <a:t>Coherence </a:t>
          </a:r>
          <a:br>
            <a:rPr lang="en-US" b="1" dirty="0" smtClean="0">
              <a:latin typeface="Calibri"/>
              <a:ea typeface="Calibri"/>
              <a:cs typeface="Calibri"/>
              <a:sym typeface="Calibri"/>
            </a:rPr>
          </a:br>
          <a:r>
            <a:rPr lang="en-US" dirty="0" smtClean="0">
              <a:latin typeface="Calibri"/>
              <a:ea typeface="Calibri"/>
              <a:cs typeface="Calibri"/>
              <a:sym typeface="Calibri"/>
            </a:rPr>
            <a:t>(i.e. all the sentences and ideas flows smoothly to make clear and logical points about the topic)</a:t>
          </a:r>
          <a:endParaRPr lang="en-US" dirty="0"/>
        </a:p>
      </dgm:t>
    </dgm:pt>
    <dgm:pt modelId="{B6175BEA-3A55-42F3-9189-46D5CC68F196}" type="parTrans" cxnId="{5FC9CD67-90F8-4D2E-AB0F-3AFF3600CD67}">
      <dgm:prSet/>
      <dgm:spPr/>
      <dgm:t>
        <a:bodyPr/>
        <a:lstStyle/>
        <a:p>
          <a:endParaRPr lang="en-US"/>
        </a:p>
      </dgm:t>
    </dgm:pt>
    <dgm:pt modelId="{5AE7A046-77F2-40DC-921D-973D60969CA0}" type="sibTrans" cxnId="{5FC9CD67-90F8-4D2E-AB0F-3AFF3600CD67}">
      <dgm:prSet/>
      <dgm:spPr/>
      <dgm:t>
        <a:bodyPr/>
        <a:lstStyle/>
        <a:p>
          <a:endParaRPr lang="en-US"/>
        </a:p>
      </dgm:t>
    </dgm:pt>
    <dgm:pt modelId="{9D8D0A6B-9DDC-47FB-B5C6-FEF016E3B970}" type="pres">
      <dgm:prSet presAssocID="{EC8CD33A-792B-42F4-B587-E0AC3BDC7708}" presName="hierChild1" presStyleCnt="0">
        <dgm:presLayoutVars>
          <dgm:orgChart val="1"/>
          <dgm:chPref val="1"/>
          <dgm:dir/>
          <dgm:animOne val="branch"/>
          <dgm:animLvl val="lvl"/>
          <dgm:resizeHandles/>
        </dgm:presLayoutVars>
      </dgm:prSet>
      <dgm:spPr/>
      <dgm:t>
        <a:bodyPr/>
        <a:lstStyle/>
        <a:p>
          <a:endParaRPr lang="en-US"/>
        </a:p>
      </dgm:t>
    </dgm:pt>
    <dgm:pt modelId="{BB69179A-CE49-4AD1-BD8A-ADBBB48FDA02}" type="pres">
      <dgm:prSet presAssocID="{5A7F5A8F-66FA-4067-8C9D-E17B731CACBB}" presName="hierRoot1" presStyleCnt="0">
        <dgm:presLayoutVars>
          <dgm:hierBranch val="init"/>
        </dgm:presLayoutVars>
      </dgm:prSet>
      <dgm:spPr/>
    </dgm:pt>
    <dgm:pt modelId="{90F6BFC0-FB2C-4669-8158-0F43C3CF0235}" type="pres">
      <dgm:prSet presAssocID="{5A7F5A8F-66FA-4067-8C9D-E17B731CACBB}" presName="rootComposite1" presStyleCnt="0"/>
      <dgm:spPr/>
    </dgm:pt>
    <dgm:pt modelId="{45360D3B-BCD8-4B19-A0F6-C18827F43A27}" type="pres">
      <dgm:prSet presAssocID="{5A7F5A8F-66FA-4067-8C9D-E17B731CACBB}" presName="rootText1" presStyleLbl="node0" presStyleIdx="0" presStyleCnt="1">
        <dgm:presLayoutVars>
          <dgm:chPref val="3"/>
        </dgm:presLayoutVars>
      </dgm:prSet>
      <dgm:spPr/>
      <dgm:t>
        <a:bodyPr/>
        <a:lstStyle/>
        <a:p>
          <a:endParaRPr lang="en-US"/>
        </a:p>
      </dgm:t>
    </dgm:pt>
    <dgm:pt modelId="{92D8A4BD-C43A-494F-AD90-B6617C56F682}" type="pres">
      <dgm:prSet presAssocID="{5A7F5A8F-66FA-4067-8C9D-E17B731CACBB}" presName="rootConnector1" presStyleLbl="node1" presStyleIdx="0" presStyleCnt="0"/>
      <dgm:spPr/>
      <dgm:t>
        <a:bodyPr/>
        <a:lstStyle/>
        <a:p>
          <a:endParaRPr lang="en-US"/>
        </a:p>
      </dgm:t>
    </dgm:pt>
    <dgm:pt modelId="{7FF1C304-A632-449D-94E8-BC8C98C81B7D}" type="pres">
      <dgm:prSet presAssocID="{5A7F5A8F-66FA-4067-8C9D-E17B731CACBB}" presName="hierChild2" presStyleCnt="0"/>
      <dgm:spPr/>
    </dgm:pt>
    <dgm:pt modelId="{46B1D1F7-36F7-492E-9135-CF72C2377B41}" type="pres">
      <dgm:prSet presAssocID="{5A7F5A8F-66FA-4067-8C9D-E17B731CACBB}" presName="hierChild3" presStyleCnt="0"/>
      <dgm:spPr/>
    </dgm:pt>
    <dgm:pt modelId="{40DFF343-E48B-4511-8E6D-232C41CFEF46}" type="pres">
      <dgm:prSet presAssocID="{A9CDCF4D-F7CD-4E08-A29B-62E99B39324E}" presName="Name111" presStyleLbl="parChTrans1D2" presStyleIdx="0" presStyleCnt="2"/>
      <dgm:spPr/>
      <dgm:t>
        <a:bodyPr/>
        <a:lstStyle/>
        <a:p>
          <a:endParaRPr lang="en-US"/>
        </a:p>
      </dgm:t>
    </dgm:pt>
    <dgm:pt modelId="{F9581D27-FFDD-4080-A733-F5877DD429F6}" type="pres">
      <dgm:prSet presAssocID="{CF7AF76F-A4B0-43AB-8607-AAF9E0215C22}" presName="hierRoot3" presStyleCnt="0">
        <dgm:presLayoutVars>
          <dgm:hierBranch val="init"/>
        </dgm:presLayoutVars>
      </dgm:prSet>
      <dgm:spPr/>
    </dgm:pt>
    <dgm:pt modelId="{8300064E-C59B-40AC-B958-66F9B1F07507}" type="pres">
      <dgm:prSet presAssocID="{CF7AF76F-A4B0-43AB-8607-AAF9E0215C22}" presName="rootComposite3" presStyleCnt="0"/>
      <dgm:spPr/>
    </dgm:pt>
    <dgm:pt modelId="{53692497-6083-4F25-B405-C4D533D29DCC}" type="pres">
      <dgm:prSet presAssocID="{CF7AF76F-A4B0-43AB-8607-AAF9E0215C22}" presName="rootText3" presStyleLbl="asst1" presStyleIdx="0" presStyleCnt="2">
        <dgm:presLayoutVars>
          <dgm:chPref val="3"/>
        </dgm:presLayoutVars>
      </dgm:prSet>
      <dgm:spPr/>
      <dgm:t>
        <a:bodyPr/>
        <a:lstStyle/>
        <a:p>
          <a:endParaRPr lang="en-US"/>
        </a:p>
      </dgm:t>
    </dgm:pt>
    <dgm:pt modelId="{C235C32E-D05B-425F-99B7-ED5DEDA1908E}" type="pres">
      <dgm:prSet presAssocID="{CF7AF76F-A4B0-43AB-8607-AAF9E0215C22}" presName="rootConnector3" presStyleLbl="asst1" presStyleIdx="0" presStyleCnt="2"/>
      <dgm:spPr/>
      <dgm:t>
        <a:bodyPr/>
        <a:lstStyle/>
        <a:p>
          <a:endParaRPr lang="en-US"/>
        </a:p>
      </dgm:t>
    </dgm:pt>
    <dgm:pt modelId="{AAE1C378-43FE-4F52-881E-A24D51BDE78D}" type="pres">
      <dgm:prSet presAssocID="{CF7AF76F-A4B0-43AB-8607-AAF9E0215C22}" presName="hierChild6" presStyleCnt="0"/>
      <dgm:spPr/>
    </dgm:pt>
    <dgm:pt modelId="{0FCB023A-69FD-4979-9A81-9787CB8242EB}" type="pres">
      <dgm:prSet presAssocID="{CF7AF76F-A4B0-43AB-8607-AAF9E0215C22}" presName="hierChild7" presStyleCnt="0"/>
      <dgm:spPr/>
    </dgm:pt>
    <dgm:pt modelId="{93646A0E-6EBC-4051-B4AA-A997B0ABB1B3}" type="pres">
      <dgm:prSet presAssocID="{B6175BEA-3A55-42F3-9189-46D5CC68F196}" presName="Name111" presStyleLbl="parChTrans1D2" presStyleIdx="1" presStyleCnt="2"/>
      <dgm:spPr/>
      <dgm:t>
        <a:bodyPr/>
        <a:lstStyle/>
        <a:p>
          <a:endParaRPr lang="en-US"/>
        </a:p>
      </dgm:t>
    </dgm:pt>
    <dgm:pt modelId="{1C7B79A9-ED72-4D91-9801-74D0CC7813B0}" type="pres">
      <dgm:prSet presAssocID="{508F308C-B6BE-433C-89DD-CA1AA4DED260}" presName="hierRoot3" presStyleCnt="0">
        <dgm:presLayoutVars>
          <dgm:hierBranch val="init"/>
        </dgm:presLayoutVars>
      </dgm:prSet>
      <dgm:spPr/>
    </dgm:pt>
    <dgm:pt modelId="{F8764A8C-75BE-49C6-84BF-FFF623B5F863}" type="pres">
      <dgm:prSet presAssocID="{508F308C-B6BE-433C-89DD-CA1AA4DED260}" presName="rootComposite3" presStyleCnt="0"/>
      <dgm:spPr/>
    </dgm:pt>
    <dgm:pt modelId="{D3392DE8-8ED3-4C17-A522-EDD793A95387}" type="pres">
      <dgm:prSet presAssocID="{508F308C-B6BE-433C-89DD-CA1AA4DED260}" presName="rootText3" presStyleLbl="asst1" presStyleIdx="1" presStyleCnt="2">
        <dgm:presLayoutVars>
          <dgm:chPref val="3"/>
        </dgm:presLayoutVars>
      </dgm:prSet>
      <dgm:spPr/>
      <dgm:t>
        <a:bodyPr/>
        <a:lstStyle/>
        <a:p>
          <a:endParaRPr lang="en-US"/>
        </a:p>
      </dgm:t>
    </dgm:pt>
    <dgm:pt modelId="{7A8E957E-24A0-4B1D-A041-52817482B4DF}" type="pres">
      <dgm:prSet presAssocID="{508F308C-B6BE-433C-89DD-CA1AA4DED260}" presName="rootConnector3" presStyleLbl="asst1" presStyleIdx="1" presStyleCnt="2"/>
      <dgm:spPr/>
      <dgm:t>
        <a:bodyPr/>
        <a:lstStyle/>
        <a:p>
          <a:endParaRPr lang="en-US"/>
        </a:p>
      </dgm:t>
    </dgm:pt>
    <dgm:pt modelId="{78A0D659-91E2-484B-9015-8BEDD80E90B8}" type="pres">
      <dgm:prSet presAssocID="{508F308C-B6BE-433C-89DD-CA1AA4DED260}" presName="hierChild6" presStyleCnt="0"/>
      <dgm:spPr/>
    </dgm:pt>
    <dgm:pt modelId="{2C904448-753E-4853-B476-20C7E3CCAD47}" type="pres">
      <dgm:prSet presAssocID="{508F308C-B6BE-433C-89DD-CA1AA4DED260}" presName="hierChild7" presStyleCnt="0"/>
      <dgm:spPr/>
    </dgm:pt>
  </dgm:ptLst>
  <dgm:cxnLst>
    <dgm:cxn modelId="{35DF18B4-1E65-4D94-9405-E2390C1485E4}" type="presOf" srcId="{5A7F5A8F-66FA-4067-8C9D-E17B731CACBB}" destId="{45360D3B-BCD8-4B19-A0F6-C18827F43A27}" srcOrd="0" destOrd="0" presId="urn:microsoft.com/office/officeart/2005/8/layout/orgChart1"/>
    <dgm:cxn modelId="{6261FD9B-FC93-4FF5-806A-AC11C1A2A261}" type="presOf" srcId="{5A7F5A8F-66FA-4067-8C9D-E17B731CACBB}" destId="{92D8A4BD-C43A-494F-AD90-B6617C56F682}" srcOrd="1" destOrd="0" presId="urn:microsoft.com/office/officeart/2005/8/layout/orgChart1"/>
    <dgm:cxn modelId="{E4120450-C5E9-4D02-A4BE-308AC53514E0}" type="presOf" srcId="{508F308C-B6BE-433C-89DD-CA1AA4DED260}" destId="{7A8E957E-24A0-4B1D-A041-52817482B4DF}" srcOrd="1" destOrd="0" presId="urn:microsoft.com/office/officeart/2005/8/layout/orgChart1"/>
    <dgm:cxn modelId="{BF4B653B-8170-47DE-967D-DB8B6B1893CD}" type="presOf" srcId="{A9CDCF4D-F7CD-4E08-A29B-62E99B39324E}" destId="{40DFF343-E48B-4511-8E6D-232C41CFEF46}" srcOrd="0" destOrd="0" presId="urn:microsoft.com/office/officeart/2005/8/layout/orgChart1"/>
    <dgm:cxn modelId="{33F8FAE9-0BA1-42DF-BC89-22C04DB6B051}" type="presOf" srcId="{B6175BEA-3A55-42F3-9189-46D5CC68F196}" destId="{93646A0E-6EBC-4051-B4AA-A997B0ABB1B3}" srcOrd="0" destOrd="0" presId="urn:microsoft.com/office/officeart/2005/8/layout/orgChart1"/>
    <dgm:cxn modelId="{5A13E6BB-B2D4-4F49-89C8-67787D4E8C36}" type="presOf" srcId="{CF7AF76F-A4B0-43AB-8607-AAF9E0215C22}" destId="{C235C32E-D05B-425F-99B7-ED5DEDA1908E}" srcOrd="1" destOrd="0" presId="urn:microsoft.com/office/officeart/2005/8/layout/orgChart1"/>
    <dgm:cxn modelId="{246ADDE5-D7EE-4595-AF35-706C5F348809}" srcId="{EC8CD33A-792B-42F4-B587-E0AC3BDC7708}" destId="{5A7F5A8F-66FA-4067-8C9D-E17B731CACBB}" srcOrd="0" destOrd="0" parTransId="{9B16DBCB-BCC3-435F-9438-93F8A0DF374B}" sibTransId="{EFA1DC27-5FF7-4A2B-AE45-DB02311D65BC}"/>
    <dgm:cxn modelId="{5FC9CD67-90F8-4D2E-AB0F-3AFF3600CD67}" srcId="{5A7F5A8F-66FA-4067-8C9D-E17B731CACBB}" destId="{508F308C-B6BE-433C-89DD-CA1AA4DED260}" srcOrd="1" destOrd="0" parTransId="{B6175BEA-3A55-42F3-9189-46D5CC68F196}" sibTransId="{5AE7A046-77F2-40DC-921D-973D60969CA0}"/>
    <dgm:cxn modelId="{43E01A7B-67C0-4BC1-9FB4-FCF90E6FE09E}" type="presOf" srcId="{CF7AF76F-A4B0-43AB-8607-AAF9E0215C22}" destId="{53692497-6083-4F25-B405-C4D533D29DCC}" srcOrd="0" destOrd="0" presId="urn:microsoft.com/office/officeart/2005/8/layout/orgChart1"/>
    <dgm:cxn modelId="{26B7F4DD-1612-4740-B3BA-B996B7CCDDB1}" type="presOf" srcId="{508F308C-B6BE-433C-89DD-CA1AA4DED260}" destId="{D3392DE8-8ED3-4C17-A522-EDD793A95387}" srcOrd="0" destOrd="0" presId="urn:microsoft.com/office/officeart/2005/8/layout/orgChart1"/>
    <dgm:cxn modelId="{68686D01-AD88-4A26-B8B7-047960E4A544}" srcId="{5A7F5A8F-66FA-4067-8C9D-E17B731CACBB}" destId="{CF7AF76F-A4B0-43AB-8607-AAF9E0215C22}" srcOrd="0" destOrd="0" parTransId="{A9CDCF4D-F7CD-4E08-A29B-62E99B39324E}" sibTransId="{260CD2A7-1CFA-4C9E-86B3-E8A062D344C4}"/>
    <dgm:cxn modelId="{119B66E1-4DAD-4B21-831E-78EA3A40A559}" type="presOf" srcId="{EC8CD33A-792B-42F4-B587-E0AC3BDC7708}" destId="{9D8D0A6B-9DDC-47FB-B5C6-FEF016E3B970}" srcOrd="0" destOrd="0" presId="urn:microsoft.com/office/officeart/2005/8/layout/orgChart1"/>
    <dgm:cxn modelId="{63A15405-E3D1-42AB-B621-C11933694D89}" type="presParOf" srcId="{9D8D0A6B-9DDC-47FB-B5C6-FEF016E3B970}" destId="{BB69179A-CE49-4AD1-BD8A-ADBBB48FDA02}" srcOrd="0" destOrd="0" presId="urn:microsoft.com/office/officeart/2005/8/layout/orgChart1"/>
    <dgm:cxn modelId="{CB7A6C82-7659-4E3C-935C-D9EBC482D126}" type="presParOf" srcId="{BB69179A-CE49-4AD1-BD8A-ADBBB48FDA02}" destId="{90F6BFC0-FB2C-4669-8158-0F43C3CF0235}" srcOrd="0" destOrd="0" presId="urn:microsoft.com/office/officeart/2005/8/layout/orgChart1"/>
    <dgm:cxn modelId="{7591EE74-1C83-4822-9F84-D90FC318ADF0}" type="presParOf" srcId="{90F6BFC0-FB2C-4669-8158-0F43C3CF0235}" destId="{45360D3B-BCD8-4B19-A0F6-C18827F43A27}" srcOrd="0" destOrd="0" presId="urn:microsoft.com/office/officeart/2005/8/layout/orgChart1"/>
    <dgm:cxn modelId="{3219797E-02DD-4D02-A538-68519D8A30EA}" type="presParOf" srcId="{90F6BFC0-FB2C-4669-8158-0F43C3CF0235}" destId="{92D8A4BD-C43A-494F-AD90-B6617C56F682}" srcOrd="1" destOrd="0" presId="urn:microsoft.com/office/officeart/2005/8/layout/orgChart1"/>
    <dgm:cxn modelId="{09D157CD-E2F3-4FDF-AC6A-21B9964AABFE}" type="presParOf" srcId="{BB69179A-CE49-4AD1-BD8A-ADBBB48FDA02}" destId="{7FF1C304-A632-449D-94E8-BC8C98C81B7D}" srcOrd="1" destOrd="0" presId="urn:microsoft.com/office/officeart/2005/8/layout/orgChart1"/>
    <dgm:cxn modelId="{A99E6A0D-B569-401D-9AF0-AD3285847B2C}" type="presParOf" srcId="{BB69179A-CE49-4AD1-BD8A-ADBBB48FDA02}" destId="{46B1D1F7-36F7-492E-9135-CF72C2377B41}" srcOrd="2" destOrd="0" presId="urn:microsoft.com/office/officeart/2005/8/layout/orgChart1"/>
    <dgm:cxn modelId="{2243A14F-3636-4A3D-B5D4-D2F4EFD28DD6}" type="presParOf" srcId="{46B1D1F7-36F7-492E-9135-CF72C2377B41}" destId="{40DFF343-E48B-4511-8E6D-232C41CFEF46}" srcOrd="0" destOrd="0" presId="urn:microsoft.com/office/officeart/2005/8/layout/orgChart1"/>
    <dgm:cxn modelId="{EEB58A05-D999-461C-AFBF-52B140A8CEE2}" type="presParOf" srcId="{46B1D1F7-36F7-492E-9135-CF72C2377B41}" destId="{F9581D27-FFDD-4080-A733-F5877DD429F6}" srcOrd="1" destOrd="0" presId="urn:microsoft.com/office/officeart/2005/8/layout/orgChart1"/>
    <dgm:cxn modelId="{B58F5900-E488-4C9A-BF81-67AD165B399D}" type="presParOf" srcId="{F9581D27-FFDD-4080-A733-F5877DD429F6}" destId="{8300064E-C59B-40AC-B958-66F9B1F07507}" srcOrd="0" destOrd="0" presId="urn:microsoft.com/office/officeart/2005/8/layout/orgChart1"/>
    <dgm:cxn modelId="{9D905997-F3D4-46BC-AF02-68913FE750CE}" type="presParOf" srcId="{8300064E-C59B-40AC-B958-66F9B1F07507}" destId="{53692497-6083-4F25-B405-C4D533D29DCC}" srcOrd="0" destOrd="0" presId="urn:microsoft.com/office/officeart/2005/8/layout/orgChart1"/>
    <dgm:cxn modelId="{29C1EE5D-D3B4-426A-A999-572829FB3D05}" type="presParOf" srcId="{8300064E-C59B-40AC-B958-66F9B1F07507}" destId="{C235C32E-D05B-425F-99B7-ED5DEDA1908E}" srcOrd="1" destOrd="0" presId="urn:microsoft.com/office/officeart/2005/8/layout/orgChart1"/>
    <dgm:cxn modelId="{CA482CDB-87C5-468C-98CE-F3D47168EAAD}" type="presParOf" srcId="{F9581D27-FFDD-4080-A733-F5877DD429F6}" destId="{AAE1C378-43FE-4F52-881E-A24D51BDE78D}" srcOrd="1" destOrd="0" presId="urn:microsoft.com/office/officeart/2005/8/layout/orgChart1"/>
    <dgm:cxn modelId="{C8A612FC-4A1A-4F99-B748-1EC3FD04B6A2}" type="presParOf" srcId="{F9581D27-FFDD-4080-A733-F5877DD429F6}" destId="{0FCB023A-69FD-4979-9A81-9787CB8242EB}" srcOrd="2" destOrd="0" presId="urn:microsoft.com/office/officeart/2005/8/layout/orgChart1"/>
    <dgm:cxn modelId="{E13BA34A-B688-4112-BED0-F5B92AFB1A80}" type="presParOf" srcId="{46B1D1F7-36F7-492E-9135-CF72C2377B41}" destId="{93646A0E-6EBC-4051-B4AA-A997B0ABB1B3}" srcOrd="2" destOrd="0" presId="urn:microsoft.com/office/officeart/2005/8/layout/orgChart1"/>
    <dgm:cxn modelId="{9DCE89BD-E851-4D43-B0B8-3899D3507A2C}" type="presParOf" srcId="{46B1D1F7-36F7-492E-9135-CF72C2377B41}" destId="{1C7B79A9-ED72-4D91-9801-74D0CC7813B0}" srcOrd="3" destOrd="0" presId="urn:microsoft.com/office/officeart/2005/8/layout/orgChart1"/>
    <dgm:cxn modelId="{BD953AA2-D95E-432B-AA2F-0901C2C27189}" type="presParOf" srcId="{1C7B79A9-ED72-4D91-9801-74D0CC7813B0}" destId="{F8764A8C-75BE-49C6-84BF-FFF623B5F863}" srcOrd="0" destOrd="0" presId="urn:microsoft.com/office/officeart/2005/8/layout/orgChart1"/>
    <dgm:cxn modelId="{322DB8C6-588F-4B57-9BD5-6991ADEA841C}" type="presParOf" srcId="{F8764A8C-75BE-49C6-84BF-FFF623B5F863}" destId="{D3392DE8-8ED3-4C17-A522-EDD793A95387}" srcOrd="0" destOrd="0" presId="urn:microsoft.com/office/officeart/2005/8/layout/orgChart1"/>
    <dgm:cxn modelId="{89B0C311-4175-49CC-8228-5012EC381A6D}" type="presParOf" srcId="{F8764A8C-75BE-49C6-84BF-FFF623B5F863}" destId="{7A8E957E-24A0-4B1D-A041-52817482B4DF}" srcOrd="1" destOrd="0" presId="urn:microsoft.com/office/officeart/2005/8/layout/orgChart1"/>
    <dgm:cxn modelId="{7B7D577F-D4B5-48CB-A551-42DF5EE0D21D}" type="presParOf" srcId="{1C7B79A9-ED72-4D91-9801-74D0CC7813B0}" destId="{78A0D659-91E2-484B-9015-8BEDD80E90B8}" srcOrd="1" destOrd="0" presId="urn:microsoft.com/office/officeart/2005/8/layout/orgChart1"/>
    <dgm:cxn modelId="{047A5AB3-4924-4713-BE43-40B5A51752A8}" type="presParOf" srcId="{1C7B79A9-ED72-4D91-9801-74D0CC7813B0}" destId="{2C904448-753E-4853-B476-20C7E3CCAD4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6A0E-6EBC-4051-B4AA-A997B0ABB1B3}">
      <dsp:nvSpPr>
        <dsp:cNvPr id="0" name=""/>
        <dsp:cNvSpPr/>
      </dsp:nvSpPr>
      <dsp:spPr>
        <a:xfrm>
          <a:off x="4109453" y="2085908"/>
          <a:ext cx="390302" cy="1709897"/>
        </a:xfrm>
        <a:custGeom>
          <a:avLst/>
          <a:gdLst/>
          <a:ahLst/>
          <a:cxnLst/>
          <a:rect l="0" t="0" r="0" b="0"/>
          <a:pathLst>
            <a:path>
              <a:moveTo>
                <a:pt x="0" y="0"/>
              </a:moveTo>
              <a:lnTo>
                <a:pt x="0" y="1709897"/>
              </a:lnTo>
              <a:lnTo>
                <a:pt x="390302"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FF343-E48B-4511-8E6D-232C41CFEF46}">
      <dsp:nvSpPr>
        <dsp:cNvPr id="0" name=""/>
        <dsp:cNvSpPr/>
      </dsp:nvSpPr>
      <dsp:spPr>
        <a:xfrm>
          <a:off x="3719150" y="2085908"/>
          <a:ext cx="390302" cy="1709897"/>
        </a:xfrm>
        <a:custGeom>
          <a:avLst/>
          <a:gdLst/>
          <a:ahLst/>
          <a:cxnLst/>
          <a:rect l="0" t="0" r="0" b="0"/>
          <a:pathLst>
            <a:path>
              <a:moveTo>
                <a:pt x="390302" y="0"/>
              </a:moveTo>
              <a:lnTo>
                <a:pt x="390302" y="1709897"/>
              </a:lnTo>
              <a:lnTo>
                <a:pt x="0"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60D3B-BCD8-4B19-A0F6-C18827F43A27}">
      <dsp:nvSpPr>
        <dsp:cNvPr id="0" name=""/>
        <dsp:cNvSpPr/>
      </dsp:nvSpPr>
      <dsp:spPr>
        <a:xfrm>
          <a:off x="2250868" y="227324"/>
          <a:ext cx="3717168" cy="1858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Calibri"/>
              <a:ea typeface="Calibri"/>
              <a:cs typeface="Calibri"/>
              <a:sym typeface="Calibri"/>
            </a:rPr>
            <a:t>QUALITIES OF A GOOD PARAGRAPH</a:t>
          </a:r>
          <a:endParaRPr lang="en-US" sz="2600" kern="1200" dirty="0"/>
        </a:p>
      </dsp:txBody>
      <dsp:txXfrm>
        <a:off x="2250868" y="227324"/>
        <a:ext cx="3717168" cy="1858584"/>
      </dsp:txXfrm>
    </dsp:sp>
    <dsp:sp modelId="{53692497-6083-4F25-B405-C4D533D29DCC}">
      <dsp:nvSpPr>
        <dsp:cNvPr id="0" name=""/>
        <dsp:cNvSpPr/>
      </dsp:nvSpPr>
      <dsp:spPr>
        <a:xfrm>
          <a:off x="1981"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a:ea typeface="Calibri"/>
              <a:cs typeface="Calibri"/>
              <a:sym typeface="Calibri"/>
            </a:rPr>
            <a:t>Unity </a:t>
          </a:r>
        </a:p>
        <a:p>
          <a:pPr lvl="0" algn="ctr" defTabSz="1155700" rtl="0">
            <a:lnSpc>
              <a:spcPct val="90000"/>
            </a:lnSpc>
            <a:spcBef>
              <a:spcPct val="0"/>
            </a:spcBef>
            <a:spcAft>
              <a:spcPct val="35000"/>
            </a:spcAft>
          </a:pPr>
          <a:r>
            <a:rPr lang="en-US" sz="2600" kern="1200" dirty="0" smtClean="0">
              <a:latin typeface="Calibri"/>
              <a:ea typeface="Calibri"/>
              <a:cs typeface="Calibri"/>
              <a:sym typeface="Calibri"/>
            </a:rPr>
            <a:t>(i.e. one main idea is developed)</a:t>
          </a:r>
          <a:endParaRPr lang="en-US" sz="2600" kern="1200" dirty="0"/>
        </a:p>
      </dsp:txBody>
      <dsp:txXfrm>
        <a:off x="1981" y="2866514"/>
        <a:ext cx="3717168" cy="1858584"/>
      </dsp:txXfrm>
    </dsp:sp>
    <dsp:sp modelId="{D3392DE8-8ED3-4C17-A522-EDD793A95387}">
      <dsp:nvSpPr>
        <dsp:cNvPr id="0" name=""/>
        <dsp:cNvSpPr/>
      </dsp:nvSpPr>
      <dsp:spPr>
        <a:xfrm>
          <a:off x="4499755"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Calibri"/>
              <a:ea typeface="Calibri"/>
              <a:cs typeface="Calibri"/>
              <a:sym typeface="Calibri"/>
            </a:rPr>
            <a:t>Coherence </a:t>
          </a:r>
          <a:br>
            <a:rPr lang="en-US" sz="2600" b="1" kern="1200" dirty="0" smtClean="0">
              <a:latin typeface="Calibri"/>
              <a:ea typeface="Calibri"/>
              <a:cs typeface="Calibri"/>
              <a:sym typeface="Calibri"/>
            </a:rPr>
          </a:br>
          <a:r>
            <a:rPr lang="en-US" sz="2600" kern="1200" dirty="0" smtClean="0">
              <a:latin typeface="Calibri"/>
              <a:ea typeface="Calibri"/>
              <a:cs typeface="Calibri"/>
              <a:sym typeface="Calibri"/>
            </a:rPr>
            <a:t>(i.e. all the sentences and ideas flows smoothly to make clear and logical points about the topic)</a:t>
          </a:r>
          <a:endParaRPr lang="en-US" sz="2600" kern="1200" dirty="0"/>
        </a:p>
      </dsp:txBody>
      <dsp:txXfrm>
        <a:off x="4499755" y="2866514"/>
        <a:ext cx="3717168" cy="18585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14A3-5F1F-492A-939A-5BB617FD201B}"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20B2-B79A-4494-88DB-186864F33561}" type="slidenum">
              <a:rPr lang="en-US" smtClean="0"/>
              <a:t>‹#›</a:t>
            </a:fld>
            <a:endParaRPr lang="en-US"/>
          </a:p>
        </p:txBody>
      </p:sp>
    </p:spTree>
    <p:extLst>
      <p:ext uri="{BB962C8B-B14F-4D97-AF65-F5344CB8AC3E}">
        <p14:creationId xmlns:p14="http://schemas.microsoft.com/office/powerpoint/2010/main" val="404226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3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d66f8a27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d66f8a27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d66f8a27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137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1238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66f8a27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1d66f8a27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1d66f8a27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1825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25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0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6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86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4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1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332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54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9642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851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4243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045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0019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3970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848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5317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427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220F7-4110-48C5-BFC7-27A30D5B7B3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14747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220F7-4110-48C5-BFC7-27A30D5B7B3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2374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220F7-4110-48C5-BFC7-27A30D5B7B3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351496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7996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340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220F7-4110-48C5-BFC7-27A30D5B7B35}" type="datetimeFigureOut">
              <a:rPr lang="en-US" smtClean="0"/>
              <a:t>4/7/2022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8B710-02FA-4E8B-9F2D-75BD9F89A70F}" type="slidenum">
              <a:rPr lang="en-US" smtClean="0"/>
              <a:t>‹#›</a:t>
            </a:fld>
            <a:endParaRPr lang="en-US"/>
          </a:p>
        </p:txBody>
      </p:sp>
    </p:spTree>
    <p:extLst>
      <p:ext uri="{BB962C8B-B14F-4D97-AF65-F5344CB8AC3E}">
        <p14:creationId xmlns:p14="http://schemas.microsoft.com/office/powerpoint/2010/main" val="61552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extLst>
      <p:ext uri="{BB962C8B-B14F-4D97-AF65-F5344CB8AC3E}">
        <p14:creationId xmlns:p14="http://schemas.microsoft.com/office/powerpoint/2010/main" val="2568872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0721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10"/>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0"/>
          <p:cNvSpPr/>
          <p:nvPr/>
        </p:nvSpPr>
        <p:spPr>
          <a:xfrm>
            <a:off x="0" y="2419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53" name="Google Shape;253;p10"/>
          <p:cNvPicPr preferRelativeResize="0">
            <a:picLocks noChangeAspect="1"/>
          </p:cNvPicPr>
          <p:nvPr/>
        </p:nvPicPr>
        <p:blipFill rotWithShape="1">
          <a:blip r:embed="rId3">
            <a:alphaModFix/>
          </a:blip>
          <a:srcRect b="4710"/>
          <a:stretch/>
        </p:blipFill>
        <p:spPr>
          <a:xfrm>
            <a:off x="1997245" y="1680468"/>
            <a:ext cx="4338376" cy="5052725"/>
          </a:xfrm>
          <a:prstGeom prst="rect">
            <a:avLst/>
          </a:prstGeom>
          <a:noFill/>
          <a:ln>
            <a:noFill/>
          </a:ln>
        </p:spPr>
      </p:pic>
      <p:pic>
        <p:nvPicPr>
          <p:cNvPr id="254" name="Google Shape;254;p10"/>
          <p:cNvPicPr preferRelativeResize="0">
            <a:picLocks noChangeAspect="1"/>
          </p:cNvPicPr>
          <p:nvPr/>
        </p:nvPicPr>
        <p:blipFill rotWithShape="1">
          <a:blip r:embed="rId4">
            <a:alphaModFix/>
          </a:blip>
          <a:srcRect/>
          <a:stretch/>
        </p:blipFill>
        <p:spPr>
          <a:xfrm>
            <a:off x="7513118" y="1301520"/>
            <a:ext cx="3459682" cy="5381727"/>
          </a:xfrm>
          <a:prstGeom prst="rect">
            <a:avLst/>
          </a:prstGeom>
          <a:noFill/>
          <a:ln>
            <a:noFill/>
          </a:ln>
        </p:spPr>
      </p:pic>
      <p:cxnSp>
        <p:nvCxnSpPr>
          <p:cNvPr id="255" name="Google Shape;255;p10"/>
          <p:cNvCxnSpPr/>
          <p:nvPr/>
        </p:nvCxnSpPr>
        <p:spPr>
          <a:xfrm flipH="1">
            <a:off x="10899172" y="4140344"/>
            <a:ext cx="885191" cy="66487"/>
          </a:xfrm>
          <a:prstGeom prst="straightConnector1">
            <a:avLst/>
          </a:prstGeom>
          <a:noFill/>
          <a:ln w="57150" cap="flat" cmpd="sng">
            <a:solidFill>
              <a:srgbClr val="2E75B5"/>
            </a:solidFill>
            <a:prstDash val="solid"/>
            <a:round/>
            <a:headEnd type="none" w="sm" len="sm"/>
            <a:tailEnd type="stealth" w="med" len="med"/>
          </a:ln>
        </p:spPr>
      </p:cxn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350;p13"/>
          <p:cNvSpPr/>
          <p:nvPr/>
        </p:nvSpPr>
        <p:spPr>
          <a:xfrm>
            <a:off x="819748" y="933238"/>
            <a:ext cx="869774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smtClean="0">
                <a:solidFill>
                  <a:srgbClr val="006673"/>
                </a:solidFill>
                <a:latin typeface="Arial"/>
                <a:ea typeface="Arial"/>
                <a:cs typeface="Arial"/>
                <a:sym typeface="Arial"/>
              </a:rPr>
              <a:t>Complete the email about Dong’s family routines using the information in the box.</a:t>
            </a:r>
            <a:endParaRPr sz="2400" b="1" dirty="0">
              <a:solidFill>
                <a:srgbClr val="006673"/>
              </a:solidFill>
              <a:latin typeface="Arial"/>
              <a:ea typeface="Arial"/>
              <a:cs typeface="Arial"/>
              <a:sym typeface="Arial"/>
            </a:endParaRPr>
          </a:p>
        </p:txBody>
      </p:sp>
      <p:sp>
        <p:nvSpPr>
          <p:cNvPr id="17" name="TextBox 9"/>
          <p:cNvSpPr txBox="1"/>
          <p:nvPr/>
        </p:nvSpPr>
        <p:spPr>
          <a:xfrm>
            <a:off x="369927" y="99477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42774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g11d66f8a27c_0_0"/>
          <p:cNvSpPr txBox="1"/>
          <p:nvPr/>
        </p:nvSpPr>
        <p:spPr>
          <a:xfrm>
            <a:off x="596620" y="1252500"/>
            <a:ext cx="6831300" cy="5850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600" b="1" dirty="0" smtClean="0">
                <a:latin typeface="Calibri"/>
                <a:ea typeface="Calibri"/>
                <a:cs typeface="Calibri"/>
                <a:sym typeface="Calibri"/>
              </a:rPr>
              <a:t>3.1. STRUCTURE </a:t>
            </a:r>
            <a:r>
              <a:rPr lang="en-US" sz="2600" b="1" dirty="0">
                <a:latin typeface="Calibri"/>
                <a:ea typeface="Calibri"/>
                <a:cs typeface="Calibri"/>
                <a:sym typeface="Calibri"/>
              </a:rPr>
              <a:t>OF A PARAGRAPH</a:t>
            </a:r>
            <a:endParaRPr sz="2600" b="1" dirty="0">
              <a:latin typeface="Calibri"/>
              <a:ea typeface="Calibri"/>
              <a:cs typeface="Calibri"/>
              <a:sym typeface="Calibri"/>
            </a:endParaRPr>
          </a:p>
        </p:txBody>
      </p:sp>
      <p:pic>
        <p:nvPicPr>
          <p:cNvPr id="269" name="Google Shape;269;g11d66f8a27c_0_0" descr="Paragraphs"/>
          <p:cNvPicPr preferRelativeResize="0">
            <a:picLocks noChangeAspect="1"/>
          </p:cNvPicPr>
          <p:nvPr/>
        </p:nvPicPr>
        <p:blipFill>
          <a:blip r:embed="rId4">
            <a:alphaModFix/>
          </a:blip>
          <a:stretch>
            <a:fillRect/>
          </a:stretch>
        </p:blipFill>
        <p:spPr>
          <a:xfrm>
            <a:off x="1809879" y="2372700"/>
            <a:ext cx="8572240" cy="369782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6682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199278955"/>
              </p:ext>
            </p:extLst>
          </p:nvPr>
        </p:nvGraphicFramePr>
        <p:xfrm>
          <a:off x="1967831" y="1571324"/>
          <a:ext cx="8218906" cy="4952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Google Shape;268;g11d66f8a27c_0_0"/>
          <p:cNvSpPr txBox="1"/>
          <p:nvPr/>
        </p:nvSpPr>
        <p:spPr>
          <a:xfrm>
            <a:off x="596620" y="1115340"/>
            <a:ext cx="6831300" cy="584745"/>
          </a:xfrm>
          <a:prstGeom prst="rect">
            <a:avLst/>
          </a:prstGeom>
          <a:noFill/>
          <a:ln>
            <a:noFill/>
          </a:ln>
        </p:spPr>
        <p:txBody>
          <a:bodyPr spcFirstLastPara="1" wrap="square" lIns="91425" tIns="91425" rIns="91425" bIns="91425" anchor="t" anchorCtr="0">
            <a:spAutoFit/>
          </a:bodyPr>
          <a:lstStyle/>
          <a:p>
            <a:pPr lvl="0"/>
            <a:r>
              <a:rPr lang="en-US" sz="2600" b="1" dirty="0" smtClean="0">
                <a:latin typeface="Calibri"/>
                <a:ea typeface="Calibri"/>
                <a:cs typeface="Calibri"/>
                <a:sym typeface="Calibri"/>
              </a:rPr>
              <a:t>3.2. </a:t>
            </a:r>
            <a:r>
              <a:rPr lang="en-US" sz="2600" b="1" dirty="0">
                <a:latin typeface="Calibri"/>
                <a:ea typeface="Calibri"/>
                <a:cs typeface="Calibri"/>
                <a:sym typeface="Calibri"/>
              </a:rPr>
              <a:t>QUALITIES OF A GOOD </a:t>
            </a:r>
            <a:r>
              <a:rPr lang="en-US" sz="2600" b="1" dirty="0" smtClean="0">
                <a:latin typeface="Calibri"/>
                <a:ea typeface="Calibri"/>
                <a:cs typeface="Calibri"/>
                <a:sym typeface="Calibri"/>
              </a:rPr>
              <a:t>PARAGRAPH</a:t>
            </a:r>
            <a:endParaRPr lang="en-US" sz="2600" b="1" dirty="0">
              <a:latin typeface="Calibri"/>
              <a:ea typeface="Calibri"/>
              <a:cs typeface="Calibri"/>
              <a:sym typeface="Calibri"/>
            </a:endParaRPr>
          </a:p>
        </p:txBody>
      </p:sp>
    </p:spTree>
    <p:extLst>
      <p:ext uri="{BB962C8B-B14F-4D97-AF65-F5344CB8AC3E}">
        <p14:creationId xmlns:p14="http://schemas.microsoft.com/office/powerpoint/2010/main" val="243205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11d66f8a27c_0_22"/>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82" name="Google Shape;282;g11d66f8a27c_0_22"/>
          <p:cNvSpPr/>
          <p:nvPr/>
        </p:nvSpPr>
        <p:spPr>
          <a:xfrm>
            <a:off x="0" y="16002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3" name="Google Shape;283;g11d66f8a27c_0_22"/>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g11d66f8a27c_0_22"/>
          <p:cNvSpPr/>
          <p:nvPr/>
        </p:nvSpPr>
        <p:spPr>
          <a:xfrm>
            <a:off x="0" y="140017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5" name="Google Shape;285;g11d66f8a27c_0_22"/>
          <p:cNvSpPr/>
          <p:nvPr/>
        </p:nvSpPr>
        <p:spPr>
          <a:xfrm>
            <a:off x="0" y="24193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graphicFrame>
        <p:nvGraphicFramePr>
          <p:cNvPr id="288" name="Google Shape;288;g11d66f8a27c_0_22"/>
          <p:cNvGraphicFramePr/>
          <p:nvPr/>
        </p:nvGraphicFramePr>
        <p:xfrm>
          <a:off x="1695900" y="2285999"/>
          <a:ext cx="9453363" cy="3499171"/>
        </p:xfrm>
        <a:graphic>
          <a:graphicData uri="http://schemas.openxmlformats.org/drawingml/2006/table">
            <a:tbl>
              <a:tblPr>
                <a:noFill/>
              </a:tblPr>
              <a:tblGrid>
                <a:gridCol w="2922503">
                  <a:extLst>
                    <a:ext uri="{9D8B030D-6E8A-4147-A177-3AD203B41FA5}">
                      <a16:colId xmlns:a16="http://schemas.microsoft.com/office/drawing/2014/main" val="20000"/>
                    </a:ext>
                  </a:extLst>
                </a:gridCol>
                <a:gridCol w="6530860">
                  <a:extLst>
                    <a:ext uri="{9D8B030D-6E8A-4147-A177-3AD203B41FA5}">
                      <a16:colId xmlns:a16="http://schemas.microsoft.com/office/drawing/2014/main" val="20001"/>
                    </a:ext>
                  </a:extLst>
                </a:gridCol>
              </a:tblGrid>
              <a:tr h="1260492">
                <a:tc>
                  <a:txBody>
                    <a:bodyPr/>
                    <a:lstStyle/>
                    <a:p>
                      <a:pPr marL="228600" lvl="0" indent="0" algn="l" rtl="0">
                        <a:spcBef>
                          <a:spcPts val="0"/>
                        </a:spcBef>
                        <a:spcAft>
                          <a:spcPts val="0"/>
                        </a:spcAft>
                        <a:buClr>
                          <a:schemeClr val="dk1"/>
                        </a:buClr>
                        <a:buSzPts val="1100"/>
                        <a:buFont typeface="Arial"/>
                        <a:buNone/>
                      </a:pPr>
                      <a:r>
                        <a:rPr lang="en-US" sz="2800" b="1" dirty="0">
                          <a:solidFill>
                            <a:srgbClr val="231F20"/>
                          </a:solidFill>
                          <a:latin typeface="Calibri"/>
                          <a:ea typeface="Calibri"/>
                          <a:cs typeface="Calibri"/>
                          <a:sym typeface="Calibri"/>
                        </a:rPr>
                        <a:t>To list ideas</a:t>
                      </a:r>
                      <a:endParaRPr sz="2800" b="1"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First, Second, In addition, Additionally, Moreover, Furthermore, Another idea worth noting is that,  Finally</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0"/>
                  </a:ext>
                </a:extLst>
              </a:tr>
              <a:tr h="1260492">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give an example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For example/ For instance, To illustrate</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1"/>
                  </a:ext>
                </a:extLst>
              </a:tr>
              <a:tr h="775669">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conclude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In conclusion, In brief, In short</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2" name="Google Shape;268;g11d66f8a27c_0_0"/>
          <p:cNvSpPr txBox="1"/>
          <p:nvPr/>
        </p:nvSpPr>
        <p:spPr>
          <a:xfrm>
            <a:off x="596620" y="1252500"/>
            <a:ext cx="6831300" cy="584745"/>
          </a:xfrm>
          <a:prstGeom prst="rect">
            <a:avLst/>
          </a:prstGeom>
          <a:noFill/>
          <a:ln>
            <a:noFill/>
          </a:ln>
        </p:spPr>
        <p:txBody>
          <a:bodyPr spcFirstLastPara="1" wrap="square" lIns="91425" tIns="91425" rIns="91425" bIns="91425" anchor="t" anchorCtr="0">
            <a:spAutoFit/>
          </a:bodyPr>
          <a:lstStyle/>
          <a:p>
            <a:pPr lvl="0"/>
            <a:r>
              <a:rPr lang="en-US" sz="2600" b="1" dirty="0" smtClean="0">
                <a:latin typeface="Calibri"/>
                <a:ea typeface="Calibri"/>
                <a:cs typeface="Calibri"/>
                <a:sym typeface="Calibri"/>
              </a:rPr>
              <a:t>3.3. CONNECTORS</a:t>
            </a:r>
            <a:endParaRPr lang="en-US" sz="2600" b="1" dirty="0">
              <a:latin typeface="Calibri"/>
              <a:ea typeface="Calibri"/>
              <a:cs typeface="Calibri"/>
              <a:sym typeface="Calibri"/>
            </a:endParaRPr>
          </a:p>
        </p:txBody>
      </p:sp>
    </p:spTree>
    <p:extLst>
      <p:ext uri="{BB962C8B-B14F-4D97-AF65-F5344CB8AC3E}">
        <p14:creationId xmlns:p14="http://schemas.microsoft.com/office/powerpoint/2010/main" val="45677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POST-WRITING</a:t>
            </a:r>
            <a:endParaRPr lang="en-GB" b="1" dirty="0">
              <a:solidFill>
                <a:srgbClr val="006673"/>
              </a:solidFill>
            </a:endParaRPr>
          </a:p>
        </p:txBody>
      </p: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22683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7" name="Google Shape;317;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8" name="Google Shape;318;p1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txBox="1"/>
          <p:nvPr/>
        </p:nvSpPr>
        <p:spPr>
          <a:xfrm>
            <a:off x="249222" y="3198608"/>
            <a:ext cx="4487175"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F26532"/>
              </a:buClr>
              <a:buSzPts val="3200"/>
            </a:pPr>
            <a:r>
              <a:rPr lang="en-US" sz="3200" dirty="0" smtClean="0">
                <a:solidFill>
                  <a:srgbClr val="0070C0"/>
                </a:solidFill>
              </a:rPr>
              <a:t>- Work in pairs</a:t>
            </a:r>
            <a:endParaRPr lang="en-US" sz="3200" dirty="0" smtClean="0">
              <a:solidFill>
                <a:srgbClr val="0070C0"/>
              </a:solidFill>
              <a:sym typeface="Arial"/>
            </a:endParaRPr>
          </a:p>
          <a:p>
            <a:pPr marR="0" lvl="0" algn="l" rtl="0">
              <a:spcBef>
                <a:spcPts val="0"/>
              </a:spcBef>
              <a:spcAft>
                <a:spcPts val="0"/>
              </a:spcAft>
              <a:buClr>
                <a:srgbClr val="F26532"/>
              </a:buClr>
              <a:buSzPts val="3200"/>
            </a:pPr>
            <a:r>
              <a:rPr lang="en-US" sz="3200" dirty="0" smtClean="0">
                <a:solidFill>
                  <a:srgbClr val="0070C0"/>
                </a:solidFill>
                <a:sym typeface="Arial"/>
              </a:rPr>
              <a:t>- Give </a:t>
            </a:r>
            <a:r>
              <a:rPr lang="en-US" sz="3200" dirty="0">
                <a:solidFill>
                  <a:srgbClr val="0070C0"/>
                </a:solidFill>
                <a:sym typeface="Arial"/>
              </a:rPr>
              <a:t>comments on your partner’s writing</a:t>
            </a:r>
            <a:endParaRPr dirty="0">
              <a:solidFill>
                <a:srgbClr val="0070C0"/>
              </a:solidFill>
            </a:endParaRPr>
          </a:p>
        </p:txBody>
      </p:sp>
      <p:pic>
        <p:nvPicPr>
          <p:cNvPr id="329" name="Google Shape;329;p12"/>
          <p:cNvPicPr preferRelativeResize="0"/>
          <p:nvPr/>
        </p:nvPicPr>
        <p:blipFill rotWithShape="1">
          <a:blip r:embed="rId4">
            <a:alphaModFix/>
          </a:blip>
          <a:srcRect t="1726"/>
          <a:stretch/>
        </p:blipFill>
        <p:spPr>
          <a:xfrm>
            <a:off x="4827837" y="1745864"/>
            <a:ext cx="6800064" cy="375901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9" name="Google Shape;350;p13"/>
          <p:cNvSpPr/>
          <p:nvPr/>
        </p:nvSpPr>
        <p:spPr>
          <a:xfrm>
            <a:off x="596620" y="1161129"/>
            <a:ext cx="869774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smtClean="0">
                <a:solidFill>
                  <a:srgbClr val="006673"/>
                </a:solidFill>
              </a:rPr>
              <a:t>PEER CHECK &amp; REVIEW</a:t>
            </a:r>
            <a:endParaRPr lang="en-US" sz="3200" b="1" dirty="0">
              <a:solidFill>
                <a:srgbClr val="006673"/>
              </a:solidFill>
              <a:sym typeface="Arial"/>
            </a:endParaRPr>
          </a:p>
        </p:txBody>
      </p:sp>
    </p:spTree>
    <p:extLst>
      <p:ext uri="{BB962C8B-B14F-4D97-AF65-F5344CB8AC3E}">
        <p14:creationId xmlns:p14="http://schemas.microsoft.com/office/powerpoint/2010/main" val="34831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g11d66f8a27c_0_41"/>
          <p:cNvPicPr preferRelativeResize="0"/>
          <p:nvPr/>
        </p:nvPicPr>
        <p:blipFill rotWithShape="1">
          <a:blip r:embed="rId3">
            <a:alphaModFix/>
          </a:blip>
          <a:srcRect/>
          <a:stretch/>
        </p:blipFill>
        <p:spPr>
          <a:xfrm>
            <a:off x="1" y="-8262"/>
            <a:ext cx="12191999" cy="880278"/>
          </a:xfrm>
          <a:prstGeom prst="rect">
            <a:avLst/>
          </a:prstGeom>
          <a:noFill/>
          <a:ln>
            <a:noFill/>
          </a:ln>
        </p:spPr>
      </p:pic>
      <p:sp>
        <p:nvSpPr>
          <p:cNvPr id="337" name="Google Shape;337;g11d66f8a27c_0_41"/>
          <p:cNvSpPr/>
          <p:nvPr/>
        </p:nvSpPr>
        <p:spPr>
          <a:xfrm>
            <a:off x="0" y="256673"/>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g11d66f8a27c_0_41"/>
          <p:cNvSpPr txBox="1"/>
          <p:nvPr/>
        </p:nvSpPr>
        <p:spPr>
          <a:xfrm>
            <a:off x="2680349" y="1595135"/>
            <a:ext cx="6831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dirty="0">
                <a:latin typeface="Calibri"/>
                <a:ea typeface="Calibri"/>
                <a:cs typeface="Calibri"/>
                <a:sym typeface="Calibri"/>
              </a:rPr>
              <a:t>SAMPLE PARAGRAPH</a:t>
            </a:r>
            <a:endParaRPr sz="2600" b="1" dirty="0">
              <a:latin typeface="Calibri"/>
              <a:ea typeface="Calibri"/>
              <a:cs typeface="Calibri"/>
              <a:sym typeface="Calibri"/>
            </a:endParaRPr>
          </a:p>
        </p:txBody>
      </p:sp>
      <p:sp>
        <p:nvSpPr>
          <p:cNvPr id="341" name="Google Shape;341;g11d66f8a27c_0_41"/>
          <p:cNvSpPr txBox="1"/>
          <p:nvPr/>
        </p:nvSpPr>
        <p:spPr>
          <a:xfrm>
            <a:off x="596620" y="2283832"/>
            <a:ext cx="11130159"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dirty="0">
                <a:solidFill>
                  <a:srgbClr val="231F20"/>
                </a:solidFill>
                <a:latin typeface="Calibri"/>
                <a:ea typeface="Calibri"/>
                <a:cs typeface="Calibri"/>
                <a:sym typeface="Calibri"/>
              </a:rPr>
              <a:t>First, my family always have breakfast together. Breakfast is a quick meal with just bread or noodles because both my parents work and we, kids, have morning classes. But the most important thing is that we can sit down together, eat healthy food and share our plans for the day. Second, we spend Saturday evenings as a family. We often watch a film, share snacks and then exchange our opinions after the film. I can even argue and defend my ideas about the film with my grandparents or brother. Third, on the second Sunday of the month, we visit our grandparents. We come to my parents’ home quite early in the morning to help them do some housework such as cleaning the house or washing clothes. Then, we have a big lunch with them. My parents are very happy when we come to see them. The visits make me feel closer to my grandparents.</a:t>
            </a:r>
            <a:endParaRPr sz="2400" dirty="0">
              <a:solidFill>
                <a:srgbClr val="231F20"/>
              </a:solidFill>
              <a:latin typeface="Calibri"/>
              <a:ea typeface="Calibri"/>
              <a:cs typeface="Calibri"/>
              <a:sym typeface="Calibri"/>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596620" y="108711"/>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91662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7" name="Google Shape;347;p13"/>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8" name="Google Shape;348;p13"/>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0" name="Google Shape;350;p13"/>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Wrap-up</a:t>
            </a:r>
            <a:endParaRPr sz="3200" b="1" dirty="0">
              <a:solidFill>
                <a:srgbClr val="F26532"/>
              </a:solidFill>
              <a:latin typeface="Arial"/>
              <a:ea typeface="Arial"/>
              <a:cs typeface="Arial"/>
              <a:sym typeface="Arial"/>
            </a:endParaRPr>
          </a:p>
        </p:txBody>
      </p:sp>
      <p:sp>
        <p:nvSpPr>
          <p:cNvPr id="351" name="Google Shape;351;p13"/>
          <p:cNvSpPr txBox="1"/>
          <p:nvPr/>
        </p:nvSpPr>
        <p:spPr>
          <a:xfrm>
            <a:off x="1936627" y="2123749"/>
            <a:ext cx="9075929" cy="175428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Wingdings" panose="05000000000000000000" pitchFamily="2" charset="2"/>
              <a:buChar char="ü"/>
            </a:pPr>
            <a:r>
              <a:rPr lang="en-US" sz="3600" dirty="0" smtClean="0">
                <a:solidFill>
                  <a:srgbClr val="060709"/>
                </a:solidFill>
                <a:latin typeface="Calibri"/>
                <a:ea typeface="Calibri"/>
                <a:cs typeface="Calibri"/>
                <a:sym typeface="Calibri"/>
              </a:rPr>
              <a:t>lexical </a:t>
            </a:r>
            <a:r>
              <a:rPr lang="en-US" sz="3600" dirty="0">
                <a:solidFill>
                  <a:srgbClr val="060709"/>
                </a:solidFill>
                <a:latin typeface="Calibri"/>
                <a:ea typeface="Calibri"/>
                <a:cs typeface="Calibri"/>
                <a:sym typeface="Calibri"/>
              </a:rPr>
              <a:t>items about family routines</a:t>
            </a: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Font typeface="Wingdings" panose="05000000000000000000" pitchFamily="2" charset="2"/>
              <a:buChar char="ü"/>
            </a:pPr>
            <a:r>
              <a:rPr lang="en-US" sz="3600" dirty="0" smtClean="0">
                <a:solidFill>
                  <a:srgbClr val="060709"/>
                </a:solidFill>
                <a:latin typeface="Calibri"/>
                <a:ea typeface="Calibri"/>
                <a:cs typeface="Calibri"/>
                <a:sym typeface="Calibri"/>
              </a:rPr>
              <a:t> </a:t>
            </a:r>
            <a:r>
              <a:rPr lang="en-US" sz="3600" dirty="0">
                <a:solidFill>
                  <a:srgbClr val="060709"/>
                </a:solidFill>
                <a:latin typeface="Calibri"/>
                <a:ea typeface="Calibri"/>
                <a:cs typeface="Calibri"/>
                <a:sym typeface="Calibri"/>
              </a:rPr>
              <a:t>ways to write an email about family routines.</a:t>
            </a:r>
            <a:endParaRPr sz="4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76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2" name="Google Shape;352;p13"/>
          <p:cNvSpPr txBox="1"/>
          <p:nvPr/>
        </p:nvSpPr>
        <p:spPr>
          <a:xfrm>
            <a:off x="1936627" y="1998976"/>
            <a:ext cx="963191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  exercises in the workbook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prepare for Communication and Culture lesson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353" name="Google Shape;353;p13"/>
          <p:cNvSpPr/>
          <p:nvPr/>
        </p:nvSpPr>
        <p:spPr>
          <a:xfrm>
            <a:off x="733099" y="140294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4" name="Google Shape;354;p13"/>
          <p:cNvSpPr/>
          <p:nvPr/>
        </p:nvSpPr>
        <p:spPr>
          <a:xfrm>
            <a:off x="1388561" y="1383346"/>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sp>
        <p:nvSpPr>
          <p:cNvPr id="355" name="Google Shape;355;p13"/>
          <p:cNvSpPr txBox="1"/>
          <p:nvPr/>
        </p:nvSpPr>
        <p:spPr>
          <a:xfrm>
            <a:off x="759491" y="12725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1408515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8" name="Google Shape;98;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latin typeface="Arial"/>
                <a:ea typeface="Arial"/>
                <a:cs typeface="Arial"/>
                <a:sym typeface="Arial"/>
              </a:rPr>
              <a:t>1</a:t>
            </a:r>
            <a:endParaRPr sz="6600" b="1" dirty="0">
              <a:solidFill>
                <a:schemeClr val="lt1"/>
              </a:solidFill>
              <a:latin typeface="Arial"/>
              <a:ea typeface="Arial"/>
              <a:cs typeface="Arial"/>
              <a:sym typeface="Arial"/>
            </a:endParaRPr>
          </a:p>
        </p:txBody>
      </p:sp>
      <p:sp>
        <p:nvSpPr>
          <p:cNvPr id="101" name="Google Shape;101;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027861" y="2823227"/>
            <a:ext cx="320824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rgbClr val="048DA4"/>
                </a:solidFill>
                <a:latin typeface="Bookman Old Style"/>
                <a:ea typeface="Bookman Old Style"/>
                <a:cs typeface="Bookman Old Style"/>
                <a:sym typeface="Bookman Old Style"/>
              </a:rPr>
              <a:t>LESSON 6</a:t>
            </a:r>
            <a:endParaRPr sz="3400" dirty="0">
              <a:solidFill>
                <a:srgbClr val="048DA4"/>
              </a:solidFill>
              <a:latin typeface="Bookman Old Style"/>
              <a:ea typeface="Bookman Old Style"/>
              <a:cs typeface="Bookman Old Style"/>
              <a:sym typeface="Bookman Old Style"/>
            </a:endParaRPr>
          </a:p>
        </p:txBody>
      </p:sp>
      <p:sp>
        <p:nvSpPr>
          <p:cNvPr id="12" name="TextBox 11">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FAMILY LIFE</a:t>
            </a:r>
            <a:endParaRPr lang="en-US" sz="3600" dirty="0">
              <a:solidFill>
                <a:schemeClr val="bg1"/>
              </a:solidFill>
              <a:latin typeface="UTM Facebook K&amp;T" pitchFamily="18" charset="0"/>
              <a:cs typeface="Arial" panose="020B0604020202020204" pitchFamily="34" charset="0"/>
            </a:endParaRPr>
          </a:p>
        </p:txBody>
      </p:sp>
      <p:sp>
        <p:nvSpPr>
          <p:cNvPr id="13" name="TextBox 12">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smtClean="0">
                <a:solidFill>
                  <a:schemeClr val="bg1"/>
                </a:solidFill>
                <a:latin typeface="UTM Facebook K&amp;T" pitchFamily="18" charset="0"/>
              </a:rPr>
              <a:t>WRITING</a:t>
            </a:r>
            <a:endParaRPr lang="en-US" sz="3200" b="1" dirty="0">
              <a:solidFill>
                <a:schemeClr val="bg1"/>
              </a:solidFill>
              <a:latin typeface="UTM Facebook K&amp;T" pitchFamily="18" charset="0"/>
            </a:endParaRPr>
          </a:p>
        </p:txBody>
      </p:sp>
      <p:sp>
        <p:nvSpPr>
          <p:cNvPr id="14" name="TextBox 13">
            <a:extLst>
              <a:ext uri="{FF2B5EF4-FFF2-40B4-BE49-F238E27FC236}">
                <a16:creationId xmlns:a16="http://schemas.microsoft.com/office/drawing/2014/main" id="{ED8C56F8-D453-4A83-912E-1743E8F3CBDF}"/>
              </a:ext>
            </a:extLst>
          </p:cNvPr>
          <p:cNvSpPr txBox="1"/>
          <p:nvPr/>
        </p:nvSpPr>
        <p:spPr>
          <a:xfrm>
            <a:off x="2389888" y="3863651"/>
            <a:ext cx="6902702" cy="707886"/>
          </a:xfrm>
          <a:prstGeom prst="rect">
            <a:avLst/>
          </a:prstGeom>
          <a:noFill/>
        </p:spPr>
        <p:txBody>
          <a:bodyPr wrap="square" rtlCol="0">
            <a:spAutoFit/>
          </a:bodyPr>
          <a:lstStyle/>
          <a:p>
            <a:r>
              <a:rPr lang="en-US" sz="4000" b="1" dirty="0">
                <a:solidFill>
                  <a:srgbClr val="006673"/>
                </a:solidFill>
              </a:rPr>
              <a:t>Writing about family routines</a:t>
            </a:r>
            <a:endParaRPr lang="en-US" sz="4000" b="1" dirty="0">
              <a:solidFill>
                <a:srgbClr val="006673"/>
              </a:solidFill>
            </a:endParaRPr>
          </a:p>
        </p:txBody>
      </p:sp>
    </p:spTree>
    <p:extLst>
      <p:ext uri="{BB962C8B-B14F-4D97-AF65-F5344CB8AC3E}">
        <p14:creationId xmlns:p14="http://schemas.microsoft.com/office/powerpoint/2010/main" val="194489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1" name="Google Shape;36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2956446" y="5978873"/>
            <a:ext cx="5877636"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facebook.com/sachmem.vn/</a:t>
            </a:r>
            <a:endParaRPr lang="en-US" sz="1600" dirty="0"/>
          </a:p>
          <a:p>
            <a:r>
              <a:rPr lang="en-US" sz="1600" dirty="0"/>
              <a:t/>
            </a:r>
            <a:br>
              <a:rPr lang="en-US" sz="1600" dirty="0"/>
            </a:br>
            <a:endParaRPr lang="en-US" sz="1600" dirty="0"/>
          </a:p>
        </p:txBody>
      </p:sp>
    </p:spTree>
    <p:extLst>
      <p:ext uri="{BB962C8B-B14F-4D97-AF65-F5344CB8AC3E}">
        <p14:creationId xmlns:p14="http://schemas.microsoft.com/office/powerpoint/2010/main" val="83112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Open Sans"/>
                <a:cs typeface="Calibri" panose="020F0502020204030204" pitchFamily="34" charset="0"/>
                <a:sym typeface="Open Sans"/>
              </a:rPr>
              <a:t>Unit</a:t>
            </a:r>
            <a:endParaRPr>
              <a:latin typeface="Calibri" panose="020F0502020204030204" pitchFamily="34" charset="0"/>
              <a:cs typeface="Calibri" panose="020F0502020204030204" pitchFamily="34" charset="0"/>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Open Sans"/>
                <a:cs typeface="Calibri" panose="020F0502020204030204" pitchFamily="34" charset="0"/>
                <a:sym typeface="Open Sans"/>
              </a:rPr>
              <a:t>1</a:t>
            </a:r>
            <a:endParaRPr>
              <a:latin typeface="Calibri" panose="020F0502020204030204" pitchFamily="34" charset="0"/>
              <a:cs typeface="Calibri" panose="020F0502020204030204" pitchFamily="34" charset="0"/>
            </a:endParaRPr>
          </a:p>
        </p:txBody>
      </p:sp>
      <p:grpSp>
        <p:nvGrpSpPr>
          <p:cNvPr id="112" name="Google Shape;112;p3"/>
          <p:cNvGrpSpPr/>
          <p:nvPr/>
        </p:nvGrpSpPr>
        <p:grpSpPr>
          <a:xfrm>
            <a:off x="1048859"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panose="020F0502020204030204" pitchFamily="34" charset="0"/>
                  <a:cs typeface="Calibri" panose="020F0502020204030204" pitchFamily="34" charset="0"/>
                  <a:sym typeface="Arial"/>
                </a:rPr>
                <a:t>OBJECTIVES</a:t>
              </a:r>
              <a:endParaRPr dirty="0">
                <a:latin typeface="Calibri" panose="020F0502020204030204" pitchFamily="34" charset="0"/>
                <a:cs typeface="Calibri" panose="020F0502020204030204" pitchFamily="34" charset="0"/>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6" name="Google Shape;116;p3"/>
          <p:cNvSpPr txBox="1"/>
          <p:nvPr/>
        </p:nvSpPr>
        <p:spPr>
          <a:xfrm>
            <a:off x="1403250" y="1999625"/>
            <a:ext cx="9537900" cy="35547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1. Knowledge</a:t>
            </a:r>
            <a:endParaRPr sz="2500" b="1"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use lexical items related to the topic “Family life”;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write about family routines.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2. Core competence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collaborative and supportive in pair work and team work;</a:t>
            </a:r>
            <a:endParaRPr sz="2500" dirty="0">
              <a:solidFill>
                <a:schemeClr val="dk1"/>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smtClean="0">
                <a:solidFill>
                  <a:srgbClr val="231F20"/>
                </a:solidFill>
                <a:latin typeface="Calibri" panose="020F0502020204030204" pitchFamily="34" charset="0"/>
                <a:ea typeface="Calibri"/>
                <a:cs typeface="Calibri" panose="020F0502020204030204" pitchFamily="34" charset="0"/>
                <a:sym typeface="Calibri"/>
              </a:rPr>
              <a:t>- actively </a:t>
            </a:r>
            <a:r>
              <a:rPr lang="en-US" sz="2500" dirty="0">
                <a:solidFill>
                  <a:srgbClr val="231F20"/>
                </a:solidFill>
                <a:latin typeface="Calibri" panose="020F0502020204030204" pitchFamily="34" charset="0"/>
                <a:ea typeface="Calibri"/>
                <a:cs typeface="Calibri" panose="020F0502020204030204" pitchFamily="34" charset="0"/>
                <a:sym typeface="Calibri"/>
              </a:rPr>
              <a:t>join in class activities</a:t>
            </a:r>
            <a:r>
              <a:rPr lang="en-US" sz="2500" dirty="0" smtClean="0">
                <a:solidFill>
                  <a:srgbClr val="231F20"/>
                </a:solidFill>
                <a:latin typeface="Calibri" panose="020F0502020204030204" pitchFamily="34" charset="0"/>
                <a:ea typeface="Calibri"/>
                <a:cs typeface="Calibri" panose="020F0502020204030204" pitchFamily="34" charset="0"/>
                <a:sym typeface="Calibri"/>
              </a:rPr>
              <a:t>;</a:t>
            </a:r>
            <a:endParaRPr lang="en-US"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smtClean="0">
                <a:solidFill>
                  <a:srgbClr val="231F20"/>
                </a:solidFill>
                <a:latin typeface="Calibri" panose="020F0502020204030204" pitchFamily="34" charset="0"/>
                <a:ea typeface="Calibri"/>
                <a:cs typeface="Calibri" panose="020F0502020204030204" pitchFamily="34" charset="0"/>
                <a:sym typeface="Calibri"/>
              </a:rPr>
              <a:t>- </a:t>
            </a:r>
            <a:r>
              <a:rPr lang="en-US" sz="2500" dirty="0">
                <a:solidFill>
                  <a:srgbClr val="231F20"/>
                </a:solidFill>
                <a:latin typeface="Calibri" panose="020F0502020204030204" pitchFamily="34" charset="0"/>
                <a:ea typeface="Calibri"/>
                <a:cs typeface="Calibri" panose="020F0502020204030204" pitchFamily="34" charset="0"/>
                <a:sym typeface="Calibri"/>
              </a:rPr>
              <a:t>develop presentation skills.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3. Personal qualities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able and willing to sharing housework in the family.</a:t>
            </a:r>
            <a:endParaRPr sz="2500" b="1" dirty="0">
              <a:solidFill>
                <a:srgbClr val="060709"/>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913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5" name="Rectangle 34"/>
          <p:cNvSpPr/>
          <p:nvPr/>
        </p:nvSpPr>
        <p:spPr>
          <a:xfrm>
            <a:off x="6510739" y="5539670"/>
            <a:ext cx="4639511"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POST-WRITING</a:t>
            </a:r>
            <a:endParaRPr lang="en-GB" b="1" dirty="0">
              <a:solidFill>
                <a:srgbClr val="006673"/>
              </a:solidFill>
            </a:endParaRPr>
          </a:p>
        </p:txBody>
      </p:sp>
      <p:sp>
        <p:nvSpPr>
          <p:cNvPr id="47" name="Rounded Rectangle 46"/>
          <p:cNvSpPr/>
          <p:nvPr/>
        </p:nvSpPr>
        <p:spPr>
          <a:xfrm>
            <a:off x="1343136" y="551442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CONSOLIDATION</a:t>
            </a:r>
            <a:endParaRPr lang="en-GB" b="1" dirty="0">
              <a:solidFill>
                <a:srgbClr val="006673"/>
              </a:solidFill>
            </a:endParaRPr>
          </a:p>
        </p:txBody>
      </p:sp>
      <p:cxnSp>
        <p:nvCxnSpPr>
          <p:cNvPr id="48" name="Curved Connector 47"/>
          <p:cNvCxnSpPr>
            <a:stCxn id="46" idx="1"/>
            <a:endCxn id="47" idx="0"/>
          </p:cNvCxnSpPr>
          <p:nvPr/>
        </p:nvCxnSpPr>
        <p:spPr>
          <a:xfrm rot="10800000" flipV="1">
            <a:off x="2318503" y="4817179"/>
            <a:ext cx="759852" cy="6972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93048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Tree>
    <p:extLst>
      <p:ext uri="{BB962C8B-B14F-4D97-AF65-F5344CB8AC3E}">
        <p14:creationId xmlns:p14="http://schemas.microsoft.com/office/powerpoint/2010/main" val="3322849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5"/>
          <p:cNvSpPr/>
          <p:nvPr/>
        </p:nvSpPr>
        <p:spPr>
          <a:xfrm>
            <a:off x="2696418" y="980590"/>
            <a:ext cx="4633334" cy="1074232"/>
          </a:xfrm>
          <a:prstGeom prst="rect">
            <a:avLst/>
          </a:prstGeom>
          <a:solidFill>
            <a:schemeClr val="accent5">
              <a:lumMod val="20000"/>
              <a:lumOff val="80000"/>
            </a:schemeClr>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6673"/>
                </a:solidFill>
                <a:latin typeface="Calibri" panose="020F0502020204030204" pitchFamily="34" charset="0"/>
                <a:ea typeface="Calibri"/>
                <a:cs typeface="Calibri" panose="020F0502020204030204" pitchFamily="34" charset="0"/>
                <a:sym typeface="Calibri"/>
              </a:rPr>
              <a:t>What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800" b="1" dirty="0" smtClean="0">
                <a:solidFill>
                  <a:srgbClr val="006673"/>
                </a:solidFill>
                <a:latin typeface="Calibri" panose="020F0502020204030204" pitchFamily="34" charset="0"/>
                <a:ea typeface="Calibri"/>
                <a:cs typeface="Calibri" panose="020F0502020204030204" pitchFamily="34" charset="0"/>
                <a:sym typeface="Calibri"/>
              </a:rPr>
              <a:t>activity</a:t>
            </a:r>
            <a:r>
              <a:rPr lang="en-US" sz="2400" dirty="0" smtClean="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is the </a:t>
            </a:r>
            <a:r>
              <a:rPr lang="en-US" sz="2800" b="1" dirty="0">
                <a:solidFill>
                  <a:srgbClr val="006673"/>
                </a:solidFill>
                <a:latin typeface="Calibri" panose="020F0502020204030204" pitchFamily="34" charset="0"/>
                <a:ea typeface="Calibri"/>
                <a:cs typeface="Calibri" panose="020F0502020204030204" pitchFamily="34" charset="0"/>
                <a:sym typeface="Calibri"/>
              </a:rPr>
              <a:t>most frequent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in your </a:t>
            </a:r>
            <a:r>
              <a:rPr lang="en-US" sz="2800" b="1" dirty="0">
                <a:solidFill>
                  <a:srgbClr val="006673"/>
                </a:solidFill>
                <a:latin typeface="Calibri" panose="020F0502020204030204" pitchFamily="34" charset="0"/>
                <a:ea typeface="Calibri"/>
                <a:cs typeface="Calibri" panose="020F0502020204030204" pitchFamily="34" charset="0"/>
                <a:sym typeface="Calibri"/>
              </a:rPr>
              <a:t>family</a:t>
            </a:r>
            <a:r>
              <a:rPr lang="en-US" sz="2400" dirty="0">
                <a:solidFill>
                  <a:srgbClr val="006673"/>
                </a:solidFill>
                <a:latin typeface="Calibri" panose="020F0502020204030204" pitchFamily="34" charset="0"/>
                <a:ea typeface="Calibri"/>
                <a:cs typeface="Calibri" panose="020F0502020204030204" pitchFamily="34" charset="0"/>
                <a:sym typeface="Calibri"/>
              </a:rPr>
              <a:t>?</a:t>
            </a:r>
            <a:endParaRPr sz="2400" dirty="0">
              <a:solidFill>
                <a:srgbClr val="006673"/>
              </a:solidFill>
              <a:latin typeface="Calibri" panose="020F0502020204030204" pitchFamily="34" charset="0"/>
              <a:ea typeface="Calibri"/>
              <a:cs typeface="Calibri" panose="020F0502020204030204" pitchFamily="34" charset="0"/>
              <a:sym typeface="Calibri"/>
            </a:endParaRPr>
          </a:p>
        </p:txBody>
      </p:sp>
      <p:pic>
        <p:nvPicPr>
          <p:cNvPr id="150" name="Google Shape;150;p5"/>
          <p:cNvPicPr preferRelativeResize="0"/>
          <p:nvPr/>
        </p:nvPicPr>
        <p:blipFill rotWithShape="1">
          <a:blip r:embed="rId3">
            <a:alphaModFix/>
          </a:blip>
          <a:srcRect/>
          <a:stretch/>
        </p:blipFill>
        <p:spPr>
          <a:xfrm>
            <a:off x="137263" y="951041"/>
            <a:ext cx="2299657" cy="2795663"/>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52497" y="3725839"/>
            <a:ext cx="2430892" cy="3096325"/>
          </a:xfrm>
          <a:prstGeom prst="rect">
            <a:avLst/>
          </a:prstGeom>
          <a:noFill/>
          <a:ln>
            <a:noFill/>
          </a:ln>
        </p:spPr>
      </p:pic>
      <p:pic>
        <p:nvPicPr>
          <p:cNvPr id="152" name="Google Shape;152;p5"/>
          <p:cNvPicPr preferRelativeResize="0"/>
          <p:nvPr/>
        </p:nvPicPr>
        <p:blipFill rotWithShape="1">
          <a:blip r:embed="rId5">
            <a:alphaModFix/>
          </a:blip>
          <a:srcRect l="2621" t="1675"/>
          <a:stretch/>
        </p:blipFill>
        <p:spPr>
          <a:xfrm>
            <a:off x="3400962" y="2136740"/>
            <a:ext cx="2385040" cy="3123746"/>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5753523" y="3810000"/>
            <a:ext cx="2299368" cy="3048000"/>
          </a:xfrm>
          <a:prstGeom prst="rect">
            <a:avLst/>
          </a:prstGeom>
          <a:noFill/>
          <a:ln>
            <a:noFill/>
          </a:ln>
        </p:spPr>
      </p:pic>
      <p:pic>
        <p:nvPicPr>
          <p:cNvPr id="154" name="Google Shape;154;p5"/>
          <p:cNvPicPr preferRelativeResize="0"/>
          <p:nvPr/>
        </p:nvPicPr>
        <p:blipFill rotWithShape="1">
          <a:blip r:embed="rId7">
            <a:alphaModFix/>
          </a:blip>
          <a:srcRect/>
          <a:stretch/>
        </p:blipFill>
        <p:spPr>
          <a:xfrm>
            <a:off x="7589250" y="846149"/>
            <a:ext cx="2301930" cy="3112577"/>
          </a:xfrm>
          <a:prstGeom prst="rect">
            <a:avLst/>
          </a:prstGeom>
          <a:noFill/>
          <a:ln>
            <a:noFill/>
          </a:ln>
        </p:spPr>
      </p:pic>
      <p:pic>
        <p:nvPicPr>
          <p:cNvPr id="155" name="Google Shape;155;p5"/>
          <p:cNvPicPr preferRelativeResize="0"/>
          <p:nvPr/>
        </p:nvPicPr>
        <p:blipFill rotWithShape="1">
          <a:blip r:embed="rId8">
            <a:alphaModFix/>
          </a:blip>
          <a:srcRect/>
          <a:stretch/>
        </p:blipFill>
        <p:spPr>
          <a:xfrm>
            <a:off x="9891180" y="3770208"/>
            <a:ext cx="2262396" cy="3051956"/>
          </a:xfrm>
          <a:prstGeom prst="rect">
            <a:avLst/>
          </a:prstGeom>
          <a:noFill/>
          <a:ln>
            <a:noFill/>
          </a:ln>
        </p:spPr>
      </p:pic>
      <p:pic>
        <p:nvPicPr>
          <p:cNvPr id="16" name="Picture 15">
            <a:extLst>
              <a:ext uri="{FF2B5EF4-FFF2-40B4-BE49-F238E27FC236}">
                <a16:creationId xmlns:a16="http://schemas.microsoft.com/office/drawing/2014/main" id="{82785E25-1EBB-4B29-833F-A76FC2DF0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7" name="TextBox 16">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WARM-UP</a:t>
            </a:r>
          </a:p>
        </p:txBody>
      </p:sp>
      <p:sp>
        <p:nvSpPr>
          <p:cNvPr id="11" name="TextBox 16"/>
          <p:cNvSpPr txBox="1"/>
          <p:nvPr/>
        </p:nvSpPr>
        <p:spPr>
          <a:xfrm>
            <a:off x="2784989" y="1068375"/>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69368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4657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7455954"/>
              </p:ext>
            </p:extLst>
          </p:nvPr>
        </p:nvGraphicFramePr>
        <p:xfrm>
          <a:off x="3753851" y="1002631"/>
          <a:ext cx="8277726" cy="5836920"/>
        </p:xfrm>
        <a:graphic>
          <a:graphicData uri="http://schemas.openxmlformats.org/drawingml/2006/table">
            <a:tbl>
              <a:tblPr firstRow="1" bandRow="1"/>
              <a:tblGrid>
                <a:gridCol w="7134610">
                  <a:extLst>
                    <a:ext uri="{9D8B030D-6E8A-4147-A177-3AD203B41FA5}">
                      <a16:colId xmlns:a16="http://schemas.microsoft.com/office/drawing/2014/main" val="20000"/>
                    </a:ext>
                  </a:extLst>
                </a:gridCol>
                <a:gridCol w="1143116">
                  <a:extLst>
                    <a:ext uri="{9D8B030D-6E8A-4147-A177-3AD203B41FA5}">
                      <a16:colId xmlns:a16="http://schemas.microsoft.com/office/drawing/2014/main" val="20001"/>
                    </a:ext>
                  </a:extLst>
                </a:gridCol>
              </a:tblGrid>
              <a:tr h="316562">
                <a:tc>
                  <a:txBody>
                    <a:bodyPr/>
                    <a:lstStyle/>
                    <a:p>
                      <a:r>
                        <a:rPr lang="en-US" sz="1600" dirty="0" smtClean="0">
                          <a:latin typeface="Calibri" panose="020F0502020204030204" pitchFamily="34" charset="0"/>
                          <a:cs typeface="Calibri" panose="020F0502020204030204" pitchFamily="34" charset="0"/>
                        </a:rPr>
                        <a:t>New</a:t>
                      </a:r>
                      <a:r>
                        <a:rPr lang="en-US" sz="1600" baseline="0" dirty="0" smtClean="0">
                          <a:latin typeface="Calibri" panose="020F0502020204030204" pitchFamily="34" charset="0"/>
                          <a:cs typeface="Calibri" panose="020F0502020204030204" pitchFamily="34" charset="0"/>
                        </a:rPr>
                        <a:t> message</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dirty="0" smtClean="0"/>
                        <a:t>__ X</a:t>
                      </a:r>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6562">
                <a:tc gridSpan="2">
                  <a:txBody>
                    <a:bodyPr/>
                    <a:lstStyle/>
                    <a:p>
                      <a:r>
                        <a:rPr lang="en-US" sz="1600" b="1" dirty="0" smtClean="0">
                          <a:latin typeface="Calibri" panose="020F0502020204030204" pitchFamily="34" charset="0"/>
                          <a:cs typeface="Calibri" panose="020F0502020204030204" pitchFamily="34" charset="0"/>
                        </a:rPr>
                        <a:t>To</a:t>
                      </a:r>
                      <a:r>
                        <a:rPr lang="en-US" sz="1600" dirty="0" smtClean="0">
                          <a:latin typeface="Calibri" panose="020F0502020204030204" pitchFamily="34" charset="0"/>
                          <a:cs typeface="Calibri" panose="020F0502020204030204" pitchFamily="34" charset="0"/>
                        </a:rPr>
                        <a:t>: dong@webmail.com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smtClean="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6562">
                <a:tc gridSpan="2">
                  <a:txBody>
                    <a:bodyPr/>
                    <a:lstStyle/>
                    <a:p>
                      <a:r>
                        <a:rPr lang="en-US" sz="1600" b="1" dirty="0" smtClean="0">
                          <a:latin typeface="Calibri" panose="020F0502020204030204" pitchFamily="34" charset="0"/>
                          <a:cs typeface="Calibri" panose="020F0502020204030204" pitchFamily="34" charset="0"/>
                        </a:rPr>
                        <a:t>Subject</a:t>
                      </a:r>
                      <a:r>
                        <a:rPr lang="en-US" sz="1600" dirty="0" smtClean="0">
                          <a:latin typeface="Calibri" panose="020F0502020204030204" pitchFamily="34" charset="0"/>
                          <a:cs typeface="Calibri" panose="020F0502020204030204" pitchFamily="34" charset="0"/>
                        </a:rPr>
                        <a:t>: My family routines</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30425">
                <a:tc gridSpan="2">
                  <a:txBody>
                    <a:bodyPr/>
                    <a:lstStyle/>
                    <a:p>
                      <a:r>
                        <a:rPr lang="en-US" sz="1800" dirty="0" smtClean="0">
                          <a:latin typeface="Calibri" panose="020F0502020204030204" pitchFamily="34" charset="0"/>
                          <a:cs typeface="Calibri" panose="020F0502020204030204" pitchFamily="34" charset="0"/>
                        </a:rPr>
                        <a:t>Hi Dong,</a:t>
                      </a:r>
                    </a:p>
                    <a:p>
                      <a:pPr>
                        <a:spcAft>
                          <a:spcPts val="600"/>
                        </a:spcAft>
                      </a:pPr>
                      <a:r>
                        <a:rPr lang="en-US" sz="1800" dirty="0" smtClean="0">
                          <a:latin typeface="Calibri" panose="020F0502020204030204" pitchFamily="34" charset="0"/>
                          <a:cs typeface="Calibri" panose="020F0502020204030204" pitchFamily="34" charset="0"/>
                        </a:rPr>
                        <a:t>How are you getting on? In your last email you</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asked me about my family routines. Well, we have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quite a few routines to help us learn life skills and</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build family bonds, but I’ll tell you about three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main ones.</a:t>
                      </a:r>
                    </a:p>
                    <a:p>
                      <a:pPr>
                        <a:spcAft>
                          <a:spcPts val="600"/>
                        </a:spcAft>
                      </a:pPr>
                      <a:r>
                        <a:rPr lang="en-US" sz="1800" dirty="0" smtClean="0">
                          <a:latin typeface="Calibri" panose="020F0502020204030204" pitchFamily="34" charset="0"/>
                          <a:cs typeface="Calibri" panose="020F0502020204030204" pitchFamily="34" charset="0"/>
                        </a:rPr>
                        <a:t>First, my family always have dinner together.</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Dinners are important for us since we share our</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daily experiences and talk about the latest news.</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Second, we watch our </a:t>
                      </a:r>
                      <a:r>
                        <a:rPr lang="en-US" sz="1800" dirty="0" err="1" smtClean="0">
                          <a:latin typeface="Calibri" panose="020F0502020204030204" pitchFamily="34" charset="0"/>
                          <a:cs typeface="Calibri" panose="020F0502020204030204" pitchFamily="34" charset="0"/>
                        </a:rPr>
                        <a:t>favourite</a:t>
                      </a:r>
                      <a:r>
                        <a:rPr lang="en-US" sz="1800" dirty="0" smtClean="0">
                          <a:latin typeface="Calibri" panose="020F0502020204030204" pitchFamily="34" charset="0"/>
                          <a:cs typeface="Calibri" panose="020F0502020204030204" pitchFamily="34" charset="0"/>
                        </a:rPr>
                        <a:t> game show on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TV together every Friday evening. We discuss the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questions and guess the answers. It’s great fun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every time we get a correct answer. Third, every</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two weeks, on Saturday we clean the house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together. We make a list of all the chores. Each of</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us then chooses one or two household tasks</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according to personal choice. We all feel happy</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and proud when we see our home spotlessly clean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at the end of the day.</a:t>
                      </a:r>
                      <a:r>
                        <a:rPr lang="en-US" sz="1800" baseline="0" dirty="0" smtClean="0">
                          <a:latin typeface="Calibri" panose="020F0502020204030204" pitchFamily="34" charset="0"/>
                          <a:cs typeface="Calibri" panose="020F0502020204030204" pitchFamily="34" charset="0"/>
                        </a:rPr>
                        <a:t> </a:t>
                      </a:r>
                    </a:p>
                    <a:p>
                      <a:r>
                        <a:rPr lang="en-US" sz="1800" dirty="0" smtClean="0">
                          <a:latin typeface="Calibri" panose="020F0502020204030204" pitchFamily="34" charset="0"/>
                          <a:cs typeface="Calibri" panose="020F0502020204030204" pitchFamily="34" charset="0"/>
                        </a:rPr>
                        <a:t>Do you have similar family routines? I’d be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interested to know about your family.</a:t>
                      </a:r>
                    </a:p>
                    <a:p>
                      <a:pPr>
                        <a:spcAft>
                          <a:spcPts val="600"/>
                        </a:spcAft>
                      </a:pPr>
                      <a:r>
                        <a:rPr lang="en-US" sz="1800" dirty="0" smtClean="0">
                          <a:latin typeface="Calibri" panose="020F0502020204030204" pitchFamily="34" charset="0"/>
                          <a:cs typeface="Calibri" panose="020F0502020204030204" pitchFamily="34" charset="0"/>
                        </a:rPr>
                        <a:t>Please write back soon.</a:t>
                      </a:r>
                    </a:p>
                    <a:p>
                      <a:r>
                        <a:rPr lang="en-US" sz="1800" dirty="0" smtClean="0">
                          <a:latin typeface="Calibri" panose="020F0502020204030204" pitchFamily="34" charset="0"/>
                          <a:cs typeface="Calibri" panose="020F0502020204030204" pitchFamily="34" charset="0"/>
                        </a:rPr>
                        <a:t>Best,</a:t>
                      </a:r>
                    </a:p>
                    <a:p>
                      <a:r>
                        <a:rPr lang="en-US" sz="1800" dirty="0" smtClean="0">
                          <a:latin typeface="Calibri" panose="020F0502020204030204" pitchFamily="34" charset="0"/>
                          <a:cs typeface="Calibri" panose="020F0502020204030204" pitchFamily="34" charset="0"/>
                        </a:rPr>
                        <a:t>Joey</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784">
                <a:tc>
                  <a:txBody>
                    <a:bodyPr/>
                    <a:lstStyle/>
                    <a:p>
                      <a:endParaRPr lang="en-US"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p:cNvSpPr txBox="1"/>
          <p:nvPr/>
        </p:nvSpPr>
        <p:spPr>
          <a:xfrm>
            <a:off x="11197389" y="6087615"/>
            <a:ext cx="705852" cy="369332"/>
          </a:xfrm>
          <a:prstGeom prst="rect">
            <a:avLst/>
          </a:prstGeom>
          <a:solidFill>
            <a:schemeClr val="accent1">
              <a:lumMod val="60000"/>
              <a:lumOff val="40000"/>
            </a:schemeClr>
          </a:solid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SEND</a:t>
            </a:r>
            <a:endParaRPr lang="en-US" dirty="0">
              <a:latin typeface="Calibri" panose="020F0502020204030204" pitchFamily="34" charset="0"/>
              <a:cs typeface="Calibri" panose="020F0502020204030204" pitchFamily="34" charset="0"/>
            </a:endParaRPr>
          </a:p>
        </p:txBody>
      </p:sp>
      <p:sp>
        <p:nvSpPr>
          <p:cNvPr id="21" name="Google Shape;350;p13"/>
          <p:cNvSpPr/>
          <p:nvPr/>
        </p:nvSpPr>
        <p:spPr>
          <a:xfrm>
            <a:off x="957339" y="1107630"/>
            <a:ext cx="2507755"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smtClean="0">
                <a:solidFill>
                  <a:srgbClr val="006673"/>
                </a:solidFill>
                <a:latin typeface="Arial"/>
                <a:ea typeface="Arial"/>
                <a:cs typeface="Arial"/>
                <a:sym typeface="Arial"/>
              </a:rPr>
              <a:t>Read the email and complete the table.</a:t>
            </a:r>
            <a:endParaRPr sz="3200" b="1" dirty="0">
              <a:solidFill>
                <a:srgbClr val="006673"/>
              </a:solidFill>
              <a:latin typeface="Arial"/>
              <a:ea typeface="Arial"/>
              <a:cs typeface="Arial"/>
              <a:sym typeface="Arial"/>
            </a:endParaRPr>
          </a:p>
        </p:txBody>
      </p:sp>
      <p:sp>
        <p:nvSpPr>
          <p:cNvPr id="11" name="TextBox 9"/>
          <p:cNvSpPr txBox="1"/>
          <p:nvPr/>
        </p:nvSpPr>
        <p:spPr>
          <a:xfrm>
            <a:off x="443671" y="115693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362727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34060411"/>
              </p:ext>
            </p:extLst>
          </p:nvPr>
        </p:nvGraphicFramePr>
        <p:xfrm>
          <a:off x="1871580" y="1282403"/>
          <a:ext cx="8539746" cy="4743058"/>
        </p:xfrm>
        <a:graphic>
          <a:graphicData uri="http://schemas.openxmlformats.org/drawingml/2006/table">
            <a:tbl>
              <a:tblPr firstRow="1" bandRow="1">
                <a:tableStyleId>{5C22544A-7EE6-4342-B048-85BDC9FD1C3A}</a:tableStyleId>
              </a:tblPr>
              <a:tblGrid>
                <a:gridCol w="2556041">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3416968">
                  <a:extLst>
                    <a:ext uri="{9D8B030D-6E8A-4147-A177-3AD203B41FA5}">
                      <a16:colId xmlns:a16="http://schemas.microsoft.com/office/drawing/2014/main" val="20002"/>
                    </a:ext>
                  </a:extLst>
                </a:gridCol>
              </a:tblGrid>
              <a:tr h="1267577">
                <a:tc>
                  <a:txBody>
                    <a:bodyPr/>
                    <a:lstStyle/>
                    <a:p>
                      <a:pPr algn="ctr"/>
                      <a:r>
                        <a:rPr lang="en-US" sz="2400" dirty="0" smtClean="0">
                          <a:solidFill>
                            <a:schemeClr val="tx1"/>
                          </a:solidFill>
                          <a:latin typeface="Calibri" panose="020F0502020204030204" pitchFamily="34" charset="0"/>
                          <a:cs typeface="Calibri" panose="020F0502020204030204" pitchFamily="34" charset="0"/>
                        </a:rPr>
                        <a:t>Routines</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smtClean="0">
                          <a:solidFill>
                            <a:schemeClr val="tx1"/>
                          </a:solidFill>
                          <a:latin typeface="Calibri" panose="020F0502020204030204" pitchFamily="34" charset="0"/>
                          <a:cs typeface="Calibri" panose="020F0502020204030204" pitchFamily="34" charset="0"/>
                        </a:rPr>
                        <a:t>When</a:t>
                      </a:r>
                      <a:r>
                        <a:rPr lang="en-US" sz="2400" baseline="0" dirty="0" smtClean="0">
                          <a:solidFill>
                            <a:schemeClr val="tx1"/>
                          </a:solidFill>
                          <a:latin typeface="Calibri" panose="020F0502020204030204" pitchFamily="34" charset="0"/>
                          <a:cs typeface="Calibri" panose="020F0502020204030204" pitchFamily="34" charset="0"/>
                        </a:rPr>
                        <a:t> / How often</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smtClean="0">
                          <a:solidFill>
                            <a:schemeClr val="tx1"/>
                          </a:solidFill>
                          <a:latin typeface="Calibri" panose="020F0502020204030204" pitchFamily="34" charset="0"/>
                          <a:cs typeface="Calibri" panose="020F0502020204030204" pitchFamily="34" charset="0"/>
                        </a:rPr>
                        <a:t>Things to do to strengthen family bonds</a:t>
                      </a:r>
                      <a:endParaRPr lang="en-US" sz="2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1103952">
                <a:tc>
                  <a:txBody>
                    <a:bodyPr/>
                    <a:lstStyle/>
                    <a:p>
                      <a:r>
                        <a:rPr lang="en-US" sz="2400" dirty="0" smtClean="0">
                          <a:latin typeface="Calibri" panose="020F0502020204030204" pitchFamily="34" charset="0"/>
                          <a:cs typeface="Calibri" panose="020F0502020204030204" pitchFamily="34" charset="0"/>
                        </a:rPr>
                        <a:t>1. have dinner</a:t>
                      </a:r>
                    </a:p>
                    <a:p>
                      <a:r>
                        <a:rPr lang="en-US" sz="2400" dirty="0" smtClean="0">
                          <a:latin typeface="Calibri" panose="020F0502020204030204" pitchFamily="34" charset="0"/>
                          <a:cs typeface="Calibri" panose="020F0502020204030204" pitchFamily="34" charset="0"/>
                        </a:rPr>
                        <a:t>    together</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03952">
                <a:tc>
                  <a:txBody>
                    <a:bodyPr/>
                    <a:lstStyle/>
                    <a:p>
                      <a:r>
                        <a:rPr lang="en-US" sz="2400" dirty="0" smtClean="0">
                          <a:latin typeface="Calibri" panose="020F0502020204030204" pitchFamily="34" charset="0"/>
                          <a:cs typeface="Calibri" panose="020F0502020204030204" pitchFamily="34" charset="0"/>
                        </a:rPr>
                        <a:t>2. </a:t>
                      </a:r>
                      <a:endParaRPr lang="en-US" sz="2400" dirty="0">
                        <a:latin typeface="Calibri" panose="020F0502020204030204" pitchFamily="34" charset="0"/>
                        <a:cs typeface="Calibri" panose="020F0502020204030204" pitchFamily="34" charset="0"/>
                      </a:endParaRPr>
                    </a:p>
                  </a:txBody>
                  <a:tcPr/>
                </a:tc>
                <a:tc>
                  <a:txBody>
                    <a:bodyPr/>
                    <a:lstStyle/>
                    <a:p>
                      <a:r>
                        <a:rPr lang="en-US" sz="2400" dirty="0" smtClean="0">
                          <a:latin typeface="Calibri" panose="020F0502020204030204" pitchFamily="34" charset="0"/>
                          <a:cs typeface="Calibri" panose="020F0502020204030204" pitchFamily="34" charset="0"/>
                        </a:rPr>
                        <a:t>every</a:t>
                      </a:r>
                      <a:r>
                        <a:rPr lang="en-US" sz="2400" baseline="0" dirty="0" smtClean="0">
                          <a:latin typeface="Calibri" panose="020F0502020204030204" pitchFamily="34" charset="0"/>
                          <a:cs typeface="Calibri" panose="020F0502020204030204" pitchFamily="34" charset="0"/>
                        </a:rPr>
                        <a:t> Friday evening</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267577">
                <a:tc>
                  <a:txBody>
                    <a:bodyPr/>
                    <a:lstStyle/>
                    <a:p>
                      <a:r>
                        <a:rPr lang="en-US" sz="2400" dirty="0" smtClean="0">
                          <a:latin typeface="Calibri" panose="020F0502020204030204" pitchFamily="34" charset="0"/>
                          <a:cs typeface="Calibri" panose="020F0502020204030204" pitchFamily="34" charset="0"/>
                        </a:rPr>
                        <a:t>3.</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r>
                        <a:rPr lang="en-US" sz="2400" dirty="0" smtClean="0">
                          <a:latin typeface="Calibri" panose="020F0502020204030204" pitchFamily="34" charset="0"/>
                          <a:cs typeface="Calibri" panose="020F0502020204030204" pitchFamily="34" charset="0"/>
                        </a:rPr>
                        <a:t>- make a list</a:t>
                      </a:r>
                      <a:r>
                        <a:rPr lang="en-US" sz="2400" baseline="0" dirty="0" smtClean="0">
                          <a:latin typeface="Calibri" panose="020F0502020204030204" pitchFamily="34" charset="0"/>
                          <a:cs typeface="Calibri" panose="020F0502020204030204" pitchFamily="34" charset="0"/>
                        </a:rPr>
                        <a:t> of chores</a:t>
                      </a:r>
                    </a:p>
                    <a:p>
                      <a:r>
                        <a:rPr lang="en-US" sz="2400" dirty="0" smtClean="0">
                          <a:latin typeface="Calibri" panose="020F0502020204030204" pitchFamily="34" charset="0"/>
                          <a:cs typeface="Calibri" panose="020F0502020204030204" pitchFamily="34" charset="0"/>
                        </a:rPr>
                        <a:t>- choose</a:t>
                      </a:r>
                      <a:r>
                        <a:rPr lang="en-US" sz="2400" baseline="0" dirty="0" smtClean="0">
                          <a:latin typeface="Calibri" panose="020F0502020204030204" pitchFamily="34" charset="0"/>
                          <a:cs typeface="Calibri" panose="020F0502020204030204" pitchFamily="34" charset="0"/>
                        </a:rPr>
                        <a:t> tasks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11" name="Google Shape;208;p8"/>
          <p:cNvSpPr txBox="1"/>
          <p:nvPr/>
        </p:nvSpPr>
        <p:spPr>
          <a:xfrm>
            <a:off x="4428690" y="2576347"/>
            <a:ext cx="18067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day</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2" name="Google Shape;209;p8"/>
          <p:cNvSpPr txBox="1"/>
          <p:nvPr/>
        </p:nvSpPr>
        <p:spPr>
          <a:xfrm>
            <a:off x="7028142" y="2437827"/>
            <a:ext cx="351322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s</a:t>
            </a:r>
            <a:r>
              <a:rPr lang="en-US" sz="2400" dirty="0" smtClean="0">
                <a:solidFill>
                  <a:schemeClr val="tx1"/>
                </a:solidFill>
                <a:latin typeface="Calibri" panose="020F0502020204030204" pitchFamily="34" charset="0"/>
                <a:cs typeface="Calibri" panose="020F0502020204030204" pitchFamily="34" charset="0"/>
                <a:sym typeface="Arial"/>
              </a:rPr>
              <a:t>hare </a:t>
            </a:r>
            <a:r>
              <a:rPr lang="en-US" sz="2400" dirty="0">
                <a:solidFill>
                  <a:schemeClr val="tx1"/>
                </a:solidFill>
                <a:latin typeface="Calibri" panose="020F0502020204030204" pitchFamily="34" charset="0"/>
                <a:cs typeface="Calibri" panose="020F0502020204030204" pitchFamily="34" charset="0"/>
                <a:sym typeface="Arial"/>
              </a:rPr>
              <a:t>daily experiences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t</a:t>
            </a:r>
            <a:r>
              <a:rPr lang="en-US" sz="2400" dirty="0" smtClean="0">
                <a:solidFill>
                  <a:schemeClr val="tx1"/>
                </a:solidFill>
                <a:latin typeface="Calibri" panose="020F0502020204030204" pitchFamily="34" charset="0"/>
                <a:cs typeface="Calibri" panose="020F0502020204030204" pitchFamily="34" charset="0"/>
                <a:sym typeface="Arial"/>
              </a:rPr>
              <a:t>alk </a:t>
            </a:r>
            <a:r>
              <a:rPr lang="en-US" sz="2400" dirty="0">
                <a:solidFill>
                  <a:schemeClr val="tx1"/>
                </a:solidFill>
                <a:latin typeface="Calibri" panose="020F0502020204030204" pitchFamily="34" charset="0"/>
                <a:cs typeface="Calibri" panose="020F0502020204030204" pitchFamily="34" charset="0"/>
                <a:sym typeface="Arial"/>
              </a:rPr>
              <a:t>about the latest news.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3" name="Google Shape;210;p8"/>
          <p:cNvSpPr txBox="1"/>
          <p:nvPr/>
        </p:nvSpPr>
        <p:spPr>
          <a:xfrm>
            <a:off x="2166120" y="3628005"/>
            <a:ext cx="224545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smtClean="0">
                <a:solidFill>
                  <a:schemeClr val="tx1"/>
                </a:solidFill>
                <a:latin typeface="Calibri" panose="020F0502020204030204" pitchFamily="34" charset="0"/>
                <a:cs typeface="Calibri" panose="020F0502020204030204" pitchFamily="34" charset="0"/>
                <a:sym typeface="Arial"/>
              </a:rPr>
              <a:t>watch </a:t>
            </a:r>
            <a:r>
              <a:rPr lang="en-US" sz="2400" dirty="0">
                <a:solidFill>
                  <a:schemeClr val="tx1"/>
                </a:solidFill>
                <a:latin typeface="Calibri" panose="020F0502020204030204" pitchFamily="34" charset="0"/>
                <a:cs typeface="Calibri" panose="020F0502020204030204" pitchFamily="34" charset="0"/>
                <a:sym typeface="Arial"/>
              </a:rPr>
              <a:t>favorite game show on TV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4" name="Google Shape;215;p8"/>
          <p:cNvSpPr txBox="1"/>
          <p:nvPr/>
        </p:nvSpPr>
        <p:spPr>
          <a:xfrm>
            <a:off x="2166120" y="4817284"/>
            <a:ext cx="22454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c</a:t>
            </a:r>
            <a:r>
              <a:rPr lang="en-US" sz="2400" dirty="0" smtClean="0">
                <a:solidFill>
                  <a:schemeClr val="tx1"/>
                </a:solidFill>
                <a:latin typeface="Calibri" panose="020F0502020204030204" pitchFamily="34" charset="0"/>
                <a:cs typeface="Calibri" panose="020F0502020204030204" pitchFamily="34" charset="0"/>
                <a:sym typeface="Arial"/>
              </a:rPr>
              <a:t>lean the house </a:t>
            </a:r>
            <a:r>
              <a:rPr lang="en-US" sz="2400" dirty="0">
                <a:solidFill>
                  <a:schemeClr val="tx1"/>
                </a:solidFill>
                <a:latin typeface="Calibri" panose="020F0502020204030204" pitchFamily="34" charset="0"/>
                <a:cs typeface="Calibri" panose="020F0502020204030204" pitchFamily="34" charset="0"/>
                <a:sym typeface="Arial"/>
              </a:rPr>
              <a:t>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5" name="Google Shape;216;p8"/>
          <p:cNvSpPr txBox="1"/>
          <p:nvPr/>
        </p:nvSpPr>
        <p:spPr>
          <a:xfrm>
            <a:off x="7028142" y="3605987"/>
            <a:ext cx="267733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d</a:t>
            </a:r>
            <a:r>
              <a:rPr lang="en-US" sz="2400" dirty="0" smtClean="0">
                <a:solidFill>
                  <a:schemeClr val="tx1"/>
                </a:solidFill>
                <a:latin typeface="Calibri" panose="020F0502020204030204" pitchFamily="34" charset="0"/>
                <a:cs typeface="Calibri" panose="020F0502020204030204" pitchFamily="34" charset="0"/>
                <a:sym typeface="Arial"/>
              </a:rPr>
              <a:t>iscuss </a:t>
            </a:r>
            <a:r>
              <a:rPr lang="en-US" sz="2400" dirty="0">
                <a:solidFill>
                  <a:schemeClr val="tx1"/>
                </a:solidFill>
                <a:latin typeface="Calibri" panose="020F0502020204030204" pitchFamily="34" charset="0"/>
                <a:cs typeface="Calibri" panose="020F0502020204030204" pitchFamily="34" charset="0"/>
                <a:sym typeface="Arial"/>
              </a:rPr>
              <a:t>the questions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g</a:t>
            </a:r>
            <a:r>
              <a:rPr lang="en-US" sz="2400" dirty="0" smtClean="0">
                <a:solidFill>
                  <a:schemeClr val="tx1"/>
                </a:solidFill>
                <a:latin typeface="Calibri" panose="020F0502020204030204" pitchFamily="34" charset="0"/>
                <a:cs typeface="Calibri" panose="020F0502020204030204" pitchFamily="34" charset="0"/>
                <a:sym typeface="Arial"/>
              </a:rPr>
              <a:t>uess </a:t>
            </a:r>
            <a:r>
              <a:rPr lang="en-US" sz="2400" dirty="0">
                <a:solidFill>
                  <a:schemeClr val="tx1"/>
                </a:solidFill>
                <a:latin typeface="Calibri" panose="020F0502020204030204" pitchFamily="34" charset="0"/>
                <a:cs typeface="Calibri" panose="020F0502020204030204" pitchFamily="34" charset="0"/>
                <a:sym typeface="Arial"/>
              </a:rPr>
              <a:t>the answers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6" name="Google Shape;217;p8"/>
          <p:cNvSpPr txBox="1"/>
          <p:nvPr/>
        </p:nvSpPr>
        <p:spPr>
          <a:xfrm>
            <a:off x="4428690" y="4806275"/>
            <a:ext cx="263625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smtClean="0">
                <a:solidFill>
                  <a:schemeClr val="tx1"/>
                </a:solidFill>
                <a:latin typeface="Calibri" panose="020F0502020204030204" pitchFamily="34" charset="0"/>
                <a:cs typeface="Calibri" panose="020F0502020204030204" pitchFamily="34" charset="0"/>
                <a:sym typeface="Arial"/>
              </a:rPr>
              <a:t>every </a:t>
            </a:r>
            <a:r>
              <a:rPr lang="en-US" sz="2400" dirty="0">
                <a:solidFill>
                  <a:schemeClr val="tx1"/>
                </a:solidFill>
                <a:latin typeface="Calibri" panose="020F0502020204030204" pitchFamily="34" charset="0"/>
                <a:cs typeface="Calibri" panose="020F0502020204030204" pitchFamily="34" charset="0"/>
                <a:sym typeface="Arial"/>
              </a:rPr>
              <a:t>two weeks, on Saturday</a:t>
            </a:r>
            <a:endParaRPr sz="2400" dirty="0">
              <a:solidFill>
                <a:schemeClr val="tx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586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898</Words>
  <Application>Microsoft Office PowerPoint</Application>
  <PresentationFormat>Widescreen</PresentationFormat>
  <Paragraphs>160</Paragraphs>
  <Slides>20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Gothic Std B</vt:lpstr>
      <vt:lpstr>Arial</vt:lpstr>
      <vt:lpstr>Bookman Old Style</vt:lpstr>
      <vt:lpstr>Calibri</vt:lpstr>
      <vt:lpstr>Calibri Light</vt:lpstr>
      <vt:lpstr>Myriad Pro</vt:lpstr>
      <vt:lpstr>Open Sans</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dc:creator>
  <cp:lastModifiedBy>EDIBOOKS</cp:lastModifiedBy>
  <cp:revision>7</cp:revision>
  <dcterms:created xsi:type="dcterms:W3CDTF">2022-03-31T08:11:15Z</dcterms:created>
  <dcterms:modified xsi:type="dcterms:W3CDTF">2022-04-07T03:34:20Z</dcterms:modified>
</cp:coreProperties>
</file>