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76" r:id="rId3"/>
    <p:sldId id="278" r:id="rId4"/>
    <p:sldId id="279" r:id="rId5"/>
    <p:sldId id="317" r:id="rId6"/>
    <p:sldId id="336" r:id="rId7"/>
    <p:sldId id="285" r:id="rId8"/>
    <p:sldId id="331" r:id="rId9"/>
    <p:sldId id="337" r:id="rId10"/>
    <p:sldId id="280" r:id="rId11"/>
    <p:sldId id="326" r:id="rId12"/>
    <p:sldId id="338" r:id="rId13"/>
    <p:sldId id="327" r:id="rId14"/>
    <p:sldId id="328" r:id="rId15"/>
    <p:sldId id="339" r:id="rId16"/>
    <p:sldId id="292" r:id="rId17"/>
    <p:sldId id="29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88C"/>
    <a:srgbClr val="E26714"/>
    <a:srgbClr val="006673"/>
    <a:srgbClr val="A3DBE1"/>
    <a:srgbClr val="F26532"/>
    <a:srgbClr val="EE8640"/>
    <a:srgbClr val="048DA4"/>
    <a:srgbClr val="C0E6EA"/>
    <a:srgbClr val="A0DCF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5" autoAdjust="0"/>
    <p:restoredTop sz="94127" autoAdjust="0"/>
  </p:normalViewPr>
  <p:slideViewPr>
    <p:cSldViewPr snapToGrid="0" showGuides="1">
      <p:cViewPr varScale="1">
        <p:scale>
          <a:sx n="105" d="100"/>
          <a:sy n="105" d="100"/>
        </p:scale>
        <p:origin x="6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7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0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3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5266" y="1119998"/>
            <a:ext cx="10448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Match the words that go together</a:t>
            </a:r>
            <a:r>
              <a:rPr lang="en-US" sz="2800" b="1" dirty="0" smtClean="0"/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3E4060F-6A52-2C4D-A24C-948930F060FE}"/>
              </a:ext>
            </a:extLst>
          </p:cNvPr>
          <p:cNvSpPr/>
          <p:nvPr/>
        </p:nvSpPr>
        <p:spPr>
          <a:xfrm>
            <a:off x="1255923" y="2126727"/>
            <a:ext cx="3840622" cy="5219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1. </a:t>
            </a:r>
            <a:r>
              <a:rPr lang="en-US" sz="2400" dirty="0"/>
              <a:t>equal</a:t>
            </a:r>
          </a:p>
          <a:p>
            <a:endParaRPr lang="x-none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A39EE82-9BE0-A74D-98FF-41813CF58501}"/>
              </a:ext>
            </a:extLst>
          </p:cNvPr>
          <p:cNvSpPr/>
          <p:nvPr/>
        </p:nvSpPr>
        <p:spPr>
          <a:xfrm>
            <a:off x="1255919" y="3153791"/>
            <a:ext cx="3840622" cy="5219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2. </a:t>
            </a:r>
            <a:r>
              <a:rPr lang="en-US" sz="2400" dirty="0"/>
              <a:t>traditional</a:t>
            </a:r>
          </a:p>
          <a:p>
            <a:endParaRPr lang="x-none" sz="24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6C851F8-C8E9-1C4F-A5E7-1AA590BB91F0}"/>
              </a:ext>
            </a:extLst>
          </p:cNvPr>
          <p:cNvSpPr/>
          <p:nvPr/>
        </p:nvSpPr>
        <p:spPr>
          <a:xfrm>
            <a:off x="1255920" y="4074017"/>
            <a:ext cx="3840622" cy="5219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3. </a:t>
            </a:r>
            <a:r>
              <a:rPr lang="en-US" sz="2400" dirty="0"/>
              <a:t>face-to-face</a:t>
            </a:r>
          </a:p>
          <a:p>
            <a:endParaRPr lang="x-none" sz="24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4C6E736-2ACF-2043-BD52-664F0BA7A5E9}"/>
              </a:ext>
            </a:extLst>
          </p:cNvPr>
          <p:cNvSpPr/>
          <p:nvPr/>
        </p:nvSpPr>
        <p:spPr>
          <a:xfrm>
            <a:off x="1255921" y="4982389"/>
            <a:ext cx="3840622" cy="5219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4. </a:t>
            </a:r>
            <a:r>
              <a:rPr lang="en-US" sz="2400" dirty="0"/>
              <a:t>economic</a:t>
            </a:r>
          </a:p>
          <a:p>
            <a:endParaRPr lang="x-none" sz="24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39B6A28-CEC1-8548-B855-17EE19A95AB8}"/>
              </a:ext>
            </a:extLst>
          </p:cNvPr>
          <p:cNvSpPr/>
          <p:nvPr/>
        </p:nvSpPr>
        <p:spPr>
          <a:xfrm>
            <a:off x="6769397" y="4097136"/>
            <a:ext cx="4115268" cy="521947"/>
          </a:xfrm>
          <a:prstGeom prst="roundRect">
            <a:avLst/>
          </a:prstGeom>
          <a:solidFill>
            <a:srgbClr val="A3DB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c. </a:t>
            </a:r>
            <a:r>
              <a:rPr lang="en-US" sz="2400" dirty="0"/>
              <a:t>opportunities</a:t>
            </a:r>
          </a:p>
          <a:p>
            <a:endParaRPr lang="x-none" sz="24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7B5FAC9-457A-364B-9687-367156B356D6}"/>
              </a:ext>
            </a:extLst>
          </p:cNvPr>
          <p:cNvSpPr/>
          <p:nvPr/>
        </p:nvSpPr>
        <p:spPr>
          <a:xfrm>
            <a:off x="6769398" y="4983881"/>
            <a:ext cx="4115268" cy="521947"/>
          </a:xfrm>
          <a:prstGeom prst="roundRect">
            <a:avLst/>
          </a:prstGeom>
          <a:solidFill>
            <a:srgbClr val="A3DB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d. </a:t>
            </a:r>
            <a:r>
              <a:rPr lang="en-US" sz="2400" dirty="0"/>
              <a:t>method</a:t>
            </a:r>
          </a:p>
          <a:p>
            <a:endParaRPr lang="x-none" sz="24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E0991A3-DD97-D64E-A1CD-2E669A24B262}"/>
              </a:ext>
            </a:extLst>
          </p:cNvPr>
          <p:cNvSpPr/>
          <p:nvPr/>
        </p:nvSpPr>
        <p:spPr>
          <a:xfrm>
            <a:off x="6769397" y="3153791"/>
            <a:ext cx="4115268" cy="521947"/>
          </a:xfrm>
          <a:prstGeom prst="roundRect">
            <a:avLst/>
          </a:prstGeom>
          <a:solidFill>
            <a:srgbClr val="A3DB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b. </a:t>
            </a:r>
            <a:r>
              <a:rPr lang="en-US" sz="2400" dirty="0"/>
              <a:t>growth</a:t>
            </a:r>
          </a:p>
          <a:p>
            <a:endParaRPr lang="x-none" sz="240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1DC5500-7555-8744-AF32-394E9C60E22C}"/>
              </a:ext>
            </a:extLst>
          </p:cNvPr>
          <p:cNvSpPr/>
          <p:nvPr/>
        </p:nvSpPr>
        <p:spPr>
          <a:xfrm>
            <a:off x="6769398" y="2137359"/>
            <a:ext cx="4115268" cy="521947"/>
          </a:xfrm>
          <a:prstGeom prst="roundRect">
            <a:avLst/>
          </a:prstGeom>
          <a:solidFill>
            <a:srgbClr val="A3DB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a. </a:t>
            </a:r>
            <a:r>
              <a:rPr lang="en-US" sz="2400" dirty="0"/>
              <a:t>learning</a:t>
            </a:r>
          </a:p>
          <a:p>
            <a:endParaRPr lang="x-none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912327-FA19-2F49-997E-F359C8D92AF4}"/>
              </a:ext>
            </a:extLst>
          </p:cNvPr>
          <p:cNvCxnSpPr>
            <a:cxnSpLocks/>
            <a:stCxn id="2" idx="3"/>
            <a:endCxn id="21" idx="1"/>
          </p:cNvCxnSpPr>
          <p:nvPr/>
        </p:nvCxnSpPr>
        <p:spPr>
          <a:xfrm>
            <a:off x="5096545" y="2387701"/>
            <a:ext cx="1672852" cy="1970409"/>
          </a:xfrm>
          <a:prstGeom prst="line">
            <a:avLst/>
          </a:prstGeom>
          <a:ln w="28575">
            <a:solidFill>
              <a:srgbClr val="006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9CDE9A-BBFF-CC4B-B98A-EE65898F0291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>
            <a:off x="5096541" y="3414765"/>
            <a:ext cx="1672857" cy="1830090"/>
          </a:xfrm>
          <a:prstGeom prst="line">
            <a:avLst/>
          </a:prstGeom>
          <a:ln w="28575">
            <a:solidFill>
              <a:srgbClr val="006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ADC2F4-FD19-7A45-9BA8-05EB308029BD}"/>
              </a:ext>
            </a:extLst>
          </p:cNvPr>
          <p:cNvCxnSpPr>
            <a:cxnSpLocks/>
            <a:stCxn id="14" idx="3"/>
            <a:endCxn id="24" idx="1"/>
          </p:cNvCxnSpPr>
          <p:nvPr/>
        </p:nvCxnSpPr>
        <p:spPr>
          <a:xfrm flipV="1">
            <a:off x="5096542" y="2398333"/>
            <a:ext cx="1672856" cy="1936658"/>
          </a:xfrm>
          <a:prstGeom prst="line">
            <a:avLst/>
          </a:prstGeom>
          <a:ln w="28575">
            <a:solidFill>
              <a:srgbClr val="006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C6AA75-995E-8C42-A62E-E5857C42F1BD}"/>
              </a:ext>
            </a:extLst>
          </p:cNvPr>
          <p:cNvCxnSpPr>
            <a:cxnSpLocks/>
            <a:stCxn id="19" idx="3"/>
            <a:endCxn id="23" idx="1"/>
          </p:cNvCxnSpPr>
          <p:nvPr/>
        </p:nvCxnSpPr>
        <p:spPr>
          <a:xfrm flipV="1">
            <a:off x="5096543" y="3414765"/>
            <a:ext cx="1672854" cy="1828598"/>
          </a:xfrm>
          <a:prstGeom prst="line">
            <a:avLst/>
          </a:prstGeom>
          <a:ln w="28575">
            <a:solidFill>
              <a:srgbClr val="006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2452" y="11265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44" y="10238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77141" y="1174507"/>
            <a:ext cx="11157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Complete the sentences with the correct form of the words in brackets. 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8D6494-D676-3547-80FA-606991122691}"/>
              </a:ext>
            </a:extLst>
          </p:cNvPr>
          <p:cNvSpPr txBox="1"/>
          <p:nvPr/>
        </p:nvSpPr>
        <p:spPr>
          <a:xfrm>
            <a:off x="653754" y="2170646"/>
            <a:ext cx="11763156" cy="294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Men and women should be treated _____________ at work. (equal)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Joining international _____________ will bring many benefits to a country. (</a:t>
            </a:r>
            <a:r>
              <a:rPr lang="en-US" sz="2400" dirty="0" err="1"/>
              <a:t>organise</a:t>
            </a:r>
            <a:r>
              <a:rPr lang="en-US" sz="2400" dirty="0"/>
              <a:t>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More men are now taking jobs _____________ done by women. (tradition)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_____________ gives girls the opportunity to have a better life. (educate)</a:t>
            </a:r>
            <a:endParaRPr lang="x-none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F0DBDA-28ED-674A-B7A5-DB5A43CF5AF2}"/>
              </a:ext>
            </a:extLst>
          </p:cNvPr>
          <p:cNvSpPr txBox="1"/>
          <p:nvPr/>
        </p:nvSpPr>
        <p:spPr>
          <a:xfrm>
            <a:off x="5905796" y="2447369"/>
            <a:ext cx="130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equally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AC3D85-5666-408D-ADCE-2D930FE2A9F0}"/>
              </a:ext>
            </a:extLst>
          </p:cNvPr>
          <p:cNvSpPr txBox="1"/>
          <p:nvPr/>
        </p:nvSpPr>
        <p:spPr>
          <a:xfrm>
            <a:off x="1251857" y="4632475"/>
            <a:ext cx="16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BF217B-F41C-49E0-BDAC-BB3F3E7A4763}"/>
              </a:ext>
            </a:extLst>
          </p:cNvPr>
          <p:cNvSpPr txBox="1"/>
          <p:nvPr/>
        </p:nvSpPr>
        <p:spPr>
          <a:xfrm>
            <a:off x="5007429" y="3884513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traditionally 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EE4B32-AB8C-4A6D-94CE-FDAA5C7B5ABC}"/>
              </a:ext>
            </a:extLst>
          </p:cNvPr>
          <p:cNvSpPr txBox="1"/>
          <p:nvPr/>
        </p:nvSpPr>
        <p:spPr>
          <a:xfrm>
            <a:off x="3701143" y="3116484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organisations</a:t>
            </a:r>
            <a:endParaRPr lang="x-none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633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1436" y="226046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95355" y="349738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Underline the stressed words, then mark the stressed syllables.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59" y="3271777"/>
            <a:ext cx="5327125" cy="950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that go together.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Complete the </a:t>
            </a:r>
            <a:r>
              <a:rPr lang="en-US" dirty="0" smtClean="0">
                <a:solidFill>
                  <a:srgbClr val="006673"/>
                </a:solidFill>
              </a:rPr>
              <a:t>sentences. </a:t>
            </a:r>
            <a:endParaRPr lang="en-US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78355" y="1604038"/>
            <a:ext cx="638448" cy="656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70722" y="2588170"/>
            <a:ext cx="870714" cy="9092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846088" y="3852491"/>
            <a:ext cx="870715" cy="93662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25303" y="4789111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09161" y="4615760"/>
            <a:ext cx="5327123" cy="904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Choose the best relative </a:t>
            </a:r>
            <a:r>
              <a:rPr lang="en-US" dirty="0" smtClean="0">
                <a:solidFill>
                  <a:srgbClr val="006673"/>
                </a:solidFill>
              </a:rPr>
              <a:t>pronoun.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Rewrite the </a:t>
            </a:r>
            <a:r>
              <a:rPr lang="en-US" dirty="0" smtClean="0">
                <a:solidFill>
                  <a:srgbClr val="006673"/>
                </a:solidFill>
              </a:rPr>
              <a:t>sentences.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37311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2452" y="11265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44" y="10238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7288" y="1023865"/>
            <a:ext cx="111074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Choose the best relative pronoun to complete each sentence</a:t>
            </a:r>
            <a:r>
              <a:rPr lang="en-US" sz="2800" b="1" dirty="0" smtClean="0"/>
              <a:t>.</a:t>
            </a:r>
            <a:r>
              <a:rPr lang="x-none" sz="4000" dirty="0" smtClean="0"/>
              <a:t> 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6C4FD-FE70-2D47-8881-D2718D223EDD}"/>
              </a:ext>
            </a:extLst>
          </p:cNvPr>
          <p:cNvSpPr txBox="1"/>
          <p:nvPr/>
        </p:nvSpPr>
        <p:spPr>
          <a:xfrm>
            <a:off x="1037288" y="2054016"/>
            <a:ext cx="104176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He bought all the books ________ he needs for his English course.</a:t>
            </a:r>
          </a:p>
          <a:p>
            <a:r>
              <a:rPr lang="en-US" sz="2400" dirty="0"/>
              <a:t>     	A. that 		B. who 	C. whose</a:t>
            </a:r>
          </a:p>
          <a:p>
            <a:r>
              <a:rPr lang="en-US" sz="2400" dirty="0"/>
              <a:t>2. </a:t>
            </a:r>
            <a:r>
              <a:rPr lang="en-US" sz="2400" dirty="0" smtClean="0"/>
              <a:t>This </a:t>
            </a:r>
            <a:r>
              <a:rPr lang="en-US" sz="2400" dirty="0"/>
              <a:t>computer, ________ I often use to learn English, is a birthday present from my father.</a:t>
            </a:r>
          </a:p>
          <a:p>
            <a:r>
              <a:rPr lang="en-US" sz="2400" dirty="0"/>
              <a:t>	A. which 	B. that 		C. whose</a:t>
            </a:r>
          </a:p>
          <a:p>
            <a:r>
              <a:rPr lang="en-US" sz="2400" dirty="0"/>
              <a:t>3. I like working with classmates ________ are responsible and creative.</a:t>
            </a:r>
          </a:p>
          <a:p>
            <a:r>
              <a:rPr lang="en-US" sz="2400" dirty="0"/>
              <a:t>	A. whose 	B. which 	C. who</a:t>
            </a:r>
          </a:p>
          <a:p>
            <a:r>
              <a:rPr lang="en-US" sz="2400" dirty="0"/>
              <a:t>4. Nam, ________ father is a famous surgeon, wants to go to medical school.</a:t>
            </a:r>
          </a:p>
          <a:p>
            <a:r>
              <a:rPr lang="en-US" sz="2400" dirty="0"/>
              <a:t>	A. which 	B. whose 	C. who</a:t>
            </a:r>
            <a:endParaRPr lang="x-none" sz="2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A46D62-4898-43FC-9CDB-5D291562D959}"/>
              </a:ext>
            </a:extLst>
          </p:cNvPr>
          <p:cNvSpPr/>
          <p:nvPr/>
        </p:nvSpPr>
        <p:spPr>
          <a:xfrm>
            <a:off x="1896997" y="2471716"/>
            <a:ext cx="448940" cy="43549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8EA0610-0A8F-4B70-AEB9-E27208BDFCBC}"/>
              </a:ext>
            </a:extLst>
          </p:cNvPr>
          <p:cNvSpPr/>
          <p:nvPr/>
        </p:nvSpPr>
        <p:spPr>
          <a:xfrm>
            <a:off x="3726453" y="5001792"/>
            <a:ext cx="448940" cy="43549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832D77C-D0A0-4FB3-891D-F72914A1072F}"/>
              </a:ext>
            </a:extLst>
          </p:cNvPr>
          <p:cNvSpPr/>
          <p:nvPr/>
        </p:nvSpPr>
        <p:spPr>
          <a:xfrm>
            <a:off x="5561115" y="4272060"/>
            <a:ext cx="448940" cy="43549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1E110A-9F44-4A84-BBF4-6E4F8F543280}"/>
              </a:ext>
            </a:extLst>
          </p:cNvPr>
          <p:cNvSpPr/>
          <p:nvPr/>
        </p:nvSpPr>
        <p:spPr>
          <a:xfrm>
            <a:off x="1908801" y="3569817"/>
            <a:ext cx="448940" cy="43549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2452" y="11265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44" y="10238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84521" y="966232"/>
            <a:ext cx="111074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Rewrite the sentences using comparative and superlative adjectives or the passive voice without changing their meanings. </a:t>
            </a:r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5D65F1-D8EF-6B40-8E11-FFBFC20D9374}"/>
              </a:ext>
            </a:extLst>
          </p:cNvPr>
          <p:cNvSpPr txBox="1"/>
          <p:nvPr/>
        </p:nvSpPr>
        <p:spPr>
          <a:xfrm>
            <a:off x="746747" y="2286655"/>
            <a:ext cx="11173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The United Nations is the largest international </a:t>
            </a:r>
            <a:r>
              <a:rPr lang="en-US" sz="2400" dirty="0" err="1"/>
              <a:t>organisation</a:t>
            </a:r>
            <a:r>
              <a:rPr lang="en-US" sz="2400" dirty="0"/>
              <a:t>.</a:t>
            </a:r>
          </a:p>
          <a:p>
            <a:r>
              <a:rPr lang="en-US" sz="2400" dirty="0"/>
              <a:t>→</a:t>
            </a:r>
            <a:r>
              <a:rPr lang="en-US" sz="2400" dirty="0" smtClean="0"/>
              <a:t> </a:t>
            </a:r>
            <a:r>
              <a:rPr lang="en-US" sz="2400" dirty="0"/>
              <a:t>No international </a:t>
            </a:r>
            <a:r>
              <a:rPr lang="en-US" sz="2400" dirty="0" err="1"/>
              <a:t>organisation</a:t>
            </a:r>
            <a:r>
              <a:rPr lang="en-US" sz="2400" dirty="0"/>
              <a:t> ____________________ the United Nations.</a:t>
            </a:r>
          </a:p>
          <a:p>
            <a:r>
              <a:rPr lang="en-US" sz="2400" dirty="0"/>
              <a:t>2. We can’t accept your application today.</a:t>
            </a:r>
          </a:p>
          <a:p>
            <a:r>
              <a:rPr lang="en-US" sz="2400" dirty="0"/>
              <a:t>→ Your application _______________________________ today.</a:t>
            </a:r>
          </a:p>
          <a:p>
            <a:r>
              <a:rPr lang="en-US" sz="2400" dirty="0"/>
              <a:t>3. Viet Nam wasn’t as active as it is now in the region.</a:t>
            </a:r>
          </a:p>
          <a:p>
            <a:r>
              <a:rPr lang="en-US" sz="2400" dirty="0"/>
              <a:t>→ Now Viet Nam ___________________________ in the region than it was in the past.</a:t>
            </a:r>
          </a:p>
          <a:p>
            <a:r>
              <a:rPr lang="en-US" sz="2400" dirty="0"/>
              <a:t>4. I have never taken such an interesting online course.</a:t>
            </a:r>
          </a:p>
          <a:p>
            <a:r>
              <a:rPr lang="en-US" sz="2400" dirty="0"/>
              <a:t>→ T</a:t>
            </a:r>
            <a:r>
              <a:rPr lang="en-US" sz="2400" dirty="0" smtClean="0"/>
              <a:t>his </a:t>
            </a:r>
            <a:r>
              <a:rPr lang="en-US" sz="2400" dirty="0"/>
              <a:t>is _______________________________________ I have ever taken.</a:t>
            </a:r>
          </a:p>
          <a:p>
            <a:r>
              <a:rPr lang="en-US" sz="2400" dirty="0"/>
              <a:t>5. </a:t>
            </a:r>
            <a:r>
              <a:rPr lang="en-US" sz="2400" dirty="0" smtClean="0"/>
              <a:t>They </a:t>
            </a:r>
            <a:r>
              <a:rPr lang="en-US" sz="2400" dirty="0"/>
              <a:t>should provide more job opportunities for women in mountainous areas.</a:t>
            </a:r>
          </a:p>
          <a:p>
            <a:r>
              <a:rPr lang="en-US" sz="2400" dirty="0"/>
              <a:t>→ More jobs opportunities _____________________________ in mountainous areas.</a:t>
            </a:r>
            <a:endParaRPr lang="x-none" sz="2400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148172-2848-6D46-BF43-4C360ED5BD18}"/>
              </a:ext>
            </a:extLst>
          </p:cNvPr>
          <p:cNvSpPr txBox="1"/>
          <p:nvPr/>
        </p:nvSpPr>
        <p:spPr>
          <a:xfrm>
            <a:off x="5184761" y="2628689"/>
            <a:ext cx="2086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larger than 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13B27-9F8B-433C-8BC1-1E5BDDF9DF6B}"/>
              </a:ext>
            </a:extLst>
          </p:cNvPr>
          <p:cNvSpPr txBox="1"/>
          <p:nvPr/>
        </p:nvSpPr>
        <p:spPr>
          <a:xfrm>
            <a:off x="3664794" y="3353602"/>
            <a:ext cx="272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can’t be accepted 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C659D0-D97F-4F05-ABBA-5EE0B4C1C903}"/>
              </a:ext>
            </a:extLst>
          </p:cNvPr>
          <p:cNvSpPr txBox="1"/>
          <p:nvPr/>
        </p:nvSpPr>
        <p:spPr>
          <a:xfrm>
            <a:off x="3702353" y="4103921"/>
            <a:ext cx="212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more active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4FECE4-FA73-44CB-AA37-992566F06B20}"/>
              </a:ext>
            </a:extLst>
          </p:cNvPr>
          <p:cNvSpPr txBox="1"/>
          <p:nvPr/>
        </p:nvSpPr>
        <p:spPr>
          <a:xfrm>
            <a:off x="2873260" y="4839166"/>
            <a:ext cx="493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 most interesting online course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8894AA-6E27-43A9-9D0C-8099F1370803}"/>
              </a:ext>
            </a:extLst>
          </p:cNvPr>
          <p:cNvSpPr txBox="1"/>
          <p:nvPr/>
        </p:nvSpPr>
        <p:spPr>
          <a:xfrm>
            <a:off x="4298112" y="5574411"/>
            <a:ext cx="446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 be provided for women</a:t>
            </a:r>
            <a:endParaRPr lang="x-none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633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1436" y="226046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95355" y="349738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Underline the stressed words, then mark the stressed syllables.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59" y="3271777"/>
            <a:ext cx="5327125" cy="950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that go together.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Complete the </a:t>
            </a:r>
            <a:r>
              <a:rPr lang="en-US" dirty="0" smtClean="0">
                <a:solidFill>
                  <a:srgbClr val="006673"/>
                </a:solidFill>
              </a:rPr>
              <a:t>sentences. </a:t>
            </a:r>
            <a:endParaRPr lang="en-US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78355" y="1604038"/>
            <a:ext cx="638448" cy="656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70722" y="2588170"/>
            <a:ext cx="870714" cy="9092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846088" y="3852491"/>
            <a:ext cx="870715" cy="93662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25303" y="4789111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09161" y="4615760"/>
            <a:ext cx="5327123" cy="904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Choose the best relative </a:t>
            </a:r>
            <a:r>
              <a:rPr lang="en-US" dirty="0" smtClean="0">
                <a:solidFill>
                  <a:srgbClr val="006673"/>
                </a:solidFill>
              </a:rPr>
              <a:t>pronoun.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Rewrite the </a:t>
            </a:r>
            <a:r>
              <a:rPr lang="en-US" dirty="0" smtClean="0">
                <a:solidFill>
                  <a:srgbClr val="006673"/>
                </a:solidFill>
              </a:rPr>
              <a:t>sentences.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C9DE705-F85C-F947-BB31-87EC05AAD741}"/>
              </a:ext>
            </a:extLst>
          </p:cNvPr>
          <p:cNvSpPr/>
          <p:nvPr/>
        </p:nvSpPr>
        <p:spPr>
          <a:xfrm>
            <a:off x="895355" y="5977872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4AB8797A-84CF-5B45-88D2-41DA6AD627A2}"/>
              </a:ext>
            </a:extLst>
          </p:cNvPr>
          <p:cNvCxnSpPr>
            <a:cxnSpLocks/>
            <a:stCxn id="31" idx="1"/>
            <a:endCxn id="21" idx="0"/>
          </p:cNvCxnSpPr>
          <p:nvPr/>
        </p:nvCxnSpPr>
        <p:spPr>
          <a:xfrm rot="10800000" flipV="1">
            <a:off x="1986855" y="5122186"/>
            <a:ext cx="638448" cy="8556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3B25A-E9B5-CA4B-8B70-2C2EAE3C0270}"/>
              </a:ext>
            </a:extLst>
          </p:cNvPr>
          <p:cNvSpPr/>
          <p:nvPr/>
        </p:nvSpPr>
        <p:spPr>
          <a:xfrm>
            <a:off x="6506007" y="5888070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075E8-7CFA-3547-AB75-460173C2097D}"/>
              </a:ext>
            </a:extLst>
          </p:cNvPr>
          <p:cNvSpPr txBox="1"/>
          <p:nvPr/>
        </p:nvSpPr>
        <p:spPr>
          <a:xfrm>
            <a:off x="1358390" y="2546102"/>
            <a:ext cx="922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Revise the words/phrases learnt in Unit 6+7+8.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Revise the grammatical points learnt in Unit 6+7+8.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246477" y="2438283"/>
            <a:ext cx="984606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x-none" sz="3200" dirty="0"/>
              <a:t>Prepare for Review </a:t>
            </a:r>
            <a:r>
              <a:rPr lang="en-US" sz="3200" dirty="0"/>
              <a:t>3</a:t>
            </a:r>
            <a:r>
              <a:rPr lang="x-none" sz="3200" dirty="0"/>
              <a:t> – </a:t>
            </a:r>
            <a:r>
              <a:rPr lang="x-none" sz="3200" dirty="0" smtClean="0"/>
              <a:t>Skills</a:t>
            </a:r>
            <a:r>
              <a:rPr lang="en-GB" sz="3200" dirty="0"/>
              <a:t>:</a:t>
            </a:r>
            <a:r>
              <a:rPr lang="en-GB" sz="3200" dirty="0" smtClean="0"/>
              <a:t> </a:t>
            </a:r>
            <a:r>
              <a:rPr lang="en-GB" sz="3200" dirty="0"/>
              <a:t>Listening and </a:t>
            </a:r>
            <a:r>
              <a:rPr lang="en-GB" sz="3200" dirty="0" smtClean="0"/>
              <a:t>Speaking</a:t>
            </a:r>
            <a:r>
              <a:rPr lang="x-none" sz="3200" dirty="0" smtClean="0"/>
              <a:t>.</a:t>
            </a:r>
            <a:endParaRPr lang="en-US" sz="3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Do exercises in the workbook.</a:t>
            </a:r>
            <a:r>
              <a:rPr lang="x-none" sz="5400" dirty="0" smtClean="0"/>
              <a:t> </a:t>
            </a:r>
            <a:endParaRPr lang="en-US" sz="54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87344" y="2524837"/>
            <a:ext cx="922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Revise the words/phrases learnt in Unit 6+7+8.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Revise the grammatical points learnt in Unit 6+7+8.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633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1436" y="226046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73842" y="332274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Underline the stressed words, then mark the stressed syllables.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59" y="3190061"/>
            <a:ext cx="5327125" cy="950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that go together.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Complete the </a:t>
            </a:r>
            <a:r>
              <a:rPr lang="en-US" dirty="0" smtClean="0">
                <a:solidFill>
                  <a:srgbClr val="006673"/>
                </a:solidFill>
              </a:rPr>
              <a:t>sentences. </a:t>
            </a:r>
            <a:endParaRPr lang="en-US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78355" y="1604038"/>
            <a:ext cx="638448" cy="656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49210" y="2588170"/>
            <a:ext cx="892227" cy="73457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824575" y="3677847"/>
            <a:ext cx="892227" cy="92367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25302" y="460151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26771" y="4433061"/>
            <a:ext cx="5327123" cy="904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Choose the best relative </a:t>
            </a:r>
            <a:r>
              <a:rPr lang="en-US" dirty="0" smtClean="0">
                <a:solidFill>
                  <a:srgbClr val="006673"/>
                </a:solidFill>
              </a:rPr>
              <a:t>pronoun.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Rewrite the </a:t>
            </a:r>
            <a:r>
              <a:rPr lang="en-US" dirty="0" smtClean="0">
                <a:solidFill>
                  <a:srgbClr val="006673"/>
                </a:solidFill>
              </a:rPr>
              <a:t>sentences.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C9DE705-F85C-F947-BB31-87EC05AAD741}"/>
              </a:ext>
            </a:extLst>
          </p:cNvPr>
          <p:cNvSpPr/>
          <p:nvPr/>
        </p:nvSpPr>
        <p:spPr>
          <a:xfrm>
            <a:off x="873842" y="560936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4AB8797A-84CF-5B45-88D2-41DA6AD627A2}"/>
              </a:ext>
            </a:extLst>
          </p:cNvPr>
          <p:cNvCxnSpPr>
            <a:cxnSpLocks/>
            <a:stCxn id="31" idx="1"/>
            <a:endCxn id="21" idx="0"/>
          </p:cNvCxnSpPr>
          <p:nvPr/>
        </p:nvCxnSpPr>
        <p:spPr>
          <a:xfrm rot="10800000" flipV="1">
            <a:off x="1965342" y="4934594"/>
            <a:ext cx="659960" cy="67477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3B25A-E9B5-CA4B-8B70-2C2EAE3C0270}"/>
              </a:ext>
            </a:extLst>
          </p:cNvPr>
          <p:cNvSpPr/>
          <p:nvPr/>
        </p:nvSpPr>
        <p:spPr>
          <a:xfrm>
            <a:off x="6526769" y="5609368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6BBBE77-92F0-4060-B1DF-3FD58A116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235957"/>
              </p:ext>
            </p:extLst>
          </p:nvPr>
        </p:nvGraphicFramePr>
        <p:xfrm>
          <a:off x="1318438" y="1509823"/>
          <a:ext cx="9781953" cy="490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651">
                  <a:extLst>
                    <a:ext uri="{9D8B030D-6E8A-4147-A177-3AD203B41FA5}">
                      <a16:colId xmlns:a16="http://schemas.microsoft.com/office/drawing/2014/main" val="3191727412"/>
                    </a:ext>
                  </a:extLst>
                </a:gridCol>
                <a:gridCol w="3260651">
                  <a:extLst>
                    <a:ext uri="{9D8B030D-6E8A-4147-A177-3AD203B41FA5}">
                      <a16:colId xmlns:a16="http://schemas.microsoft.com/office/drawing/2014/main" val="2312675703"/>
                    </a:ext>
                  </a:extLst>
                </a:gridCol>
                <a:gridCol w="3260651">
                  <a:extLst>
                    <a:ext uri="{9D8B030D-6E8A-4147-A177-3AD203B41FA5}">
                      <a16:colId xmlns:a16="http://schemas.microsoft.com/office/drawing/2014/main" val="2383026339"/>
                    </a:ext>
                  </a:extLst>
                </a:gridCol>
              </a:tblGrid>
              <a:tr h="9606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Gender equality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International </a:t>
                      </a:r>
                      <a:r>
                        <a:rPr lang="en-US" sz="2400" dirty="0" err="1" smtClean="0"/>
                        <a:t>organisations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New ways to learn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900634"/>
                  </a:ext>
                </a:extLst>
              </a:tr>
              <a:tr h="39492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57526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6036" y="243079"/>
            <a:ext cx="471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5788C"/>
                </a:solidFill>
                <a:latin typeface="UTM Facebook K&amp;T" panose="02040603050506020204" pitchFamily="18" charset="0"/>
              </a:rPr>
              <a:t>BOARD RACE</a:t>
            </a:r>
            <a:endParaRPr lang="en-US" sz="4400" b="1" dirty="0">
              <a:solidFill>
                <a:srgbClr val="05788C"/>
              </a:solidFill>
              <a:latin typeface="UTM Facebook K&amp;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633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1436" y="226046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Underline the stressed words, then mark the stressed syllables.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78355" y="1604038"/>
            <a:ext cx="638448" cy="656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34842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FDBBA-71BA-974D-A2F3-B215D8ABDE8B}"/>
              </a:ext>
            </a:extLst>
          </p:cNvPr>
          <p:cNvSpPr txBox="1"/>
          <p:nvPr/>
        </p:nvSpPr>
        <p:spPr>
          <a:xfrm>
            <a:off x="623891" y="-5241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ea typeface="+mj-ea"/>
                <a:cs typeface="+mj-cs"/>
              </a:rPr>
              <a:t>PRONUNCIATION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735EA-45A0-ED44-AA25-85BFAED9AA16}"/>
              </a:ext>
            </a:extLst>
          </p:cNvPr>
          <p:cNvSpPr txBox="1"/>
          <p:nvPr/>
        </p:nvSpPr>
        <p:spPr>
          <a:xfrm>
            <a:off x="1052508" y="1060186"/>
            <a:ext cx="111394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Read the following sentences. Underline the stressed words in each sentence, then mark the stressed syllables in these words. Listen and check.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A996F-BD18-4659-B6B0-D5E19CD3EAEE}"/>
              </a:ext>
            </a:extLst>
          </p:cNvPr>
          <p:cNvSpPr txBox="1"/>
          <p:nvPr/>
        </p:nvSpPr>
        <p:spPr>
          <a:xfrm>
            <a:off x="1197427" y="2751381"/>
            <a:ext cx="103414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1. Our responsibility is to help the children in remote areas.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2. Viet Nam is an active member of many international </a:t>
            </a:r>
            <a:r>
              <a:rPr lang="en-US" sz="2400" dirty="0" err="1"/>
              <a:t>organisations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3. Our company has gained economic benefits from selling local products.</a:t>
            </a:r>
          </a:p>
          <a:p>
            <a:endParaRPr lang="en-US" sz="2400" dirty="0"/>
          </a:p>
          <a:p>
            <a:r>
              <a:rPr lang="en-US" sz="2400" dirty="0"/>
              <a:t>4. There are many new learning activities at schools now. </a:t>
            </a:r>
          </a:p>
          <a:p>
            <a:endParaRPr lang="en-US" sz="2400" dirty="0"/>
          </a:p>
        </p:txBody>
      </p:sp>
      <p:pic>
        <p:nvPicPr>
          <p:cNvPr id="4" name="0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29256" y="270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FDBBA-71BA-974D-A2F3-B215D8ABDE8B}"/>
              </a:ext>
            </a:extLst>
          </p:cNvPr>
          <p:cNvSpPr txBox="1"/>
          <p:nvPr/>
        </p:nvSpPr>
        <p:spPr>
          <a:xfrm>
            <a:off x="623891" y="-5241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ea typeface="+mj-ea"/>
                <a:cs typeface="+mj-cs"/>
              </a:rPr>
              <a:t>PRONUNCIATION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735EA-45A0-ED44-AA25-85BFAED9AA16}"/>
              </a:ext>
            </a:extLst>
          </p:cNvPr>
          <p:cNvSpPr txBox="1"/>
          <p:nvPr/>
        </p:nvSpPr>
        <p:spPr>
          <a:xfrm>
            <a:off x="1052508" y="1060186"/>
            <a:ext cx="111394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Read the following sentences. Underline the stressed words in each sentence, then mark the stressed syllables in these words. Listen and check</a:t>
            </a:r>
            <a:r>
              <a:rPr lang="en-US" sz="2800" b="1" dirty="0" smtClean="0"/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A996F-BD18-4659-B6B0-D5E19CD3EAEE}"/>
              </a:ext>
            </a:extLst>
          </p:cNvPr>
          <p:cNvSpPr txBox="1"/>
          <p:nvPr/>
        </p:nvSpPr>
        <p:spPr>
          <a:xfrm>
            <a:off x="1197427" y="2751381"/>
            <a:ext cx="103414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effectLst/>
                <a:ea typeface="Times New Roman" panose="02020603050405020304" pitchFamily="18" charset="0"/>
              </a:rPr>
              <a:t>1. Our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responsi'bility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is to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help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the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'children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in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re'mote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smtClean="0">
                <a:effectLst/>
                <a:ea typeface="Times New Roman" panose="02020603050405020304" pitchFamily="18" charset="0"/>
              </a:rPr>
              <a:t>‘</a:t>
            </a:r>
            <a:r>
              <a:rPr lang="en-GB" sz="2400" u="sng" dirty="0" smtClean="0">
                <a:effectLst/>
                <a:ea typeface="Times New Roman" panose="02020603050405020304" pitchFamily="18" charset="0"/>
              </a:rPr>
              <a:t>areas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ea typeface="Times New Roman" panose="02020603050405020304" pitchFamily="18" charset="0"/>
              </a:rPr>
              <a:t>2.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Viet Nam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is an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'active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'member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of </a:t>
            </a:r>
            <a:r>
              <a:rPr lang="en-GB" sz="2400" dirty="0" smtClean="0">
                <a:effectLst/>
                <a:ea typeface="Times New Roman" panose="02020603050405020304" pitchFamily="18" charset="0"/>
              </a:rPr>
              <a:t>‘</a:t>
            </a:r>
            <a:r>
              <a:rPr lang="en-GB" sz="2400" u="sng" dirty="0" smtClean="0">
                <a:effectLst/>
                <a:ea typeface="Times New Roman" panose="02020603050405020304" pitchFamily="18" charset="0"/>
              </a:rPr>
              <a:t>many</a:t>
            </a:r>
            <a:r>
              <a:rPr lang="en-GB" sz="24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inter'national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organi'sations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ea typeface="Times New Roman" panose="02020603050405020304" pitchFamily="18" charset="0"/>
              </a:rPr>
              <a:t>3. Our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'company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has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gained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eco'nomic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'benefits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from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'selling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'local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'products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ea typeface="Times New Roman" panose="02020603050405020304" pitchFamily="18" charset="0"/>
              </a:rPr>
              <a:t>4. There are </a:t>
            </a:r>
            <a:r>
              <a:rPr lang="en-GB" sz="2400" dirty="0" smtClean="0">
                <a:effectLst/>
                <a:ea typeface="Times New Roman" panose="02020603050405020304" pitchFamily="18" charset="0"/>
              </a:rPr>
              <a:t>‘</a:t>
            </a:r>
            <a:r>
              <a:rPr lang="en-GB" sz="2400" u="sng" dirty="0" smtClean="0">
                <a:effectLst/>
                <a:ea typeface="Times New Roman" panose="02020603050405020304" pitchFamily="18" charset="0"/>
              </a:rPr>
              <a:t>many</a:t>
            </a:r>
            <a:r>
              <a:rPr lang="en-GB" sz="24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new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smtClean="0">
                <a:effectLst/>
                <a:ea typeface="Times New Roman" panose="02020603050405020304" pitchFamily="18" charset="0"/>
              </a:rPr>
              <a:t>‘</a:t>
            </a:r>
            <a:r>
              <a:rPr lang="en-GB" sz="2400" u="sng" dirty="0" smtClean="0">
                <a:effectLst/>
                <a:ea typeface="Times New Roman" panose="02020603050405020304" pitchFamily="18" charset="0"/>
              </a:rPr>
              <a:t>learning</a:t>
            </a:r>
            <a:r>
              <a:rPr lang="en-GB" sz="24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 err="1" smtClean="0">
                <a:effectLst/>
                <a:ea typeface="Times New Roman" panose="02020603050405020304" pitchFamily="18" charset="0"/>
              </a:rPr>
              <a:t>ac’tivities</a:t>
            </a:r>
            <a:r>
              <a:rPr lang="en-GB" sz="24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at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schools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now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9" name="0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29256" y="270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633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1436" y="226046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95355" y="349738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Underline the stressed words, then mark the stressed syllables.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59" y="3271777"/>
            <a:ext cx="5327125" cy="950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that go together.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Complete the </a:t>
            </a:r>
            <a:r>
              <a:rPr lang="en-US" dirty="0" smtClean="0">
                <a:solidFill>
                  <a:srgbClr val="006673"/>
                </a:solidFill>
              </a:rPr>
              <a:t>sentences. </a:t>
            </a:r>
            <a:endParaRPr lang="en-US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78355" y="1604038"/>
            <a:ext cx="638448" cy="656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70722" y="2588170"/>
            <a:ext cx="870714" cy="9092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40946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2142</TotalTime>
  <Words>805</Words>
  <Application>Microsoft Office PowerPoint</Application>
  <PresentationFormat>Widescreen</PresentationFormat>
  <Paragraphs>189</Paragraphs>
  <Slides>18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Adobe Gothic Std B</vt:lpstr>
      <vt:lpstr>Arial</vt:lpstr>
      <vt:lpstr>Bookman Old Style</vt:lpstr>
      <vt:lpstr>Calibri</vt:lpstr>
      <vt:lpstr>Calibri Light</vt:lpstr>
      <vt:lpstr>Courier New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148</cp:revision>
  <dcterms:created xsi:type="dcterms:W3CDTF">2020-12-09T02:04:09Z</dcterms:created>
  <dcterms:modified xsi:type="dcterms:W3CDTF">2022-11-18T04:23:41Z</dcterms:modified>
</cp:coreProperties>
</file>